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7" r:id="rId3"/>
    <p:sldId id="286" r:id="rId4"/>
    <p:sldId id="287" r:id="rId5"/>
    <p:sldId id="291" r:id="rId6"/>
    <p:sldId id="288" r:id="rId7"/>
    <p:sldId id="292" r:id="rId8"/>
    <p:sldId id="293" r:id="rId9"/>
    <p:sldId id="290" r:id="rId10"/>
    <p:sldId id="294" r:id="rId11"/>
    <p:sldId id="289" r:id="rId12"/>
    <p:sldId id="295" r:id="rId13"/>
    <p:sldId id="296" r:id="rId14"/>
    <p:sldId id="259" r:id="rId15"/>
    <p:sldId id="297" r:id="rId16"/>
    <p:sldId id="298" r:id="rId17"/>
    <p:sldId id="299" r:id="rId18"/>
    <p:sldId id="300" r:id="rId19"/>
    <p:sldId id="301" r:id="rId20"/>
    <p:sldId id="302" r:id="rId21"/>
    <p:sldId id="307" r:id="rId22"/>
    <p:sldId id="309" r:id="rId23"/>
    <p:sldId id="30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4033"/>
    <a:srgbClr val="BEAB9C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1" autoAdjust="0"/>
    <p:restoredTop sz="94655" autoAdjust="0"/>
  </p:normalViewPr>
  <p:slideViewPr>
    <p:cSldViewPr>
      <p:cViewPr varScale="1">
        <p:scale>
          <a:sx n="70" d="100"/>
          <a:sy n="70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399A3212-12E1-4B4F-89F6-7029DABD7968}" type="datetimeFigureOut">
              <a:rPr lang="ru-RU"/>
              <a:pPr/>
              <a:t>18.02.2013</a:t>
            </a:fld>
            <a:endParaRPr lang="uk-UA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AECB9295-F51E-43D0-99BA-059DA71A9FE3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12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 sz="2400">
              <a:latin typeface="Times New Roman" pitchFamily="18" charset="0"/>
            </a:endParaRPr>
          </a:p>
        </p:txBody>
      </p:sp>
      <p:sp>
        <p:nvSpPr>
          <p:cNvPr id="98313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 sz="2400">
              <a:latin typeface="Times New Roman" pitchFamily="18" charset="0"/>
            </a:endParaRPr>
          </a:p>
        </p:txBody>
      </p:sp>
      <p:sp>
        <p:nvSpPr>
          <p:cNvPr id="98314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 sz="240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1E81E5-4CD4-41DD-A4AC-D363DE89C185}" type="datetimeFigureOut">
              <a:rPr lang="ru-RU"/>
              <a:pPr/>
              <a:t>18.02.2013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45944-0238-4E94-9910-AF3B4F3C632C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4FF77E-4957-41F3-84CD-AE0B2D4C4F51}" type="datetimeFigureOut">
              <a:rPr lang="ru-RU"/>
              <a:pPr/>
              <a:t>18.02.2013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9D58D-9CB8-4FCB-BC29-11A9B389D0DF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51C18C-1851-43B6-A124-C3E952DC0059}" type="datetimeFigureOut">
              <a:rPr lang="ru-RU"/>
              <a:pPr/>
              <a:t>18.02.2013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1BC2E43A-B4BA-4055-ADEB-CAAA68EA1D29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2B7912-A1CA-4EB4-9E5D-2280814A313E}" type="datetimeFigureOut">
              <a:rPr lang="ru-RU"/>
              <a:pPr/>
              <a:t>18.02.2013</a:t>
            </a:fld>
            <a:endParaRPr lang="uk-UA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0DF6EACF-B243-4B6C-8EA4-5C43F8103DBB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1255233-8BF5-4635-8FA0-45F15ED1037E}" type="datetimeFigureOut">
              <a:rPr lang="ru-RU"/>
              <a:pPr/>
              <a:t>18.02.2013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71224245-ABBD-497E-89A3-E16DDA8C3F6F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565BE4-E6F3-474F-9EA0-3600EDE96252}" type="datetimeFigureOut">
              <a:rPr lang="ru-RU"/>
              <a:pPr/>
              <a:t>18.02.2013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4FE12-69D8-4776-B60C-C7B57252C3A7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BE424D-4DF4-4B07-8F59-8DB55E4E4B24}" type="datetimeFigureOut">
              <a:rPr lang="ru-RU"/>
              <a:pPr/>
              <a:t>18.02.2013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04A26-D709-43AC-9252-530F3FAAFE81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8F9B59-7AC8-40CF-A014-6CE269543EF8}" type="datetimeFigureOut">
              <a:rPr lang="ru-RU"/>
              <a:pPr/>
              <a:t>18.02.2013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88933-8005-4FC3-85F4-1CC1AA7A1FF7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1E96C4-E28B-42DE-8A53-5557F39FD264}" type="datetimeFigureOut">
              <a:rPr lang="ru-RU"/>
              <a:pPr/>
              <a:t>18.02.2013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D7340-841E-4740-B5E9-84963CAB633C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05901C-075F-4B1B-A7CE-44EE424C56DF}" type="datetimeFigureOut">
              <a:rPr lang="ru-RU"/>
              <a:pPr/>
              <a:t>18.02.2013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F9DBB-A030-43D7-8D22-36FE39D6D0B3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44CDDB-02D1-4F79-A400-BD6B70D32493}" type="datetimeFigureOut">
              <a:rPr lang="ru-RU"/>
              <a:pPr/>
              <a:t>18.02.2013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FE84C-6F9C-4BF5-BE12-28F2435E1FDC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7A1EFD-DAC2-4B2F-9418-5825DCCA95A6}" type="datetimeFigureOut">
              <a:rPr lang="ru-RU"/>
              <a:pPr/>
              <a:t>18.02.2013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0BCF8-2817-4E7B-85CF-A7281ABC4079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F99931-80B7-45D0-A36C-E81F4B565303}" type="datetimeFigureOut">
              <a:rPr lang="ru-RU"/>
              <a:pPr/>
              <a:t>18.02.2013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F9E86-C472-453D-9FDD-3CAD4863D92E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E6AC169-2BC6-4987-92F9-352A2A640E78}" type="datetimeFigureOut">
              <a:rPr lang="ru-RU"/>
              <a:pPr/>
              <a:t>18.02.2013</a:t>
            </a:fld>
            <a:endParaRPr lang="uk-UA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uk-UA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5F7323F-26CF-4638-B335-D509CE62E719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97287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288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 sz="2400">
              <a:latin typeface="Times New Roman" pitchFamily="18" charset="0"/>
            </a:endParaRPr>
          </a:p>
        </p:txBody>
      </p:sp>
      <p:sp>
        <p:nvSpPr>
          <p:cNvPr id="97289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 sz="2400">
              <a:latin typeface="Times New Roman" pitchFamily="18" charset="0"/>
            </a:endParaRPr>
          </a:p>
        </p:txBody>
      </p:sp>
      <p:sp>
        <p:nvSpPr>
          <p:cNvPr id="97290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132138" y="549275"/>
            <a:ext cx="5761037" cy="1735138"/>
          </a:xfrm>
          <a:effectLst>
            <a:outerShdw dist="40161" dir="1106097" algn="ctr" rotWithShape="0">
              <a:srgbClr val="BEAB9C"/>
            </a:outerShdw>
          </a:effectLst>
        </p:spPr>
        <p:txBody>
          <a:bodyPr/>
          <a:lstStyle/>
          <a:p>
            <a:r>
              <a:rPr lang="uk-UA" sz="5400" i="1">
                <a:latin typeface="Century Gothic" pitchFamily="34" charset="0"/>
              </a:rPr>
              <a:t>ФІЛОСОФІЯ ЕПОХИ ВІДРОДЖЕННЯ</a:t>
            </a:r>
            <a:endParaRPr lang="en-US" sz="5400" i="1">
              <a:latin typeface="Century Gothic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835150" y="2924175"/>
            <a:ext cx="684053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BEAB9C"/>
            </a:outerShdw>
          </a:effectLst>
        </p:spPr>
        <p:txBody>
          <a:bodyPr/>
          <a:lstStyle/>
          <a:p>
            <a:pPr marL="609600" indent="-609600" algn="ctr">
              <a:spcBef>
                <a:spcPct val="20000"/>
              </a:spcBef>
              <a:buFontTx/>
              <a:buAutoNum type="arabicPeriod"/>
            </a:pPr>
            <a:r>
              <a:rPr lang="uk-UA" sz="3200">
                <a:solidFill>
                  <a:srgbClr val="663300"/>
                </a:solidFill>
                <a:latin typeface="Century Gothic" pitchFamily="34" charset="0"/>
              </a:rPr>
              <a:t>Поняття епохи Відродження</a:t>
            </a:r>
          </a:p>
          <a:p>
            <a:pPr marL="609600" indent="-609600" algn="ctr">
              <a:spcBef>
                <a:spcPct val="20000"/>
              </a:spcBef>
              <a:buFontTx/>
              <a:buAutoNum type="arabicPeriod"/>
            </a:pPr>
            <a:r>
              <a:rPr lang="uk-UA" sz="3200">
                <a:solidFill>
                  <a:srgbClr val="663300"/>
                </a:solidFill>
                <a:latin typeface="Century Gothic" pitchFamily="34" charset="0"/>
              </a:rPr>
              <a:t>Гуманізм та його сутність</a:t>
            </a:r>
          </a:p>
          <a:p>
            <a:pPr marL="609600" indent="-609600" algn="ctr">
              <a:spcBef>
                <a:spcPct val="20000"/>
              </a:spcBef>
              <a:buFontTx/>
              <a:buAutoNum type="arabicPeriod"/>
            </a:pPr>
            <a:r>
              <a:rPr lang="uk-UA" sz="3200">
                <a:solidFill>
                  <a:srgbClr val="663300"/>
                </a:solidFill>
                <a:latin typeface="Century Gothic" pitchFamily="34" charset="0"/>
              </a:rPr>
              <a:t>Найвидатніші представники епохи Відродження </a:t>
            </a:r>
          </a:p>
          <a:p>
            <a:pPr marL="609600" indent="-609600" algn="ctr">
              <a:spcBef>
                <a:spcPct val="20000"/>
              </a:spcBef>
              <a:buFontTx/>
              <a:buAutoNum type="arabicPeriod"/>
            </a:pPr>
            <a:r>
              <a:rPr lang="uk-UA" sz="3200">
                <a:solidFill>
                  <a:srgbClr val="663300"/>
                </a:solidFill>
                <a:latin typeface="Century Gothic" pitchFamily="34" charset="0"/>
              </a:rPr>
              <a:t>Реформація і протестантизм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424862" cy="48688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17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Десять середньовічних століть перетворили християнську ідею з прогресивної на таку, що потребувала певних змін або якоїсь корекції. Постійно знаходитися у страху божому, напевно, не властиво людській істоті, тому не дивно, що наприкінці XIV століття виникли перші публічні спроби висунення альтернативних варіантів співіснування Бога і Людини.</a:t>
            </a:r>
          </a:p>
          <a:p>
            <a:pPr>
              <a:lnSpc>
                <a:spcPct val="80000"/>
              </a:lnSpc>
            </a:pPr>
            <a:r>
              <a:rPr lang="uk-UA" sz="17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„Бог – не суворий суддя, а скоріше – милосердий та гуманний опікун” – така теза прийшлася до вподоби багатьом пригніченим церквою людям в епоху, яку ми зараз називаємо епохою Відродження.</a:t>
            </a:r>
          </a:p>
          <a:p>
            <a:pPr>
              <a:lnSpc>
                <a:spcPct val="80000"/>
              </a:lnSpc>
            </a:pPr>
            <a:r>
              <a:rPr lang="uk-UA" sz="17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Не просто змінювалася свідомість суспільства з „схоластичної” на „гуманну”, але загальне спрямування суспільної думки йшло в бік відродження віри в Людину, її красоту, міць та особливе призначення в житті.</a:t>
            </a:r>
          </a:p>
          <a:p>
            <a:pPr>
              <a:lnSpc>
                <a:spcPct val="80000"/>
              </a:lnSpc>
            </a:pPr>
            <a:r>
              <a:rPr lang="uk-UA" sz="17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 різних країнах Західної та Центральної Європи тенденція становлення нової концепції буття Людини вплинула на подальший розвиток культури, політики, науки та створила умови для виникнення реформаторських та просвітницьких ідей.</a:t>
            </a:r>
            <a:br>
              <a:rPr lang="uk-UA" sz="17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uk-UA" sz="1700"/>
              <a:t/>
            </a:r>
            <a:br>
              <a:rPr lang="uk-UA" sz="1700"/>
            </a:br>
            <a:endParaRPr lang="uk-UA" sz="1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133600"/>
            <a:ext cx="8785225" cy="46085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100"/>
              <a:t>Ренесанс (франц. Renaissance, італ. Rinascimento) в історії культури Західної і Центральної Європи – це епоха, що є перехідною від середньовічної культури до культури нового часу. Приблизними хронологічними межами зародження та існування цієї епохи є період з XIV по XVI століття.</a:t>
            </a:r>
          </a:p>
          <a:p>
            <a:pPr>
              <a:lnSpc>
                <a:spcPct val="80000"/>
              </a:lnSpc>
            </a:pPr>
            <a:r>
              <a:rPr lang="uk-UA" sz="2100"/>
              <a:t>Ренесанс (Відродження) – явище в основному культурної сфери, але як і будь-який елемент духовної та іншої діяльності людини, воно пов’язане з розвитком та становленням ідей відповідної епохи, є її продуктом. </a:t>
            </a:r>
          </a:p>
          <a:p>
            <a:pPr>
              <a:lnSpc>
                <a:spcPct val="80000"/>
              </a:lnSpc>
            </a:pPr>
            <a:r>
              <a:rPr lang="uk-UA" sz="2100"/>
              <a:t>Ренесанс як явище духовного життя середньовічного суспільства став своєрідною формою протесту на аскетичні вимоги християнської церкві, які, можна сказати, на момент XIV набули критичного значення.</a:t>
            </a:r>
            <a:br>
              <a:rPr lang="uk-UA" sz="2100"/>
            </a:br>
            <a:endParaRPr lang="uk-UA" sz="2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133600"/>
            <a:ext cx="5435600" cy="4464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/>
              <a:t>Стверджуючи новий світогляд, гуманісти бачили джерело для підтримки своїх світоглядних концепцій в духовній спадщині античної культури. </a:t>
            </a:r>
          </a:p>
          <a:p>
            <a:pPr>
              <a:lnSpc>
                <a:spcPct val="80000"/>
              </a:lnSpc>
            </a:pPr>
            <a:r>
              <a:rPr lang="uk-UA" sz="2000"/>
              <a:t>Вони багато зробили для її відновлення та розповсюдження, ретельно збираючи та вивчаючи античні рукописи, пам’ятки мистецтва.</a:t>
            </a:r>
          </a:p>
          <a:p>
            <a:pPr>
              <a:lnSpc>
                <a:spcPct val="80000"/>
              </a:lnSpc>
            </a:pPr>
            <a:r>
              <a:rPr lang="uk-UA" sz="2000"/>
              <a:t>В XV столітті завдяки вченим, що емігрували з Візантії до Італії, були вперше переведені майже всі давньогрецькі поети (серед них і Гомер) і філософи (в тому числі – більшість діалогів Платона).</a:t>
            </a:r>
            <a:br>
              <a:rPr lang="uk-UA" sz="2000"/>
            </a:br>
            <a:r>
              <a:rPr lang="uk-UA" sz="2000"/>
              <a:t/>
            </a:r>
            <a:br>
              <a:rPr lang="uk-UA" sz="2000"/>
            </a:br>
            <a:endParaRPr lang="uk-UA" sz="2000"/>
          </a:p>
        </p:txBody>
      </p:sp>
      <p:pic>
        <p:nvPicPr>
          <p:cNvPr id="65542" name="Picture 6" descr="pic-8a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063" y="2133600"/>
            <a:ext cx="2678112" cy="35052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260350"/>
            <a:ext cx="7056437" cy="6597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100" b="1"/>
              <a:t>Культура Відродження не була простим поверненням до античності. Ідеї давньої епохи розвивалися та інтерпретувалися по-новому, виходячи з особливостей після античного розвитку та проникнення в усі сфери людського життя ідей християнства. </a:t>
            </a:r>
          </a:p>
          <a:p>
            <a:pPr>
              <a:lnSpc>
                <a:spcPct val="90000"/>
              </a:lnSpc>
            </a:pPr>
            <a:r>
              <a:rPr lang="uk-UA" sz="2100" b="1"/>
              <a:t>Можна припустити, що Відродження – це період спроби людей пристосувати духовну спадщину давніх часів до вимог та умов християнської віри середніх століть. На сьогоднішній день існує наступна періодизація епохи Ренесансу:</a:t>
            </a:r>
            <a:br>
              <a:rPr lang="uk-UA" sz="2100" b="1"/>
            </a:br>
            <a:endParaRPr lang="uk-UA" sz="2100" b="1"/>
          </a:p>
          <a:p>
            <a:pPr>
              <a:lnSpc>
                <a:spcPct val="90000"/>
              </a:lnSpc>
              <a:buFontTx/>
              <a:buChar char="•"/>
            </a:pPr>
            <a:r>
              <a:rPr lang="uk-UA" sz="2100" b="1"/>
              <a:t>Проторенесанс</a:t>
            </a:r>
            <a:r>
              <a:rPr lang="uk-UA" sz="2100"/>
              <a:t> – XIІІ- XIV ст.;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uk-UA" sz="2100" b="1"/>
              <a:t>Ранній Ренесанс</a:t>
            </a:r>
            <a:r>
              <a:rPr lang="uk-UA" sz="2100"/>
              <a:t> (в італійській літературі – з XIV ст., в образотворчому мистецтві – з XV ст.);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uk-UA" sz="2100" b="1"/>
              <a:t>Високий Ренесанс</a:t>
            </a:r>
            <a:r>
              <a:rPr lang="uk-UA" sz="2100"/>
              <a:t> – кінець XV- перша чверть XVI ст.;</a:t>
            </a:r>
            <a:br>
              <a:rPr lang="uk-UA" sz="2100"/>
            </a:br>
            <a:r>
              <a:rPr lang="uk-UA" sz="2100"/>
              <a:t>Пізній Ренесанс – XVI ст.</a:t>
            </a:r>
            <a:br>
              <a:rPr lang="uk-UA" sz="2100"/>
            </a:br>
            <a:r>
              <a:rPr lang="uk-UA" sz="2100"/>
              <a:t/>
            </a:r>
            <a:br>
              <a:rPr lang="uk-UA" sz="2100"/>
            </a:br>
            <a:endParaRPr lang="uk-UA" sz="2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3851275" y="620713"/>
            <a:ext cx="5113338" cy="5832475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r>
              <a:rPr lang="uk-UA" sz="1900"/>
              <a:t>Класичні ідеали людини </a:t>
            </a:r>
          </a:p>
          <a:p>
            <a:pPr algn="r">
              <a:buFont typeface="Wingdings" pitchFamily="2" charset="2"/>
              <a:buNone/>
            </a:pPr>
            <a:r>
              <a:rPr lang="uk-UA" sz="1900"/>
              <a:t>середньовіччя – аскета-ченця чи </a:t>
            </a:r>
          </a:p>
          <a:p>
            <a:pPr algn="r">
              <a:buFont typeface="Wingdings" pitchFamily="2" charset="2"/>
              <a:buNone/>
            </a:pPr>
            <a:r>
              <a:rPr lang="uk-UA" sz="1900"/>
              <a:t>Лицаря-воїна – заступає новий ідеал </a:t>
            </a:r>
          </a:p>
          <a:p>
            <a:pPr algn="r">
              <a:buFont typeface="Wingdings" pitchFamily="2" charset="2"/>
              <a:buNone/>
            </a:pPr>
            <a:r>
              <a:rPr lang="uk-UA" sz="1900"/>
              <a:t>яскравої, сильної особистості, котра </a:t>
            </a:r>
          </a:p>
          <a:p>
            <a:pPr algn="r">
              <a:buFont typeface="Wingdings" pitchFamily="2" charset="2"/>
              <a:buNone/>
            </a:pPr>
            <a:r>
              <a:rPr lang="uk-UA" sz="1900"/>
              <a:t>прагнучи досягти щастя на землі, </a:t>
            </a:r>
          </a:p>
          <a:p>
            <a:pPr algn="r">
              <a:buFont typeface="Wingdings" pitchFamily="2" charset="2"/>
              <a:buNone/>
            </a:pPr>
            <a:r>
              <a:rPr lang="uk-UA" sz="1900"/>
              <a:t>розвиває й утверджує творчі здібності </a:t>
            </a:r>
          </a:p>
          <a:p>
            <a:pPr algn="r">
              <a:buFont typeface="Wingdings" pitchFamily="2" charset="2"/>
              <a:buNone/>
            </a:pPr>
            <a:r>
              <a:rPr lang="uk-UA" sz="1900"/>
              <a:t>своєї активної натури. </a:t>
            </a:r>
          </a:p>
          <a:p>
            <a:pPr>
              <a:buFont typeface="Wingdings" pitchFamily="2" charset="2"/>
              <a:buNone/>
            </a:pPr>
            <a:endParaRPr lang="uk-UA" sz="1900"/>
          </a:p>
          <a:p>
            <a:pPr>
              <a:buFont typeface="Wingdings" pitchFamily="2" charset="2"/>
              <a:buNone/>
            </a:pPr>
            <a:r>
              <a:rPr lang="uk-UA" sz="1900"/>
              <a:t>	Ці риси були притаманні гуманістам як представникам нового типу людей. Серед них були люди різних професій і положення в суспільстві, але їх об’єднує одне – віра, що людина призначена для щастя на землі.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2133600"/>
            <a:ext cx="438785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1700"/>
              <a:t>Початок гуманістичного руху і Ренесансу пов’язаний з творчістю флорентійського поета і мислителя Данте Аліг’єрі (1265-1321). Його твори „Божественна комедія” і „Трактат” стали викликом існуючому релігійному догматизму.</a:t>
            </a:r>
          </a:p>
          <a:p>
            <a:pPr>
              <a:lnSpc>
                <a:spcPct val="80000"/>
              </a:lnSpc>
            </a:pPr>
            <a:endParaRPr lang="uk-UA" sz="1700"/>
          </a:p>
          <a:p>
            <a:pPr>
              <a:lnSpc>
                <a:spcPct val="80000"/>
              </a:lnSpc>
            </a:pPr>
            <a:r>
              <a:rPr lang="uk-UA" sz="1700"/>
              <a:t>Видатним поетом Італії, „батьком гуманізму” епохи Відродження вважається Франческо Петрарка (1304-1374). У полемічному трактаті „Про власне незнання та незнання інших” Петрарка полемізує з філософами-схоластами та доводить пріоритет гуманістичних поглядів.</a:t>
            </a:r>
            <a:br>
              <a:rPr lang="uk-UA" sz="1700"/>
            </a:br>
            <a:endParaRPr lang="uk-UA" sz="1700"/>
          </a:p>
        </p:txBody>
      </p:sp>
      <p:pic>
        <p:nvPicPr>
          <p:cNvPr id="68615" name="Picture 7" descr="Portrait_de_Dante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7050" y="1628775"/>
            <a:ext cx="2084388" cy="3184525"/>
          </a:xfrm>
        </p:spPr>
      </p:pic>
      <p:pic>
        <p:nvPicPr>
          <p:cNvPr id="68616" name="Picture 8" descr="Petrarch_by_Bargilla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1911350"/>
            <a:ext cx="1949450" cy="394017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7" name="Picture 11" descr="Holbein-erasmus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420938"/>
            <a:ext cx="2849563" cy="4032250"/>
          </a:xfrm>
        </p:spPr>
      </p:pic>
      <p:sp>
        <p:nvSpPr>
          <p:cNvPr id="70666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3924300" y="2060575"/>
            <a:ext cx="5040313" cy="4797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1700"/>
              <a:t>В інших країнах Західної Європи гуманізм започаткували: Еразм Роттердамський (1469-1536) – голландський мислитель, письменник, філолог, В 1511 році Еразм видав написану ним двома роками раніше книгу «Похвала Глупоті» яка стала найвідомішим твором автора. Мова ведеться від імені богині Глупоти, яка на всі лади вихваляється тим впливом і шаною, яке вона здобула в суспільстві.</a:t>
            </a:r>
          </a:p>
          <a:p>
            <a:pPr>
              <a:lnSpc>
                <a:spcPct val="80000"/>
              </a:lnSpc>
            </a:pPr>
            <a:r>
              <a:rPr lang="uk-UA" sz="1700"/>
              <a:t>Еразмова сатира висміює й глумиться над неправедністю та забобонністю ченців, запліснявілими доктринами.</a:t>
            </a:r>
          </a:p>
          <a:p>
            <a:pPr>
              <a:lnSpc>
                <a:spcPct val="80000"/>
              </a:lnSpc>
            </a:pPr>
            <a:r>
              <a:rPr lang="uk-UA" sz="1700"/>
              <a:t>Закінчується книга полум'яним закликом до праведності й християнських чеснот.</a:t>
            </a:r>
          </a:p>
          <a:p>
            <a:pPr>
              <a:lnSpc>
                <a:spcPct val="80000"/>
              </a:lnSpc>
            </a:pPr>
            <a:r>
              <a:rPr lang="uk-UA" sz="1700"/>
              <a:t>«Похвала Глупоті» вважається однією із найвпливовіших книг західної цивілізації й каталізатором реформа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sz="17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060575"/>
            <a:ext cx="4316412" cy="4797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/>
              <a:t>Філософ і богослов; Мішель Монтень (1533-1592) – французький філософ.</a:t>
            </a:r>
          </a:p>
          <a:p>
            <a:pPr>
              <a:lnSpc>
                <a:spcPct val="80000"/>
              </a:lnSpc>
            </a:pPr>
            <a:r>
              <a:rPr lang="uk-UA" sz="2000"/>
              <a:t>Не прагнучи створити власну філософську систему, виступив основоположником жанру філософсько-моралістичного есе в європейській культурі. </a:t>
            </a:r>
          </a:p>
          <a:p>
            <a:pPr>
              <a:lnSpc>
                <a:spcPct val="80000"/>
              </a:lnSpc>
            </a:pPr>
            <a:r>
              <a:rPr lang="uk-UA" sz="2000"/>
              <a:t>Метою творчості Монтеня було написання своєрідного «підручника життя», оскільки на думку Монтеня «немає нічого більш прекрасного й виправданого, ніж добре й чесно виконати роль людини».</a:t>
            </a:r>
          </a:p>
          <a:p>
            <a:pPr>
              <a:lnSpc>
                <a:spcPct val="80000"/>
              </a:lnSpc>
            </a:pPr>
            <a:endParaRPr lang="uk-UA" sz="2000"/>
          </a:p>
        </p:txBody>
      </p:sp>
      <p:pic>
        <p:nvPicPr>
          <p:cNvPr id="74759" name="Picture 7" descr="Michel-eyquem-de-montaigne_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2060575"/>
            <a:ext cx="2984500" cy="45815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9138"/>
            <a:ext cx="5364163" cy="48688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000"/>
              <a:t>Яскравим представником наступного етапу розвитку Ренесанса в Італії став Джовані Піко делла Мірандола (1463-1494). </a:t>
            </a:r>
          </a:p>
          <a:p>
            <a:pPr>
              <a:lnSpc>
                <a:spcPct val="90000"/>
              </a:lnSpc>
            </a:pPr>
            <a:r>
              <a:rPr lang="uk-UA" sz="2000"/>
              <a:t>Він підготував для диспуту з схоластами трактат „Промова про гідність людини”.</a:t>
            </a:r>
            <a:r>
              <a:rPr lang="ru-RU" sz="2000"/>
              <a:t> </a:t>
            </a:r>
            <a:r>
              <a:rPr lang="uk-UA" sz="2000"/>
              <a:t>який побачив світ у 1486 році. </a:t>
            </a:r>
          </a:p>
          <a:p>
            <a:pPr>
              <a:lnSpc>
                <a:spcPct val="90000"/>
              </a:lnSpc>
            </a:pPr>
            <a:r>
              <a:rPr lang="uk-UA" sz="2000"/>
              <a:t>В своїй промові Піко делла Мірандола ставить декілька важливих питань, які були й залишаються актуальними — питання місця людини в світобудові (його автор визначив як знаходження людини як надістоти в центрі всесвіту (це і є відомий антропоцентризм Ренесансу)</a:t>
            </a:r>
          </a:p>
        </p:txBody>
      </p:sp>
      <p:pic>
        <p:nvPicPr>
          <p:cNvPr id="76807" name="Picture 7" descr="Pico_della_mirandola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2133600"/>
            <a:ext cx="3074987" cy="41751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916113"/>
            <a:ext cx="575945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1700"/>
              <a:t>Плідно працював в епоху Високого Ренесансу: Леонардо да Вінчі (1452-1519) – мислитель, митець, науковець.</a:t>
            </a:r>
          </a:p>
          <a:p>
            <a:pPr>
              <a:lnSpc>
                <a:spcPct val="80000"/>
              </a:lnSpc>
            </a:pPr>
            <a:r>
              <a:rPr lang="uk-UA" sz="1700"/>
              <a:t>Визнаючи єдиним критерієм істини досвід, протиставляючи метод спостереження і індукції відвернутому умогляду, Леонардо да Вінчі не тільки на словах, а на ділі завдає смертельного удару середньовічній схоластиці з її пристрастю до абстрактних логічних формул і дедукції. </a:t>
            </a:r>
          </a:p>
          <a:p>
            <a:pPr>
              <a:lnSpc>
                <a:spcPct val="80000"/>
              </a:lnSpc>
            </a:pPr>
            <a:r>
              <a:rPr lang="uk-UA" sz="1700"/>
              <a:t>Для Леонардо да Вінчі добре говорити — означає правильно думати, тобто мислити незалежно, не визнавати жодних авторитетів. </a:t>
            </a:r>
          </a:p>
          <a:p>
            <a:pPr>
              <a:lnSpc>
                <a:spcPct val="80000"/>
              </a:lnSpc>
            </a:pPr>
            <a:r>
              <a:rPr lang="uk-UA" sz="1700"/>
              <a:t>Він широко використовував методи наукового дослідження, закликав до міцного зв'язку науки з життям. Йому належить відомий афоризм: «Наука — полководець, практика — солдати».</a:t>
            </a:r>
          </a:p>
        </p:txBody>
      </p:sp>
      <p:pic>
        <p:nvPicPr>
          <p:cNvPr id="78854" name="Picture 6" descr="Possible_Self-Portrait_of_Leonardo_da_Vinci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1863" y="2060575"/>
            <a:ext cx="3001962" cy="45370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2133600"/>
            <a:ext cx="8713787" cy="453548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500"/>
              <a:t>		</a:t>
            </a:r>
            <a:r>
              <a:rPr lang="uk-UA" sz="2500" b="1" i="1">
                <a:latin typeface="Century Gothic" pitchFamily="34" charset="0"/>
              </a:rPr>
              <a:t>Епоха Відродження</a:t>
            </a:r>
            <a:r>
              <a:rPr lang="uk-UA" sz="2500" i="1">
                <a:latin typeface="Century Gothic" pitchFamily="34" charset="0"/>
              </a:rPr>
              <a:t> — період в історії культури Західної Європи, який почався в Італії в кінці </a:t>
            </a:r>
            <a:r>
              <a:rPr lang="uk-UA" sz="2500" b="1" i="1">
                <a:latin typeface="Century Gothic" pitchFamily="34" charset="0"/>
              </a:rPr>
              <a:t>XIII століття</a:t>
            </a:r>
            <a:r>
              <a:rPr lang="uk-UA" sz="2500" i="1">
                <a:latin typeface="Century Gothic" pitchFamily="34" charset="0"/>
              </a:rPr>
              <a:t>, зайняв в більшості європейських країн </a:t>
            </a:r>
            <a:r>
              <a:rPr lang="uk-UA" sz="2500" b="1" i="1">
                <a:latin typeface="Century Gothic" pitchFamily="34" charset="0"/>
              </a:rPr>
              <a:t>XIV—XVI ст.,</a:t>
            </a:r>
            <a:r>
              <a:rPr lang="uk-UA" sz="2500" i="1">
                <a:latin typeface="Century Gothic" pitchFamily="34" charset="0"/>
              </a:rPr>
              <a:t> а в Іспанії та Англії тривав до початку </a:t>
            </a:r>
            <a:r>
              <a:rPr lang="uk-UA" sz="2500" b="1" i="1">
                <a:latin typeface="Century Gothic" pitchFamily="34" charset="0"/>
              </a:rPr>
              <a:t>XVII століття.</a:t>
            </a:r>
            <a:r>
              <a:rPr lang="uk-UA" sz="2500" i="1">
                <a:latin typeface="Century Gothic" pitchFamily="34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500" i="1">
                <a:latin typeface="Century Gothic" pitchFamily="34" charset="0"/>
              </a:rPr>
              <a:t>		Термін </a:t>
            </a:r>
            <a:r>
              <a:rPr lang="uk-UA" sz="2500" b="1" i="1">
                <a:latin typeface="Century Gothic" pitchFamily="34" charset="0"/>
              </a:rPr>
              <a:t>«Відродження»</a:t>
            </a:r>
            <a:r>
              <a:rPr lang="uk-UA" sz="2500" i="1">
                <a:latin typeface="Century Gothic" pitchFamily="34" charset="0"/>
              </a:rPr>
              <a:t> першим почав вживати </a:t>
            </a:r>
            <a:r>
              <a:rPr lang="uk-UA" sz="2500" b="1" i="1">
                <a:latin typeface="Century Gothic" pitchFamily="34" charset="0"/>
              </a:rPr>
              <a:t>Джорджо Вазарі</a:t>
            </a:r>
            <a:r>
              <a:rPr lang="uk-UA" sz="2500" i="1">
                <a:latin typeface="Century Gothic" pitchFamily="34" charset="0"/>
              </a:rPr>
              <a:t> — італійський художник XVI століття, учень Мікеланджело і перший дослідник сучасного йому мистецтва.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500" i="1">
                <a:latin typeface="Century Gothic" pitchFamily="34" charset="0"/>
              </a:rPr>
              <a:t>		Він хотів підкреслити цією назвою особливий інтерес свого часу до античності, відновлення її традицій.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9138"/>
            <a:ext cx="5076825" cy="48688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100">
                <a:effectLst>
                  <a:outerShdw blurRad="38100" dist="38100" dir="2700000" algn="tl">
                    <a:srgbClr val="C0C0C0"/>
                  </a:outerShdw>
                </a:effectLst>
              </a:rPr>
              <a:t>Ідеї Леонардо да Вінчі щодо пізнання світу набули подальшого розвитку в працях інших учених, зокрема в творі, який створив англійський гуманіст Фрєнсіс Бекон (1561—1626) «Новий органон». </a:t>
            </a:r>
          </a:p>
          <a:p>
            <a:pPr>
              <a:lnSpc>
                <a:spcPct val="80000"/>
              </a:lnSpc>
            </a:pPr>
            <a:r>
              <a:rPr lang="uk-UA" sz="2100">
                <a:effectLst>
                  <a:outerShdw blurRad="38100" dist="38100" dir="2700000" algn="tl">
                    <a:srgbClr val="C0C0C0"/>
                  </a:outerShdw>
                </a:effectLst>
              </a:rPr>
              <a:t>Бекон стверджував, що відчуття людини є головним джерелом його знань, а наука повинна бути дослідною. Він обґрунтував індуктивний метод раціонального пізнання, основними компонентами якого були: індукція, аналіз, порівняння, спостереження, експеримент.</a:t>
            </a:r>
          </a:p>
        </p:txBody>
      </p:sp>
      <p:pic>
        <p:nvPicPr>
          <p:cNvPr id="80903" name="Picture 7" descr="Francis_Bacon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2349500"/>
            <a:ext cx="3140075" cy="388778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8913"/>
            <a:ext cx="5508625" cy="6264275"/>
          </a:xfrm>
        </p:spPr>
        <p:txBody>
          <a:bodyPr/>
          <a:lstStyle/>
          <a:p>
            <a:pPr algn="just">
              <a:buFontTx/>
              <a:buChar char="•"/>
            </a:pPr>
            <a:r>
              <a:rPr lang="uk-UA" sz="2200">
                <a:latin typeface="Comic Sans MS" pitchFamily="66" charset="0"/>
              </a:rPr>
              <a:t>Внаслідок цих та інших пошуків нових методів пізнання в епоху Відродження значних успіхів досягло природознавство.</a:t>
            </a:r>
          </a:p>
          <a:p>
            <a:pPr algn="just">
              <a:buFontTx/>
              <a:buChar char="•"/>
            </a:pPr>
            <a:r>
              <a:rPr lang="uk-UA" sz="2200">
                <a:latin typeface="Comic Sans MS" pitchFamily="66" charset="0"/>
              </a:rPr>
              <a:t>Зокрема, зроблено видатні наукові відкриття в галузі географії (Великі географічні відкриття). </a:t>
            </a:r>
          </a:p>
          <a:p>
            <a:pPr algn="just">
              <a:buFontTx/>
              <a:buChar char="•"/>
            </a:pPr>
            <a:r>
              <a:rPr lang="uk-UA" sz="2200">
                <a:latin typeface="Comic Sans MS" pitchFamily="66" charset="0"/>
              </a:rPr>
              <a:t>В галузі так званої нової астрономії (розробка Коперніком вчення про геліоцентричну систему світу і його підтвердження в працях датського астронома Браге, німецького вченого Кеплера, італійця Галілео Галілея).</a:t>
            </a:r>
            <a:r>
              <a:rPr lang="uk-UA" sz="2000">
                <a:latin typeface="Comic Sans MS" pitchFamily="66" charset="0"/>
              </a:rPr>
              <a:t> </a:t>
            </a:r>
            <a:endParaRPr lang="uk-UA" sz="3500"/>
          </a:p>
        </p:txBody>
      </p:sp>
      <p:pic>
        <p:nvPicPr>
          <p:cNvPr id="87048" name="Picture 8" descr="Galileo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84888" y="3357563"/>
            <a:ext cx="2522537" cy="3097212"/>
          </a:xfrm>
        </p:spPr>
      </p:pic>
      <p:pic>
        <p:nvPicPr>
          <p:cNvPr id="87049" name="Picture 9" descr="Nikolaus_Kopernikus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84888" y="260350"/>
            <a:ext cx="2473325" cy="2881313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8913"/>
            <a:ext cx="4495800" cy="6669087"/>
          </a:xfrm>
        </p:spPr>
        <p:txBody>
          <a:bodyPr/>
          <a:lstStyle/>
          <a:p>
            <a:pPr algn="just">
              <a:buFontTx/>
              <a:buChar char="•"/>
            </a:pPr>
            <a:r>
              <a:rPr lang="uk-UA" sz="1700">
                <a:latin typeface="Comic Sans MS" pitchFamily="66" charset="0"/>
              </a:rPr>
              <a:t>Великий крок уперед зробили фізика, математика, нагромаджувались нові знання в хімії, біології, геології, медицині, механіці тощо. </a:t>
            </a:r>
          </a:p>
          <a:p>
            <a:pPr algn="just">
              <a:buFontTx/>
              <a:buChar char="•"/>
            </a:pPr>
            <a:r>
              <a:rPr lang="uk-UA" sz="1700">
                <a:latin typeface="Comic Sans MS" pitchFamily="66" charset="0"/>
              </a:rPr>
              <a:t>Слід зазначити, що наприкінці XVI — у першій половині XVII ст. було винайдено телескоп, мікроскоп, гідрометр, ртутні барометр і термометр, вдосконалено компас і годинник. Безперечні досягнення анатомії людини. Чудові анатомічні етюди залишив потомкам Леонардо да Вінчі. </a:t>
            </a:r>
            <a:r>
              <a:rPr lang="uk-UA" sz="1700" b="1">
                <a:latin typeface="Comic Sans MS" pitchFamily="66" charset="0"/>
              </a:rPr>
              <a:t>Везалій </a:t>
            </a:r>
            <a:r>
              <a:rPr lang="uk-UA" sz="1700">
                <a:latin typeface="Comic Sans MS" pitchFamily="66" charset="0"/>
              </a:rPr>
              <a:t>виклав результати своїх анатомічних дослідів у книзі «Про будову людського тіла». Теорію кровообігу створювали іспанський лікар </a:t>
            </a:r>
            <a:r>
              <a:rPr lang="uk-UA" sz="1700" b="1">
                <a:latin typeface="Comic Sans MS" pitchFamily="66" charset="0"/>
              </a:rPr>
              <a:t>Мігель Сервет</a:t>
            </a:r>
            <a:r>
              <a:rPr lang="uk-UA" sz="1700">
                <a:latin typeface="Comic Sans MS" pitchFamily="66" charset="0"/>
              </a:rPr>
              <a:t> і англійський дослідник Уїльям Гарвей.</a:t>
            </a:r>
          </a:p>
        </p:txBody>
      </p:sp>
      <p:pic>
        <p:nvPicPr>
          <p:cNvPr id="91141" name="Picture 5" descr="Vesalius_Fabrica_portrait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333375"/>
            <a:ext cx="2124075" cy="2951163"/>
          </a:xfrm>
        </p:spPr>
      </p:pic>
      <p:pic>
        <p:nvPicPr>
          <p:cNvPr id="91144" name="Picture 8" descr="Michael_Servetus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67475" y="1993900"/>
            <a:ext cx="2005013" cy="3551238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060575"/>
            <a:ext cx="5761038" cy="4797425"/>
          </a:xfrm>
        </p:spPr>
        <p:txBody>
          <a:bodyPr/>
          <a:lstStyle/>
          <a:p>
            <a:pPr algn="just">
              <a:buFontTx/>
              <a:buChar char="•"/>
            </a:pPr>
            <a:r>
              <a:rPr lang="uk-UA" sz="1700"/>
              <a:t>Серед гуманітарних наук провідне місце, належало етиці, в якій склалась цілісна гуманістична концепція людини, вільного творця своєї долі. </a:t>
            </a:r>
          </a:p>
          <a:p>
            <a:pPr algn="just">
              <a:buFontTx/>
              <a:buChar char="•"/>
            </a:pPr>
            <a:r>
              <a:rPr lang="uk-UA" sz="1700"/>
              <a:t>В органічній єдності з етикою складались соціально-політичні концепції гуманізму. Критичне ставлення до феодальних, а потім і ранньокапіталістичних порядків сприяло виникненню багатьох соціально-утопічних учень.</a:t>
            </a:r>
          </a:p>
          <a:p>
            <a:pPr algn="just">
              <a:buFontTx/>
              <a:buChar char="•"/>
            </a:pPr>
            <a:r>
              <a:rPr lang="uk-UA" sz="1700"/>
              <a:t> Нові уявлення про соціальну справедливість, наприклад, знайшли яскраве відображення в «Утопії» Томаса Мора і «Місті Сонця» Томмазо Кампанелли. Ці твори мали великий вплив на подальший розвиток суспільної думки.</a:t>
            </a:r>
          </a:p>
        </p:txBody>
      </p:sp>
      <p:pic>
        <p:nvPicPr>
          <p:cNvPr id="82952" name="Picture 8" descr="Hans_Holbein_d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43663" y="476250"/>
            <a:ext cx="2243137" cy="2824163"/>
          </a:xfrm>
        </p:spPr>
      </p:pic>
      <p:pic>
        <p:nvPicPr>
          <p:cNvPr id="82953" name="Picture 9" descr="Campanella-2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43663" y="3429000"/>
            <a:ext cx="2286000" cy="3168650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60575"/>
            <a:ext cx="5867400" cy="47974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uk-UA" sz="2000" i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	</a:t>
            </a:r>
            <a:r>
              <a:rPr lang="uk-UA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«Епоха Відродження</a:t>
            </a:r>
            <a:r>
              <a:rPr lang="uk-UA" sz="2000" i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, одна з найбільш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i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цікавих і  повноцінних епох в історії людства,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i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це синонім особистої свободи,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i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досконалості у  мистецтві, краси в житті,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i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гармонії фізичних і духовних якостей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i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людини…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i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	</a:t>
            </a:r>
            <a:r>
              <a:rPr lang="uk-UA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Ренесанс</a:t>
            </a:r>
            <a:r>
              <a:rPr lang="uk-UA" sz="2000" i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був не стійкою і спокійною, 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i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бурхливою і суперечливою епохою.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i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	</a:t>
            </a:r>
            <a:r>
              <a:rPr lang="uk-UA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Ренесанс</a:t>
            </a:r>
            <a:r>
              <a:rPr lang="uk-UA" sz="2000" i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 — це період становлення буржуазного суспільства, період, коли спадають окови середньовічного укладу, але обмежуючі умови капіталістичного суспільства ще не встигли оформитися». 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sz="2000" i="1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algn="r">
              <a:lnSpc>
                <a:spcPct val="80000"/>
              </a:lnSpc>
              <a:buFontTx/>
              <a:buNone/>
            </a:pPr>
            <a:r>
              <a:rPr lang="uk-UA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Роберт Віппер</a:t>
            </a:r>
          </a:p>
        </p:txBody>
      </p:sp>
      <p:pic>
        <p:nvPicPr>
          <p:cNvPr id="46086" name="Picture 6" descr="robert-vipper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1563" y="2205038"/>
            <a:ext cx="2760662" cy="37449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uk-UA" b="1"/>
              <a:t>	</a:t>
            </a:r>
            <a:endParaRPr lang="uk-UA"/>
          </a:p>
        </p:txBody>
      </p:sp>
      <p:pic>
        <p:nvPicPr>
          <p:cNvPr id="48135" name="Picture 7" descr="1340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07138" y="2636838"/>
            <a:ext cx="2609850" cy="3024187"/>
          </a:xfrm>
        </p:spPr>
      </p:pic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395288" y="2060575"/>
            <a:ext cx="5761037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663300"/>
                </a:solidFill>
                <a:latin typeface="Times New Roman" pitchFamily="18" charset="0"/>
              </a:rPr>
              <a:t>В Італії раніше</a:t>
            </a:r>
            <a:r>
              <a:rPr lang="uk-UA" sz="2400">
                <a:solidFill>
                  <a:srgbClr val="663300"/>
                </a:solidFill>
                <a:latin typeface="Times New Roman" pitchFamily="18" charset="0"/>
              </a:rPr>
              <a:t>, ніж в інших європейських країнах, почався процес розкладання феодальних і  зародження нових, буржуазних  відносин. </a:t>
            </a:r>
          </a:p>
          <a:p>
            <a:r>
              <a:rPr lang="uk-UA" sz="2400">
                <a:solidFill>
                  <a:srgbClr val="663300"/>
                </a:solidFill>
                <a:latin typeface="Times New Roman" pitchFamily="18" charset="0"/>
              </a:rPr>
              <a:t> 	</a:t>
            </a:r>
            <a:r>
              <a:rPr lang="uk-UA" sz="2400" b="1">
                <a:solidFill>
                  <a:srgbClr val="663300"/>
                </a:solidFill>
                <a:latin typeface="Times New Roman" pitchFamily="18" charset="0"/>
              </a:rPr>
              <a:t>Для Італії</a:t>
            </a:r>
            <a:r>
              <a:rPr lang="uk-UA" sz="2400">
                <a:solidFill>
                  <a:srgbClr val="663300"/>
                </a:solidFill>
                <a:latin typeface="Times New Roman" pitchFamily="18" charset="0"/>
              </a:rPr>
              <a:t> характерний ранній і дуже  швидкий розвиток міст. Тут зіграло свою  роль вигідне географічне розташування,  що зробило її головною торговою  посередницею між Сходом і Європою  (виникає безліч італійських торгових  факторій, в тому числі і у Криму: </a:t>
            </a:r>
            <a:r>
              <a:rPr lang="uk-UA" sz="2400" b="1">
                <a:solidFill>
                  <a:srgbClr val="663300"/>
                </a:solidFill>
                <a:latin typeface="Times New Roman" pitchFamily="18" charset="0"/>
              </a:rPr>
              <a:t>Кафа —  Феодосія, Солдайя — Судак,  Балаклава</a:t>
            </a:r>
            <a:r>
              <a:rPr lang="uk-UA" sz="2400">
                <a:solidFill>
                  <a:srgbClr val="663300"/>
                </a:solidFill>
                <a:latin typeface="Times New Roman" pitchFamily="18" charset="0"/>
              </a:rPr>
              <a:t>).</a:t>
            </a:r>
            <a:r>
              <a:rPr lang="uk-UA" sz="24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060575"/>
            <a:ext cx="4824412" cy="47974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000"/>
              <a:t>    </a:t>
            </a:r>
            <a:r>
              <a:rPr lang="uk-UA" sz="2000" b="1"/>
              <a:t>Концентрація капіталу</a:t>
            </a:r>
            <a:r>
              <a:rPr lang="uk-UA" sz="2000"/>
              <a:t> дозволила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000"/>
              <a:t>перейти від торговельних операцій до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000"/>
              <a:t>кредитних. Італія — батьківщина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000"/>
              <a:t>банківської справи (слово «банк»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000"/>
              <a:t>походить від італійського «банко» —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000"/>
              <a:t>лава, — малася на увазі лава міняйл).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000"/>
              <a:t>     </a:t>
            </a:r>
            <a:r>
              <a:rPr lang="uk-UA" sz="2000" b="1"/>
              <a:t>Разом </a:t>
            </a:r>
            <a:r>
              <a:rPr lang="uk-UA" sz="2000"/>
              <a:t>з тим починається корінний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000"/>
              <a:t>поворот у промисловості з'являються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000" b="1"/>
              <a:t>мануфактури.</a:t>
            </a:r>
            <a:r>
              <a:rPr lang="uk-UA" sz="200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000"/>
              <a:t>    </a:t>
            </a:r>
            <a:r>
              <a:rPr lang="uk-UA" sz="2000" b="1"/>
              <a:t>Наприклад,</a:t>
            </a:r>
            <a:r>
              <a:rPr lang="uk-UA" sz="2000"/>
              <a:t> у Флоренції на початку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000"/>
              <a:t>XIV століття сукноробні мануфактури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000"/>
              <a:t>виробляли продукцію, вартість якої в 3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000"/>
              <a:t>рази перевищувала весь міський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000"/>
              <a:t>бюджет, на деяких підприємствах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000"/>
              <a:t>працювало до 100 чоловік. </a:t>
            </a:r>
          </a:p>
        </p:txBody>
      </p:sp>
      <p:pic>
        <p:nvPicPr>
          <p:cNvPr id="56327" name="Picture 7" descr="untitled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2420938"/>
            <a:ext cx="3810000" cy="28575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60575"/>
            <a:ext cx="4421188" cy="47974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uk-UA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uk-UA" sz="2000"/>
              <a:t>Складалася нова соціальна структура суспільства, ламався середньовічний соціальний розподіл. Важливу роль відіграло звільнення селян від кріпацтва цехового ладу. Ремісники, які розорилися, і селяни поповнювали нову верству — найманих робітників, що зазнавали жорстокої експлуатації (робочий день тривав 12-14 годин, за невідпрацьований аванс господар мав право покарати на ув'язнення).</a:t>
            </a:r>
          </a:p>
        </p:txBody>
      </p:sp>
      <p:pic>
        <p:nvPicPr>
          <p:cNvPr id="49158" name="Picture 6" descr="tipografija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0288" y="836613"/>
            <a:ext cx="2446337" cy="2952750"/>
          </a:xfrm>
        </p:spPr>
      </p:pic>
      <p:pic>
        <p:nvPicPr>
          <p:cNvPr id="49161" name="Picture 9" descr="019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4005263"/>
            <a:ext cx="3816350" cy="252888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916113"/>
            <a:ext cx="5003800" cy="49418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uk-UA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	Багата верхівка включала різноманітні елементи суспільства.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uk-UA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Характерна особливість ранньої буржуазії — складна економічна база (торгові, банківські операції, мануфактура, земельна власність).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uk-UA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Стара знать втратила свій політичний вплив. В багатьох італійських містах встановилося республіканське правління.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uk-UA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У той же час і економічне, і політичне життя того часу характеризувалося великою нестабільністю: можна було швидко розбагатіти, але так само швидко і позбавитися всього (загибель торгових кораблів, неплатежі боржників, політичні перевороти і т.ін.).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uk-UA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 Це породжувало особливу психологію, коли гроші не накопичувалися, а витрачалися безоглядно.</a:t>
            </a:r>
          </a:p>
          <a:p>
            <a:pPr>
              <a:lnSpc>
                <a:spcPct val="80000"/>
              </a:lnSpc>
            </a:pPr>
            <a:endParaRPr lang="uk-UA" sz="1700"/>
          </a:p>
        </p:txBody>
      </p:sp>
      <p:pic>
        <p:nvPicPr>
          <p:cNvPr id="58374" name="Picture 6" descr="zamok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565400"/>
            <a:ext cx="3816350" cy="270351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060575"/>
            <a:ext cx="6121400" cy="46085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uk-UA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Розкіш нових багатіїв обумовлювала попит на архітекторів, художників, поетів.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uk-UA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Правителі потребували секретарів, майстерних дипломатів, юристів.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uk-UA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Діловим людям був необхідний штат службовців. У містах росла потреба у лікарях, вчителях, нотаріусах.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uk-UA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Таким чином з'являється інтелігенція, яка зіграла провідну роль у формуванні культури Відродження. Вона, з одного боку, безумовно, обслуговувала пануючий клас, виражала його інтереси. Але в той же час поповнювалася вихідцями з різних станів суспільства, була пов'язана з традиціями народної культури.</a:t>
            </a:r>
          </a:p>
          <a:p>
            <a:pPr>
              <a:lnSpc>
                <a:spcPct val="90000"/>
              </a:lnSpc>
            </a:pPr>
            <a:endParaRPr lang="uk-UA" sz="2000"/>
          </a:p>
        </p:txBody>
      </p:sp>
      <p:pic>
        <p:nvPicPr>
          <p:cNvPr id="59398" name="Picture 6" descr="people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72225" y="1484313"/>
            <a:ext cx="2509838" cy="38766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205038"/>
            <a:ext cx="7772400" cy="43926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1600" i="1">
                <a:latin typeface="Century Gothic" pitchFamily="34" charset="0"/>
              </a:rPr>
              <a:t>	</a:t>
            </a:r>
            <a:r>
              <a:rPr lang="uk-UA" sz="2100" b="1" i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Гуманíзм</a:t>
            </a:r>
            <a:r>
              <a:rPr lang="uk-UA" sz="2100" i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 — визнання людини найвищою цінністю в світі, повага до гідності та розуму людини; течія в західноєвропейській культурі епохи Відродження, право на щастя в житті, і вільний вияв природних почуттів і здібностей.</a:t>
            </a:r>
          </a:p>
          <a:p>
            <a:pPr>
              <a:lnSpc>
                <a:spcPct val="80000"/>
              </a:lnSpc>
            </a:pPr>
            <a:r>
              <a:rPr lang="uk-UA" sz="2100" i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Гуманізм це ставлення до людини, пройняте турботою про її благо, повагою до її гідності; людяність.</a:t>
            </a:r>
          </a:p>
          <a:p>
            <a:pPr>
              <a:lnSpc>
                <a:spcPct val="80000"/>
              </a:lnSpc>
            </a:pPr>
            <a:r>
              <a:rPr lang="uk-UA" sz="2100" i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Гуманістичний світогляд протиставляється світоглядам, для яких людина не стоїть на вершині піраміди цінностей: релігійному, де найголовнішою цінністю проголошується бог, класовому, для якого найважливіші інтереси певного класу, імперському, для якого найпершою цінністю є інтереси імперії, тощо.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на">
  <a:themeElements>
    <a:clrScheme name="Луна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Лун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на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на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на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на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на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на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на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уна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уна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уна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CC990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529</TotalTime>
  <Words>1313</Words>
  <Application>Microsoft Office PowerPoint</Application>
  <PresentationFormat>Экран (4:3)</PresentationFormat>
  <Paragraphs>101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Times New Roman</vt:lpstr>
      <vt:lpstr>Arial</vt:lpstr>
      <vt:lpstr>Wingdings</vt:lpstr>
      <vt:lpstr>Calibri</vt:lpstr>
      <vt:lpstr>Century Gothic</vt:lpstr>
      <vt:lpstr>Comic Sans MS</vt:lpstr>
      <vt:lpstr>Луна</vt:lpstr>
      <vt:lpstr>ФІЛОСОФІЯ ЕПОХИ ВІДРОДЖЕННЯ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Liceum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Середньовічна філософія</dc:title>
  <dc:creator>user</dc:creator>
  <cp:lastModifiedBy>Vita</cp:lastModifiedBy>
  <cp:revision>12</cp:revision>
  <dcterms:created xsi:type="dcterms:W3CDTF">2010-11-17T15:38:02Z</dcterms:created>
  <dcterms:modified xsi:type="dcterms:W3CDTF">2013-02-18T19:24:36Z</dcterms:modified>
</cp:coreProperties>
</file>