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59" r:id="rId11"/>
    <p:sldId id="260" r:id="rId12"/>
    <p:sldId id="262" r:id="rId13"/>
    <p:sldId id="261" r:id="rId14"/>
    <p:sldId id="263" r:id="rId15"/>
    <p:sldId id="264" r:id="rId16"/>
    <p:sldId id="265" r:id="rId17"/>
    <p:sldId id="267" r:id="rId18"/>
    <p:sldId id="266" r:id="rId19"/>
    <p:sldId id="268" r:id="rId20"/>
    <p:sldId id="269" r:id="rId21"/>
    <p:sldId id="276" r:id="rId22"/>
    <p:sldId id="277" r:id="rId23"/>
    <p:sldId id="278" r:id="rId24"/>
    <p:sldId id="279" r:id="rId25"/>
    <p:sldId id="281" r:id="rId26"/>
    <p:sldId id="283" r:id="rId27"/>
    <p:sldId id="284" r:id="rId28"/>
    <p:sldId id="280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6" r:id="rId40"/>
    <p:sldId id="298" r:id="rId41"/>
    <p:sldId id="295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9460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EF841D-763D-4B5F-AC05-90FD2763F46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410FF-1BDF-47AF-A03C-9CAC22B94973}" type="slidenum">
              <a:rPr lang="uk-UA"/>
              <a:pPr/>
              <a:t>12</a:t>
            </a:fld>
            <a:endParaRPr lang="uk-UA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DE7BD-F732-45A0-B99C-96E38FE15760}" type="slidenum">
              <a:rPr lang="uk-UA"/>
              <a:pPr/>
              <a:t>17</a:t>
            </a:fld>
            <a:endParaRPr lang="uk-UA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8314A-F6D0-4176-9219-CF4C79EAFABE}" type="slidenum">
              <a:rPr lang="uk-UA"/>
              <a:pPr/>
              <a:t>20</a:t>
            </a:fld>
            <a:endParaRPr lang="uk-UA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BF4FB-8EA7-48DE-A3C7-18A02AF13162}" type="slidenum">
              <a:rPr lang="ru-RU"/>
              <a:pPr/>
              <a:t>25</a:t>
            </a:fld>
            <a:endParaRPr lang="ru-RU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EEAEA-DEE0-4E3C-8941-F89137C07939}" type="slidenum">
              <a:rPr lang="ru-RU"/>
              <a:pPr/>
              <a:t>26</a:t>
            </a:fld>
            <a:endParaRPr lang="ru-RU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BD90F-7450-41DF-9F32-C217106FABEC}" type="slidenum">
              <a:rPr lang="ru-RU"/>
              <a:pPr/>
              <a:t>27</a:t>
            </a:fld>
            <a:endParaRPr lang="ru-RU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76200"/>
            <a:ext cx="8801100" cy="6781800"/>
            <a:chOff x="96" y="48"/>
            <a:chExt cx="5544" cy="4272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864" y="144"/>
              <a:ext cx="2664" cy="1440"/>
              <a:chOff x="864" y="144"/>
              <a:chExt cx="2664" cy="1440"/>
            </a:xfrm>
          </p:grpSpPr>
          <p:grpSp>
            <p:nvGrpSpPr>
              <p:cNvPr id="214" name="Group 5"/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269" name="Rectangle 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70" name="Rectangle 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71" name="Rectangle 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72" name="Rectangle 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73" name="Rectangle 1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74" name="Rectangle 1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75" name="Rectangle 1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76" name="Rectangle 1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215" name="Group 14"/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261" name="Rectangle 1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62" name="Rectangle 1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63" name="Rectangle 1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64" name="Rectangle 1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65" name="Rectangle 1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66" name="Rectangle 2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67" name="Rectangle 2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68" name="Rectangle 2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216" name="Group 23"/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253" name="Rectangle 2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54" name="Rectangle 2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55" name="Rectangle 2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56" name="Rectangle 2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57" name="Rectangle 2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58" name="Rectangle 2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59" name="Rectangle 3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60" name="Rectangle 3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217" name="Group 32"/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245" name="Rectangle 3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46" name="Rectangle 3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47" name="Rectangle 3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48" name="Rectangle 3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49" name="Rectangle 3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50" name="Rectangle 3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51" name="Rectangle 3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52" name="Rectangle 4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218" name="Group 41"/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237" name="Rectangle 42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38" name="Rectangle 43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39" name="Rectangle 44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40" name="Rectangle 45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41" name="Rectangle 46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42" name="Rectangle 47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43" name="Rectangle 48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44" name="Rectangle 49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219" name="Group 50"/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229" name="Rectangle 51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30" name="Rectangle 52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31" name="Rectangle 53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32" name="Rectangle 54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33" name="Rectangle 55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34" name="Rectangle 56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35" name="Rectangle 57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36" name="Rectangle 58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220" name="Group 59"/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221" name="Rectangle 6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22" name="Rectangle 6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23" name="Rectangle 6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24" name="Rectangle 6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25" name="Rectangle 6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26" name="Rectangle 6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27" name="Rectangle 6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28" name="Rectangle 6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</p:grp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240" y="1968"/>
              <a:ext cx="3288" cy="1440"/>
              <a:chOff x="240" y="144"/>
              <a:chExt cx="3288" cy="1440"/>
            </a:xfrm>
          </p:grpSpPr>
          <p:grpSp>
            <p:nvGrpSpPr>
              <p:cNvPr id="142" name="Group 69"/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206" name="Rectangle 7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07" name="Rectangle 7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08" name="Rectangle 7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09" name="Rectangle 7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10" name="Rectangle 7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11" name="Rectangle 7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12" name="Rectangle 7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13" name="Rectangle 7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43" name="Group 78"/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198" name="Rectangle 79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99" name="Rectangle 80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00" name="Rectangle 81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01" name="Rectangle 82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02" name="Rectangle 83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03" name="Rectangle 84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04" name="Rectangle 85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05" name="Rectangle 86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44" name="Group 87"/>
              <p:cNvGrpSpPr>
                <a:grpSpLocks/>
              </p:cNvGrpSpPr>
              <p:nvPr/>
            </p:nvGrpSpPr>
            <p:grpSpPr bwMode="auto">
              <a:xfrm>
                <a:off x="240" y="144"/>
                <a:ext cx="168" cy="192"/>
                <a:chOff x="1008" y="1584"/>
                <a:chExt cx="336" cy="384"/>
              </a:xfrm>
            </p:grpSpPr>
            <p:sp>
              <p:nvSpPr>
                <p:cNvPr id="190" name="Rectangle 88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91" name="Rectangle 89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92" name="Rectangle 90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93" name="Rectangle 91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94" name="Rectangle 92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95" name="Rectangle 93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96" name="Rectangle 94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97" name="Rectangle 95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45" name="Group 96"/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182" name="Rectangle 9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83" name="Rectangle 9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84" name="Rectangle 9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85" name="Rectangle 10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86" name="Rectangle 10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87" name="Rectangle 10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88" name="Rectangle 10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89" name="Rectangle 10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46" name="Group 105"/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174" name="Rectangle 10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75" name="Rectangle 10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76" name="Rectangle 10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77" name="Rectangle 10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78" name="Rectangle 11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79" name="Rectangle 11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80" name="Rectangle 11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81" name="Rectangle 11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47" name="Group 114"/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166" name="Rectangle 11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67" name="Rectangle 11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68" name="Rectangle 11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69" name="Rectangle 11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70" name="Rectangle 11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71" name="Rectangle 12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72" name="Rectangle 12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73" name="Rectangle 12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48" name="Group 123"/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158" name="Rectangle 12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59" name="Rectangle 12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60" name="Rectangle 12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61" name="Rectangle 12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62" name="Rectangle 12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63" name="Rectangle 12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64" name="Rectangle 13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65" name="Rectangle 13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49" name="Group 132"/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150" name="Rectangle 13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51" name="Rectangle 13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52" name="Rectangle 13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53" name="Rectangle 13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54" name="Rectangle 13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55" name="Rectangle 13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56" name="Rectangle 13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57" name="Rectangle 14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</p:grpSp>
        <p:grpSp>
          <p:nvGrpSpPr>
            <p:cNvPr id="7" name="Group 141"/>
            <p:cNvGrpSpPr>
              <a:grpSpLocks/>
            </p:cNvGrpSpPr>
            <p:nvPr/>
          </p:nvGrpSpPr>
          <p:grpSpPr bwMode="auto">
            <a:xfrm>
              <a:off x="4320" y="624"/>
              <a:ext cx="168" cy="192"/>
              <a:chOff x="1008" y="1584"/>
              <a:chExt cx="336" cy="384"/>
            </a:xfrm>
          </p:grpSpPr>
          <p:sp>
            <p:nvSpPr>
              <p:cNvPr id="134" name="Rectangle 142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5" name="Rectangle 143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6" name="Rectangle 144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7" name="Rectangle 145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8" name="Rectangle 146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9" name="Rectangle 147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0" name="Rectangle 148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Rectangle 149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8" name="Group 150"/>
            <p:cNvGrpSpPr>
              <a:grpSpLocks/>
            </p:cNvGrpSpPr>
            <p:nvPr/>
          </p:nvGrpSpPr>
          <p:grpSpPr bwMode="auto">
            <a:xfrm>
              <a:off x="4656" y="1296"/>
              <a:ext cx="168" cy="192"/>
              <a:chOff x="1008" y="1584"/>
              <a:chExt cx="336" cy="384"/>
            </a:xfrm>
          </p:grpSpPr>
          <p:sp>
            <p:nvSpPr>
              <p:cNvPr id="126" name="Rectangle 151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7" name="Rectangle 152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8" name="Rectangle 153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9" name="Rectangle 154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0" name="Rectangle 155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1" name="Rectangle 156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2" name="Rectangle 157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3" name="Rectangle 158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9" name="Group 159"/>
            <p:cNvGrpSpPr>
              <a:grpSpLocks/>
            </p:cNvGrpSpPr>
            <p:nvPr/>
          </p:nvGrpSpPr>
          <p:grpSpPr bwMode="auto">
            <a:xfrm>
              <a:off x="3696" y="48"/>
              <a:ext cx="168" cy="192"/>
              <a:chOff x="1008" y="1584"/>
              <a:chExt cx="336" cy="384"/>
            </a:xfrm>
          </p:grpSpPr>
          <p:sp>
            <p:nvSpPr>
              <p:cNvPr id="118" name="Rectangle 160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9" name="Rectangle 161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0" name="Rectangle 162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1" name="Rectangle 163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2" name="Rectangle 164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3" name="Rectangle 165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4" name="Rectangle 166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5" name="Rectangle 167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0" name="Group 168"/>
            <p:cNvGrpSpPr>
              <a:grpSpLocks/>
            </p:cNvGrpSpPr>
            <p:nvPr/>
          </p:nvGrpSpPr>
          <p:grpSpPr bwMode="auto">
            <a:xfrm>
              <a:off x="5280" y="48"/>
              <a:ext cx="168" cy="192"/>
              <a:chOff x="1008" y="1584"/>
              <a:chExt cx="336" cy="384"/>
            </a:xfrm>
          </p:grpSpPr>
          <p:sp>
            <p:nvSpPr>
              <p:cNvPr id="110" name="Rectangle 169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1" name="Rectangle 170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2" name="Rectangle 171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3" name="Rectangle 172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4" name="Rectangle 173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5" name="Rectangle 174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6" name="Rectangle 175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7" name="Rectangle 176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1" name="Group 177"/>
            <p:cNvGrpSpPr>
              <a:grpSpLocks/>
            </p:cNvGrpSpPr>
            <p:nvPr/>
          </p:nvGrpSpPr>
          <p:grpSpPr bwMode="auto">
            <a:xfrm>
              <a:off x="5472" y="960"/>
              <a:ext cx="168" cy="192"/>
              <a:chOff x="1008" y="1584"/>
              <a:chExt cx="336" cy="384"/>
            </a:xfrm>
          </p:grpSpPr>
          <p:sp>
            <p:nvSpPr>
              <p:cNvPr id="102" name="Rectangle 178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3" name="Rectangle 179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4" name="Rectangle 180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5" name="Rectangle 181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6" name="Rectangle 182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7" name="Rectangle 183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8" name="Rectangle 184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9" name="Rectangle 185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2" name="Group 186"/>
            <p:cNvGrpSpPr>
              <a:grpSpLocks/>
            </p:cNvGrpSpPr>
            <p:nvPr/>
          </p:nvGrpSpPr>
          <p:grpSpPr bwMode="auto">
            <a:xfrm>
              <a:off x="4224" y="2400"/>
              <a:ext cx="168" cy="192"/>
              <a:chOff x="1008" y="1584"/>
              <a:chExt cx="336" cy="384"/>
            </a:xfrm>
          </p:grpSpPr>
          <p:sp>
            <p:nvSpPr>
              <p:cNvPr id="94" name="Rectangle 187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5" name="Rectangle 188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6" name="Rectangle 189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7" name="Rectangle 190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8" name="Rectangle 191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9" name="Rectangle 192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0" name="Rectangle 193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1" name="Rectangle 194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3" name="Group 195"/>
            <p:cNvGrpSpPr>
              <a:grpSpLocks/>
            </p:cNvGrpSpPr>
            <p:nvPr/>
          </p:nvGrpSpPr>
          <p:grpSpPr bwMode="auto">
            <a:xfrm>
              <a:off x="4560" y="3072"/>
              <a:ext cx="168" cy="192"/>
              <a:chOff x="1008" y="1584"/>
              <a:chExt cx="336" cy="384"/>
            </a:xfrm>
          </p:grpSpPr>
          <p:sp>
            <p:nvSpPr>
              <p:cNvPr id="86" name="Rectangle 196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7" name="Rectangle 197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8" name="Rectangle 198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9" name="Rectangle 199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0" name="Rectangle 200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1" name="Rectangle 201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2" name="Rectangle 202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3" name="Rectangle 203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4" name="Group 204"/>
            <p:cNvGrpSpPr>
              <a:grpSpLocks/>
            </p:cNvGrpSpPr>
            <p:nvPr/>
          </p:nvGrpSpPr>
          <p:grpSpPr bwMode="auto">
            <a:xfrm>
              <a:off x="3600" y="1824"/>
              <a:ext cx="168" cy="192"/>
              <a:chOff x="1008" y="1584"/>
              <a:chExt cx="336" cy="384"/>
            </a:xfrm>
          </p:grpSpPr>
          <p:sp>
            <p:nvSpPr>
              <p:cNvPr id="78" name="Rectangle 205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9" name="Rectangle 206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0" name="Rectangle 207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1" name="Rectangle 208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2" name="Rectangle 209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3" name="Rectangle 210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4" name="Rectangle 211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5" name="Rectangle 212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5" name="Group 213"/>
            <p:cNvGrpSpPr>
              <a:grpSpLocks/>
            </p:cNvGrpSpPr>
            <p:nvPr/>
          </p:nvGrpSpPr>
          <p:grpSpPr bwMode="auto">
            <a:xfrm>
              <a:off x="5184" y="1824"/>
              <a:ext cx="168" cy="192"/>
              <a:chOff x="1008" y="1584"/>
              <a:chExt cx="336" cy="384"/>
            </a:xfrm>
          </p:grpSpPr>
          <p:sp>
            <p:nvSpPr>
              <p:cNvPr id="70" name="Rectangle 214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" name="Rectangle 215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" name="Rectangle 216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" name="Rectangle 217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4" name="Rectangle 218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5" name="Rectangle 219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6" name="Rectangle 220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7" name="Rectangle 221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6" name="Group 222"/>
            <p:cNvGrpSpPr>
              <a:grpSpLocks/>
            </p:cNvGrpSpPr>
            <p:nvPr/>
          </p:nvGrpSpPr>
          <p:grpSpPr bwMode="auto">
            <a:xfrm>
              <a:off x="5376" y="2736"/>
              <a:ext cx="168" cy="192"/>
              <a:chOff x="1008" y="1584"/>
              <a:chExt cx="336" cy="384"/>
            </a:xfrm>
          </p:grpSpPr>
          <p:sp>
            <p:nvSpPr>
              <p:cNvPr id="62" name="Rectangle 223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3" name="Rectangle 224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4" name="Rectangle 225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5" name="Rectangle 226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6" name="Rectangle 227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7" name="Rectangle 228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8" name="Rectangle 229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" name="Rectangle 230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7" name="Group 231"/>
            <p:cNvGrpSpPr>
              <a:grpSpLocks/>
            </p:cNvGrpSpPr>
            <p:nvPr/>
          </p:nvGrpSpPr>
          <p:grpSpPr bwMode="auto">
            <a:xfrm>
              <a:off x="3816" y="3840"/>
              <a:ext cx="168" cy="192"/>
              <a:chOff x="1008" y="1584"/>
              <a:chExt cx="336" cy="384"/>
            </a:xfrm>
          </p:grpSpPr>
          <p:sp>
            <p:nvSpPr>
              <p:cNvPr id="54" name="Rectangle 232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5" name="Rectangle 233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6" name="Rectangle 234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" name="Rectangle 235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8" name="Rectangle 236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9" name="Rectangle 237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0" name="Rectangle 238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1" name="Rectangle 239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8" name="Group 240"/>
            <p:cNvGrpSpPr>
              <a:grpSpLocks/>
            </p:cNvGrpSpPr>
            <p:nvPr/>
          </p:nvGrpSpPr>
          <p:grpSpPr bwMode="auto">
            <a:xfrm>
              <a:off x="5400" y="3840"/>
              <a:ext cx="168" cy="192"/>
              <a:chOff x="1008" y="1584"/>
              <a:chExt cx="336" cy="384"/>
            </a:xfrm>
          </p:grpSpPr>
          <p:sp>
            <p:nvSpPr>
              <p:cNvPr id="46" name="Rectangle 241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7" name="Rectangle 242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8" name="Rectangle 243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9" name="Rectangle 244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0" name="Rectangle 245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1" name="Rectangle 246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2" name="Rectangle 247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3" name="Rectangle 248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9" name="Group 249"/>
            <p:cNvGrpSpPr>
              <a:grpSpLocks/>
            </p:cNvGrpSpPr>
            <p:nvPr/>
          </p:nvGrpSpPr>
          <p:grpSpPr bwMode="auto">
            <a:xfrm>
              <a:off x="96" y="3744"/>
              <a:ext cx="168" cy="192"/>
              <a:chOff x="1008" y="1584"/>
              <a:chExt cx="336" cy="384"/>
            </a:xfrm>
          </p:grpSpPr>
          <p:sp>
            <p:nvSpPr>
              <p:cNvPr id="38" name="Rectangle 250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9" name="Rectangle 251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0" name="Rectangle 252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1" name="Rectangle 253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2" name="Rectangle 254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3" name="Rectangle 255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4" name="Rectangle 256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5" name="Rectangle 257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20" name="Group 258"/>
            <p:cNvGrpSpPr>
              <a:grpSpLocks/>
            </p:cNvGrpSpPr>
            <p:nvPr/>
          </p:nvGrpSpPr>
          <p:grpSpPr bwMode="auto">
            <a:xfrm>
              <a:off x="1680" y="3744"/>
              <a:ext cx="168" cy="192"/>
              <a:chOff x="1008" y="1584"/>
              <a:chExt cx="336" cy="384"/>
            </a:xfrm>
          </p:grpSpPr>
          <p:sp>
            <p:nvSpPr>
              <p:cNvPr id="30" name="Rectangle 259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1" name="Rectangle 260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2" name="Rectangle 261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3" name="Rectangle 262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4" name="Rectangle 263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5" name="Rectangle 264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6" name="Rectangle 265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7" name="Rectangle 266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21" name="Group 267"/>
            <p:cNvGrpSpPr>
              <a:grpSpLocks/>
            </p:cNvGrpSpPr>
            <p:nvPr/>
          </p:nvGrpSpPr>
          <p:grpSpPr bwMode="auto">
            <a:xfrm>
              <a:off x="2352" y="4128"/>
              <a:ext cx="168" cy="192"/>
              <a:chOff x="1008" y="1584"/>
              <a:chExt cx="336" cy="384"/>
            </a:xfrm>
          </p:grpSpPr>
          <p:sp>
            <p:nvSpPr>
              <p:cNvPr id="22" name="Rectangle 268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3" name="Rectangle 269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4" name="Rectangle 270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5" name="Rectangle 271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6" name="Rectangle 272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7" name="Rectangle 273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8" name="Rectangle 274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9" name="Rectangle 275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277" name="Rectangle 280"/>
          <p:cNvSpPr>
            <a:spLocks noChangeArrowheads="1"/>
          </p:cNvSpPr>
          <p:nvPr/>
        </p:nvSpPr>
        <p:spPr bwMode="invGray">
          <a:xfrm rot="5400000">
            <a:off x="265113" y="2779713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278" name="Rectangle 282"/>
          <p:cNvSpPr>
            <a:spLocks noChangeArrowheads="1"/>
          </p:cNvSpPr>
          <p:nvPr/>
        </p:nvSpPr>
        <p:spPr bwMode="invGray">
          <a:xfrm rot="5400000">
            <a:off x="455613" y="2665413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279" name="Rectangle 283"/>
          <p:cNvSpPr>
            <a:spLocks noChangeArrowheads="1"/>
          </p:cNvSpPr>
          <p:nvPr/>
        </p:nvSpPr>
        <p:spPr bwMode="invGray">
          <a:xfrm rot="5400000">
            <a:off x="303213" y="2894013"/>
            <a:ext cx="76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280" name="Rectangle 284"/>
          <p:cNvSpPr>
            <a:spLocks noChangeArrowheads="1"/>
          </p:cNvSpPr>
          <p:nvPr/>
        </p:nvSpPr>
        <p:spPr bwMode="invGray">
          <a:xfrm rot="5400000">
            <a:off x="-39687" y="2779713"/>
            <a:ext cx="4572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281" name="Rectangle 285"/>
          <p:cNvSpPr>
            <a:spLocks noChangeArrowheads="1"/>
          </p:cNvSpPr>
          <p:nvPr/>
        </p:nvSpPr>
        <p:spPr bwMode="invGray">
          <a:xfrm rot="5400000">
            <a:off x="455613" y="2360613"/>
            <a:ext cx="762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282" name="Rectangle 286"/>
          <p:cNvSpPr>
            <a:spLocks noChangeArrowheads="1"/>
          </p:cNvSpPr>
          <p:nvPr/>
        </p:nvSpPr>
        <p:spPr bwMode="invGray">
          <a:xfrm rot="5400000">
            <a:off x="-1296987" y="4646613"/>
            <a:ext cx="4040187" cy="77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grpSp>
        <p:nvGrpSpPr>
          <p:cNvPr id="283" name="Group 302"/>
          <p:cNvGrpSpPr>
            <a:grpSpLocks/>
          </p:cNvGrpSpPr>
          <p:nvPr/>
        </p:nvGrpSpPr>
        <p:grpSpPr bwMode="auto">
          <a:xfrm>
            <a:off x="303213" y="2894013"/>
            <a:ext cx="8688387" cy="77787"/>
            <a:chOff x="191" y="1823"/>
            <a:chExt cx="5473" cy="49"/>
          </a:xfrm>
        </p:grpSpPr>
        <p:sp>
          <p:nvSpPr>
            <p:cNvPr id="284" name="Rectangle 281"/>
            <p:cNvSpPr>
              <a:spLocks noChangeArrowheads="1"/>
            </p:cNvSpPr>
            <p:nvPr userDrawn="1"/>
          </p:nvSpPr>
          <p:spPr bwMode="invGray">
            <a:xfrm rot="5400000">
              <a:off x="215" y="1799"/>
              <a:ext cx="48" cy="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85" name="Rectangle 287"/>
            <p:cNvSpPr>
              <a:spLocks noChangeArrowheads="1"/>
            </p:cNvSpPr>
            <p:nvPr userDrawn="1"/>
          </p:nvSpPr>
          <p:spPr bwMode="invGray">
            <a:xfrm>
              <a:off x="288" y="1824"/>
              <a:ext cx="240" cy="4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86" name="Rectangle 288"/>
            <p:cNvSpPr>
              <a:spLocks noChangeArrowheads="1"/>
            </p:cNvSpPr>
            <p:nvPr userDrawn="1"/>
          </p:nvSpPr>
          <p:spPr bwMode="invGray">
            <a:xfrm>
              <a:off x="528" y="1824"/>
              <a:ext cx="5136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287" name="Rectangle 289"/>
          <p:cNvSpPr>
            <a:spLocks noChangeArrowheads="1"/>
          </p:cNvSpPr>
          <p:nvPr/>
        </p:nvSpPr>
        <p:spPr bwMode="invGray">
          <a:xfrm rot="5400000">
            <a:off x="417513" y="2932113"/>
            <a:ext cx="3048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grpSp>
        <p:nvGrpSpPr>
          <p:cNvPr id="288" name="Group 301"/>
          <p:cNvGrpSpPr>
            <a:grpSpLocks/>
          </p:cNvGrpSpPr>
          <p:nvPr/>
        </p:nvGrpSpPr>
        <p:grpSpPr bwMode="auto">
          <a:xfrm>
            <a:off x="152400" y="0"/>
            <a:ext cx="457200" cy="6705600"/>
            <a:chOff x="96" y="0"/>
            <a:chExt cx="288" cy="4224"/>
          </a:xfrm>
        </p:grpSpPr>
        <p:grpSp>
          <p:nvGrpSpPr>
            <p:cNvPr id="289" name="Group 300"/>
            <p:cNvGrpSpPr>
              <a:grpSpLocks/>
            </p:cNvGrpSpPr>
            <p:nvPr userDrawn="1"/>
          </p:nvGrpSpPr>
          <p:grpSpPr bwMode="auto">
            <a:xfrm>
              <a:off x="96" y="0"/>
              <a:ext cx="288" cy="1584"/>
              <a:chOff x="96" y="0"/>
              <a:chExt cx="288" cy="1584"/>
            </a:xfrm>
          </p:grpSpPr>
          <p:sp>
            <p:nvSpPr>
              <p:cNvPr id="293" name="Rectangle 277"/>
              <p:cNvSpPr>
                <a:spLocks noChangeArrowheads="1"/>
              </p:cNvSpPr>
              <p:nvPr userDrawn="1"/>
            </p:nvSpPr>
            <p:spPr bwMode="ltGray">
              <a:xfrm>
                <a:off x="96" y="1488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94" name="Rectangle 278"/>
              <p:cNvSpPr>
                <a:spLocks noChangeArrowheads="1"/>
              </p:cNvSpPr>
              <p:nvPr userDrawn="1"/>
            </p:nvSpPr>
            <p:spPr bwMode="ltGray">
              <a:xfrm>
                <a:off x="96" y="0"/>
                <a:ext cx="288" cy="148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290" name="Group 299"/>
            <p:cNvGrpSpPr>
              <a:grpSpLocks/>
            </p:cNvGrpSpPr>
            <p:nvPr userDrawn="1"/>
          </p:nvGrpSpPr>
          <p:grpSpPr bwMode="auto">
            <a:xfrm>
              <a:off x="96" y="2016"/>
              <a:ext cx="288" cy="2208"/>
              <a:chOff x="96" y="2016"/>
              <a:chExt cx="288" cy="2208"/>
            </a:xfrm>
          </p:grpSpPr>
          <p:sp>
            <p:nvSpPr>
              <p:cNvPr id="291" name="Rectangle 291"/>
              <p:cNvSpPr>
                <a:spLocks noChangeArrowheads="1"/>
              </p:cNvSpPr>
              <p:nvPr userDrawn="1"/>
            </p:nvSpPr>
            <p:spPr bwMode="ltGray">
              <a:xfrm>
                <a:off x="96" y="201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92" name="Rectangle 292"/>
              <p:cNvSpPr>
                <a:spLocks noChangeArrowheads="1"/>
              </p:cNvSpPr>
              <p:nvPr userDrawn="1"/>
            </p:nvSpPr>
            <p:spPr bwMode="ltGray">
              <a:xfrm>
                <a:off x="96" y="2112"/>
                <a:ext cx="288" cy="2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9509" name="Rectangle 293"/>
          <p:cNvSpPr>
            <a:spLocks noGrp="1" noChangeArrowheads="1"/>
          </p:cNvSpPr>
          <p:nvPr>
            <p:ph type="ctrTitle"/>
          </p:nvPr>
        </p:nvSpPr>
        <p:spPr>
          <a:xfrm>
            <a:off x="1143000" y="1676400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10" name="Rectangle 29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5" name="Rectangle 29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" name="Rectangle 29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" name="Rectangle 29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8FEEBE-2AB9-40EF-A289-1C6BACA9D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6A107-90C8-42BD-9B06-B4EC97FCD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31F5-5CD3-479D-9758-4E436E1FA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BB2B-93C9-45F3-A663-0027F7C30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3AC49-6F5F-4601-915A-CA366017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752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886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B34CC-8934-4FAC-88C0-ADD85EC7D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752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3886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29200" y="3886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8350-EA73-4967-BB6C-77D274EF0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7D67-C73A-4AAE-95A1-07D5BC98D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382B9-0EB9-48D2-854F-DCDA7ECA3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DFED4-6757-4A7E-A496-40D74D2E7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42C66-16AF-4099-B508-92287005A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35E70-595D-401F-91C8-11D1DE5C7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069F-DEEF-4E27-AAA0-0765F03F9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5FBC-E868-45DA-83A9-6537D7C70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42E89-CDB1-4719-87E6-C22906404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29"/>
          <p:cNvGrpSpPr>
            <a:grpSpLocks/>
          </p:cNvGrpSpPr>
          <p:nvPr/>
        </p:nvGrpSpPr>
        <p:grpSpPr bwMode="auto">
          <a:xfrm>
            <a:off x="150813" y="0"/>
            <a:ext cx="8840787" cy="6858000"/>
            <a:chOff x="95" y="0"/>
            <a:chExt cx="5569" cy="4320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96" y="48"/>
              <a:ext cx="5544" cy="4272"/>
              <a:chOff x="96" y="48"/>
              <a:chExt cx="5544" cy="4272"/>
            </a:xfrm>
          </p:grpSpPr>
          <p:grpSp>
            <p:nvGrpSpPr>
              <p:cNvPr id="1050" name="Group 9"/>
              <p:cNvGrpSpPr>
                <a:grpSpLocks/>
              </p:cNvGrpSpPr>
              <p:nvPr/>
            </p:nvGrpSpPr>
            <p:grpSpPr bwMode="auto">
              <a:xfrm>
                <a:off x="864" y="144"/>
                <a:ext cx="2664" cy="1440"/>
                <a:chOff x="864" y="144"/>
                <a:chExt cx="2664" cy="1440"/>
              </a:xfrm>
            </p:grpSpPr>
            <p:grpSp>
              <p:nvGrpSpPr>
                <p:cNvPr id="2" name="Group 10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3" name="Rectangle 1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36" name="Rectangle 12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37" name="Rectangle 1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38" name="Rectangle 14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39" name="Rectangle 15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40" name="Rectangle 1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41" name="Rectangle 1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42" name="Rectangle 18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  <p:grpSp>
              <p:nvGrpSpPr>
                <p:cNvPr id="1260" name="Group 19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044" name="Rectangle 2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45" name="Rectangle 21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46" name="Rectangle 2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47" name="Rectangle 23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48" name="Rectangle 24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49" name="Rectangle 2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4" name="Rectangle 2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5" name="Rectangle 27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  <p:grpSp>
              <p:nvGrpSpPr>
                <p:cNvPr id="6" name="Group 28"/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7" name="Rectangle 2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8" name="Rectangle 30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9" name="Rectangle 3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" name="Rectangle 32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" name="Rectangle 33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2" name="Rectangle 3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3" name="Rectangle 3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4" name="Rectangle 36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  <p:grpSp>
              <p:nvGrpSpPr>
                <p:cNvPr id="15" name="Group 37"/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6" name="Rectangle 3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7" name="Rectangle 39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8" name="Rectangle 4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9" name="Rectangle 41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20" name="Rectangle 42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67" name="Rectangle 4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68" name="Rectangle 4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69" name="Rectangle 45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  <p:grpSp>
              <p:nvGrpSpPr>
                <p:cNvPr id="21" name="Group 46"/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071" name="Rectangle 4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72" name="Rectangle 48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73" name="Rectangle 4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74" name="Rectangle 50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75" name="Rectangle 51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76" name="Rectangle 52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77" name="Rectangle 5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78" name="Rectangle 54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  <p:grpSp>
              <p:nvGrpSpPr>
                <p:cNvPr id="22" name="Group 55"/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080" name="Rectangle 56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81" name="Rectangle 57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82" name="Rectangle 5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83" name="Rectangle 59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84" name="Rectangle 60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85" name="Rectangle 6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86" name="Rectangle 62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87" name="Rectangle 63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  <p:grpSp>
              <p:nvGrpSpPr>
                <p:cNvPr id="23" name="Group 64"/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089" name="Rectangle 6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90" name="Rectangle 66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91" name="Rectangle 6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92" name="Rectangle 68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93" name="Rectangle 69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94" name="Rectangle 7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95" name="Rectangle 7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096" name="Rectangle 72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</p:grpSp>
          <p:grpSp>
            <p:nvGrpSpPr>
              <p:cNvPr id="1051" name="Group 73"/>
              <p:cNvGrpSpPr>
                <a:grpSpLocks/>
              </p:cNvGrpSpPr>
              <p:nvPr/>
            </p:nvGrpSpPr>
            <p:grpSpPr bwMode="auto">
              <a:xfrm>
                <a:off x="240" y="1968"/>
                <a:ext cx="3288" cy="1440"/>
                <a:chOff x="240" y="144"/>
                <a:chExt cx="3288" cy="1440"/>
              </a:xfrm>
            </p:grpSpPr>
            <p:grpSp>
              <p:nvGrpSpPr>
                <p:cNvPr id="24" name="Group 74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1099" name="Rectangle 7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00" name="Rectangle 76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01" name="Rectangle 7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02" name="Rectangle 78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03" name="Rectangle 79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04" name="Rectangle 8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05" name="Rectangle 8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06" name="Rectangle 82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  <p:grpSp>
              <p:nvGrpSpPr>
                <p:cNvPr id="1188" name="Group 83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108" name="Rectangle 84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09" name="Rectangle 85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10" name="Rectangle 86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11" name="Rectangle 87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12" name="Rectangle 88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13" name="Rectangle 89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14" name="Rectangle 9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15" name="Rectangle 91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  <p:grpSp>
              <p:nvGrpSpPr>
                <p:cNvPr id="25" name="Group 92"/>
                <p:cNvGrpSpPr>
                  <a:grpSpLocks/>
                </p:cNvGrpSpPr>
                <p:nvPr/>
              </p:nvGrpSpPr>
              <p:grpSpPr bwMode="auto">
                <a:xfrm>
                  <a:off x="240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17" name="Rectangle 9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18" name="Rectangle 94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19" name="Rectangle 9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20" name="Rectangle 96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21" name="Rectangle 97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22" name="Rectangle 98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23" name="Rectangle 99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24" name="Rectangle 100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  <p:grpSp>
              <p:nvGrpSpPr>
                <p:cNvPr id="26" name="Group 101"/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26" name="Rectangle 10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27" name="Rectangle 103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28" name="Rectangle 104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29" name="Rectangle 105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30" name="Rectangle 106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31" name="Rectangle 10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32" name="Rectangle 108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33" name="Rectangle 109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  <p:grpSp>
              <p:nvGrpSpPr>
                <p:cNvPr id="27" name="Group 110"/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135" name="Rectangle 11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36" name="Rectangle 112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37" name="Rectangle 11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38" name="Rectangle 114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39" name="Rectangle 115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40" name="Rectangle 11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41" name="Rectangle 11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42" name="Rectangle 118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  <p:grpSp>
              <p:nvGrpSpPr>
                <p:cNvPr id="28" name="Group 119"/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144" name="Rectangle 12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45" name="Rectangle 121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46" name="Rectangle 12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47" name="Rectangle 123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48" name="Rectangle 124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49" name="Rectangle 12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50" name="Rectangle 12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51" name="Rectangle 127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  <p:grpSp>
              <p:nvGrpSpPr>
                <p:cNvPr id="29" name="Group 128"/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153" name="Rectangle 12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54" name="Rectangle 130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55" name="Rectangle 13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56" name="Rectangle 132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57" name="Rectangle 133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58" name="Rectangle 13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59" name="Rectangle 13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60" name="Rectangle 136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  <p:grpSp>
              <p:nvGrpSpPr>
                <p:cNvPr id="30" name="Group 137"/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162" name="Rectangle 13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63" name="Rectangle 139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64" name="Rectangle 14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65" name="Rectangle 141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66" name="Rectangle 142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67" name="Rectangle 14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68" name="Rectangle 14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  <p:sp>
                <p:nvSpPr>
                  <p:cNvPr id="1169" name="Rectangle 145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/>
                  </a:p>
                </p:txBody>
              </p:sp>
            </p:grpSp>
          </p:grpSp>
          <p:grpSp>
            <p:nvGrpSpPr>
              <p:cNvPr id="1052" name="Group 146"/>
              <p:cNvGrpSpPr>
                <a:grpSpLocks/>
              </p:cNvGrpSpPr>
              <p:nvPr/>
            </p:nvGrpSpPr>
            <p:grpSpPr bwMode="auto">
              <a:xfrm>
                <a:off x="4320" y="624"/>
                <a:ext cx="168" cy="192"/>
                <a:chOff x="1008" y="1584"/>
                <a:chExt cx="336" cy="384"/>
              </a:xfrm>
            </p:grpSpPr>
            <p:sp>
              <p:nvSpPr>
                <p:cNvPr id="1171" name="Rectangle 14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72" name="Rectangle 14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73" name="Rectangle 14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74" name="Rectangle 15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75" name="Rectangle 15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76" name="Rectangle 15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77" name="Rectangle 15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78" name="Rectangle 15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053" name="Group 155"/>
              <p:cNvGrpSpPr>
                <a:grpSpLocks/>
              </p:cNvGrpSpPr>
              <p:nvPr/>
            </p:nvGrpSpPr>
            <p:grpSpPr bwMode="auto">
              <a:xfrm>
                <a:off x="4656" y="1296"/>
                <a:ext cx="168" cy="192"/>
                <a:chOff x="1008" y="1584"/>
                <a:chExt cx="336" cy="384"/>
              </a:xfrm>
            </p:grpSpPr>
            <p:sp>
              <p:nvSpPr>
                <p:cNvPr id="1180" name="Rectangle 15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81" name="Rectangle 15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82" name="Rectangle 15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83" name="Rectangle 15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84" name="Rectangle 16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85" name="Rectangle 16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86" name="Rectangle 16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87" name="Rectangle 16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054" name="Group 164"/>
              <p:cNvGrpSpPr>
                <a:grpSpLocks/>
              </p:cNvGrpSpPr>
              <p:nvPr/>
            </p:nvGrpSpPr>
            <p:grpSpPr bwMode="auto">
              <a:xfrm>
                <a:off x="3696" y="48"/>
                <a:ext cx="168" cy="192"/>
                <a:chOff x="1008" y="1584"/>
                <a:chExt cx="336" cy="384"/>
              </a:xfrm>
            </p:grpSpPr>
            <p:sp>
              <p:nvSpPr>
                <p:cNvPr id="1189" name="Rectangle 16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90" name="Rectangle 16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91" name="Rectangle 16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92" name="Rectangle 16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93" name="Rectangle 16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94" name="Rectangle 17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95" name="Rectangle 17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96" name="Rectangle 17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055" name="Group 173"/>
              <p:cNvGrpSpPr>
                <a:grpSpLocks/>
              </p:cNvGrpSpPr>
              <p:nvPr/>
            </p:nvGrpSpPr>
            <p:grpSpPr bwMode="auto">
              <a:xfrm>
                <a:off x="5280" y="48"/>
                <a:ext cx="168" cy="192"/>
                <a:chOff x="1008" y="1584"/>
                <a:chExt cx="336" cy="384"/>
              </a:xfrm>
            </p:grpSpPr>
            <p:sp>
              <p:nvSpPr>
                <p:cNvPr id="1198" name="Rectangle 17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199" name="Rectangle 17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00" name="Rectangle 17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01" name="Rectangle 17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02" name="Rectangle 17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03" name="Rectangle 17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04" name="Rectangle 18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05" name="Rectangle 18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056" name="Group 182"/>
              <p:cNvGrpSpPr>
                <a:grpSpLocks/>
              </p:cNvGrpSpPr>
              <p:nvPr/>
            </p:nvGrpSpPr>
            <p:grpSpPr bwMode="auto">
              <a:xfrm>
                <a:off x="5472" y="960"/>
                <a:ext cx="168" cy="192"/>
                <a:chOff x="1008" y="1584"/>
                <a:chExt cx="336" cy="384"/>
              </a:xfrm>
            </p:grpSpPr>
            <p:sp>
              <p:nvSpPr>
                <p:cNvPr id="1207" name="Rectangle 18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08" name="Rectangle 18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09" name="Rectangle 18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10" name="Rectangle 18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11" name="Rectangle 18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12" name="Rectangle 18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13" name="Rectangle 18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14" name="Rectangle 19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057" name="Group 191"/>
              <p:cNvGrpSpPr>
                <a:grpSpLocks/>
              </p:cNvGrpSpPr>
              <p:nvPr/>
            </p:nvGrpSpPr>
            <p:grpSpPr bwMode="auto">
              <a:xfrm>
                <a:off x="4224" y="2400"/>
                <a:ext cx="168" cy="192"/>
                <a:chOff x="1008" y="1584"/>
                <a:chExt cx="336" cy="384"/>
              </a:xfrm>
            </p:grpSpPr>
            <p:sp>
              <p:nvSpPr>
                <p:cNvPr id="1216" name="Rectangle 192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17" name="Rectangle 193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18" name="Rectangle 194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19" name="Rectangle 195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20" name="Rectangle 196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21" name="Rectangle 197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22" name="Rectangle 198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23" name="Rectangle 199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058" name="Group 200"/>
              <p:cNvGrpSpPr>
                <a:grpSpLocks/>
              </p:cNvGrpSpPr>
              <p:nvPr/>
            </p:nvGrpSpPr>
            <p:grpSpPr bwMode="auto">
              <a:xfrm>
                <a:off x="4560" y="3072"/>
                <a:ext cx="168" cy="192"/>
                <a:chOff x="1008" y="1584"/>
                <a:chExt cx="336" cy="384"/>
              </a:xfrm>
            </p:grpSpPr>
            <p:sp>
              <p:nvSpPr>
                <p:cNvPr id="1225" name="Rectangle 201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26" name="Rectangle 202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27" name="Rectangle 203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28" name="Rectangle 204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29" name="Rectangle 205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30" name="Rectangle 206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31" name="Rectangle 207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32" name="Rectangle 208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059" name="Group 209"/>
              <p:cNvGrpSpPr>
                <a:grpSpLocks/>
              </p:cNvGrpSpPr>
              <p:nvPr/>
            </p:nvGrpSpPr>
            <p:grpSpPr bwMode="auto">
              <a:xfrm>
                <a:off x="3600" y="1824"/>
                <a:ext cx="168" cy="192"/>
                <a:chOff x="1008" y="1584"/>
                <a:chExt cx="336" cy="384"/>
              </a:xfrm>
            </p:grpSpPr>
            <p:sp>
              <p:nvSpPr>
                <p:cNvPr id="1234" name="Rectangle 21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35" name="Rectangle 21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36" name="Rectangle 21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37" name="Rectangle 21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38" name="Rectangle 21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39" name="Rectangle 21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40" name="Rectangle 21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41" name="Rectangle 21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060" name="Group 218"/>
              <p:cNvGrpSpPr>
                <a:grpSpLocks/>
              </p:cNvGrpSpPr>
              <p:nvPr/>
            </p:nvGrpSpPr>
            <p:grpSpPr bwMode="auto">
              <a:xfrm>
                <a:off x="5184" y="1824"/>
                <a:ext cx="168" cy="192"/>
                <a:chOff x="1008" y="1584"/>
                <a:chExt cx="336" cy="384"/>
              </a:xfrm>
            </p:grpSpPr>
            <p:sp>
              <p:nvSpPr>
                <p:cNvPr id="1243" name="Rectangle 219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44" name="Rectangle 220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45" name="Rectangle 221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46" name="Rectangle 222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47" name="Rectangle 223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48" name="Rectangle 224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49" name="Rectangle 225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50" name="Rectangle 226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061" name="Group 227"/>
              <p:cNvGrpSpPr>
                <a:grpSpLocks/>
              </p:cNvGrpSpPr>
              <p:nvPr/>
            </p:nvGrpSpPr>
            <p:grpSpPr bwMode="auto">
              <a:xfrm>
                <a:off x="5376" y="2736"/>
                <a:ext cx="168" cy="192"/>
                <a:chOff x="1008" y="1584"/>
                <a:chExt cx="336" cy="384"/>
              </a:xfrm>
            </p:grpSpPr>
            <p:sp>
              <p:nvSpPr>
                <p:cNvPr id="1252" name="Rectangle 228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53" name="Rectangle 229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54" name="Rectangle 230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55" name="Rectangle 231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56" name="Rectangle 232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57" name="Rectangle 233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58" name="Rectangle 234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59" name="Rectangle 235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062" name="Group 236"/>
              <p:cNvGrpSpPr>
                <a:grpSpLocks/>
              </p:cNvGrpSpPr>
              <p:nvPr/>
            </p:nvGrpSpPr>
            <p:grpSpPr bwMode="auto">
              <a:xfrm>
                <a:off x="3816" y="3840"/>
                <a:ext cx="168" cy="192"/>
                <a:chOff x="1008" y="1584"/>
                <a:chExt cx="336" cy="384"/>
              </a:xfrm>
            </p:grpSpPr>
            <p:sp>
              <p:nvSpPr>
                <p:cNvPr id="1261" name="Rectangle 23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62" name="Rectangle 23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63" name="Rectangle 23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64" name="Rectangle 24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65" name="Rectangle 24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66" name="Rectangle 24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67" name="Rectangle 24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68" name="Rectangle 24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063" name="Group 245"/>
              <p:cNvGrpSpPr>
                <a:grpSpLocks/>
              </p:cNvGrpSpPr>
              <p:nvPr/>
            </p:nvGrpSpPr>
            <p:grpSpPr bwMode="auto">
              <a:xfrm>
                <a:off x="5400" y="3840"/>
                <a:ext cx="168" cy="192"/>
                <a:chOff x="1008" y="1584"/>
                <a:chExt cx="336" cy="384"/>
              </a:xfrm>
            </p:grpSpPr>
            <p:sp>
              <p:nvSpPr>
                <p:cNvPr id="1270" name="Rectangle 24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71" name="Rectangle 24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72" name="Rectangle 24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73" name="Rectangle 24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74" name="Rectangle 25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75" name="Rectangle 25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76" name="Rectangle 25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77" name="Rectangle 25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064" name="Group 254"/>
              <p:cNvGrpSpPr>
                <a:grpSpLocks/>
              </p:cNvGrpSpPr>
              <p:nvPr/>
            </p:nvGrpSpPr>
            <p:grpSpPr bwMode="auto">
              <a:xfrm>
                <a:off x="96" y="3744"/>
                <a:ext cx="168" cy="192"/>
                <a:chOff x="1008" y="1584"/>
                <a:chExt cx="336" cy="384"/>
              </a:xfrm>
            </p:grpSpPr>
            <p:sp>
              <p:nvSpPr>
                <p:cNvPr id="1279" name="Rectangle 25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80" name="Rectangle 25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81" name="Rectangle 25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82" name="Rectangle 25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83" name="Rectangle 25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84" name="Rectangle 26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85" name="Rectangle 26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86" name="Rectangle 26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065" name="Group 263"/>
              <p:cNvGrpSpPr>
                <a:grpSpLocks/>
              </p:cNvGrpSpPr>
              <p:nvPr/>
            </p:nvGrpSpPr>
            <p:grpSpPr bwMode="auto">
              <a:xfrm>
                <a:off x="1680" y="3744"/>
                <a:ext cx="168" cy="192"/>
                <a:chOff x="1008" y="1584"/>
                <a:chExt cx="336" cy="384"/>
              </a:xfrm>
            </p:grpSpPr>
            <p:sp>
              <p:nvSpPr>
                <p:cNvPr id="1288" name="Rectangle 26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89" name="Rectangle 26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90" name="Rectangle 26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91" name="Rectangle 26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92" name="Rectangle 26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93" name="Rectangle 26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94" name="Rectangle 27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95" name="Rectangle 27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1066" name="Group 272"/>
              <p:cNvGrpSpPr>
                <a:grpSpLocks/>
              </p:cNvGrpSpPr>
              <p:nvPr/>
            </p:nvGrpSpPr>
            <p:grpSpPr bwMode="auto">
              <a:xfrm>
                <a:off x="2352" y="4128"/>
                <a:ext cx="168" cy="192"/>
                <a:chOff x="1008" y="1584"/>
                <a:chExt cx="336" cy="384"/>
              </a:xfrm>
            </p:grpSpPr>
            <p:sp>
              <p:nvSpPr>
                <p:cNvPr id="1297" name="Rectangle 27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98" name="Rectangle 27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299" name="Rectangle 27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300" name="Rectangle 27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301" name="Rectangle 27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302" name="Rectangle 27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303" name="Rectangle 27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304" name="Rectangle 28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</p:grpSp>
        <p:grpSp>
          <p:nvGrpSpPr>
            <p:cNvPr id="1033" name="Group 327"/>
            <p:cNvGrpSpPr>
              <a:grpSpLocks/>
            </p:cNvGrpSpPr>
            <p:nvPr userDrawn="1"/>
          </p:nvGrpSpPr>
          <p:grpSpPr bwMode="auto">
            <a:xfrm>
              <a:off x="96" y="0"/>
              <a:ext cx="288" cy="672"/>
              <a:chOff x="96" y="0"/>
              <a:chExt cx="288" cy="672"/>
            </a:xfrm>
          </p:grpSpPr>
          <p:sp>
            <p:nvSpPr>
              <p:cNvPr id="1316" name="Rectangle 292"/>
              <p:cNvSpPr>
                <a:spLocks noChangeArrowheads="1"/>
              </p:cNvSpPr>
              <p:nvPr/>
            </p:nvSpPr>
            <p:spPr bwMode="ltGray">
              <a:xfrm>
                <a:off x="96" y="57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26" name="Rectangle 302"/>
              <p:cNvSpPr>
                <a:spLocks noChangeArrowheads="1"/>
              </p:cNvSpPr>
              <p:nvPr/>
            </p:nvSpPr>
            <p:spPr bwMode="ltGray">
              <a:xfrm>
                <a:off x="96" y="0"/>
                <a:ext cx="288" cy="57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034" name="Group 326"/>
            <p:cNvGrpSpPr>
              <a:grpSpLocks/>
            </p:cNvGrpSpPr>
            <p:nvPr/>
          </p:nvGrpSpPr>
          <p:grpSpPr bwMode="auto">
            <a:xfrm>
              <a:off x="95" y="719"/>
              <a:ext cx="5569" cy="3505"/>
              <a:chOff x="95" y="719"/>
              <a:chExt cx="5569" cy="3505"/>
            </a:xfrm>
          </p:grpSpPr>
          <p:sp>
            <p:nvSpPr>
              <p:cNvPr id="1306" name="Rectangle 282"/>
              <p:cNvSpPr>
                <a:spLocks noChangeArrowheads="1"/>
              </p:cNvSpPr>
              <p:nvPr userDrawn="1"/>
            </p:nvSpPr>
            <p:spPr bwMode="invGray">
              <a:xfrm rot="5400000">
                <a:off x="167" y="83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07" name="Rectangle 283"/>
              <p:cNvSpPr>
                <a:spLocks noChangeArrowheads="1"/>
              </p:cNvSpPr>
              <p:nvPr userDrawn="1"/>
            </p:nvSpPr>
            <p:spPr bwMode="invGray">
              <a:xfrm rot="5400000">
                <a:off x="215" y="887"/>
                <a:ext cx="48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 userDrawn="1"/>
            </p:nvSpPr>
            <p:spPr bwMode="invGray">
              <a:xfrm rot="5400000">
                <a:off x="287" y="767"/>
                <a:ext cx="4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09" name="Rectangle 285"/>
              <p:cNvSpPr>
                <a:spLocks noChangeArrowheads="1"/>
              </p:cNvSpPr>
              <p:nvPr userDrawn="1"/>
            </p:nvSpPr>
            <p:spPr bwMode="invGray">
              <a:xfrm rot="5400000">
                <a:off x="191" y="911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10" name="Rectangle 286"/>
              <p:cNvSpPr>
                <a:spLocks noChangeArrowheads="1"/>
              </p:cNvSpPr>
              <p:nvPr userDrawn="1"/>
            </p:nvSpPr>
            <p:spPr bwMode="invGray">
              <a:xfrm rot="5400000">
                <a:off x="-25" y="839"/>
                <a:ext cx="28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11" name="Rectangle 287"/>
              <p:cNvSpPr>
                <a:spLocks noChangeArrowheads="1"/>
              </p:cNvSpPr>
              <p:nvPr userDrawn="1"/>
            </p:nvSpPr>
            <p:spPr bwMode="invGray">
              <a:xfrm rot="5400000">
                <a:off x="287" y="575"/>
                <a:ext cx="48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 userDrawn="1"/>
            </p:nvSpPr>
            <p:spPr bwMode="invGray">
              <a:xfrm rot="5400000">
                <a:off x="-1273" y="2471"/>
                <a:ext cx="3457" cy="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13" name="Rectangle 289"/>
              <p:cNvSpPr>
                <a:spLocks noChangeArrowheads="1"/>
              </p:cNvSpPr>
              <p:nvPr userDrawn="1"/>
            </p:nvSpPr>
            <p:spPr bwMode="invGray">
              <a:xfrm>
                <a:off x="288" y="912"/>
                <a:ext cx="240" cy="48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 userDrawn="1"/>
            </p:nvSpPr>
            <p:spPr bwMode="invGray">
              <a:xfrm>
                <a:off x="528" y="912"/>
                <a:ext cx="513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47" name="Rectangle 323"/>
              <p:cNvSpPr>
                <a:spLocks noChangeArrowheads="1"/>
              </p:cNvSpPr>
              <p:nvPr userDrawn="1"/>
            </p:nvSpPr>
            <p:spPr bwMode="invGray">
              <a:xfrm rot="5400000">
                <a:off x="263" y="935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035" name="Group 328"/>
            <p:cNvGrpSpPr>
              <a:grpSpLocks/>
            </p:cNvGrpSpPr>
            <p:nvPr userDrawn="1"/>
          </p:nvGrpSpPr>
          <p:grpSpPr bwMode="auto">
            <a:xfrm>
              <a:off x="96" y="1104"/>
              <a:ext cx="288" cy="3120"/>
              <a:chOff x="96" y="1104"/>
              <a:chExt cx="288" cy="3120"/>
            </a:xfrm>
          </p:grpSpPr>
          <p:sp>
            <p:nvSpPr>
              <p:cNvPr id="1315" name="Rectangle 291"/>
              <p:cNvSpPr>
                <a:spLocks noChangeArrowheads="1"/>
              </p:cNvSpPr>
              <p:nvPr/>
            </p:nvSpPr>
            <p:spPr bwMode="ltGray">
              <a:xfrm>
                <a:off x="96" y="1104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45" name="Rectangle 321"/>
              <p:cNvSpPr>
                <a:spLocks noChangeArrowheads="1"/>
              </p:cNvSpPr>
              <p:nvPr/>
            </p:nvSpPr>
            <p:spPr bwMode="ltGray">
              <a:xfrm>
                <a:off x="96" y="1200"/>
                <a:ext cx="288" cy="302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A3A593A9-5820-4947-B201-73D6A92CE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546225" indent="-1746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4pPr>
      <a:lvl5pPr marL="20034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460625" indent="-17462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17825" indent="-17462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375025" indent="-17462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32225" indent="-17462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153400" cy="1371600"/>
          </a:xfrm>
        </p:spPr>
        <p:txBody>
          <a:bodyPr/>
          <a:lstStyle/>
          <a:p>
            <a:pPr eaLnBrk="1" hangingPunct="1"/>
            <a:r>
              <a:rPr lang="uk-UA" sz="6000" b="1" smtClean="0">
                <a:latin typeface="Comic Sans MS" pitchFamily="66" charset="0"/>
              </a:rPr>
              <a:t>Антична філософія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24200"/>
            <a:ext cx="7772400" cy="3200400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</a:pPr>
            <a:r>
              <a:rPr lang="uk-UA" sz="3600" b="1" smtClean="0">
                <a:latin typeface="Comic Sans MS" pitchFamily="66" charset="0"/>
              </a:rPr>
              <a:t>Зародження античної філософії</a:t>
            </a:r>
            <a:r>
              <a:rPr lang="uk-UA" sz="3600" smtClean="0">
                <a:latin typeface="Comic Sans MS" pitchFamily="66" charset="0"/>
              </a:rPr>
              <a:t> 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uk-UA" sz="3600" b="1" smtClean="0">
                <a:latin typeface="Comic Sans MS" pitchFamily="66" charset="0"/>
              </a:rPr>
              <a:t>Пошук першооснови. Мілетська школа  та Піфагор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uk-UA" sz="3600" b="1" smtClean="0">
                <a:latin typeface="Comic Sans MS" pitchFamily="66" charset="0"/>
              </a:rPr>
              <a:t>Суперечки про природу буття</a:t>
            </a:r>
            <a:r>
              <a:rPr lang="ru-RU" sz="3600" smtClean="0">
                <a:latin typeface="Comic Sans MS" pitchFamily="66" charset="0"/>
              </a:rPr>
              <a:t> </a:t>
            </a:r>
            <a:r>
              <a:rPr lang="uk-UA" sz="360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295400"/>
          </a:xfrm>
        </p:spPr>
        <p:txBody>
          <a:bodyPr/>
          <a:lstStyle/>
          <a:p>
            <a:pPr eaLnBrk="1" hangingPunct="1"/>
            <a:r>
              <a:rPr lang="uk-UA" sz="2000" smtClean="0"/>
              <a:t>Починаючи з </a:t>
            </a:r>
            <a:r>
              <a:rPr lang="en-US" sz="2000" smtClean="0"/>
              <a:t>VI </a:t>
            </a:r>
            <a:r>
              <a:rPr lang="uk-UA" sz="2000" smtClean="0"/>
              <a:t>ст. до н. е. розпочалася історія європейської філософії як любові до мудрості, що прагне пізнання таємниці життя і його сенсу, пізнання людиною самої себе </a:t>
            </a:r>
            <a:br>
              <a:rPr lang="uk-UA" sz="2000" smtClean="0"/>
            </a:br>
            <a:r>
              <a:rPr lang="uk-UA" sz="2000" smtClean="0"/>
              <a:t>і навколишнього світу.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Стародавню філософію, що поширювалася на теренах сучасної Європи, називають античною. </a:t>
            </a:r>
          </a:p>
          <a:p>
            <a:pPr eaLnBrk="1" hangingPunct="1">
              <a:buFontTx/>
              <a:buNone/>
            </a:pPr>
            <a:endParaRPr lang="uk-UA" b="1" smtClean="0"/>
          </a:p>
          <a:p>
            <a:pPr eaLnBrk="1" hangingPunct="1"/>
            <a:r>
              <a:rPr lang="uk-UA" b="1" smtClean="0"/>
              <a:t>Вона охоплює період, що відноситься до історії Стародавніх Греції і Риму.</a:t>
            </a:r>
            <a:r>
              <a:rPr lang="ru-RU" b="1" smtClean="0"/>
              <a:t> </a:t>
            </a:r>
            <a:endParaRPr lang="uk-UA" b="1" smtClean="0"/>
          </a:p>
          <a:p>
            <a:pPr eaLnBrk="1" hangingPunct="1"/>
            <a:endParaRPr lang="uk-UA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smtClean="0"/>
              <a:t>Історія Стародавньої Греції охоплює період приблизно з </a:t>
            </a:r>
            <a:r>
              <a:rPr lang="en-US" sz="3200" smtClean="0"/>
              <a:t>XXII </a:t>
            </a:r>
            <a:r>
              <a:rPr lang="uk-UA" sz="3200" smtClean="0"/>
              <a:t>до </a:t>
            </a:r>
            <a:r>
              <a:rPr lang="en-US" sz="3200" smtClean="0"/>
              <a:t>II </a:t>
            </a:r>
            <a:r>
              <a:rPr lang="uk-UA" sz="3200" smtClean="0"/>
              <a:t>ст. до н. е.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572000" cy="4800600"/>
          </a:xfrm>
        </p:spPr>
        <p:txBody>
          <a:bodyPr/>
          <a:lstStyle/>
          <a:p>
            <a:pPr marL="609600" indent="-609600" eaLnBrk="1" hangingPunct="1"/>
            <a:r>
              <a:rPr lang="uk-UA" sz="2800" smtClean="0"/>
              <a:t>У своєму розвитку грецька антична філософія пройшла три етапи:</a:t>
            </a:r>
            <a:endParaRPr lang="en-US" sz="2800" smtClean="0"/>
          </a:p>
          <a:p>
            <a:pPr marL="609600" indent="-609600" eaLnBrk="1" hangingPunct="1"/>
            <a:r>
              <a:rPr lang="uk-UA" sz="2800" b="1" i="1" smtClean="0"/>
              <a:t>архаїчний, </a:t>
            </a:r>
            <a:r>
              <a:rPr lang="uk-UA" sz="2800" b="1" smtClean="0"/>
              <a:t>або </a:t>
            </a:r>
            <a:r>
              <a:rPr lang="uk-UA" sz="2800" b="1" i="1" smtClean="0"/>
              <a:t>досократичний, період </a:t>
            </a:r>
            <a:r>
              <a:rPr lang="uk-UA" sz="2800" b="1" smtClean="0"/>
              <a:t>(</a:t>
            </a:r>
            <a:r>
              <a:rPr lang="en-US" sz="2800" b="1" smtClean="0"/>
              <a:t>VII- VI </a:t>
            </a:r>
            <a:r>
              <a:rPr lang="uk-UA" sz="2800" b="1" smtClean="0"/>
              <a:t>ст. до н. е.);</a:t>
            </a:r>
            <a:endParaRPr lang="en-US" sz="2800" b="1" smtClean="0"/>
          </a:p>
          <a:p>
            <a:pPr marL="609600" indent="-609600" eaLnBrk="1" hangingPunct="1"/>
            <a:r>
              <a:rPr lang="uk-UA" sz="2800" b="1" i="1" smtClean="0"/>
              <a:t>класичний період </a:t>
            </a:r>
            <a:r>
              <a:rPr lang="uk-UA" sz="2800" b="1" smtClean="0"/>
              <a:t>(</a:t>
            </a:r>
            <a:r>
              <a:rPr lang="en-US" sz="2800" b="1" smtClean="0"/>
              <a:t>V</a:t>
            </a:r>
            <a:r>
              <a:rPr lang="uk-UA" sz="2800" b="1" smtClean="0"/>
              <a:t>-І</a:t>
            </a:r>
            <a:r>
              <a:rPr lang="en-US" sz="2800" b="1" smtClean="0"/>
              <a:t>V</a:t>
            </a:r>
            <a:r>
              <a:rPr lang="uk-UA" sz="2800" b="1" smtClean="0"/>
              <a:t> ст. до н. е.);</a:t>
            </a:r>
            <a:endParaRPr lang="en-US" sz="2800" b="1" smtClean="0"/>
          </a:p>
          <a:p>
            <a:pPr marL="609600" indent="-609600" eaLnBrk="1" hangingPunct="1"/>
            <a:r>
              <a:rPr lang="uk-UA" sz="2800" b="1" i="1" smtClean="0"/>
              <a:t>період еллінізації Сходу </a:t>
            </a:r>
            <a:r>
              <a:rPr lang="ru-RU" sz="2800" b="1" smtClean="0"/>
              <a:t>(</a:t>
            </a:r>
            <a:r>
              <a:rPr lang="en-US" sz="2800" b="1" smtClean="0"/>
              <a:t>III </a:t>
            </a:r>
            <a:r>
              <a:rPr lang="uk-UA" sz="2800" b="1" smtClean="0"/>
              <a:t>— </a:t>
            </a:r>
            <a:r>
              <a:rPr lang="en-US" sz="2800" b="1" smtClean="0"/>
              <a:t>II </a:t>
            </a:r>
            <a:r>
              <a:rPr lang="uk-UA" sz="2800" b="1" smtClean="0"/>
              <a:t>ст. до н. е.).</a:t>
            </a:r>
          </a:p>
        </p:txBody>
      </p:sp>
      <p:pic>
        <p:nvPicPr>
          <p:cNvPr id="13316" name="Picture 6" descr="%CB%EE%F0%F0%E5%ED %CA%EB%EE%E4- %C2%E8%E4 %C4%E5%EB%FC%F4 %F1 %E6%E5%F0%F2%E2%E5%ED%ED%EE%E9 %EF%F0%EE%F6%E5%F1%F1%E8%E5%E9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590800"/>
            <a:ext cx="4038600" cy="2778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FF00"/>
                </a:solidFill>
              </a:rPr>
              <a:t>Мілетська школа</a:t>
            </a:r>
            <a:br>
              <a:rPr lang="ru-RU" sz="3200" b="1" smtClean="0">
                <a:solidFill>
                  <a:srgbClr val="FFFF00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Проблема </a:t>
            </a:r>
            <a:r>
              <a:rPr lang="uk-UA" sz="2800" b="1" smtClean="0">
                <a:solidFill>
                  <a:schemeClr val="tx1"/>
                </a:solidFill>
              </a:rPr>
              <a:t>єдиної першооснови</a:t>
            </a:r>
          </a:p>
        </p:txBody>
      </p:sp>
      <p:pic>
        <p:nvPicPr>
          <p:cNvPr id="31747" name="Picture 3" descr="0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2550" y="1619250"/>
            <a:ext cx="6434138" cy="4832350"/>
          </a:xfrm>
          <a:solidFill>
            <a:srgbClr val="FF0000"/>
          </a:solidFill>
          <a:ln w="38100" cmpd="dbl">
            <a:solidFill>
              <a:schemeClr val="bg1"/>
            </a:solidFill>
          </a:ln>
        </p:spPr>
      </p:pic>
      <p:sp>
        <p:nvSpPr>
          <p:cNvPr id="31748" name="Oval 4"/>
          <p:cNvSpPr>
            <a:spLocks noChangeAspect="1" noChangeArrowheads="1"/>
          </p:cNvSpPr>
          <p:nvPr/>
        </p:nvSpPr>
        <p:spPr bwMode="auto">
          <a:xfrm>
            <a:off x="5292725" y="414813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468938" y="4210050"/>
            <a:ext cx="831850" cy="37623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rial" charset="0"/>
              </a:rPr>
              <a:t>Мілет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600"/>
            <a:ext cx="396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smtClean="0"/>
              <a:t>Першою філософською школою, у якій об'єдналися грецькі мислителі, була </a:t>
            </a:r>
            <a:r>
              <a:rPr lang="uk-UA" sz="2400" i="1" smtClean="0"/>
              <a:t>мілетська, </a:t>
            </a:r>
            <a:r>
              <a:rPr lang="uk-UA" sz="2400" smtClean="0"/>
              <a:t>що отримала назву від назви міста Мілет — грецької колонії на узбережжі Малої Азії, її засновником став один із семи мудреців — Фалес. Його учнями й послідовниками були Анаксімандр та Анаксімен, деякий час у Фалеса навчався і Піфагор</a:t>
            </a:r>
            <a:r>
              <a:rPr lang="ru-RU" sz="2400" smtClean="0"/>
              <a:t> </a:t>
            </a:r>
            <a:endParaRPr lang="uk-UA" sz="2400" smtClean="0"/>
          </a:p>
        </p:txBody>
      </p:sp>
      <p:pic>
        <p:nvPicPr>
          <p:cNvPr id="15364" name="Picture 7" descr="fonfil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406650"/>
            <a:ext cx="3886200" cy="2860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/>
              <a:t>Розмірковуючи про будову Всесвіту, мислителі з Мілета трактували, що людей оточують різні речі, причому різноманіття їх без­межне. Жодна з них не подібна на будь-яку іншу: рослина — це не камінь, тварина — не рослина, океан — не планета, повітря — не вогонь і так далі до нескінченності. 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Однак, незважаючи на це різноманіття речей, людина називає все суще навколишнім світом, або світом буття, або Всесвітом.</a:t>
            </a:r>
            <a:r>
              <a:rPr lang="ru-RU" smtClean="0"/>
              <a:t> </a:t>
            </a: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Мілетські мудреці визначили закономірність Усесвіту й намагалися знайти основу нескінченного світового різноманіття. </a:t>
            </a:r>
          </a:p>
          <a:p>
            <a:pPr eaLnBrk="1" hangingPunct="1"/>
            <a:r>
              <a:rPr lang="uk-UA" smtClean="0"/>
              <a:t>Вони прагнули визначити основний принцип світу, що все упорядковує й пояснює, і назвали його </a:t>
            </a:r>
            <a:r>
              <a:rPr lang="uk-UA" i="1" smtClean="0"/>
              <a:t>першоосновою </a:t>
            </a:r>
            <a:r>
              <a:rPr lang="uk-UA" smtClean="0"/>
              <a:t>(грец. </a:t>
            </a:r>
            <a:r>
              <a:rPr lang="uk-UA" i="1" smtClean="0"/>
              <a:t>архе).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uk-UA" sz="2800" b="1" smtClean="0"/>
              <a:t>Фалес </a:t>
            </a:r>
            <a:r>
              <a:rPr lang="uk-UA" sz="2800" smtClean="0"/>
              <a:t>(640/625-547/545 рр. до н. е.), «у мудрості старший над усіма», як було написано на його — могилі, уважається родоначальником європейської філософії і науки.</a:t>
            </a:r>
            <a:r>
              <a:rPr lang="ru-RU" sz="2800" smtClean="0"/>
              <a:t> </a:t>
            </a:r>
            <a:endParaRPr lang="uk-UA" sz="2800" smtClean="0"/>
          </a:p>
        </p:txBody>
      </p:sp>
      <p:pic>
        <p:nvPicPr>
          <p:cNvPr id="36871" name="Picture 7" descr="thales (1-2)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828800"/>
            <a:ext cx="2652713" cy="3549650"/>
          </a:xfrm>
          <a:noFill/>
          <a:ln w="38100" cmpd="dbl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646863" y="5576888"/>
            <a:ext cx="1897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Аристотель.</a:t>
            </a:r>
            <a:br>
              <a:rPr lang="ru-RU" b="1">
                <a:solidFill>
                  <a:schemeClr val="bg1"/>
                </a:solidFill>
                <a:latin typeface="Arial" charset="0"/>
              </a:rPr>
            </a:br>
            <a:r>
              <a:rPr lang="ru-RU" b="1">
                <a:solidFill>
                  <a:schemeClr val="bg1"/>
                </a:solidFill>
                <a:latin typeface="Arial" charset="0"/>
              </a:rPr>
              <a:t>«Метафизика».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 rot="10800000">
            <a:off x="1447800" y="1828800"/>
            <a:ext cx="7467600" cy="4678363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 anchorCtr="1"/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0000FF"/>
                </a:solidFill>
                <a:latin typeface="Arial" charset="0"/>
              </a:rPr>
              <a:t>... </a:t>
            </a:r>
            <a:r>
              <a:rPr lang="uk-UA" b="1"/>
              <a:t>Фундатором філософії Фалес став завдяки тому, </a:t>
            </a:r>
          </a:p>
          <a:p>
            <a:pPr algn="ctr">
              <a:spcBef>
                <a:spcPct val="20000"/>
              </a:spcBef>
            </a:pPr>
            <a:r>
              <a:rPr lang="uk-UA" b="1"/>
              <a:t>що висунув ідею субстанції, з якої утворився світ.</a:t>
            </a:r>
          </a:p>
          <a:p>
            <a:pPr algn="ctr">
              <a:spcBef>
                <a:spcPct val="20000"/>
              </a:spcBef>
            </a:pPr>
            <a:r>
              <a:rPr lang="uk-UA" b="1"/>
              <a:t> Основою всього існуючого він уважав воду: </a:t>
            </a:r>
          </a:p>
          <a:p>
            <a:pPr algn="ctr">
              <a:spcBef>
                <a:spcPct val="20000"/>
              </a:spcBef>
            </a:pPr>
            <a:r>
              <a:rPr lang="uk-UA" b="1"/>
              <a:t>є тільки вона, а все інше — її породження і модифікації. </a:t>
            </a:r>
          </a:p>
          <a:p>
            <a:pPr algn="ctr">
              <a:spcBef>
                <a:spcPct val="20000"/>
              </a:spcBef>
            </a:pPr>
            <a:r>
              <a:rPr lang="uk-UA" b="1"/>
              <a:t>Проте поняття «вода» він розумів зовсім не так, як ми. </a:t>
            </a:r>
          </a:p>
          <a:p>
            <a:pPr algn="ctr">
              <a:spcBef>
                <a:spcPct val="20000"/>
              </a:spcBef>
            </a:pPr>
            <a:r>
              <a:rPr lang="uk-UA" b="1"/>
              <a:t>В його розумінні вода є світобудовною речовиною, </a:t>
            </a:r>
          </a:p>
          <a:p>
            <a:pPr algn="ctr">
              <a:spcBef>
                <a:spcPct val="20000"/>
              </a:spcBef>
            </a:pPr>
            <a:r>
              <a:rPr lang="uk-UA" b="1"/>
              <a:t>з якої все народжується та утворюється. </a:t>
            </a:r>
          </a:p>
          <a:p>
            <a:pPr algn="ctr">
              <a:spcBef>
                <a:spcPct val="20000"/>
              </a:spcBef>
            </a:pPr>
            <a:r>
              <a:rPr lang="uk-UA" b="1"/>
              <a:t>Таке трактування світобудови здійснило переворот </a:t>
            </a:r>
          </a:p>
          <a:p>
            <a:pPr algn="ctr">
              <a:spcBef>
                <a:spcPct val="20000"/>
              </a:spcBef>
            </a:pPr>
            <a:r>
              <a:rPr lang="uk-UA" b="1"/>
              <a:t>у світогляді античних еллінів, </a:t>
            </a:r>
          </a:p>
          <a:p>
            <a:pPr algn="ctr">
              <a:spcBef>
                <a:spcPct val="20000"/>
              </a:spcBef>
            </a:pPr>
            <a:r>
              <a:rPr lang="uk-UA" b="1"/>
              <a:t>а ім'я Фалеса назавжди ввійшло </a:t>
            </a:r>
          </a:p>
          <a:p>
            <a:pPr algn="ctr">
              <a:spcBef>
                <a:spcPct val="20000"/>
              </a:spcBef>
            </a:pPr>
            <a:r>
              <a:rPr lang="uk-UA" b="1"/>
              <a:t>до скарбниці філософської думки.</a:t>
            </a:r>
          </a:p>
          <a:p>
            <a:pPr algn="ctr">
              <a:spcBef>
                <a:spcPct val="20000"/>
              </a:spcBef>
            </a:pPr>
            <a:endParaRPr lang="ru-RU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smtClean="0"/>
              <a:t>Масштаби мислення цього філософа стають зрозумілими з його висловлювань: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8077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800" b="1" i="1" smtClean="0"/>
              <a:t>«Древніший усього сущого </a:t>
            </a:r>
            <a:r>
              <a:rPr lang="uk-UA" sz="2800" b="1" smtClean="0"/>
              <a:t>— </a:t>
            </a:r>
            <a:r>
              <a:rPr lang="uk-UA" sz="2800" b="1" i="1" smtClean="0"/>
              <a:t>Бог, оскільки він не народжений»;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i="1" smtClean="0"/>
              <a:t>«Найпрекрасніший </a:t>
            </a:r>
            <a:r>
              <a:rPr lang="uk-UA" sz="2800" b="1" smtClean="0"/>
              <a:t>— </a:t>
            </a:r>
            <a:r>
              <a:rPr lang="uk-UA" sz="2800" b="1" i="1" smtClean="0"/>
              <a:t>світ, оскільки він творіння Бога»;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i="1" smtClean="0"/>
              <a:t>«Найбільший </a:t>
            </a:r>
            <a:r>
              <a:rPr lang="uk-UA" sz="2800" b="1" smtClean="0"/>
              <a:t>— </a:t>
            </a:r>
            <a:r>
              <a:rPr lang="uk-UA" sz="2800" b="1" i="1" smtClean="0"/>
              <a:t>простір, оскільки він охоплює усе»;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i="1" smtClean="0"/>
              <a:t> «Швидший за усе — розум, оскільки він оббігає все»;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i="1" smtClean="0"/>
              <a:t> «Сильнішою е неминучість, оскільки вона панує над усім»;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i="1" smtClean="0"/>
              <a:t>«Наймудріший — час, оскільки він розкриває все».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953000"/>
          </a:xfrm>
        </p:spPr>
        <p:txBody>
          <a:bodyPr/>
          <a:lstStyle/>
          <a:p>
            <a:pPr eaLnBrk="1" hangingPunct="1"/>
            <a:r>
              <a:rPr lang="uk-UA" sz="2800" b="1" smtClean="0"/>
              <a:t>Найкраще життя, за Фалесом, є тоді, </a:t>
            </a:r>
            <a:r>
              <a:rPr lang="uk-UA" sz="2800" b="1" i="1" smtClean="0"/>
              <a:t>«коли ми самі не робимо того, що засуджуємо в інших». </a:t>
            </a:r>
            <a:endParaRPr lang="uk-UA" sz="2800" b="1" smtClean="0"/>
          </a:p>
          <a:p>
            <a:pPr eaLnBrk="1" hangingPunct="1"/>
            <a:r>
              <a:rPr lang="uk-UA" sz="2800" b="1" smtClean="0"/>
              <a:t>Цікавим для нас є і фалесівське розуміння щасливої людини. На запитання: «Хто щасливий?» — він відповідав: </a:t>
            </a:r>
            <a:r>
              <a:rPr lang="uk-UA" sz="2800" b="1" i="1" smtClean="0"/>
              <a:t>«Той, хто здоровий тілом, сприйнятливий душею і піддається вихованню». </a:t>
            </a:r>
          </a:p>
          <a:p>
            <a:pPr eaLnBrk="1" hangingPunct="1"/>
            <a:r>
              <a:rPr lang="uk-UA" sz="2800" b="1" smtClean="0"/>
              <a:t>Засновник мілетської школи зосереджував свою увагу не лише на пізнанні світу, а й на пізнанні людини. Адже, на переконання Фалеса, найважче на світі — це </a:t>
            </a:r>
            <a:r>
              <a:rPr lang="uk-UA" sz="2800" b="1" i="1" smtClean="0"/>
              <a:t>«пізнати себе».</a:t>
            </a:r>
            <a:r>
              <a:rPr lang="uk-UA" sz="28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685800"/>
          </a:xfrm>
        </p:spPr>
        <p:txBody>
          <a:bodyPr/>
          <a:lstStyle/>
          <a:p>
            <a:pPr marL="838200" indent="-838200" eaLnBrk="1" hangingPunct="1"/>
            <a:r>
              <a:rPr lang="uk-UA" sz="3600" b="1" smtClean="0">
                <a:latin typeface="Comic Sans MS" pitchFamily="66" charset="0"/>
              </a:rPr>
              <a:t>Зародження античної філософії</a:t>
            </a:r>
            <a:r>
              <a:rPr lang="uk-UA" smtClean="0">
                <a:latin typeface="Comic Sans MS" pitchFamily="66" charset="0"/>
              </a:rPr>
              <a:t> 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600"/>
            <a:ext cx="3962400" cy="4343400"/>
          </a:xfrm>
        </p:spPr>
        <p:txBody>
          <a:bodyPr/>
          <a:lstStyle/>
          <a:p>
            <a:pPr eaLnBrk="1" hangingPunct="1"/>
            <a:r>
              <a:rPr lang="uk-UA" sz="2400" b="1" smtClean="0">
                <a:latin typeface="Comic Sans MS" pitchFamily="66" charset="0"/>
              </a:rPr>
              <a:t>Прагнення пізнати найвищу мудрість світобудови і місця людини в ній завжди було притаманне тим небагатьом, хто в добу ранньої античності досяг найбільшого визнання своїх сучасників у спробі пояснити світ. </a:t>
            </a:r>
          </a:p>
        </p:txBody>
      </p:sp>
      <p:pic>
        <p:nvPicPr>
          <p:cNvPr id="4100" name="Picture 10" descr="untitle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514600"/>
            <a:ext cx="3810000" cy="2533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209800" y="228600"/>
            <a:ext cx="2519363" cy="10795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Arial" charset="0"/>
              </a:rPr>
              <a:t>Філософ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724400" y="228600"/>
            <a:ext cx="2519363" cy="10795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Arial" charset="0"/>
              </a:rPr>
              <a:t>Першооснова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914400" y="228600"/>
            <a:ext cx="1258888" cy="10795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209800" y="1600200"/>
            <a:ext cx="25193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Arial" charset="0"/>
              </a:rPr>
              <a:t>Фалес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724400" y="1595438"/>
            <a:ext cx="2519363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Arial" charset="0"/>
              </a:rPr>
              <a:t>Вода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209800" y="2819400"/>
            <a:ext cx="25193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Arial" charset="0"/>
              </a:rPr>
              <a:t>Анаксімандр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724400" y="2819400"/>
            <a:ext cx="25193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rgbClr val="0000FF"/>
                </a:solidFill>
                <a:latin typeface="Arial" charset="0"/>
              </a:rPr>
              <a:t>Апейрон</a:t>
            </a:r>
            <a:br>
              <a:rPr lang="ru-RU" sz="2400" b="1">
                <a:solidFill>
                  <a:srgbClr val="0000FF"/>
                </a:solidFill>
                <a:latin typeface="Arial" charset="0"/>
              </a:rPr>
            </a:br>
            <a:r>
              <a:rPr lang="ru-RU" sz="2000" b="1" i="1">
                <a:solidFill>
                  <a:srgbClr val="0000FF"/>
                </a:solidFill>
                <a:latin typeface="Arial" charset="0"/>
              </a:rPr>
              <a:t>(</a:t>
            </a:r>
            <a:r>
              <a:rPr lang="uk-UA" b="1" i="1">
                <a:solidFill>
                  <a:srgbClr val="0000FF"/>
                </a:solidFill>
              </a:rPr>
              <a:t>безкінечне, </a:t>
            </a:r>
          </a:p>
          <a:p>
            <a:pPr algn="ctr">
              <a:lnSpc>
                <a:spcPct val="90000"/>
              </a:lnSpc>
            </a:pPr>
            <a:r>
              <a:rPr lang="uk-UA" b="1" i="1">
                <a:solidFill>
                  <a:srgbClr val="0000FF"/>
                </a:solidFill>
              </a:rPr>
              <a:t>божественне</a:t>
            </a:r>
            <a:r>
              <a:rPr lang="ru-RU" sz="2000" b="1" i="1">
                <a:solidFill>
                  <a:srgbClr val="0000FF"/>
                </a:solidFill>
                <a:latin typeface="Arial" charset="0"/>
              </a:rPr>
              <a:t>)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209800" y="4038600"/>
            <a:ext cx="25193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Arial" charset="0"/>
              </a:rPr>
              <a:t>Анаксимен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4724400" y="4038600"/>
            <a:ext cx="25193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Arial" charset="0"/>
              </a:rPr>
              <a:t>Повітря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914400" y="16002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914400" y="28194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914400" y="40386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43023" name="Picture 15" descr="thales (1-2)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752600"/>
            <a:ext cx="762000" cy="979488"/>
          </a:xfrm>
          <a:noFill/>
          <a:ln>
            <a:solidFill>
              <a:srgbClr val="990000"/>
            </a:solidFill>
          </a:ln>
        </p:spPr>
      </p:pic>
      <p:pic>
        <p:nvPicPr>
          <p:cNvPr id="43024" name="Picture 16" descr="Анаксимандр (1обр)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2971800"/>
            <a:ext cx="812800" cy="981075"/>
          </a:xfrm>
          <a:noFill/>
          <a:ln>
            <a:solidFill>
              <a:srgbClr val="990000"/>
            </a:solidFill>
          </a:ln>
        </p:spPr>
      </p:pic>
      <p:pic>
        <p:nvPicPr>
          <p:cNvPr id="43025" name="Picture 17" descr="Анаксимен (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114800"/>
            <a:ext cx="939800" cy="10795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7239000" y="228600"/>
            <a:ext cx="1258888" cy="10795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7239000" y="16002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7239000" y="28194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7239000" y="40386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43030" name="Picture 22" descr="Вода-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8213" y="1828800"/>
            <a:ext cx="1169987" cy="71278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43031" name="Picture 23" descr="Воздух-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8213" y="4191000"/>
            <a:ext cx="1169987" cy="81438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7288213" y="2971800"/>
            <a:ext cx="1169987" cy="8636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914400" y="52578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2209800" y="5257800"/>
            <a:ext cx="25193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Arial" charset="0"/>
              </a:rPr>
              <a:t>Піфагор</a:t>
            </a: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4724400" y="5257800"/>
            <a:ext cx="25193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Arial" charset="0"/>
              </a:rPr>
              <a:t>Число</a:t>
            </a: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7239000" y="52578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/>
              <a:t>1,2,3,4,5…..</a:t>
            </a:r>
          </a:p>
        </p:txBody>
      </p:sp>
      <p:pic>
        <p:nvPicPr>
          <p:cNvPr id="22556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5334000"/>
            <a:ext cx="8937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12" grpId="0" animBg="1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  <p:bldP spid="43022" grpId="0" animBg="1"/>
      <p:bldP spid="43026" grpId="0" animBg="1"/>
      <p:bldP spid="43027" grpId="0" animBg="1"/>
      <p:bldP spid="43028" grpId="0" animBg="1"/>
      <p:bldP spid="43029" grpId="0" animBg="1"/>
      <p:bldP spid="43032" grpId="0" animBg="1"/>
      <p:bldP spid="43034" grpId="0" animBg="1"/>
      <p:bldP spid="43035" grpId="0" animBg="1"/>
      <p:bldP spid="43036" grpId="0" animBg="1"/>
      <p:bldP spid="430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"/>
            <a:ext cx="53340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Анаксімандр (бл. 610-540 рр. до н. е.) вирішив не називати першооснову світу ім'ям якої-небудь стихії (води, повітря, вогню чи землі) </a:t>
            </a:r>
          </a:p>
          <a:p>
            <a:pPr eaLnBrk="1" hangingPunct="1">
              <a:lnSpc>
                <a:spcPct val="90000"/>
              </a:lnSpc>
            </a:pPr>
            <a:endParaRPr lang="uk-UA" sz="2000" b="1" i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Вважав єдиною властивістю первинної світової речовини, яка все створює, її нескінченність, що не може бути зведеною до конкретної стихії. </a:t>
            </a:r>
          </a:p>
          <a:p>
            <a:pPr eaLnBrk="1" hangingPunct="1">
              <a:lnSpc>
                <a:spcPct val="90000"/>
              </a:lnSpc>
            </a:pPr>
            <a:endParaRPr lang="uk-UA" sz="2000" b="1" i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Вона перебуває по той бік стихій, включає будь-яку з них і називається безмежною (грец. апейрон).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 Алейрон — безкінечне, божественне, творчо-рушійне начало: воно не доступне для чуттєвого сприйняття, але осягається розумом. </a:t>
            </a:r>
          </a:p>
          <a:p>
            <a:pPr eaLnBrk="1" hangingPunct="1">
              <a:lnSpc>
                <a:spcPct val="90000"/>
              </a:lnSpc>
            </a:pPr>
            <a:endParaRPr lang="uk-UA" sz="2000" b="1" i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Анаксімандр першим піднявся до оригінальної ідеї безкінечності світу.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400800" y="5262563"/>
            <a:ext cx="1905000" cy="376237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" charset="0"/>
              </a:rPr>
              <a:t>Анаксімандр</a:t>
            </a:r>
          </a:p>
        </p:txBody>
      </p:sp>
      <p:pic>
        <p:nvPicPr>
          <p:cNvPr id="23556" name="Picture 10" descr="анаксимандр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524000"/>
            <a:ext cx="2905125" cy="3562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0"/>
            <a:ext cx="5562600" cy="6400800"/>
          </a:xfrm>
        </p:spPr>
        <p:txBody>
          <a:bodyPr/>
          <a:lstStyle/>
          <a:p>
            <a:pPr eaLnBrk="1" hangingPunct="1"/>
            <a:r>
              <a:rPr lang="uk-UA" sz="2800" smtClean="0"/>
              <a:t>Вважав першоосновою творіння повітря: усі речі походять із нього шляхом згущування або розрідження.</a:t>
            </a:r>
          </a:p>
          <a:p>
            <a:pPr eaLnBrk="1" hangingPunct="1"/>
            <a:r>
              <a:rPr lang="uk-UA" sz="2800" smtClean="0"/>
              <a:t> </a:t>
            </a:r>
          </a:p>
          <a:p>
            <a:pPr eaLnBrk="1" hangingPunct="1"/>
            <a:r>
              <a:rPr lang="uk-UA" sz="2800" smtClean="0"/>
              <a:t>Найбільш розріджене повітря — це вогонь, густіше — атмосфера, ще густіше — вода, далі — земля і нарешті — каміння. </a:t>
            </a:r>
          </a:p>
          <a:p>
            <a:pPr eaLnBrk="1" hangingPunct="1"/>
            <a:r>
              <a:rPr lang="uk-UA" sz="2800" smtClean="0"/>
              <a:t>Мілетськими мислителями, які мали за першооснову щось речовинне, або матеріальне, було здійснено прорив, яким однозначно бу­ло поставлено запитання: «З чого все?» — і в цьому полягає значення їхніх поглядів.</a:t>
            </a:r>
          </a:p>
        </p:txBody>
      </p:sp>
      <p:pic>
        <p:nvPicPr>
          <p:cNvPr id="24579" name="Picture 7" descr="Анаксімандр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81200"/>
            <a:ext cx="2254250" cy="2743200"/>
          </a:xfrm>
          <a:noFill/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143000" y="4953000"/>
            <a:ext cx="1905000" cy="37623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" charset="0"/>
              </a:rPr>
              <a:t>Анаксімен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8600"/>
            <a:ext cx="52578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i="1" smtClean="0">
                <a:latin typeface="Comic Sans MS" pitchFamily="66" charset="0"/>
              </a:rPr>
              <a:t>Піфагор Самоський (бл. 580 — бл. 500 рр. до н. е.) жив на острові Самос. </a:t>
            </a:r>
          </a:p>
          <a:p>
            <a:pPr eaLnBrk="1" hangingPunct="1">
              <a:lnSpc>
                <a:spcPct val="80000"/>
              </a:lnSpc>
            </a:pPr>
            <a:endParaRPr lang="uk-UA" sz="2400" i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uk-UA" sz="2400" i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i="1" smtClean="0">
                <a:latin typeface="Comic Sans MS" pitchFamily="66" charset="0"/>
              </a:rPr>
              <a:t>Його ім'я в перекладі з давньогрецької означає «переконуючий мовою». 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i="1" smtClean="0">
                <a:latin typeface="Comic Sans MS" pitchFamily="66" charset="0"/>
              </a:rPr>
              <a:t>Учень Фалеса й Анаксімандра, він майже все життя присвятив самопізнанню та розкриттю своїх багатогранних талантів. 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i="1" smtClean="0">
                <a:latin typeface="Comic Sans MS" pitchFamily="66" charset="0"/>
              </a:rPr>
              <a:t>Піфагор набув визнання як «великий посвячений» та перший, хто назвався філософом, першим промовив слово «космос», став творцем піфагорійського союзу, який об'єднував майже 2 тисячі учнів.</a:t>
            </a:r>
          </a:p>
        </p:txBody>
      </p:sp>
      <p:pic>
        <p:nvPicPr>
          <p:cNvPr id="25603" name="Picture 9" descr="Піфагор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7813" y="1809750"/>
            <a:ext cx="2211387" cy="2686050"/>
          </a:xfrm>
          <a:noFill/>
        </p:spPr>
      </p:pic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6781800" y="4876800"/>
            <a:ext cx="1905000" cy="37623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" charset="0"/>
              </a:rPr>
              <a:t>Піфагор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"/>
            <a:ext cx="78486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smtClean="0"/>
              <a:t>Як і мілетці, Піфагор уважав, що нас оточують різні предмети, але це різноманіття має єдину світову основу. У чому ж вона? </a:t>
            </a:r>
          </a:p>
          <a:p>
            <a:pPr eaLnBrk="1" hangingPunct="1">
              <a:lnSpc>
                <a:spcPct val="90000"/>
              </a:lnSpc>
            </a:pPr>
            <a:endParaRPr lang="uk-UA" sz="2400" smtClean="0"/>
          </a:p>
          <a:p>
            <a:pPr eaLnBrk="1" hangingPunct="1">
              <a:lnSpc>
                <a:spcPct val="90000"/>
              </a:lnSpc>
            </a:pPr>
            <a:endParaRPr lang="uk-UA" sz="2400" smtClean="0"/>
          </a:p>
          <a:p>
            <a:pPr eaLnBrk="1" hangingPunct="1">
              <a:lnSpc>
                <a:spcPct val="90000"/>
              </a:lnSpc>
            </a:pPr>
            <a:r>
              <a:rPr lang="uk-UA" sz="2400" smtClean="0"/>
              <a:t>Всі речі можна порахувати, тобто завжди можна сказати: два птахи, десять риб, двадцять дерев тощо.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/>
            </a:r>
            <a:br>
              <a:rPr lang="ru-RU" sz="2400" smtClean="0"/>
            </a:br>
            <a:r>
              <a:rPr lang="uk-UA" sz="2400" i="1" smtClean="0"/>
              <a:t>«Все е число», — </a:t>
            </a:r>
            <a:r>
              <a:rPr lang="uk-UA" sz="2400" smtClean="0"/>
              <a:t>стверджував він. Число є тим, що завжди й незмінно присутнє в різних речах, їх сполучна нитка, основа, яка їх об'єднує, тому його можна назвати першоосновою світу. </a:t>
            </a:r>
          </a:p>
          <a:p>
            <a:pPr eaLnBrk="1" hangingPunct="1">
              <a:lnSpc>
                <a:spcPct val="90000"/>
              </a:lnSpc>
            </a:pPr>
            <a:endParaRPr lang="uk-UA" sz="2400" smtClean="0"/>
          </a:p>
          <a:p>
            <a:pPr eaLnBrk="1" hangingPunct="1">
              <a:lnSpc>
                <a:spcPct val="90000"/>
              </a:lnSpc>
            </a:pPr>
            <a:r>
              <a:rPr lang="uk-UA" sz="2400" smtClean="0"/>
              <a:t>Проте число — нематеріальна сутність, воно ідеальне, і в цьому принципова відмінність піфагорійського світосприйняття від мілетського. 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/>
              <a:t>Нині, коли в усі сфери людської діяльності проникають цифрові технології, твердження Піфагора вже не видається відірваним від реальності</a:t>
            </a:r>
            <a:r>
              <a:rPr lang="ru-RU" sz="2400" smtClean="0"/>
              <a:t> .</a:t>
            </a:r>
            <a:endParaRPr lang="uk-UA" sz="24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ГераклІт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Проблема мінливості</a:t>
            </a:r>
          </a:p>
        </p:txBody>
      </p:sp>
      <p:pic>
        <p:nvPicPr>
          <p:cNvPr id="27651" name="Picture 3" descr="0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2550" y="1619250"/>
            <a:ext cx="6434138" cy="4832350"/>
          </a:xfrm>
          <a:solidFill>
            <a:srgbClr val="FF0000"/>
          </a:solidFill>
          <a:ln w="38100" cmpd="dbl">
            <a:solidFill>
              <a:schemeClr val="bg1"/>
            </a:solidFill>
          </a:ln>
        </p:spPr>
      </p:pic>
      <p:sp>
        <p:nvSpPr>
          <p:cNvPr id="27652" name="Oval 4"/>
          <p:cNvSpPr>
            <a:spLocks noChangeAspect="1" noChangeArrowheads="1"/>
          </p:cNvSpPr>
          <p:nvPr/>
        </p:nvSpPr>
        <p:spPr bwMode="auto">
          <a:xfrm>
            <a:off x="5292725" y="414813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468938" y="4210050"/>
            <a:ext cx="714375" cy="36988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Мілет</a:t>
            </a:r>
          </a:p>
        </p:txBody>
      </p:sp>
      <p:sp>
        <p:nvSpPr>
          <p:cNvPr id="33798" name="Oval 6"/>
          <p:cNvSpPr>
            <a:spLocks noChangeAspect="1" noChangeArrowheads="1"/>
          </p:cNvSpPr>
          <p:nvPr/>
        </p:nvSpPr>
        <p:spPr bwMode="auto">
          <a:xfrm>
            <a:off x="5292725" y="3933825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435600" y="3716338"/>
            <a:ext cx="809625" cy="376237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Эфес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0" name="AutoShape 22"/>
          <p:cNvSpPr>
            <a:spLocks noChangeAspect="1" noChangeArrowheads="1"/>
          </p:cNvSpPr>
          <p:nvPr/>
        </p:nvSpPr>
        <p:spPr bwMode="auto">
          <a:xfrm>
            <a:off x="769938" y="2698750"/>
            <a:ext cx="1100137" cy="1820863"/>
          </a:xfrm>
          <a:prstGeom prst="curvedRightArrow">
            <a:avLst>
              <a:gd name="adj1" fmla="val 33102"/>
              <a:gd name="adj2" fmla="val 6620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err="1" smtClean="0">
                <a:solidFill>
                  <a:schemeClr val="tx1"/>
                </a:solidFill>
                <a:latin typeface="+mn-lt"/>
              </a:rPr>
              <a:t>Геракліт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Проблема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мінливості</a:t>
            </a:r>
            <a:endParaRPr lang="ru-RU" sz="28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1330325" y="1619250"/>
            <a:ext cx="6478588" cy="14398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000" b="1">
                <a:solidFill>
                  <a:srgbClr val="0000FF"/>
                </a:solidFill>
              </a:rPr>
              <a:t>Як з одиничного виникає багатоманітність</a:t>
            </a:r>
            <a:r>
              <a:rPr lang="uk-UA" sz="2000" b="1">
                <a:solidFill>
                  <a:srgbClr val="FF0000"/>
                </a:solidFill>
              </a:rPr>
              <a:t>,</a:t>
            </a:r>
            <a:br>
              <a:rPr lang="uk-UA" sz="2000" b="1">
                <a:solidFill>
                  <a:srgbClr val="FF0000"/>
                </a:solidFill>
              </a:rPr>
            </a:br>
            <a:r>
              <a:rPr lang="uk-UA" sz="2000" b="1">
                <a:solidFill>
                  <a:srgbClr val="0000FF"/>
                </a:solidFill>
              </a:rPr>
              <a:t>а з незмінного - мінливе</a:t>
            </a:r>
            <a:r>
              <a:rPr lang="uk-UA" sz="2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665" name="Oval 17"/>
          <p:cNvSpPr>
            <a:spLocks noChangeAspect="1" noChangeArrowheads="1"/>
          </p:cNvSpPr>
          <p:nvPr/>
        </p:nvSpPr>
        <p:spPr bwMode="auto">
          <a:xfrm>
            <a:off x="1870075" y="3357563"/>
            <a:ext cx="1582738" cy="1582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solidFill>
                  <a:srgbClr val="FF0000"/>
                </a:solidFill>
              </a:rPr>
              <a:t>Геракліт</a:t>
            </a:r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935038" y="5253038"/>
            <a:ext cx="3994150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solidFill>
                  <a:srgbClr val="990000"/>
                </a:solidFill>
              </a:rPr>
              <a:t>Світ як вічне  становлення</a:t>
            </a:r>
          </a:p>
        </p:txBody>
      </p:sp>
      <p:pic>
        <p:nvPicPr>
          <p:cNvPr id="7" name="Picture 9" descr="Гераклит Эфесский (re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1138" y="3200400"/>
            <a:ext cx="2011362" cy="25908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65900" y="6019800"/>
            <a:ext cx="19685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Геракліт</a:t>
            </a:r>
            <a:br>
              <a:rPr lang="ru-RU" sz="2000" b="1"/>
            </a:br>
            <a:r>
              <a:rPr lang="ru-RU" b="1"/>
              <a:t>(бл. 540 - 480)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animBg="1"/>
      <p:bldP spid="27657" grpId="0" animBg="1"/>
      <p:bldP spid="27665" grpId="0" animBg="1"/>
      <p:bldP spid="27668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AutoShape 5"/>
          <p:cNvSpPr>
            <a:spLocks noChangeArrowheads="1"/>
          </p:cNvSpPr>
          <p:nvPr/>
        </p:nvSpPr>
        <p:spPr bwMode="auto">
          <a:xfrm rot="10800000">
            <a:off x="457200" y="304800"/>
            <a:ext cx="8686800" cy="62484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 anchorCtr="1"/>
          <a:lstStyle/>
          <a:p>
            <a:r>
              <a:rPr lang="uk-UA" sz="2200" b="1" i="1">
                <a:latin typeface="Comic Sans MS" pitchFamily="66" charset="0"/>
              </a:rPr>
              <a:t>Основною формулою вчення </a:t>
            </a:r>
          </a:p>
          <a:p>
            <a:r>
              <a:rPr lang="uk-UA" sz="2200" b="1" i="1">
                <a:latin typeface="Comic Sans MS" pitchFamily="66" charset="0"/>
              </a:rPr>
              <a:t>Геракліта були знамениті вислови: </a:t>
            </a:r>
          </a:p>
          <a:p>
            <a:r>
              <a:rPr lang="uk-UA" sz="2200" b="1" i="1">
                <a:latin typeface="Comic Sans MS" pitchFamily="66" charset="0"/>
              </a:rPr>
              <a:t>«Все тече, і ніщо не стає», </a:t>
            </a:r>
          </a:p>
          <a:p>
            <a:r>
              <a:rPr lang="uk-UA" sz="2200" b="1" i="1">
                <a:latin typeface="Comic Sans MS" pitchFamily="66" charset="0"/>
              </a:rPr>
              <a:t>«В одну і ту ж річку не можна ввійти двічі», </a:t>
            </a:r>
          </a:p>
          <a:p>
            <a:r>
              <a:rPr lang="uk-UA" sz="2200" b="1" i="1">
                <a:latin typeface="Comic Sans MS" pitchFamily="66" charset="0"/>
              </a:rPr>
              <a:t>«У світі немає нічого нерухомого». </a:t>
            </a:r>
          </a:p>
          <a:p>
            <a:endParaRPr lang="uk-UA" sz="2200" b="1" i="1">
              <a:latin typeface="Comic Sans MS" pitchFamily="66" charset="0"/>
            </a:endParaRPr>
          </a:p>
          <a:p>
            <a:r>
              <a:rPr lang="uk-UA" sz="2200" b="1" i="1">
                <a:latin typeface="Comic Sans MS" pitchFamily="66" charset="0"/>
              </a:rPr>
              <a:t>Вони засвідчують його натурфілософію, </a:t>
            </a:r>
          </a:p>
          <a:p>
            <a:r>
              <a:rPr lang="uk-UA" sz="2200" b="1" i="1">
                <a:latin typeface="Comic Sans MS" pitchFamily="66" charset="0"/>
              </a:rPr>
              <a:t>згідно з якою все у світі вічно </a:t>
            </a:r>
          </a:p>
          <a:p>
            <a:r>
              <a:rPr lang="uk-UA" sz="2200" b="1" i="1">
                <a:latin typeface="Comic Sans MS" pitchFamily="66" charset="0"/>
              </a:rPr>
              <a:t>рухається і змінюється, </a:t>
            </a:r>
          </a:p>
          <a:p>
            <a:r>
              <a:rPr lang="uk-UA" sz="2200" b="1" i="1">
                <a:latin typeface="Comic Sans MS" pitchFamily="66" charset="0"/>
              </a:rPr>
              <a:t>ніщо не перебуває в незмінному стані. </a:t>
            </a:r>
          </a:p>
          <a:p>
            <a:r>
              <a:rPr lang="uk-UA" sz="2200" b="1" i="1">
                <a:latin typeface="Comic Sans MS" pitchFamily="66" charset="0"/>
              </a:rPr>
              <a:t>А якщо ми що-небудь і бачимо незмінним, </a:t>
            </a:r>
          </a:p>
          <a:p>
            <a:r>
              <a:rPr lang="uk-UA" sz="2200" b="1" i="1">
                <a:latin typeface="Comic Sans MS" pitchFamily="66" charset="0"/>
              </a:rPr>
              <a:t>то тільки тому, що не помічаємо змін, </a:t>
            </a:r>
          </a:p>
          <a:p>
            <a:r>
              <a:rPr lang="uk-UA" sz="2200" b="1" i="1">
                <a:latin typeface="Comic Sans MS" pitchFamily="66" charset="0"/>
              </a:rPr>
              <a:t>які відбулися.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696200" cy="838200"/>
          </a:xfrm>
        </p:spPr>
        <p:txBody>
          <a:bodyPr/>
          <a:lstStyle/>
          <a:p>
            <a:r>
              <a:rPr lang="uk-UA" sz="2800" b="1" smtClean="0">
                <a:latin typeface="Arial" charset="0"/>
              </a:rPr>
              <a:t>Геракліт – світ як вічне становлення (генезис)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29000" y="1752600"/>
            <a:ext cx="5410200" cy="4724400"/>
          </a:xfrm>
        </p:spPr>
        <p:txBody>
          <a:bodyPr/>
          <a:lstStyle/>
          <a:p>
            <a:r>
              <a:rPr lang="uk-UA" sz="2400" smtClean="0"/>
              <a:t>Відповідно до поглядів Геракліта, перехід явищ з одного стану до іншого відбувається через боротьбу протилежностей, яку він назвав </a:t>
            </a:r>
            <a:r>
              <a:rPr lang="uk-UA" sz="2400" i="1" smtClean="0"/>
              <a:t>загальним логосом, </a:t>
            </a:r>
            <a:r>
              <a:rPr lang="uk-UA" sz="2400" smtClean="0"/>
              <a:t>тобто єдиним законом для всього існуючого. </a:t>
            </a:r>
          </a:p>
          <a:p>
            <a:r>
              <a:rPr lang="uk-UA" sz="2400" smtClean="0"/>
              <a:t>Світ ніким не створений, він був, є і вічно буде живим вогнем, закономірно спалахує та згасає. </a:t>
            </a:r>
          </a:p>
          <a:p>
            <a:r>
              <a:rPr lang="uk-UA" sz="2400" smtClean="0"/>
              <a:t>Вогонь у Геракліта є образом вічного руху, він переходить у протилежні стихії та стає речовинним носієм змін.</a:t>
            </a:r>
          </a:p>
        </p:txBody>
      </p:sp>
      <p:pic>
        <p:nvPicPr>
          <p:cNvPr id="30728" name="Picture 8" descr="Гераклит-река-огонь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362200"/>
            <a:ext cx="2124075" cy="3124200"/>
          </a:xfrm>
          <a:noFill/>
          <a:ln w="38100" cmpd="dbl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914400"/>
          </a:xfrm>
        </p:spPr>
        <p:txBody>
          <a:bodyPr/>
          <a:lstStyle/>
          <a:p>
            <a:r>
              <a:rPr lang="uk-UA" sz="2800" smtClean="0"/>
              <a:t>Ніщо не стабільне, усе рухається й змінюється і ніколи ні на чому не зупиняється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724400"/>
          </a:xfrm>
        </p:spPr>
        <p:txBody>
          <a:bodyPr/>
          <a:lstStyle/>
          <a:p>
            <a:r>
              <a:rPr lang="uk-UA" smtClean="0"/>
              <a:t>Світ, у якому немає нічого стійкого й постійного, є безладним і хаотичним. </a:t>
            </a:r>
          </a:p>
          <a:p>
            <a:r>
              <a:rPr lang="uk-UA" smtClean="0"/>
              <a:t>Проте тільки таким він і може бути. Зміна і рух — це єдино можливий, як стверджував Геракліт, спосіб існування Всесвіту.</a:t>
            </a:r>
          </a:p>
          <a:p>
            <a:r>
              <a:rPr lang="uk-UA" smtClean="0"/>
              <a:t> Загалом для філософії Геракліта характерне протиставлення, поєднання суперечливих, протилежних за значенням понять.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000" b="1" smtClean="0">
                <a:latin typeface="Comic Sans MS" pitchFamily="66" charset="0"/>
              </a:rPr>
              <a:t>Цих людей, так само як і на Сході, називали </a:t>
            </a:r>
            <a:r>
              <a:rPr lang="uk-UA" sz="2000" b="1" i="1" smtClean="0">
                <a:latin typeface="Comic Sans MS" pitchFamily="66" charset="0"/>
              </a:rPr>
              <a:t>мудрецями.</a:t>
            </a:r>
            <a:r>
              <a:rPr lang="uk-UA" sz="2000" b="1" smtClean="0">
                <a:latin typeface="Comic Sans MS" pitchFamily="66" charset="0"/>
              </a:rPr>
              <a:t> </a:t>
            </a:r>
            <a:br>
              <a:rPr lang="uk-UA" sz="2000" b="1" smtClean="0">
                <a:latin typeface="Comic Sans MS" pitchFamily="66" charset="0"/>
              </a:rPr>
            </a:br>
            <a:r>
              <a:rPr lang="uk-UA" sz="2000" b="1" smtClean="0">
                <a:latin typeface="Comic Sans MS" pitchFamily="66" charset="0"/>
              </a:rPr>
              <a:t>До когорти найшановніших, на думку Діогена належали: Фалес, Піттак, Періандр, Хілон, Солон, Біант, Клеобул.</a:t>
            </a:r>
          </a:p>
        </p:txBody>
      </p:sp>
      <p:sp>
        <p:nvSpPr>
          <p:cNvPr id="5123" name="Rectangle 47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1752600"/>
            <a:ext cx="5943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Не збагачуйся нечесним шляхом;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Які послуги робиш батькам, такі і сам матимеш в старості від дітей;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Що важко? – пізнати самого себе;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Що легко? – наставляти інших;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Що приємно? – досягнення того, чого бажаєш;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Що шкідливо? – нестриманість;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Що стомливо? – неробство;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Що нестерпно? – невихованість;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Учи і вчись кращому;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Дотримуйся міри;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Не довіряй всім підряд;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Знаходячись при владі, управляй самим собою; </a:t>
            </a:r>
          </a:p>
        </p:txBody>
      </p:sp>
      <p:pic>
        <p:nvPicPr>
          <p:cNvPr id="5124" name="Picture 48" descr="untitled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819400"/>
            <a:ext cx="1924050" cy="2143125"/>
          </a:xfrm>
          <a:noFill/>
        </p:spPr>
      </p:pic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1219200" y="5181600"/>
            <a:ext cx="1371600" cy="37623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" charset="0"/>
              </a:rPr>
              <a:t>Фалес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smtClean="0"/>
              <a:t>Геракліт говорив, що всі речі складаються з протилежностей:</a:t>
            </a:r>
            <a:br>
              <a:rPr lang="uk-UA" sz="2800" smtClean="0"/>
            </a:br>
            <a:r>
              <a:rPr lang="uk-UA" sz="2800" smtClean="0"/>
              <a:t>мокре і сухе, тепле і холодне, темне і світле, день і ніч, розквіт і занепад тощо. </a:t>
            </a:r>
          </a:p>
          <a:p>
            <a:pPr>
              <a:lnSpc>
                <a:spcPct val="80000"/>
              </a:lnSpc>
            </a:pPr>
            <a:r>
              <a:rPr lang="uk-UA" sz="2800" smtClean="0"/>
              <a:t>Протилежності борються одна з одною: наприклад,</a:t>
            </a:r>
            <a:br>
              <a:rPr lang="uk-UA" sz="2800" smtClean="0"/>
            </a:br>
            <a:r>
              <a:rPr lang="uk-UA" sz="2800" smtClean="0"/>
              <a:t>день — це подолання ночі, весна — перемога над зимою, радість — заперечення смутку. Боротьба протилежних початків і є джерелом вічного руху та зміни. </a:t>
            </a:r>
          </a:p>
          <a:p>
            <a:pPr>
              <a:lnSpc>
                <a:spcPct val="80000"/>
              </a:lnSpc>
            </a:pPr>
            <a:r>
              <a:rPr lang="uk-UA" sz="2800" smtClean="0"/>
              <a:t>Якби протилежностей не було, то нічого не змінювалося б, оскільки будь-якій речі не було б на що змінюватися.</a:t>
            </a:r>
          </a:p>
          <a:p>
            <a:pPr>
              <a:lnSpc>
                <a:spcPct val="80000"/>
              </a:lnSpc>
            </a:pPr>
            <a:r>
              <a:rPr lang="uk-UA" sz="2800" smtClean="0"/>
              <a:t>Проте протилежності не тільки борються між собою, але ще й утворюють єдність.</a:t>
            </a:r>
            <a:r>
              <a:rPr lang="ru-RU" sz="2800" smtClean="0"/>
              <a:t> </a:t>
            </a:r>
            <a:endParaRPr lang="uk-UA" sz="28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"/>
            <a:ext cx="77724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smtClean="0"/>
              <a:t>Так, мокре — це протилежність сухого. Однак чому воно мокре? Тільки тому, що колись було сухим, намокло і стало мокрим. Виходить, що якби воно не було сухим, то ніяк не могло б стати мокрим, і навпаки. </a:t>
            </a:r>
          </a:p>
          <a:p>
            <a:pPr>
              <a:lnSpc>
                <a:spcPct val="90000"/>
              </a:lnSpc>
            </a:pPr>
            <a:endParaRPr lang="uk-UA" sz="2000" smtClean="0"/>
          </a:p>
          <a:p>
            <a:pPr>
              <a:lnSpc>
                <a:spcPct val="90000"/>
              </a:lnSpc>
            </a:pPr>
            <a:endParaRPr lang="uk-UA" sz="2000" smtClean="0"/>
          </a:p>
          <a:p>
            <a:pPr>
              <a:lnSpc>
                <a:spcPct val="90000"/>
              </a:lnSpc>
            </a:pPr>
            <a:r>
              <a:rPr lang="uk-UA" sz="2400" smtClean="0"/>
              <a:t>Або, припустимо, існував би тільки день, а ночі не було б зовсім. Чи ми знали б тоді, що таке день? Ні. Ми тільки тому і знаємо, що таке день, бо його протилежністю є ніч. 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Отже, протилежності одна без одної не існують, одна одну доповнюють, одна з одної випливають і одна одну припускають. 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Протилежності перебувають не тільки в стані вічної боротьби, а й у невичерпній єдності. </a:t>
            </a:r>
          </a:p>
          <a:p>
            <a:pPr>
              <a:lnSpc>
                <a:spcPct val="90000"/>
              </a:lnSpc>
            </a:pPr>
            <a:r>
              <a:rPr lang="uk-UA" sz="2400" b="1" smtClean="0"/>
              <a:t>Ця фундаментальна закономірність Всесвіту, </a:t>
            </a:r>
            <a:r>
              <a:rPr lang="uk-UA" sz="2400" smtClean="0"/>
              <a:t>про яку говорить Геракліт, </a:t>
            </a:r>
            <a:r>
              <a:rPr lang="uk-UA" sz="2400" b="1" smtClean="0"/>
              <a:t>є головним принципом діалектики — учення про загальний зв'язок і вічну зміну речей.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00"/>
                </a:solidFill>
              </a:rPr>
              <a:t>Элейська школа</a:t>
            </a:r>
            <a:br>
              <a:rPr lang="ru-RU" sz="3200" b="1" smtClean="0">
                <a:solidFill>
                  <a:srgbClr val="FFFF00"/>
                </a:solidFill>
              </a:rPr>
            </a:br>
            <a:endParaRPr lang="ru-RU" sz="2800" b="1" smtClean="0">
              <a:solidFill>
                <a:schemeClr val="bg1"/>
              </a:solidFill>
            </a:endParaRPr>
          </a:p>
        </p:txBody>
      </p:sp>
      <p:pic>
        <p:nvPicPr>
          <p:cNvPr id="60419" name="Picture 3" descr="0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2550" y="1619250"/>
            <a:ext cx="6434138" cy="4832350"/>
          </a:xfrm>
          <a:solidFill>
            <a:srgbClr val="FF0000"/>
          </a:solidFill>
          <a:ln w="38100" cmpd="dbl">
            <a:solidFill>
              <a:schemeClr val="bg1"/>
            </a:solidFill>
          </a:ln>
        </p:spPr>
      </p:pic>
      <p:sp>
        <p:nvSpPr>
          <p:cNvPr id="60420" name="Oval 4"/>
          <p:cNvSpPr>
            <a:spLocks noChangeAspect="1" noChangeArrowheads="1"/>
          </p:cNvSpPr>
          <p:nvPr/>
        </p:nvSpPr>
        <p:spPr bwMode="auto">
          <a:xfrm>
            <a:off x="5292725" y="414813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468938" y="4210050"/>
            <a:ext cx="831850" cy="376238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rial" charset="0"/>
              </a:rPr>
              <a:t>Мілет</a:t>
            </a:r>
          </a:p>
        </p:txBody>
      </p:sp>
      <p:sp>
        <p:nvSpPr>
          <p:cNvPr id="60422" name="Oval 6"/>
          <p:cNvSpPr>
            <a:spLocks noChangeAspect="1" noChangeArrowheads="1"/>
          </p:cNvSpPr>
          <p:nvPr/>
        </p:nvSpPr>
        <p:spPr bwMode="auto">
          <a:xfrm>
            <a:off x="5292725" y="3933825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435600" y="3716338"/>
            <a:ext cx="809625" cy="376237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rial" charset="0"/>
              </a:rPr>
              <a:t>Эфес</a:t>
            </a:r>
          </a:p>
        </p:txBody>
      </p:sp>
      <p:sp>
        <p:nvSpPr>
          <p:cNvPr id="60424" name="Oval 8"/>
          <p:cNvSpPr>
            <a:spLocks noChangeAspect="1" noChangeArrowheads="1"/>
          </p:cNvSpPr>
          <p:nvPr/>
        </p:nvSpPr>
        <p:spPr bwMode="auto">
          <a:xfrm>
            <a:off x="2843213" y="34290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014538" y="3454400"/>
            <a:ext cx="692150" cy="376238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rial" charset="0"/>
              </a:rPr>
              <a:t>Элеї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smtClean="0"/>
              <a:t>Заснована в місті Елеї (грецька колонія в Південній Італії) мандрівним філософом </a:t>
            </a:r>
            <a:r>
              <a:rPr lang="uk-UA" sz="2000" b="1" smtClean="0"/>
              <a:t>Ксенофаном Колофонським </a:t>
            </a:r>
            <a:r>
              <a:rPr lang="uk-UA" sz="2000" smtClean="0"/>
              <a:t>(бл. 570 — бл. 470 рр. до н. е.) елейська школа філософів вирізнялася критикою народної грецької релігії та міфології. 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53340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smtClean="0"/>
              <a:t>Олімпійським антропоморфним богам він протиставив своє розуміння божества. 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Бог — це вищий і незбагненний початок. По-перше, він один; по-друге — він безформний, адже приписати йому будь-яку відому нам форму (людини, тварини, рослини, природної стихії) неможливо; по-третє, він невідомий і невимовний, тобто ніхто не може сказати, що він</a:t>
            </a:r>
            <a:r>
              <a:rPr lang="ru-RU" sz="2400" smtClean="0"/>
              <a:t> </a:t>
            </a:r>
            <a:r>
              <a:rPr lang="uk-UA" sz="2400" smtClean="0"/>
              <a:t>робить і як поводиться. </a:t>
            </a:r>
          </a:p>
        </p:txBody>
      </p:sp>
      <p:pic>
        <p:nvPicPr>
          <p:cNvPr id="59398" name="Picture 6" descr="Ксенофан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2286000"/>
            <a:ext cx="2006600" cy="2738438"/>
          </a:xfrm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590800" y="5257800"/>
            <a:ext cx="617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i="1"/>
              <a:t>Якби бики, коні та леви мали руки і могли б ними малювати </a:t>
            </a:r>
          </a:p>
          <a:p>
            <a:r>
              <a:rPr lang="uk-UA" b="1" i="1"/>
              <a:t>твори мистецтва, подібно до людей, то коні зображували б </a:t>
            </a:r>
          </a:p>
          <a:p>
            <a:r>
              <a:rPr lang="uk-UA" b="1" i="1"/>
              <a:t>богів схожими на коней, бики -- схожими на биків, і надавали б </a:t>
            </a:r>
          </a:p>
          <a:p>
            <a:r>
              <a:rPr lang="uk-UA" b="1" i="1"/>
              <a:t>їм тіла такого вигляду, яким є тілесний образ у них самих.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mtClean="0"/>
              <a:t>Таке божество Ксенофан назвав </a:t>
            </a:r>
            <a:r>
              <a:rPr lang="uk-UA" i="1" smtClean="0"/>
              <a:t>«Єдиним» </a:t>
            </a:r>
            <a:r>
              <a:rPr lang="uk-UA" smtClean="0"/>
              <a:t>і стверджував, що весь світ походить від нього і в нього обертається. </a:t>
            </a:r>
          </a:p>
          <a:p>
            <a:pPr>
              <a:lnSpc>
                <a:spcPct val="90000"/>
              </a:lnSpc>
            </a:pPr>
            <a:r>
              <a:rPr lang="uk-UA" smtClean="0"/>
              <a:t>Єдине — це і є весь Всесвіт. Переконання Ксенофана пантеїстичне: світ і божество — це один і той самий початок: вічне, безмежне і постійне. </a:t>
            </a:r>
          </a:p>
          <a:p>
            <a:pPr>
              <a:lnSpc>
                <a:spcPct val="90000"/>
              </a:lnSpc>
            </a:pPr>
            <a:r>
              <a:rPr lang="uk-UA" smtClean="0"/>
              <a:t>З подібними поглядами ми вже ознайомилися, вивчаючи давньоіндійську філософію.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752600"/>
            <a:ext cx="4800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smtClean="0"/>
              <a:t>Учення Ксенофана Колофонського продовжив другий представник елеиської школи — філософ </a:t>
            </a:r>
            <a:r>
              <a:rPr lang="uk-UA" sz="2800" b="1" smtClean="0"/>
              <a:t>Парменід Елейський </a:t>
            </a:r>
            <a:r>
              <a:rPr lang="uk-UA" sz="2800" smtClean="0"/>
              <a:t>(бл. 540-480 рр. до н. е.). Він замінив поняття «Єдине», під яким розумілося все суще, на поняття «буття». Воно походить від дієслова «бути», яке в особовій формі звучить як «є». </a:t>
            </a:r>
          </a:p>
        </p:txBody>
      </p:sp>
      <p:pic>
        <p:nvPicPr>
          <p:cNvPr id="64519" name="Picture 7" descr="Parmenide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057400"/>
            <a:ext cx="2273300" cy="29718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mtClean="0"/>
              <a:t>Із самого поняття «буття», як бачимо, випливає його вічність. Те, що існує, обов'язково вічне. Якщо ж чогось немає зараз, то це означає, що його не було і не буде, бо інакше довелося б припустити, що щось обертається на ніщо, з якого потім знову виникає щось. </a:t>
            </a:r>
          </a:p>
          <a:p>
            <a:pPr>
              <a:lnSpc>
                <a:spcPct val="90000"/>
              </a:lnSpc>
            </a:pPr>
            <a:r>
              <a:rPr lang="uk-UA" smtClean="0"/>
              <a:t>Парменіду належить знаменитий вислів, який, на перший погляд, видається безглуздим: </a:t>
            </a:r>
            <a:r>
              <a:rPr lang="uk-UA" i="1" smtClean="0"/>
              <a:t>«Буття є, небуття ж немає».</a:t>
            </a:r>
            <a:r>
              <a:rPr lang="uk-UA" smtClean="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smtClean="0"/>
              <a:t>Відповідно до вчення Парменіда, буття вічне, неподільне, нерухоме і незмінне. Таку картину буття малює розум. Відчуття ж (зір, дотик тощо) малюють абсолютно іншу картину: усе є не вічним (тобто виникає і знищується), подільним (складається з частин), а також усе рухається і змінюється.</a:t>
            </a:r>
          </a:p>
          <a:p>
            <a:pPr>
              <a:lnSpc>
                <a:spcPct val="80000"/>
              </a:lnSpc>
            </a:pPr>
            <a:endParaRPr lang="uk-UA" sz="2800" smtClean="0"/>
          </a:p>
          <a:p>
            <a:pPr>
              <a:lnSpc>
                <a:spcPct val="80000"/>
              </a:lnSpc>
            </a:pPr>
            <a:r>
              <a:rPr lang="uk-UA" sz="2800" smtClean="0"/>
              <a:t>Яка ж із двох картин є істинною: та, яку малюють недосконалі й грубі відчуття, якими наділені всі живі істоти, або та, яку малює, поза сумнівом, тонший і досконаліший, порівняно з відчуттями, людський розум? Картина, яку створює розум, уважав Парменід, є правильною. Відчуття ж уводять в оману.</a:t>
            </a:r>
            <a:r>
              <a:rPr lang="ru-RU" sz="2800" smtClean="0"/>
              <a:t> </a:t>
            </a:r>
            <a:endParaRPr lang="uk-UA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810000" cy="4419600"/>
          </a:xfrm>
        </p:spPr>
        <p:txBody>
          <a:bodyPr/>
          <a:lstStyle/>
          <a:p>
            <a:r>
              <a:rPr lang="uk-UA" sz="2400" smtClean="0"/>
              <a:t>Поміркувати над рухом спробував послідовник Парменіда, Зенон Елейський (490-430 рр. до н. е.). </a:t>
            </a:r>
          </a:p>
          <a:p>
            <a:r>
              <a:rPr lang="uk-UA" sz="2400" smtClean="0"/>
              <a:t>Йому належить ідея апорій (грец. </a:t>
            </a:r>
            <a:r>
              <a:rPr lang="uk-UA" sz="2400" i="1" smtClean="0"/>
              <a:t>аро</a:t>
            </a:r>
            <a:r>
              <a:rPr lang="en-US" sz="2400" i="1" smtClean="0"/>
              <a:t>r</a:t>
            </a:r>
            <a:r>
              <a:rPr lang="uk-UA" sz="2400" i="1" smtClean="0"/>
              <a:t>іа — </a:t>
            </a:r>
            <a:r>
              <a:rPr lang="uk-UA" sz="2400" smtClean="0"/>
              <a:t>нерозв'язні суперечності, розумова безвихідь, парадокси), якими він прагнув довести, що рух немислимий, а тому неможливий. </a:t>
            </a:r>
          </a:p>
        </p:txBody>
      </p:sp>
      <p:pic>
        <p:nvPicPr>
          <p:cNvPr id="68615" name="Picture 7" descr="Zeno (Neapel, Nationalmuseum 1)_com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2057400"/>
            <a:ext cx="2781300" cy="3497263"/>
          </a:xfrm>
          <a:noFill/>
          <a:ln w="38100" cmpd="dbl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800" smtClean="0"/>
              <a:t>Перша апорія називається </a:t>
            </a:r>
            <a:r>
              <a:rPr lang="uk-UA" sz="2800" i="1" smtClean="0"/>
              <a:t>«Дихотомія» (ділення навпіл). </a:t>
            </a:r>
            <a:r>
              <a:rPr lang="uk-UA" sz="2800" smtClean="0"/>
              <a:t>Припустимо, що тілу треба переміститися з точки </a:t>
            </a:r>
            <a:r>
              <a:rPr lang="uk-UA" sz="2800" i="1" smtClean="0"/>
              <a:t>А </a:t>
            </a:r>
            <a:r>
              <a:rPr lang="uk-UA" sz="2800" smtClean="0"/>
              <a:t>в точку </a:t>
            </a:r>
            <a:r>
              <a:rPr lang="uk-UA" sz="2800" i="1" smtClean="0"/>
              <a:t>Б. </a:t>
            </a:r>
            <a:r>
              <a:rPr lang="uk-UA" sz="2800" smtClean="0"/>
              <a:t>Перед тим як воно пройде свій шлях, йому спочатку треба пройти половину цього шляху, а ще раніше — чверть його, а ще раніше — 1/8, а перед тим — 1/16, а ще раніше — 1/32 і так далі, як завгодно довго. Виходить, що тілу треба пройти нескінченну кількість відрізків. А чи можна пройти нескінченність? Ні. Отже, тіло ніколи не зможе пройти з точки </a:t>
            </a:r>
            <a:r>
              <a:rPr lang="uk-UA" sz="2800" i="1" smtClean="0"/>
              <a:t>А </a:t>
            </a:r>
            <a:r>
              <a:rPr lang="uk-UA" sz="2800" smtClean="0"/>
              <a:t>в точку </a:t>
            </a:r>
            <a:r>
              <a:rPr lang="uk-UA" sz="2800" i="1" smtClean="0"/>
              <a:t>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"/>
            <a:ext cx="63246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Уникай задоволення, котре породжує страждання;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Скріплюй слово печаткою мовчання, а мовчання - печаткою підходящого моменту; </a:t>
            </a:r>
          </a:p>
          <a:p>
            <a:pPr eaLnBrk="1" hangingPunct="1">
              <a:lnSpc>
                <a:spcPct val="90000"/>
              </a:lnSpc>
            </a:pPr>
            <a:endParaRPr lang="uk-UA" sz="2000" b="1" i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Батьки завжди праві;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Не поспішай набувати друзів, а набувши їх, – не поспішай від них відмовлятися;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Навчившись підкорятися, навчишся управляти;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Чого не бачив, того не говори;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Поважай друзів;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Знаєш – так мовчи;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Не будь зарозумілим;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Не приятелюй з дурними;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Вимагаючи, щоб відповідальність несли інші, неси її сам;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Про таємне догадуйся по явному.</a:t>
            </a:r>
          </a:p>
        </p:txBody>
      </p:sp>
      <p:pic>
        <p:nvPicPr>
          <p:cNvPr id="6147" name="Picture 10" descr="Солон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0" y="2286000"/>
            <a:ext cx="2165350" cy="2705100"/>
          </a:xfrm>
          <a:noFill/>
        </p:spPr>
      </p:pic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315200" y="5410200"/>
            <a:ext cx="1371600" cy="37623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" charset="0"/>
              </a:rPr>
              <a:t>Солон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>
            <a:off x="1546225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1690688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1906588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2266950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3130550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4678363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8096250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3737" name="Picture 9" descr="Черепаха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525" y="4246563"/>
            <a:ext cx="1000125" cy="666750"/>
          </a:xfrm>
          <a:prstGeom prst="rect">
            <a:avLst/>
          </a:prstGeom>
          <a:noFill/>
        </p:spPr>
      </p:pic>
      <p:sp>
        <p:nvSpPr>
          <p:cNvPr id="73738" name="Rectangle 10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Парадокси Зенона </a:t>
            </a:r>
            <a:br>
              <a:rPr lang="ru-RU" sz="32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Апорія «Дихотомія»</a:t>
            </a:r>
            <a:endParaRPr lang="ru-RU" sz="2800" i="1" smtClean="0">
              <a:solidFill>
                <a:schemeClr val="tx1"/>
              </a:solidFill>
            </a:endParaRPr>
          </a:p>
        </p:txBody>
      </p:sp>
      <p:pic>
        <p:nvPicPr>
          <p:cNvPr id="73739" name="Picture 11" descr="Ахилл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238500"/>
            <a:ext cx="1735137" cy="17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31 L 0.72431 0.004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31 L 0.34636 0.002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31 L 0.1809 0.002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31 L 0.08646 0.002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31 L 0.04705 0.0023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31 L 0.02344 0.0023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31 L 0.00764 0.0023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1" grpId="0" animBg="1"/>
      <p:bldP spid="73732" grpId="0" animBg="1"/>
      <p:bldP spid="73733" grpId="0" animBg="1"/>
      <p:bldP spid="73734" grpId="0" animBg="1"/>
      <p:bldP spid="73735" grpId="0" animBg="1"/>
      <p:bldP spid="7373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smtClean="0"/>
              <a:t>Друга апорія називається </a:t>
            </a:r>
            <a:r>
              <a:rPr lang="uk-UA" sz="2400" i="1" smtClean="0"/>
              <a:t>«Ахіллес і черепаха»-. </a:t>
            </a:r>
            <a:r>
              <a:rPr lang="uk-UA" sz="2400" smtClean="0"/>
              <a:t>Ахіллес іде на певній відстані за черепахою, причому в 10 разів швидше за неї, але ніколи її не наздожене. Зрозуміло, що візуально (коли споглядати зором) він її наздожене і пережене. Проте наше завдання не уявляти собі рух за допомогою відчуттів, а спробувати уявити його або проаналізувати за допомогою розуму. 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Коли Ахіллес пройде відстань, що розділяє його і черепаху, вона за цей самий час пройде попереду нього 1/10 цієї відстані (адже черепаха йде в 10 разів повільніше) і буде на 1/10 шляху попереду нього; коли Ахіллес пройде 1/10, черепаха за цей самий час пройде 1/100 і буде на 1/100 попереду нього; коли він пройде 1/100 відстані, вона пройде 1/1000 — і так до безкінечності.</a:t>
            </a:r>
            <a:r>
              <a:rPr lang="ru-RU" sz="2400" smtClean="0"/>
              <a:t> </a:t>
            </a:r>
            <a:endParaRPr lang="uk-UA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2"/>
          <p:cNvSpPr>
            <a:spLocks noChangeShapeType="1"/>
          </p:cNvSpPr>
          <p:nvPr/>
        </p:nvSpPr>
        <p:spPr bwMode="auto">
          <a:xfrm>
            <a:off x="8385175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8024813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7413625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5937250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1142" name="Picture 6" descr="Черепаха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4246563"/>
            <a:ext cx="1000125" cy="666750"/>
          </a:xfrm>
          <a:prstGeom prst="rect">
            <a:avLst/>
          </a:prstGeom>
          <a:noFill/>
        </p:spPr>
      </p:pic>
      <p:sp>
        <p:nvSpPr>
          <p:cNvPr id="91143" name="Rectangle 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Парадокси Зенона </a:t>
            </a:r>
            <a:br>
              <a:rPr lang="ru-RU" sz="32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Апорія «Ахіллес і черепаха»</a:t>
            </a:r>
          </a:p>
        </p:txBody>
      </p:sp>
      <p:pic>
        <p:nvPicPr>
          <p:cNvPr id="91144" name="Picture 8" descr="Ахилл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238500"/>
            <a:ext cx="1735137" cy="17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48802 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15799 0.0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02 0.00231 L 0.6533 0.002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0.00024 L 0.22118 0.0002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3 0.00231 L 0.71632 0.0023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18 0.00024 L 0.26059 0.000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139" grpId="0" animBg="1"/>
      <p:bldP spid="91140" grpId="0" animBg="1"/>
      <p:bldP spid="9114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«Те, </a:t>
            </a:r>
            <a:r>
              <a:rPr lang="uk-UA" i="1" smtClean="0"/>
              <a:t>що ми бачимо речі рухомими, — </a:t>
            </a:r>
            <a:r>
              <a:rPr lang="uk-UA" smtClean="0"/>
              <a:t>говорить Зенон, — </a:t>
            </a:r>
            <a:r>
              <a:rPr lang="uk-UA" i="1" smtClean="0"/>
              <a:t>зовсім не означає, що рух дійсно існує». </a:t>
            </a:r>
            <a:r>
              <a:rPr lang="uk-UA" smtClean="0"/>
              <a:t>Наприклад, ми бачимо, що Сонце рухається над нами зі сходу на захід, насправді ж воно нерухоме. Припустимо, що й інші речі, які ми бачимо рухомими, насправді нерухомі, тільки ми цього не бачимо, не відчуваємо і тому не розуміємо.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mtClean="0"/>
              <a:t>Отже, елейські філософи і Геракліт сформулювали два протилежні підходи до розуміння світу. Перші стверджували те, що світ незмінний, неподільний і нерухомий, що він є вічною сталістю й абсолютною стійкістю. Геракліт, навпаки, переконував, що світ є довершеною непостійністю, незмінним рухом, загальною зміною і повною відсутністю чогось стійкого.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96200" cy="5105400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</a:pPr>
            <a:r>
              <a:rPr lang="uk-UA" sz="2400" smtClean="0">
                <a:latin typeface="Georgia" pitchFamily="18" charset="0"/>
              </a:rPr>
              <a:t>Які основні ідеї </a:t>
            </a:r>
            <a:r>
              <a:rPr lang="uk-UA" sz="2400" b="1" smtClean="0">
                <a:latin typeface="Georgia" pitchFamily="18" charset="0"/>
              </a:rPr>
              <a:t>Геракліта?</a:t>
            </a:r>
            <a:r>
              <a:rPr lang="uk-UA" sz="2400" smtClean="0">
                <a:latin typeface="Georgia" pitchFamily="18" charset="0"/>
              </a:rPr>
              <a:t> Як ви розумієте тезу про єдність і боротьбу протилежностей?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sz="2400" smtClean="0">
                <a:latin typeface="Georgia" pitchFamily="18" charset="0"/>
              </a:rPr>
              <a:t>Пригадайте основні риси давньогрецької релігії та міфології. За що </a:t>
            </a:r>
            <a:r>
              <a:rPr lang="uk-UA" sz="2400" b="1" smtClean="0">
                <a:latin typeface="Georgia" pitchFamily="18" charset="0"/>
              </a:rPr>
              <a:t>Ксенофан</a:t>
            </a:r>
            <a:r>
              <a:rPr lang="uk-UA" sz="2400" smtClean="0">
                <a:latin typeface="Georgia" pitchFamily="18" charset="0"/>
              </a:rPr>
              <a:t> критикував їх?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sz="2400" smtClean="0">
                <a:latin typeface="Georgia" pitchFamily="18" charset="0"/>
              </a:rPr>
              <a:t>Чи можна називати </a:t>
            </a:r>
            <a:r>
              <a:rPr lang="uk-UA" sz="2400" b="1" smtClean="0">
                <a:latin typeface="Georgia" pitchFamily="18" charset="0"/>
              </a:rPr>
              <a:t>Ксенофана </a:t>
            </a:r>
            <a:r>
              <a:rPr lang="uk-UA" sz="2400" smtClean="0">
                <a:latin typeface="Georgia" pitchFamily="18" charset="0"/>
              </a:rPr>
              <a:t>атеїстом? Яке трактування божества було ним запропоноване?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sz="2400" smtClean="0">
                <a:latin typeface="Georgia" pitchFamily="18" charset="0"/>
              </a:rPr>
              <a:t>Розкрийте основні ідеї </a:t>
            </a:r>
            <a:r>
              <a:rPr lang="uk-UA" sz="2400" b="1" smtClean="0">
                <a:latin typeface="Georgia" pitchFamily="18" charset="0"/>
              </a:rPr>
              <a:t>Парменіда.</a:t>
            </a:r>
            <a:r>
              <a:rPr lang="uk-UA" sz="2400" smtClean="0">
                <a:latin typeface="Georgia" pitchFamily="18" charset="0"/>
              </a:rPr>
              <a:t> Як ви розумієте його твердження про реальне існування тільки того, що можна мислити без суперечностей?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sz="2400" smtClean="0">
                <a:latin typeface="Georgia" pitchFamily="18" charset="0"/>
              </a:rPr>
              <a:t>Як ви зрозуміли апорії </a:t>
            </a:r>
            <a:r>
              <a:rPr lang="uk-UA" sz="2400" b="1" smtClean="0">
                <a:latin typeface="Georgia" pitchFamily="18" charset="0"/>
              </a:rPr>
              <a:t>Зенона?</a:t>
            </a:r>
            <a:r>
              <a:rPr lang="uk-UA" sz="2400" smtClean="0">
                <a:latin typeface="Georgia" pitchFamily="18" charset="0"/>
              </a:rPr>
              <a:t> Яку мету він переслідував, висуваючи їх?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sz="2400" smtClean="0">
                <a:latin typeface="Georgia" pitchFamily="18" charset="0"/>
              </a:rPr>
              <a:t>У чому полягають основні відмінності </a:t>
            </a:r>
            <a:r>
              <a:rPr lang="uk-UA" sz="2400" b="1" smtClean="0">
                <a:latin typeface="Georgia" pitchFamily="18" charset="0"/>
              </a:rPr>
              <a:t>елейського</a:t>
            </a:r>
            <a:r>
              <a:rPr lang="uk-UA" sz="2400" smtClean="0">
                <a:latin typeface="Georgia" pitchFamily="18" charset="0"/>
              </a:rPr>
              <a:t> і </a:t>
            </a:r>
            <a:r>
              <a:rPr lang="uk-UA" sz="2400" b="1" smtClean="0">
                <a:latin typeface="Georgia" pitchFamily="18" charset="0"/>
              </a:rPr>
              <a:t>гераклітівського</a:t>
            </a:r>
            <a:r>
              <a:rPr lang="uk-UA" sz="2400" smtClean="0">
                <a:latin typeface="Georgia" pitchFamily="18" charset="0"/>
              </a:rPr>
              <a:t> учень?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0"/>
            <a:ext cx="54102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Берись за справу не поспішаючи, а почате доводь до кінця;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Слухай побільше;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Бери переконанням, а не силою;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2000" b="1" i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Набувай у молодості благополуччя, а в старості – мудрість;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Безрозсудності не схвалюй;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Розсудливість – люби;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Подивись на себе в дзеркало і коли виглядаєш прекрасно, – поступай прекрасно, а якщо виглядаєш потворно, то виправляй природний недолік добропорядністю;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Набуваєш: справою своєю – пам’ять про себе, належною мірою – обережність, характером – благородство, працею – терпіння, словом – переконання, рішенням – справедливість, відвагою – мужність, діянням – владу, а славою – верховенство.</a:t>
            </a:r>
          </a:p>
        </p:txBody>
      </p:sp>
      <p:pic>
        <p:nvPicPr>
          <p:cNvPr id="7171" name="Picture 7" descr="untitled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790700"/>
            <a:ext cx="2324100" cy="3276600"/>
          </a:xfrm>
          <a:noFill/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447800" y="5181600"/>
            <a:ext cx="1371600" cy="37623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" charset="0"/>
              </a:rPr>
              <a:t>Біант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"/>
            <a:ext cx="5334000" cy="655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Про те, що маєш намір зробити, не розповідай: не вийде – засміють;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Що обурює тебе у ближньому, того не роби сам;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Покладайся на друзів;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Довірений тобі залог – віддай;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Друга не ганьби і ворога не хвали: не обачливо це;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Володій своїм;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Що страшно пізнати? – майбутнє, що безпечно? – минуле, що надійне? – земля, що ненадійне? – море, що ненаситне? – користолюбство;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Плекай благочестя, виховання, самообладання, розсудок, правдивість, вірність, досвідченість, вправність, товаришування, старанність, господарність, майстерність.</a:t>
            </a:r>
          </a:p>
        </p:txBody>
      </p:sp>
      <p:pic>
        <p:nvPicPr>
          <p:cNvPr id="8195" name="Picture 7" descr="Pittacu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0025" y="1790700"/>
            <a:ext cx="2060575" cy="2857500"/>
          </a:xfrm>
          <a:noFill/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934200" y="4953000"/>
            <a:ext cx="1371600" cy="37623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" charset="0"/>
              </a:rPr>
              <a:t>Піттак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52400"/>
            <a:ext cx="57912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На обіди до друзів ходи повільно, на біди – швидко;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Не ганьби ближніх, а то почуєш таке, від чого будеш прикро вражений;</a:t>
            </a:r>
          </a:p>
          <a:p>
            <a:pPr eaLnBrk="1" hangingPunct="1">
              <a:lnSpc>
                <a:spcPct val="90000"/>
              </a:lnSpc>
            </a:pPr>
            <a:endParaRPr lang="uk-UA" sz="2000" b="1" i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Небіжчика величай;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Старшого поважай;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Віддавай перевагу втраті, ніж ганебному прибутку: перше засмутить один раз, друге буде засмучувати завжди;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Над тими, хто потрапив у біду – не смійся;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Якщо в тебе крута вдача, виявляй спокій, щоб тебе скоріше поважали, ніж боялись;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Будь захисником своєї сім’ї;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Язик твій хай не випереджає розум;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smtClean="0">
                <a:latin typeface="Comic Sans MS" pitchFamily="66" charset="0"/>
              </a:rPr>
              <a:t>Не бажай неможливого.</a:t>
            </a:r>
          </a:p>
        </p:txBody>
      </p:sp>
      <p:pic>
        <p:nvPicPr>
          <p:cNvPr id="9219" name="Picture 10" descr="Chilon_of_Sparta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590800"/>
            <a:ext cx="2416175" cy="2387600"/>
          </a:xfrm>
          <a:noFill/>
        </p:spPr>
      </p:pic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371600" y="5257800"/>
            <a:ext cx="1371600" cy="37623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" charset="0"/>
              </a:rPr>
              <a:t>Хілон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"/>
            <a:ext cx="4648200" cy="6705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latin typeface="Comic Sans MS" pitchFamily="66" charset="0"/>
              </a:rPr>
              <a:t>Батька треба поважати; 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latin typeface="Comic Sans MS" pitchFamily="66" charset="0"/>
              </a:rPr>
              <a:t>Будь здоровий і тілом, і душею; </a:t>
            </a:r>
          </a:p>
          <a:p>
            <a:pPr eaLnBrk="1" hangingPunct="1">
              <a:lnSpc>
                <a:spcPct val="80000"/>
              </a:lnSpc>
            </a:pPr>
            <a:endParaRPr lang="uk-UA" sz="2400" b="1" i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latin typeface="Comic Sans MS" pitchFamily="66" charset="0"/>
              </a:rPr>
              <a:t>Будь стриманим на язик; 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latin typeface="Comic Sans MS" pitchFamily="66" charset="0"/>
              </a:rPr>
              <a:t>До несправедливості стався з ненавистю;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latin typeface="Comic Sans MS" pitchFamily="66" charset="0"/>
              </a:rPr>
              <a:t>Плекай благочестя;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latin typeface="Comic Sans MS" pitchFamily="66" charset="0"/>
              </a:rPr>
              <a:t>Співгромадянам давай найкращі поради;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latin typeface="Comic Sans MS" pitchFamily="66" charset="0"/>
              </a:rPr>
              <a:t>Силою не роби нічого; 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latin typeface="Comic Sans MS" pitchFamily="66" charset="0"/>
              </a:rPr>
              <a:t>Дітей виховуй; 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latin typeface="Comic Sans MS" pitchFamily="66" charset="0"/>
              </a:rPr>
              <a:t>В достатку не чванься, в нестатку не принижуйся;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latin typeface="Comic Sans MS" pitchFamily="66" charset="0"/>
              </a:rPr>
              <a:t>Насмішкою дотепника не смійся, а то будеш ненависний тому, на кого вони спрямовані.</a:t>
            </a:r>
          </a:p>
        </p:txBody>
      </p:sp>
      <p:pic>
        <p:nvPicPr>
          <p:cNvPr id="10243" name="Picture 8" descr="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3113" y="1766888"/>
            <a:ext cx="2701925" cy="2728912"/>
          </a:xfrm>
          <a:noFill/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629400" y="4800600"/>
            <a:ext cx="1371600" cy="37623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" charset="0"/>
              </a:rPr>
              <a:t>Клеобул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140px-Periander_Pio-Clementino_Inv27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00200"/>
            <a:ext cx="1924050" cy="3381375"/>
          </a:xfrm>
          <a:noFill/>
        </p:spPr>
      </p:pic>
      <p:sp>
        <p:nvSpPr>
          <p:cNvPr id="1126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52400"/>
            <a:ext cx="5181600" cy="6400800"/>
          </a:xfrm>
        </p:spPr>
        <p:txBody>
          <a:bodyPr/>
          <a:lstStyle/>
          <a:p>
            <a:pPr eaLnBrk="1" hangingPunct="1"/>
            <a:r>
              <a:rPr lang="uk-UA" sz="2400" b="1" i="1" smtClean="0">
                <a:latin typeface="Comic Sans MS" pitchFamily="66" charset="0"/>
              </a:rPr>
              <a:t>Що чудово? – спокій; </a:t>
            </a:r>
          </a:p>
          <a:p>
            <a:pPr eaLnBrk="1" hangingPunct="1"/>
            <a:r>
              <a:rPr lang="uk-UA" sz="2400" b="1" i="1" smtClean="0">
                <a:latin typeface="Comic Sans MS" pitchFamily="66" charset="0"/>
              </a:rPr>
              <a:t>Що небезпечно? – необачність; </a:t>
            </a:r>
          </a:p>
          <a:p>
            <a:pPr eaLnBrk="1" hangingPunct="1"/>
            <a:endParaRPr lang="uk-UA" sz="2400" b="1" i="1" smtClean="0">
              <a:latin typeface="Comic Sans MS" pitchFamily="66" charset="0"/>
            </a:endParaRPr>
          </a:p>
          <a:p>
            <a:pPr eaLnBrk="1" hangingPunct="1"/>
            <a:r>
              <a:rPr lang="uk-UA" sz="2400" b="1" i="1" smtClean="0">
                <a:latin typeface="Comic Sans MS" pitchFamily="66" charset="0"/>
              </a:rPr>
              <a:t>Старанність – все; </a:t>
            </a:r>
          </a:p>
          <a:p>
            <a:pPr eaLnBrk="1" hangingPunct="1"/>
            <a:r>
              <a:rPr lang="uk-UA" sz="2400" b="1" i="1" smtClean="0">
                <a:latin typeface="Comic Sans MS" pitchFamily="66" charset="0"/>
              </a:rPr>
              <a:t>Демократія ліпше тиранії; </a:t>
            </a:r>
          </a:p>
          <a:p>
            <a:pPr eaLnBrk="1" hangingPunct="1"/>
            <a:r>
              <a:rPr lang="uk-UA" sz="2400" b="1" i="1" smtClean="0">
                <a:latin typeface="Comic Sans MS" pitchFamily="66" charset="0"/>
              </a:rPr>
              <a:t>Задоволення – смертні, доброчесності – безсмертні; </a:t>
            </a:r>
          </a:p>
          <a:p>
            <a:pPr eaLnBrk="1" hangingPunct="1"/>
            <a:r>
              <a:rPr lang="uk-UA" sz="2400" b="1" i="1" smtClean="0">
                <a:latin typeface="Comic Sans MS" pitchFamily="66" charset="0"/>
              </a:rPr>
              <a:t>Нечесний прибуток викриває нечесну натуру; </a:t>
            </a:r>
          </a:p>
          <a:p>
            <a:pPr eaLnBrk="1" hangingPunct="1"/>
            <a:r>
              <a:rPr lang="uk-UA" sz="2400" b="1" i="1" smtClean="0">
                <a:latin typeface="Comic Sans MS" pitchFamily="66" charset="0"/>
              </a:rPr>
              <a:t>Стань гідним своїх батьків; </a:t>
            </a:r>
          </a:p>
          <a:p>
            <a:pPr eaLnBrk="1" hangingPunct="1"/>
            <a:r>
              <a:rPr lang="uk-UA" sz="2400" b="1" i="1" smtClean="0">
                <a:latin typeface="Comic Sans MS" pitchFamily="66" charset="0"/>
              </a:rPr>
              <a:t>З друзями будь одним і тим же і в удачі, і в біді; </a:t>
            </a:r>
          </a:p>
          <a:p>
            <a:pPr eaLnBrk="1" hangingPunct="1"/>
            <a:r>
              <a:rPr lang="uk-UA" sz="2400" b="1" i="1" smtClean="0">
                <a:latin typeface="Comic Sans MS" pitchFamily="66" charset="0"/>
              </a:rPr>
              <a:t>Дав слово – дотримайся його; </a:t>
            </a:r>
          </a:p>
          <a:p>
            <a:pPr eaLnBrk="1" hangingPunct="1"/>
            <a:r>
              <a:rPr lang="uk-UA" sz="2400" b="1" i="1" smtClean="0">
                <a:latin typeface="Comic Sans MS" pitchFamily="66" charset="0"/>
              </a:rPr>
              <a:t>Невдачі приховуй, щоб не радувати своїх ворогів 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447800" y="5257800"/>
            <a:ext cx="1371600" cy="37623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" charset="0"/>
              </a:rPr>
              <a:t>Періандр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6C98C8"/>
      </a:lt1>
      <a:dk2>
        <a:srgbClr val="F8F8F8"/>
      </a:dk2>
      <a:lt2>
        <a:srgbClr val="29486B"/>
      </a:lt2>
      <a:accent1>
        <a:srgbClr val="ECEBD3"/>
      </a:accent1>
      <a:accent2>
        <a:srgbClr val="B6B57F"/>
      </a:accent2>
      <a:accent3>
        <a:srgbClr val="BACAE0"/>
      </a:accent3>
      <a:accent4>
        <a:srgbClr val="000000"/>
      </a:accent4>
      <a:accent5>
        <a:srgbClr val="F4F3E6"/>
      </a:accent5>
      <a:accent6>
        <a:srgbClr val="A5A472"/>
      </a:accent6>
      <a:hlink>
        <a:srgbClr val="CDCBAB"/>
      </a:hlink>
      <a:folHlink>
        <a:srgbClr val="8BADD3"/>
      </a:folHlink>
    </a:clrScheme>
    <a:fontScheme name="Оформление по умолчанию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6C98C8"/>
        </a:lt1>
        <a:dk2>
          <a:srgbClr val="F8F8F8"/>
        </a:dk2>
        <a:lt2>
          <a:srgbClr val="29486B"/>
        </a:lt2>
        <a:accent1>
          <a:srgbClr val="ECEBD3"/>
        </a:accent1>
        <a:accent2>
          <a:srgbClr val="B6B57F"/>
        </a:accent2>
        <a:accent3>
          <a:srgbClr val="BACAE0"/>
        </a:accent3>
        <a:accent4>
          <a:srgbClr val="000000"/>
        </a:accent4>
        <a:accent5>
          <a:srgbClr val="F4F3E6"/>
        </a:accent5>
        <a:accent6>
          <a:srgbClr val="A5A472"/>
        </a:accent6>
        <a:hlink>
          <a:srgbClr val="CDCBAB"/>
        </a:hlink>
        <a:folHlink>
          <a:srgbClr val="8BAD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29486B"/>
        </a:dk2>
        <a:lt2>
          <a:srgbClr val="29486B"/>
        </a:lt2>
        <a:accent1>
          <a:srgbClr val="C0C0C0"/>
        </a:accent1>
        <a:accent2>
          <a:srgbClr val="C6C59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3B28D"/>
        </a:accent6>
        <a:hlink>
          <a:srgbClr val="EFEDB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40"/>
        </a:dk1>
        <a:lt1>
          <a:srgbClr val="729DFE"/>
        </a:lt1>
        <a:dk2>
          <a:srgbClr val="35395B"/>
        </a:dk2>
        <a:lt2>
          <a:srgbClr val="3566A7"/>
        </a:lt2>
        <a:accent1>
          <a:srgbClr val="FFFFFF"/>
        </a:accent1>
        <a:accent2>
          <a:srgbClr val="BCBCAE"/>
        </a:accent2>
        <a:accent3>
          <a:srgbClr val="BCCCFE"/>
        </a:accent3>
        <a:accent4>
          <a:srgbClr val="000035"/>
        </a:accent4>
        <a:accent5>
          <a:srgbClr val="FFFFFF"/>
        </a:accent5>
        <a:accent6>
          <a:srgbClr val="AAAA9D"/>
        </a:accent6>
        <a:hlink>
          <a:srgbClr val="DEDDC5"/>
        </a:hlink>
        <a:folHlink>
          <a:srgbClr val="50CB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A1261D"/>
        </a:dk1>
        <a:lt1>
          <a:srgbClr val="FFFFCC"/>
        </a:lt1>
        <a:dk2>
          <a:srgbClr val="000000"/>
        </a:dk2>
        <a:lt2>
          <a:srgbClr val="F8F8F8"/>
        </a:lt2>
        <a:accent1>
          <a:srgbClr val="FFCC00"/>
        </a:accent1>
        <a:accent2>
          <a:srgbClr val="D41010"/>
        </a:accent2>
        <a:accent3>
          <a:srgbClr val="AAAAAA"/>
        </a:accent3>
        <a:accent4>
          <a:srgbClr val="DADAAE"/>
        </a:accent4>
        <a:accent5>
          <a:srgbClr val="FFE2AA"/>
        </a:accent5>
        <a:accent6>
          <a:srgbClr val="C00D0D"/>
        </a:accent6>
        <a:hlink>
          <a:srgbClr val="9A180E"/>
        </a:hlink>
        <a:folHlink>
          <a:srgbClr val="8A090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6F2B29"/>
        </a:dk1>
        <a:lt1>
          <a:srgbClr val="FFFFFF"/>
        </a:lt1>
        <a:dk2>
          <a:srgbClr val="973937"/>
        </a:dk2>
        <a:lt2>
          <a:srgbClr val="E7E6B4"/>
        </a:lt2>
        <a:accent1>
          <a:srgbClr val="FFCC66"/>
        </a:accent1>
        <a:accent2>
          <a:srgbClr val="9B8359"/>
        </a:accent2>
        <a:accent3>
          <a:srgbClr val="C9AEAE"/>
        </a:accent3>
        <a:accent4>
          <a:srgbClr val="DADADA"/>
        </a:accent4>
        <a:accent5>
          <a:srgbClr val="FFE2B8"/>
        </a:accent5>
        <a:accent6>
          <a:srgbClr val="8C7650"/>
        </a:accent6>
        <a:hlink>
          <a:srgbClr val="BFB293"/>
        </a:hlink>
        <a:folHlink>
          <a:srgbClr val="C0333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2994</Words>
  <Application>Microsoft Office PowerPoint</Application>
  <PresentationFormat>Экран (4:3)</PresentationFormat>
  <Paragraphs>251</Paragraphs>
  <Slides>45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 Narrow</vt:lpstr>
      <vt:lpstr>Arial</vt:lpstr>
      <vt:lpstr>Impact</vt:lpstr>
      <vt:lpstr>Comic Sans MS</vt:lpstr>
      <vt:lpstr>Times New Roman</vt:lpstr>
      <vt:lpstr>Wingdings</vt:lpstr>
      <vt:lpstr>Garamond</vt:lpstr>
      <vt:lpstr>Georgia</vt:lpstr>
      <vt:lpstr>Оформление по умолчанию</vt:lpstr>
      <vt:lpstr>Антична філософія</vt:lpstr>
      <vt:lpstr>Зародження античної філософії </vt:lpstr>
      <vt:lpstr>Цих людей, так само як і на Сході, називали мудрецями.  До когорти найшановніших, на думку Діогена належали: Фалес, Піттак, Періандр, Хілон, Солон, Біант, Клеобул.</vt:lpstr>
      <vt:lpstr>Слайд 4</vt:lpstr>
      <vt:lpstr>Слайд 5</vt:lpstr>
      <vt:lpstr>Слайд 6</vt:lpstr>
      <vt:lpstr>Слайд 7</vt:lpstr>
      <vt:lpstr>Слайд 8</vt:lpstr>
      <vt:lpstr>Слайд 9</vt:lpstr>
      <vt:lpstr>Починаючи з VI ст. до н. е. розпочалася історія європейської філософії як любові до мудрості, що прагне пізнання таємниці життя і його сенсу, пізнання людиною самої себе  і навколишнього світу.</vt:lpstr>
      <vt:lpstr>Історія Стародавньої Греції охоплює період приблизно з XXII до II ст. до н. е.</vt:lpstr>
      <vt:lpstr>Мілетська школа Проблема єдиної першооснови</vt:lpstr>
      <vt:lpstr>Слайд 13</vt:lpstr>
      <vt:lpstr>Слайд 14</vt:lpstr>
      <vt:lpstr>Слайд 15</vt:lpstr>
      <vt:lpstr>Слайд 16</vt:lpstr>
      <vt:lpstr>Слайд 17</vt:lpstr>
      <vt:lpstr>Масштаби мислення цього філософа стають зрозумілими з його висловлювань:</vt:lpstr>
      <vt:lpstr>Слайд 19</vt:lpstr>
      <vt:lpstr>Слайд 20</vt:lpstr>
      <vt:lpstr>Слайд 21</vt:lpstr>
      <vt:lpstr>Слайд 22</vt:lpstr>
      <vt:lpstr>Слайд 23</vt:lpstr>
      <vt:lpstr>Слайд 24</vt:lpstr>
      <vt:lpstr>ГераклІт Проблема мінливості</vt:lpstr>
      <vt:lpstr>Геракліт Проблема мінливості</vt:lpstr>
      <vt:lpstr>Слайд 27</vt:lpstr>
      <vt:lpstr>Геракліт – світ як вічне становлення (генезис)</vt:lpstr>
      <vt:lpstr>Ніщо не стабільне, усе рухається й змінюється і ніколи ні на чому не зупиняється</vt:lpstr>
      <vt:lpstr>Слайд 30</vt:lpstr>
      <vt:lpstr>Слайд 31</vt:lpstr>
      <vt:lpstr>Элейська школа </vt:lpstr>
      <vt:lpstr>Заснована в місті Елеї (грецька колонія в Південній Італії) мандрівним філософом Ксенофаном Колофонським (бл. 570 — бл. 470 рр. до н. е.) елейська школа філософів вирізнялася критикою народної грецької релігії та міфології. </vt:lpstr>
      <vt:lpstr>Слайд 34</vt:lpstr>
      <vt:lpstr>Слайд 35</vt:lpstr>
      <vt:lpstr>Слайд 36</vt:lpstr>
      <vt:lpstr>Слайд 37</vt:lpstr>
      <vt:lpstr>Слайд 38</vt:lpstr>
      <vt:lpstr>Слайд 39</vt:lpstr>
      <vt:lpstr>Парадокси Зенона  Апорія «Дихотомія»</vt:lpstr>
      <vt:lpstr>Слайд 41</vt:lpstr>
      <vt:lpstr>Парадокси Зенона  Апорія «Ахіллес і черепаха»</vt:lpstr>
      <vt:lpstr>Слайд 43</vt:lpstr>
      <vt:lpstr>Слайд 44</vt:lpstr>
      <vt:lpstr>Слайд 45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>Vita</cp:lastModifiedBy>
  <cp:revision>18</cp:revision>
  <dcterms:created xsi:type="dcterms:W3CDTF">2006-03-14T12:25:56Z</dcterms:created>
  <dcterms:modified xsi:type="dcterms:W3CDTF">2013-02-18T19:00:59Z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TC010690781049</vt:lpwstr>
  </property>
</Properties>
</file>