
<file path=[Content_Types].xml><?xml version="1.0" encoding="utf-8"?>
<Types xmlns="http://schemas.openxmlformats.org/package/2006/content-types">
  <Default ContentType="image/png" Extension="png"/>
  <Default ContentType="application/vnd.openxmlformats-officedocument.oleObject" Extension="bin"/>
  <Default ContentType="image/jpeg" Extension="jpeg"/>
  <Default ContentType="image/x-wmf" Extension="wmf"/>
  <Default ContentType="application/vnd.openxmlformats-package.relationships+xml" Extension="rels"/>
  <Default ContentType="application/xml" Extension="xml"/>
  <Default ContentType="image/gif" Extension="gif"/>
  <Default ContentType="application/vnd.openxmlformats-officedocument.vmlDrawing" Extension="v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theme+xml" PartName="/ppt/theme/theme2.xml"/>
  <Override ContentType="application/vnd.openxmlformats-officedocument.themeOverride+xml" PartName="/ppt/theme/themeOverride1.xml"/>
  <Override ContentType="application/vnd.openxmlformats-officedocument.themeOverride+xml" PartName="/ppt/theme/themeOverrid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  <p:sldMasterId id="2147484105" r:id="rId2"/>
  </p:sldMasterIdLst>
  <p:notesMasterIdLst>
    <p:notesMasterId r:id="rId54"/>
  </p:notesMasterIdLst>
  <p:sldIdLst>
    <p:sldId id="275" r:id="rId3"/>
    <p:sldId id="277" r:id="rId4"/>
    <p:sldId id="279" r:id="rId5"/>
    <p:sldId id="280" r:id="rId6"/>
    <p:sldId id="281" r:id="rId7"/>
    <p:sldId id="283" r:id="rId8"/>
    <p:sldId id="357" r:id="rId9"/>
    <p:sldId id="284" r:id="rId10"/>
    <p:sldId id="285" r:id="rId11"/>
    <p:sldId id="286" r:id="rId12"/>
    <p:sldId id="349" r:id="rId13"/>
    <p:sldId id="287" r:id="rId14"/>
    <p:sldId id="289" r:id="rId15"/>
    <p:sldId id="291" r:id="rId16"/>
    <p:sldId id="350" r:id="rId17"/>
    <p:sldId id="352" r:id="rId18"/>
    <p:sldId id="351" r:id="rId19"/>
    <p:sldId id="292" r:id="rId20"/>
    <p:sldId id="293" r:id="rId21"/>
    <p:sldId id="353" r:id="rId22"/>
    <p:sldId id="295" r:id="rId23"/>
    <p:sldId id="296" r:id="rId24"/>
    <p:sldId id="297" r:id="rId25"/>
    <p:sldId id="300" r:id="rId26"/>
    <p:sldId id="354" r:id="rId27"/>
    <p:sldId id="355" r:id="rId28"/>
    <p:sldId id="356" r:id="rId29"/>
    <p:sldId id="302" r:id="rId30"/>
    <p:sldId id="304" r:id="rId31"/>
    <p:sldId id="309" r:id="rId32"/>
    <p:sldId id="311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3" r:id="rId41"/>
    <p:sldId id="324" r:id="rId42"/>
    <p:sldId id="330" r:id="rId43"/>
    <p:sldId id="331" r:id="rId44"/>
    <p:sldId id="359" r:id="rId45"/>
    <p:sldId id="338" r:id="rId46"/>
    <p:sldId id="346" r:id="rId47"/>
    <p:sldId id="347" r:id="rId48"/>
    <p:sldId id="358" r:id="rId49"/>
    <p:sldId id="341" r:id="rId50"/>
    <p:sldId id="342" r:id="rId51"/>
    <p:sldId id="343" r:id="rId52"/>
    <p:sldId id="348" r:id="rId53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820000"/>
    <a:srgbClr val="0033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4" autoAdjust="0"/>
  </p:normalViewPr>
  <p:slideViewPr>
    <p:cSldViewPr>
      <p:cViewPr varScale="1">
        <p:scale>
          <a:sx n="107" d="100"/>
          <a:sy n="107" d="100"/>
        </p:scale>
        <p:origin x="-10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DCCA702-D678-4B26-887C-7FF6386E8408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393F34A-0721-4304-AB51-08E7F19B6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9667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8C9FE1-C60B-408E-82A4-ABC4ED4C34A8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93F34A-0721-4304-AB51-08E7F19B612A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545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93F34A-0721-4304-AB51-08E7F19B612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256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93F34A-0721-4304-AB51-08E7F19B612A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763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uk-UA" smtClean="0"/>
              <a:t>Опыт показывает:</a:t>
            </a:r>
          </a:p>
          <a:p>
            <a:pPr>
              <a:spcBef>
                <a:spcPct val="0"/>
              </a:spcBef>
              <a:buFontTx/>
              <a:buAutoNum type="arabicParenR"/>
            </a:pPr>
            <a:r>
              <a:rPr lang="ru-RU" altLang="uk-UA" smtClean="0"/>
              <a:t>Луч, идущий перпендикулярно поверхности раздела сред не преломляется.</a:t>
            </a:r>
          </a:p>
          <a:p>
            <a:pPr>
              <a:spcBef>
                <a:spcPct val="0"/>
              </a:spcBef>
              <a:buFontTx/>
              <a:buAutoNum type="arabicParenR"/>
            </a:pPr>
            <a:r>
              <a:rPr lang="ru-RU" altLang="uk-UA" smtClean="0"/>
              <a:t>На границе раздела двух прозрачных сред одновременно существуют отраженный и преломлённый лучи.</a:t>
            </a:r>
          </a:p>
          <a:p>
            <a:pPr>
              <a:spcBef>
                <a:spcPct val="0"/>
              </a:spcBef>
              <a:buFontTx/>
              <a:buAutoNum type="arabicParenR"/>
            </a:pPr>
            <a:r>
              <a:rPr lang="ru-RU" altLang="uk-UA" smtClean="0"/>
              <a:t>При увеличении угла падения увеличивается угол преломления.</a:t>
            </a:r>
          </a:p>
          <a:p>
            <a:pPr>
              <a:spcBef>
                <a:spcPct val="0"/>
              </a:spcBef>
              <a:buFontTx/>
              <a:buAutoNum type="arabicParenR"/>
            </a:pPr>
            <a:r>
              <a:rPr lang="ru-RU" altLang="uk-UA" smtClean="0"/>
              <a:t>При некотором угле падения преломлённый луч скользит по поверхности.</a:t>
            </a:r>
          </a:p>
          <a:p>
            <a:pPr>
              <a:spcBef>
                <a:spcPct val="0"/>
              </a:spcBef>
              <a:buFontTx/>
              <a:buAutoNum type="arabicParenR"/>
            </a:pPr>
            <a:r>
              <a:rPr lang="ru-RU" altLang="uk-UA" smtClean="0"/>
              <a:t>При дальнейшем увеличении угла падения преломлённого луча не существует – проявляется явление полного внутреннего отражения.</a:t>
            </a:r>
          </a:p>
          <a:p>
            <a:pPr>
              <a:spcBef>
                <a:spcPct val="0"/>
              </a:spcBef>
            </a:pPr>
            <a:r>
              <a:rPr lang="ru-RU" altLang="uk-UA" smtClean="0"/>
              <a:t>Определим значение угла полного внутреннего отражения.</a:t>
            </a:r>
          </a:p>
          <a:p>
            <a:pPr>
              <a:spcBef>
                <a:spcPct val="0"/>
              </a:spcBef>
            </a:pPr>
            <a:r>
              <a:rPr lang="ru-RU" altLang="uk-UA" smtClean="0"/>
              <a:t>В природе полным внутренним отражением объясняется образование радуги, серебристая окраска капелек росы.</a:t>
            </a:r>
          </a:p>
          <a:p>
            <a:pPr>
              <a:spcBef>
                <a:spcPct val="0"/>
              </a:spcBef>
              <a:buFontTx/>
              <a:buAutoNum type="arabicParenR"/>
            </a:pPr>
            <a:endParaRPr lang="ru-RU" altLang="uk-UA" smtClean="0"/>
          </a:p>
        </p:txBody>
      </p:sp>
      <p:sp>
        <p:nvSpPr>
          <p:cNvPr id="72708" name="Номер слайда 3"/>
          <p:cNvSpPr txBox="1">
            <a:spLocks noGrp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BF334C0-7EFB-4FA1-B703-C6CC99276968}" type="slidenum">
              <a:rPr lang="ru-RU" altLang="uk-UA" sz="1200">
                <a:latin typeface="Arial" charset="0"/>
              </a:rPr>
              <a:pPr algn="r"/>
              <a:t>42</a:t>
            </a:fld>
            <a:endParaRPr lang="ru-RU" altLang="uk-UA" sz="120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BF7A3F-CC8E-4F40-8233-2A84E8F81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B287D-E000-4FE0-B10A-74BCF07F7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E4D5F-D21E-46C3-B356-AC2FCC076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41D5B-511E-4132-987C-185449B48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1B6AF-B83B-4193-BB25-6E2A85D7F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5C44D-99E8-44BF-B3FA-4ABB799C2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3FC5E-8945-457A-A82B-D02816509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D0E2A-E02F-4167-84B8-0007B63DF6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7D7D5-745C-49A0-99A1-06F044AE7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6C554-77FF-4453-80A8-8798B7C7F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A6BD2-649D-46E9-9952-2D94BD118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31A52-6835-4108-8A8A-7A8AA5C2F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0471F-1D29-4302-BE8C-94D6258EF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ABE88-D089-4937-B497-7B58FAB1C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/>
            <a:gdLst>
              <a:gd name="T0" fmla="*/ 0 w 2736"/>
              <a:gd name="T1" fmla="*/ 3648 h 3648"/>
              <a:gd name="T2" fmla="*/ 720 w 2736"/>
              <a:gd name="T3" fmla="*/ 2016 h 3648"/>
              <a:gd name="T4" fmla="*/ 2736 w 2736"/>
              <a:gd name="T5" fmla="*/ 0 h 3648"/>
              <a:gd name="T6" fmla="*/ 2736 w 2736"/>
              <a:gd name="T7" fmla="*/ 96 h 3648"/>
              <a:gd name="T8" fmla="*/ 744 w 2736"/>
              <a:gd name="T9" fmla="*/ 2038 h 3648"/>
              <a:gd name="T10" fmla="*/ 48 w 2736"/>
              <a:gd name="T11" fmla="*/ 3648 h 3648"/>
              <a:gd name="T12" fmla="*/ 0 w 2736"/>
              <a:gd name="T13" fmla="*/ 3648 h 36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36"/>
              <a:gd name="T22" fmla="*/ 0 h 3648"/>
              <a:gd name="T23" fmla="*/ 2736 w 2736"/>
              <a:gd name="T24" fmla="*/ 3648 h 36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0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294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/>
            <a:gdLst>
              <a:gd name="T0" fmla="*/ 0 w 3504"/>
              <a:gd name="T1" fmla="*/ 4080 h 4128"/>
              <a:gd name="T2" fmla="*/ 0 w 3504"/>
              <a:gd name="T3" fmla="*/ 4128 h 4128"/>
              <a:gd name="T4" fmla="*/ 3504 w 3504"/>
              <a:gd name="T5" fmla="*/ 2640 h 4128"/>
              <a:gd name="T6" fmla="*/ 2880 w 3504"/>
              <a:gd name="T7" fmla="*/ 0 h 4128"/>
              <a:gd name="T8" fmla="*/ 2832 w 3504"/>
              <a:gd name="T9" fmla="*/ 0 h 4128"/>
              <a:gd name="T10" fmla="*/ 3465 w 3504"/>
              <a:gd name="T11" fmla="*/ 2619 h 4128"/>
              <a:gd name="T12" fmla="*/ 0 w 3504"/>
              <a:gd name="T13" fmla="*/ 4080 h 41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04"/>
              <a:gd name="T22" fmla="*/ 0 h 4128"/>
              <a:gd name="T23" fmla="*/ 3504 w 3504"/>
              <a:gd name="T24" fmla="*/ 4128 h 41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294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A17869-54CD-4B1E-B0B6-8625BBD3F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F02FB-DAD2-47D1-A605-A48F3810F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454B1E-9727-4214-BAA7-49E789884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E0C37-99A4-441A-9330-B41FE9760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70FE5-3AB5-4C61-A206-25BEB8BA4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2732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72265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2732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72265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2732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72265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685CCE-9746-41F7-ABFA-3A63025B8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2A41E-C192-4A84-84E7-E8E7715A2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FC9FCB">
                <a:alpha val="18000"/>
              </a:srgb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8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en-US" altLang="uk-UA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B40D8E8-DE57-4193-9064-6FE785FBC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38" r:id="rId1"/>
    <p:sldLayoutId id="2147484124" r:id="rId2"/>
    <p:sldLayoutId id="2147484139" r:id="rId3"/>
    <p:sldLayoutId id="2147484125" r:id="rId4"/>
    <p:sldLayoutId id="2147484140" r:id="rId5"/>
    <p:sldLayoutId id="2147484126" r:id="rId6"/>
    <p:sldLayoutId id="2147484127" r:id="rId7"/>
    <p:sldLayoutId id="2147484141" r:id="rId8"/>
    <p:sldLayoutId id="2147484128" r:id="rId9"/>
    <p:sldLayoutId id="2147484129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5124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12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F682DB5-52B0-4C2C-B20E-CA493D73A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5129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30" r:id="rId2"/>
    <p:sldLayoutId id="2147484143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44" r:id="rId9"/>
    <p:sldLayoutId id="2147484136" r:id="rId10"/>
    <p:sldLayoutId id="214748413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 ?><Relationships xmlns="http://schemas.openxmlformats.org/package/2006/relationships"><Relationship Id="rId3" Target="../notesSlides/notesSlide1.xml" Type="http://schemas.openxmlformats.org/officeDocument/2006/relationships/notesSlide"/><Relationship Id="rId2" Target="../slideLayouts/slideLayout13.xml" Type="http://schemas.openxmlformats.org/officeDocument/2006/relationships/slideLayout"/><Relationship Id="rId1" Target="file:///C:\D&amp;S\1\&#1056;&#1072;&#1073;&#1086;&#1095;&#1080;&#1081;%20&#1089;&#1090;&#1086;&#1083;\&#1047;&#1040;&#1051;&#1054;&#1052;&#1051;&#1045;&#1053;&#1053;&#1071;%20&#1057;&#1042;&#1030;&#1058;&#1051;&#1040;2\&#1055;&#1056;&#1045;&#1047;&#1045;&#1053;&#1058;&#1040;&#1062;&#1030;&#1071;%20&#1047;&#1040;&#1051;&#1054;&#1052;&#1051;&#1045;&#1053;&#1053;&#1071;%20&#1057;&#1042;&#1030;&#1058;&#1051;&#1040;\&#1047;&#1072;&#1083;&#1086;&#1084;&#1083;&#1077;&#1085;&#1085;&#1103;%20&#1089;&#1074;&#1110;&#1090;&#1083;&#1072;%20&#1074;%20&#1089;&#1082;&#1083;&#1103;&#1085;&#1094;&#1110;.avi" TargetMode="External" Type="http://schemas.openxmlformats.org/officeDocument/2006/relationships/video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13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13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13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school.xvatit.com/index.php?title=%D0%A4%D0%B0%D0%B9%D0%BB:3.35.jpg" TargetMode="Externa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school.xvatit.com/index.php?title=%D0%A4%D0%B0%D0%B9%D0%BB:3.36.jpg" TargetMode="Externa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school.xvatit.com/index.php?title=%D0%A4%D0%B0%D0%B9%D0%BB:3.37.jpg" TargetMode="Externa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school.xvatit.com/index.php?title=%D0%A4%D0%B0%D0%B9%D0%BB:3.38.jpg" TargetMode="Externa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13.xml" Type="http://schemas.openxmlformats.org/officeDocument/2006/relationships/slideLayout"/><Relationship Id="rId4" Target="../media/image3.gif" Type="http://schemas.openxmlformats.org/officeDocument/2006/relationships/image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8;&#1080;&#1083;&#1086;&#1078;&#1077;&#1085;&#1080;&#1077;2/&#1087;&#1086;&#1083;&#1085;&#1086;&#1077;%20&#1086;&#1090;&#1088;&#1072;&#1078;&#1077;&#1085;&#1080;&#1077;.sw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 ?><Relationships xmlns="http://schemas.openxmlformats.org/package/2006/relationships"><Relationship Id="rId3" Target="../media/image3.gif" Type="http://schemas.openxmlformats.org/officeDocument/2006/relationships/image"/><Relationship Id="rId2" Target="../media/image42.jpeg" Type="http://schemas.openxmlformats.org/officeDocument/2006/relationships/image"/><Relationship Id="rId1" Target="../slideLayouts/slideLayout13.xml" Type="http://schemas.openxmlformats.org/officeDocument/2006/relationships/slideLayout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13.xml" Type="http://schemas.openxmlformats.org/officeDocument/2006/relationships/slideLayout"/><Relationship Id="rId4" Target="../media/image8.gif" Type="http://schemas.openxmlformats.org/officeDocument/2006/relationships/image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3.w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196975"/>
            <a:ext cx="7772400" cy="1281113"/>
          </a:xfrm>
        </p:spPr>
        <p:txBody>
          <a:bodyPr lIns="45720" rIns="45720"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4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altLang="uk-UA" sz="4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altLang="uk-UA" sz="43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6256" y="5786438"/>
            <a:ext cx="1872208" cy="450874"/>
          </a:xfrm>
        </p:spPr>
        <p:txBody>
          <a:bodyPr tIns="0"/>
          <a:lstStyle/>
          <a:p>
            <a:pPr marL="36513">
              <a:lnSpc>
                <a:spcPct val="90000"/>
              </a:lnSpc>
              <a:spcBef>
                <a:spcPct val="0"/>
              </a:spcBef>
            </a:pPr>
            <a:r>
              <a:rPr lang="uk-UA" altLang="uk-UA" dirty="0" smtClean="0">
                <a:solidFill>
                  <a:srgbClr val="808000"/>
                </a:solidFill>
                <a:latin typeface="Verdana" pitchFamily="34" charset="0"/>
              </a:rPr>
              <a:t>Урок №21</a:t>
            </a:r>
            <a:endParaRPr lang="ru-RU" altLang="uk-UA" dirty="0" smtClean="0">
              <a:solidFill>
                <a:srgbClr val="808000"/>
              </a:solidFill>
              <a:latin typeface="Verdana" pitchFamily="34" charset="0"/>
            </a:endParaRPr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539552" y="980728"/>
            <a:ext cx="806489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algn="ctr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uk-UA" altLang="uk-UA" sz="60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altLang="uk-UA" sz="60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indent="-265113" algn="ctr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uk-UA" altLang="uk-UA" sz="60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Заломлення світла на межі </a:t>
            </a:r>
            <a:r>
              <a:rPr lang="uk-UA" altLang="uk-UA" sz="60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двох середовищ</a:t>
            </a:r>
            <a:r>
              <a:rPr lang="ru-RU" altLang="uk-UA" sz="60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064896" cy="1915021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uk-UA" alt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altLang="uk-UA" sz="73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altLang="uk-UA" sz="7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лан вивчення матеріалу</a:t>
            </a:r>
            <a:endParaRPr lang="ru-RU" altLang="uk-UA" sz="7300" b="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type="body" idx="1"/>
          </p:nvPr>
        </p:nvSpPr>
        <p:spPr>
          <a:xfrm>
            <a:off x="251520" y="2924944"/>
            <a:ext cx="8615610" cy="3384376"/>
          </a:xfrm>
        </p:spPr>
        <p:txBody>
          <a:bodyPr/>
          <a:lstStyle/>
          <a:p>
            <a:pPr marL="273050" indent="-273050">
              <a:buFont typeface="Arial" charset="0"/>
              <a:buNone/>
            </a:pPr>
            <a:r>
              <a:rPr lang="uk-UA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Досліди із заломлення світла</a:t>
            </a: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</a:p>
          <a:p>
            <a:pPr marL="273050" indent="-273050">
              <a:buFont typeface="Arial" charset="0"/>
              <a:buNone/>
            </a:pPr>
            <a:r>
              <a:rPr lang="uk-UA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Причина заломлення світла</a:t>
            </a:r>
          </a:p>
          <a:p>
            <a:pPr marL="273050" indent="-273050">
              <a:buFont typeface="Arial" charset="0"/>
              <a:buNone/>
            </a:pPr>
            <a:r>
              <a:rPr lang="uk-UA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Закони заломлення</a:t>
            </a:r>
            <a:endParaRPr lang="ru-RU" altLang="uk-UA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indent="-273050">
              <a:buFont typeface="Arial" charset="0"/>
              <a:buNone/>
            </a:pPr>
            <a:r>
              <a:rPr lang="uk-UA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Пояснення деяких явищ заломленням</a:t>
            </a:r>
          </a:p>
          <a:p>
            <a:pPr marL="273050" indent="-273050">
              <a:buFont typeface="Arial" charset="0"/>
              <a:buNone/>
            </a:pPr>
            <a:r>
              <a:rPr lang="uk-UA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Повне відбивання</a:t>
            </a:r>
          </a:p>
          <a:p>
            <a:pPr marL="273050" indent="-273050"/>
            <a:endParaRPr lang="ru-RU" altLang="uk-UA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556792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Чому ложка, опущена в склянку з водою, здається нам зламаною на межі повітря і води?</a:t>
            </a:r>
            <a:b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Що таке оптична густина середовища?</a:t>
            </a:r>
            <a:b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Як поводиться світло, переходячи з одного середовища в інше?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0106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229225"/>
            <a:ext cx="8183562" cy="649288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uk-UA" altLang="uk-UA" sz="4400" b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Чарівна ложка</a:t>
            </a:r>
            <a:endParaRPr lang="ru-RU" altLang="uk-UA" sz="4400" b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3968" y="692150"/>
            <a:ext cx="4465265" cy="566578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налив у чашку чаю,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Ложку з цукром опустив –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 зненацька помічаю: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Хтось її переломив.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Хто цей злодій?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 сховався?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Ложку з жалем вийняв я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 безмежно здивувався: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Ціла ложечка моя.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 лише у чай проникне –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Знов ламається вона.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Що це? Може, чарівник я?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Може, ложка чарівна?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uk-UA" sz="2400" b="1" dirty="0" smtClean="0">
              <a:latin typeface="Georgia" pitchFamily="18" charset="0"/>
            </a:endParaRPr>
          </a:p>
        </p:txBody>
      </p:sp>
      <p:pic>
        <p:nvPicPr>
          <p:cNvPr id="105476" name="Заломлення світла в склянці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11188" y="692150"/>
            <a:ext cx="338455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200px-Refraction-with-soda-stra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692150"/>
            <a:ext cx="3382962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4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84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3360" fill="hold"/>
                                        <p:tgtEl>
                                          <p:spTgt spid="1054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860"/>
                            </p:stCondLst>
                            <p:childTnLst>
                              <p:par>
                                <p:cTn id="5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5476"/>
                </p:tgtEl>
              </p:cMediaNode>
            </p:vide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54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1" dur="1" fill="hold"/>
                                        <p:tgtEl>
                                          <p:spTgt spid="1054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7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3"/>
            <a:ext cx="8183562" cy="100811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4400" b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Явище заломлення світла</a:t>
            </a:r>
            <a:endParaRPr lang="ru-RU" altLang="uk-UA" sz="4400" b="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9338" y="1412777"/>
            <a:ext cx="4103687" cy="4824512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падінні пучка світла на поверхню води частина світла відбивається від поверхні, а інша проникає у воду, змінюючи при цьому свій напрямок.</a:t>
            </a:r>
          </a:p>
        </p:txBody>
      </p:sp>
      <p:pic>
        <p:nvPicPr>
          <p:cNvPr id="11268" name="Рисунок 4" descr="prisma[1]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557338"/>
            <a:ext cx="357822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412776"/>
            <a:ext cx="8229600" cy="648071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4400" b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Заломлення світла</a:t>
            </a:r>
            <a:endParaRPr lang="ru-RU" altLang="uk-UA" sz="4400" b="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39552" y="2708920"/>
            <a:ext cx="7848600" cy="295232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uk-UA" altLang="uk-UA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Заломлення світла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зміна напрямку поширення світла в разі його проходження через межу </a:t>
            </a:r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оділу двох середовищ.</a:t>
            </a:r>
            <a:endParaRPr lang="ru-RU" altLang="uk-UA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4624"/>
            <a:ext cx="4473696" cy="3744416"/>
          </a:xfrm>
        </p:spPr>
        <p:txBody>
          <a:bodyPr/>
          <a:lstStyle/>
          <a:p>
            <a:r>
              <a:rPr lang="uk-UA" sz="32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Першу згадку про заломлення світла можна знайти в працях давньогрецького філософа й вченого Арістотеля </a:t>
            </a:r>
            <a:br>
              <a:rPr lang="uk-UA" sz="32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(384-322 р. до н. е.)</a:t>
            </a:r>
            <a:endParaRPr lang="ru-RU" sz="32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1" y="3933056"/>
            <a:ext cx="7897735" cy="2664296"/>
          </a:xfrm>
        </p:spPr>
        <p:txBody>
          <a:bodyPr/>
          <a:lstStyle/>
          <a:p>
            <a:pPr algn="just"/>
            <a:r>
              <a:rPr lang="uk-UA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 ставив собі питання: чому палиця у воді здається переламаною? А в одному з давньогрецьких трактатів описано такий дослід: «Потрібно стати так, щоб пласке кільце, покладене на дно посудини, сховалося за її краєм. Потім, не змінюючи положення очей, налити в посудину воду. Промінь світла заломиться на поверхні води, і кільце стане видимим».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284797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57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48680"/>
            <a:ext cx="7858072" cy="2130512"/>
          </a:xfrm>
        </p:spPr>
        <p:txBody>
          <a:bodyPr/>
          <a:lstStyle/>
          <a:p>
            <a:pPr algn="ctr"/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Аналогічний дослід проілюстровано на даному малюнку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68960"/>
            <a:ext cx="5181600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090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32656"/>
            <a:ext cx="7772400" cy="864096"/>
          </a:xfrm>
        </p:spPr>
        <p:txBody>
          <a:bodyPr/>
          <a:lstStyle/>
          <a:p>
            <a:pPr algn="ctr">
              <a:lnSpc>
                <a:spcPts val="3600"/>
              </a:lnSpc>
            </a:pPr>
            <a:r>
              <a:rPr lang="uk-UA" sz="44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З'ясуємо причину заломлення світла</a:t>
            </a:r>
            <a:endParaRPr lang="ru-RU" sz="440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8352928" cy="5544616"/>
          </a:xfrm>
        </p:spPr>
        <p:txBody>
          <a:bodyPr/>
          <a:lstStyle/>
          <a:p>
            <a:pPr algn="just"/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Ми вже знаємо, що світло у вакуумі поширюється хоч і з величезною, проте скінченною швидкістю – близько 300000 км/с. У будь-якому іншому середовищі швидкість світла є меншою, ніж у вакуумі. </a:t>
            </a:r>
          </a:p>
          <a:p>
            <a:pPr algn="just"/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Наприклад, у воді швидкість світла в 1,33 разу менша, ніж у вакуумі.</a:t>
            </a:r>
          </a:p>
          <a:p>
            <a:pPr algn="just"/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 світло переходить із води в алмаз, його швидкість зменшується ще в 1,8 разу.</a:t>
            </a:r>
          </a:p>
          <a:p>
            <a:pPr algn="just"/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повітрі швидкість поширення світла у 2,4 разу більша, ніж в алмазі, і лише трохи (≈1,0003 разу) менша за швидкість світла у вакуумі.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69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8183562" cy="864096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Причина заломлення</a:t>
            </a:r>
            <a:endParaRPr lang="ru-RU" altLang="uk-UA" sz="4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570" y="4643438"/>
            <a:ext cx="8115300" cy="2025922"/>
          </a:xfrm>
        </p:spPr>
        <p:txBody>
          <a:bodyPr/>
          <a:lstStyle/>
          <a:p>
            <a:pPr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Причиною заломлення є </a:t>
            </a:r>
            <a:r>
              <a:rPr lang="uk-UA" altLang="uk-UA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зміна швидкісті світла в разі переходу з одного прозорого середовища в інше. </a:t>
            </a:r>
            <a:endParaRPr lang="ru-RU" altLang="uk-UA" dirty="0" smtClean="0">
              <a:solidFill>
                <a:srgbClr val="808000"/>
              </a:solidFill>
            </a:endParaRPr>
          </a:p>
        </p:txBody>
      </p:sp>
      <p:sp>
        <p:nvSpPr>
          <p:cNvPr id="27653" name="Прямоугольник 4"/>
          <p:cNvSpPr>
            <a:spLocks noChangeArrowheads="1"/>
          </p:cNvSpPr>
          <p:nvPr/>
        </p:nvSpPr>
        <p:spPr bwMode="auto">
          <a:xfrm>
            <a:off x="2286000" y="2143125"/>
            <a:ext cx="1254125" cy="4619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altLang="uk-UA" sz="2400" dirty="0" smtClean="0">
                <a:latin typeface="Arial" charset="0"/>
              </a:rPr>
              <a:t>повітря</a:t>
            </a:r>
            <a:endParaRPr lang="ru-RU" altLang="uk-UA" sz="2400" dirty="0">
              <a:latin typeface="Arial" charset="0"/>
            </a:endParaRPr>
          </a:p>
        </p:txBody>
      </p:sp>
      <p:pic>
        <p:nvPicPr>
          <p:cNvPr id="7170" name="Picture 2" descr="C:\Users\Igor\Desktop\sshot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16834"/>
            <a:ext cx="8201025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Содержимое 2"/>
          <p:cNvSpPr>
            <a:spLocks noGrp="1"/>
          </p:cNvSpPr>
          <p:nvPr>
            <p:ph type="body" idx="1"/>
          </p:nvPr>
        </p:nvSpPr>
        <p:spPr>
          <a:xfrm>
            <a:off x="500063" y="714375"/>
            <a:ext cx="8064500" cy="5643563"/>
          </a:xfrm>
        </p:spPr>
        <p:txBody>
          <a:bodyPr>
            <a:normAutofit lnSpcReduction="10000"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altLang="uk-UA" sz="3600" b="1" dirty="0" smtClean="0">
                <a:latin typeface="Times New Roman" pitchFamily="18" charset="0"/>
                <a:cs typeface="Times New Roman" pitchFamily="18" charset="0"/>
              </a:rPr>
              <a:t>Прийнято говорити про оптичну густину середовища: 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uk-UA" altLang="uk-UA" sz="36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altLang="uk-UA" sz="3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uk-UA" altLang="uk-UA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 менша швидкість поширення світла в середовищі, тим більшою є оптична густина середовища.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altLang="uk-UA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altLang="uk-UA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Чим більше змінюється швидкість світла на межі поділу двох середовищ, тим сильніше воно заломлюється.</a:t>
            </a:r>
            <a:endParaRPr lang="ru-RU" altLang="uk-UA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1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1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1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16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16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1071563" y="1386464"/>
            <a:ext cx="771525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uk-UA" altLang="uk-UA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altLang="uk-UA" sz="6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Повторення</a:t>
            </a:r>
            <a:endParaRPr lang="uk-UA" altLang="uk-UA" sz="6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uk-UA" sz="2800" dirty="0">
              <a:latin typeface="Arial" charset="0"/>
              <a:ea typeface="Times New Roman" pitchFamily="18" charset="0"/>
              <a:cs typeface="Arial" charset="0"/>
            </a:endParaRPr>
          </a:p>
          <a:p>
            <a:pPr algn="just" eaLnBrk="0" hangingPunct="0"/>
            <a:endParaRPr lang="uk-UA" altLang="uk-UA" sz="3600" dirty="0" smtClean="0"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Arial" charset="0"/>
            </a:endParaRPr>
          </a:p>
          <a:p>
            <a:pPr algn="just" eaLnBrk="0" hangingPunct="0"/>
            <a:r>
              <a:rPr lang="uk-UA" altLang="uk-UA" sz="36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Що </a:t>
            </a:r>
            <a:r>
              <a:rPr lang="uk-UA" altLang="uk-UA" sz="3600" dirty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відбувається, коли промінь світла падає на поверхню води або скла?</a:t>
            </a:r>
            <a:endParaRPr lang="uk-UA" altLang="uk-UA" sz="3600" dirty="0">
              <a:latin typeface="Georgia" pitchFamily="18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16388" name="Picture 4" descr="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0433" y="1124744"/>
            <a:ext cx="97313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7772400" cy="1368152"/>
          </a:xfrm>
        </p:spPr>
        <p:txBody>
          <a:bodyPr/>
          <a:lstStyle/>
          <a:p>
            <a:pPr algn="ctr">
              <a:lnSpc>
                <a:spcPts val="4280"/>
              </a:lnSpc>
            </a:pPr>
            <a:r>
              <a:rPr lang="uk-UA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становимо, що відбувається під час заломлення світла?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5780" y="2060848"/>
            <a:ext cx="7772400" cy="2009512"/>
          </a:xfrm>
        </p:spPr>
        <p:txBody>
          <a:bodyPr/>
          <a:lstStyle/>
          <a:p>
            <a:pPr algn="ctr">
              <a:lnSpc>
                <a:spcPts val="4320"/>
              </a:lnSpc>
              <a:spcBef>
                <a:spcPts val="0"/>
              </a:spcBef>
            </a:pPr>
            <a:r>
              <a:rPr lang="uk-UA" sz="36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цього скористаємося оптичною шайбою</a:t>
            </a:r>
            <a:endParaRPr lang="ru-RU" sz="360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28479"/>
            <a:ext cx="3096344" cy="342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40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389731" y="692696"/>
            <a:ext cx="8318500" cy="1296144"/>
          </a:xfrm>
        </p:spPr>
        <p:txBody>
          <a:bodyPr rtlCol="0"/>
          <a:lstStyle/>
          <a:p>
            <a:pPr fontAlgn="auto">
              <a:lnSpc>
                <a:spcPts val="3680"/>
              </a:lnSpc>
              <a:spcAft>
                <a:spcPts val="0"/>
              </a:spcAft>
              <a:defRPr/>
            </a:pPr>
            <a:r>
              <a:rPr lang="uk-UA" altLang="uk-UA" sz="44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Спостереження заломлення світла за допомогою оптичної шайби</a:t>
            </a:r>
            <a:endParaRPr lang="ru-RU" altLang="uk-UA" sz="4400" b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Рисунок 2" descr="3.3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500313"/>
            <a:ext cx="7383463" cy="40703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4941168"/>
            <a:ext cx="3106738" cy="500066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uk-UA" altLang="uk-UA" sz="4400" b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Кути</a:t>
            </a:r>
            <a:r>
              <a:rPr lang="uk-UA" altLang="uk-UA" sz="44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uk-UA" sz="440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5429250"/>
            <a:ext cx="3714750" cy="142875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altLang="uk-UA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кут падіння; 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кут відбивання;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кут заломлення.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ru-RU" altLang="uk-UA" dirty="0" smtClean="0">
              <a:solidFill>
                <a:srgbClr val="808000"/>
              </a:solidFill>
            </a:endParaRPr>
          </a:p>
        </p:txBody>
      </p:sp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980728"/>
            <a:ext cx="3675707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Прямоугольник 4"/>
          <p:cNvSpPr>
            <a:spLocks noChangeArrowheads="1"/>
          </p:cNvSpPr>
          <p:nvPr/>
        </p:nvSpPr>
        <p:spPr bwMode="auto">
          <a:xfrm>
            <a:off x="4719638" y="714375"/>
            <a:ext cx="3924300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altLang="uk-UA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Кут, утворений заломленим променем і перпендикуляром до межі поділу двох середовищ, поставленим у точці падіння променя</a:t>
            </a:r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називається </a:t>
            </a:r>
            <a:r>
              <a:rPr lang="uk-UA" altLang="uk-UA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кутом заломлення.   </a:t>
            </a:r>
            <a:endParaRPr lang="ru-RU" altLang="uk-UA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193" y="980728"/>
            <a:ext cx="3515941" cy="78524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44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Хід променів</a:t>
            </a:r>
            <a:endParaRPr lang="ru-RU" altLang="uk-UA" sz="440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016" y="2498456"/>
            <a:ext cx="3830761" cy="345638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падаючий</a:t>
            </a:r>
            <a:endParaRPr lang="en-US" altLang="uk-UA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промінь;</a:t>
            </a:r>
            <a:endParaRPr lang="en-US" altLang="uk-UA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US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OS</a:t>
            </a:r>
            <a:r>
              <a:rPr lang="ru-RU" alt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відбитий промінь;</a:t>
            </a:r>
          </a:p>
          <a:p>
            <a:pPr>
              <a:spcBef>
                <a:spcPts val="0"/>
              </a:spcBef>
            </a:pPr>
            <a:r>
              <a:rPr lang="en-US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OS</a:t>
            </a:r>
            <a:r>
              <a:rPr lang="ru-RU" alt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заломлений </a:t>
            </a: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промінь.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1018381" y="2492896"/>
            <a:ext cx="3036887" cy="3440113"/>
            <a:chOff x="1018381" y="2567710"/>
            <a:chExt cx="3036887" cy="3440113"/>
          </a:xfrm>
        </p:grpSpPr>
        <p:sp>
          <p:nvSpPr>
            <p:cNvPr id="7172" name="Arc 4"/>
            <p:cNvSpPr>
              <a:spLocks/>
            </p:cNvSpPr>
            <p:nvPr/>
          </p:nvSpPr>
          <p:spPr bwMode="auto">
            <a:xfrm>
              <a:off x="2099468" y="3575773"/>
              <a:ext cx="412750" cy="838200"/>
            </a:xfrm>
            <a:custGeom>
              <a:avLst/>
              <a:gdLst>
                <a:gd name="T0" fmla="*/ 0 w 14623"/>
                <a:gd name="T1" fmla="*/ 2147483647 h 21592"/>
                <a:gd name="T2" fmla="*/ 2147483647 w 14623"/>
                <a:gd name="T3" fmla="*/ 0 h 21592"/>
                <a:gd name="T4" fmla="*/ 2147483647 w 14623"/>
                <a:gd name="T5" fmla="*/ 2147483647 h 21592"/>
                <a:gd name="T6" fmla="*/ 0 60000 65536"/>
                <a:gd name="T7" fmla="*/ 0 60000 65536"/>
                <a:gd name="T8" fmla="*/ 0 60000 65536"/>
                <a:gd name="T9" fmla="*/ 0 w 14623"/>
                <a:gd name="T10" fmla="*/ 0 h 21592"/>
                <a:gd name="T11" fmla="*/ 14623 w 14623"/>
                <a:gd name="T12" fmla="*/ 21592 h 215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623" h="21592" fill="none" extrusionOk="0">
                  <a:moveTo>
                    <a:pt x="-1" y="5694"/>
                  </a:moveTo>
                  <a:cubicBezTo>
                    <a:pt x="3833" y="2168"/>
                    <a:pt x="8812" y="146"/>
                    <a:pt x="14019" y="0"/>
                  </a:cubicBezTo>
                </a:path>
                <a:path w="14623" h="21592" stroke="0" extrusionOk="0">
                  <a:moveTo>
                    <a:pt x="-1" y="5694"/>
                  </a:moveTo>
                  <a:cubicBezTo>
                    <a:pt x="3833" y="2168"/>
                    <a:pt x="8812" y="146"/>
                    <a:pt x="14019" y="0"/>
                  </a:cubicBezTo>
                  <a:lnTo>
                    <a:pt x="14623" y="21592"/>
                  </a:lnTo>
                  <a:lnTo>
                    <a:pt x="-1" y="569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" name="Line 5"/>
            <p:cNvSpPr>
              <a:spLocks noChangeShapeType="1"/>
            </p:cNvSpPr>
            <p:nvPr/>
          </p:nvSpPr>
          <p:spPr bwMode="auto">
            <a:xfrm flipV="1">
              <a:off x="1018381" y="4296498"/>
              <a:ext cx="2971800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4" name="Line 6"/>
            <p:cNvSpPr>
              <a:spLocks noChangeShapeType="1"/>
            </p:cNvSpPr>
            <p:nvPr/>
          </p:nvSpPr>
          <p:spPr bwMode="auto">
            <a:xfrm>
              <a:off x="1042193" y="2920135"/>
              <a:ext cx="1524000" cy="137160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5" name="Line 7"/>
            <p:cNvSpPr>
              <a:spLocks noChangeShapeType="1"/>
            </p:cNvSpPr>
            <p:nvPr/>
          </p:nvSpPr>
          <p:spPr bwMode="auto">
            <a:xfrm flipV="1">
              <a:off x="2531268" y="2928073"/>
              <a:ext cx="1524000" cy="137160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6" name="Line 8"/>
            <p:cNvSpPr>
              <a:spLocks noChangeShapeType="1"/>
            </p:cNvSpPr>
            <p:nvPr/>
          </p:nvSpPr>
          <p:spPr bwMode="auto">
            <a:xfrm flipV="1">
              <a:off x="2531268" y="2855048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Line 9"/>
            <p:cNvSpPr>
              <a:spLocks noChangeShapeType="1"/>
            </p:cNvSpPr>
            <p:nvPr/>
          </p:nvSpPr>
          <p:spPr bwMode="auto">
            <a:xfrm>
              <a:off x="2566193" y="4291735"/>
              <a:ext cx="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Line 10"/>
            <p:cNvSpPr>
              <a:spLocks noChangeShapeType="1"/>
            </p:cNvSpPr>
            <p:nvPr/>
          </p:nvSpPr>
          <p:spPr bwMode="auto">
            <a:xfrm>
              <a:off x="2566193" y="4291735"/>
              <a:ext cx="533400" cy="160020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9" name="Arc 11"/>
            <p:cNvSpPr>
              <a:spLocks/>
            </p:cNvSpPr>
            <p:nvPr/>
          </p:nvSpPr>
          <p:spPr bwMode="auto">
            <a:xfrm flipV="1">
              <a:off x="1375568" y="4932220"/>
              <a:ext cx="1371600" cy="152400"/>
            </a:xfrm>
            <a:custGeom>
              <a:avLst/>
              <a:gdLst>
                <a:gd name="T0" fmla="*/ 2147483647 w 21600"/>
                <a:gd name="T1" fmla="*/ 0 h 11587"/>
                <a:gd name="T2" fmla="*/ 2147483647 w 21600"/>
                <a:gd name="T3" fmla="*/ 2147483647 h 11587"/>
                <a:gd name="T4" fmla="*/ 0 w 21600"/>
                <a:gd name="T5" fmla="*/ 2147483647 h 11587"/>
                <a:gd name="T6" fmla="*/ 0 60000 65536"/>
                <a:gd name="T7" fmla="*/ 0 60000 65536"/>
                <a:gd name="T8" fmla="*/ 0 60000 65536"/>
                <a:gd name="T9" fmla="*/ 0 w 21600"/>
                <a:gd name="T10" fmla="*/ 0 h 11587"/>
                <a:gd name="T11" fmla="*/ 21600 w 21600"/>
                <a:gd name="T12" fmla="*/ 11587 h 115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1587" fill="none" extrusionOk="0">
                  <a:moveTo>
                    <a:pt x="18499" y="-1"/>
                  </a:moveTo>
                  <a:cubicBezTo>
                    <a:pt x="20527" y="3365"/>
                    <a:pt x="21600" y="7221"/>
                    <a:pt x="21600" y="11151"/>
                  </a:cubicBezTo>
                  <a:cubicBezTo>
                    <a:pt x="21600" y="11296"/>
                    <a:pt x="21598" y="11441"/>
                    <a:pt x="21595" y="11586"/>
                  </a:cubicBezTo>
                </a:path>
                <a:path w="21600" h="11587" stroke="0" extrusionOk="0">
                  <a:moveTo>
                    <a:pt x="18499" y="-1"/>
                  </a:moveTo>
                  <a:cubicBezTo>
                    <a:pt x="20527" y="3365"/>
                    <a:pt x="21600" y="7221"/>
                    <a:pt x="21600" y="11151"/>
                  </a:cubicBezTo>
                  <a:cubicBezTo>
                    <a:pt x="21600" y="11296"/>
                    <a:pt x="21598" y="11441"/>
                    <a:pt x="21595" y="11586"/>
                  </a:cubicBezTo>
                  <a:lnTo>
                    <a:pt x="0" y="11151"/>
                  </a:lnTo>
                  <a:lnTo>
                    <a:pt x="18499" y="-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1" name="Text Box 13"/>
            <p:cNvSpPr txBox="1">
              <a:spLocks noChangeArrowheads="1"/>
            </p:cNvSpPr>
            <p:nvPr/>
          </p:nvSpPr>
          <p:spPr bwMode="auto">
            <a:xfrm>
              <a:off x="1234281" y="2567710"/>
              <a:ext cx="420687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uk-UA" sz="2800" dirty="0">
                  <a:latin typeface="Arial" charset="0"/>
                </a:rPr>
                <a:t>S</a:t>
              </a:r>
              <a:endParaRPr lang="ru-RU" altLang="uk-UA" sz="2800" dirty="0">
                <a:latin typeface="Arial" charset="0"/>
              </a:endParaRPr>
            </a:p>
          </p:txBody>
        </p:sp>
        <p:sp>
          <p:nvSpPr>
            <p:cNvPr id="7182" name="Text Box 14"/>
            <p:cNvSpPr txBox="1">
              <a:spLocks noChangeArrowheads="1"/>
            </p:cNvSpPr>
            <p:nvPr/>
          </p:nvSpPr>
          <p:spPr bwMode="auto">
            <a:xfrm>
              <a:off x="3231356" y="5488710"/>
              <a:ext cx="5334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uk-UA" sz="2800" dirty="0">
                  <a:latin typeface="Arial" charset="0"/>
                </a:rPr>
                <a:t>S</a:t>
              </a:r>
              <a:r>
                <a:rPr lang="en-US" altLang="uk-UA" sz="1600" dirty="0">
                  <a:latin typeface="Arial" charset="0"/>
                </a:rPr>
                <a:t>2</a:t>
              </a:r>
              <a:endParaRPr lang="ru-RU" altLang="uk-UA" sz="1600" dirty="0">
                <a:latin typeface="Arial" charset="0"/>
              </a:endParaRPr>
            </a:p>
          </p:txBody>
        </p:sp>
        <p:sp>
          <p:nvSpPr>
            <p:cNvPr id="7183" name="Text Box 15"/>
            <p:cNvSpPr txBox="1">
              <a:spLocks noChangeArrowheads="1"/>
            </p:cNvSpPr>
            <p:nvPr/>
          </p:nvSpPr>
          <p:spPr bwMode="auto">
            <a:xfrm>
              <a:off x="3302793" y="2680423"/>
              <a:ext cx="547688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uk-UA" sz="2800">
                  <a:latin typeface="Arial" charset="0"/>
                </a:rPr>
                <a:t>S</a:t>
              </a:r>
              <a:r>
                <a:rPr lang="ru-RU" altLang="uk-UA">
                  <a:latin typeface="Arial" charset="0"/>
                </a:rPr>
                <a:t>1</a:t>
              </a:r>
            </a:p>
          </p:txBody>
        </p:sp>
        <p:sp>
          <p:nvSpPr>
            <p:cNvPr id="7184" name="Text Box 16"/>
            <p:cNvSpPr txBox="1">
              <a:spLocks noChangeArrowheads="1"/>
            </p:cNvSpPr>
            <p:nvPr/>
          </p:nvSpPr>
          <p:spPr bwMode="auto">
            <a:xfrm>
              <a:off x="1955006" y="3072535"/>
              <a:ext cx="48895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uk-UA" sz="2800">
                  <a:latin typeface="Arial" charset="0"/>
                </a:rPr>
                <a:t>α</a:t>
              </a:r>
              <a:r>
                <a:rPr lang="ru-RU" altLang="uk-UA" sz="2800">
                  <a:latin typeface="Arial" charset="0"/>
                </a:rPr>
                <a:t> </a:t>
              </a:r>
            </a:p>
          </p:txBody>
        </p:sp>
        <p:sp>
          <p:nvSpPr>
            <p:cNvPr id="7185" name="Text Box 17"/>
            <p:cNvSpPr txBox="1">
              <a:spLocks noChangeArrowheads="1"/>
            </p:cNvSpPr>
            <p:nvPr/>
          </p:nvSpPr>
          <p:spPr bwMode="auto">
            <a:xfrm>
              <a:off x="2747168" y="3143973"/>
              <a:ext cx="388938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uk-UA" sz="2800">
                  <a:latin typeface="Arial" charset="0"/>
                </a:rPr>
                <a:t>β</a:t>
              </a:r>
              <a:endParaRPr lang="ru-RU" altLang="uk-UA" sz="2800">
                <a:latin typeface="Arial" charset="0"/>
              </a:endParaRPr>
            </a:p>
          </p:txBody>
        </p:sp>
        <p:sp>
          <p:nvSpPr>
            <p:cNvPr id="7186" name="Text Box 18"/>
            <p:cNvSpPr txBox="1">
              <a:spLocks noChangeArrowheads="1"/>
            </p:cNvSpPr>
            <p:nvPr/>
          </p:nvSpPr>
          <p:spPr bwMode="auto">
            <a:xfrm>
              <a:off x="2531268" y="5088660"/>
              <a:ext cx="36195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uk-UA" sz="2800" dirty="0">
                  <a:latin typeface="Arial" charset="0"/>
                </a:rPr>
                <a:t>γ</a:t>
              </a:r>
              <a:endParaRPr lang="ru-RU" altLang="uk-UA" sz="2800" dirty="0">
                <a:latin typeface="Arial" charset="0"/>
              </a:endParaRPr>
            </a:p>
          </p:txBody>
        </p:sp>
        <p:sp>
          <p:nvSpPr>
            <p:cNvPr id="7188" name="Arc 20"/>
            <p:cNvSpPr>
              <a:spLocks/>
            </p:cNvSpPr>
            <p:nvPr/>
          </p:nvSpPr>
          <p:spPr bwMode="auto">
            <a:xfrm rot="3367752">
              <a:off x="2274886" y="3544817"/>
              <a:ext cx="512763" cy="863600"/>
            </a:xfrm>
            <a:custGeom>
              <a:avLst/>
              <a:gdLst>
                <a:gd name="T0" fmla="*/ 0 w 14623"/>
                <a:gd name="T1" fmla="*/ 2147483647 h 21237"/>
                <a:gd name="T2" fmla="*/ 2147483647 w 14623"/>
                <a:gd name="T3" fmla="*/ 0 h 21237"/>
                <a:gd name="T4" fmla="*/ 2147483647 w 14623"/>
                <a:gd name="T5" fmla="*/ 2147483647 h 21237"/>
                <a:gd name="T6" fmla="*/ 0 60000 65536"/>
                <a:gd name="T7" fmla="*/ 0 60000 65536"/>
                <a:gd name="T8" fmla="*/ 0 60000 65536"/>
                <a:gd name="T9" fmla="*/ 0 w 14623"/>
                <a:gd name="T10" fmla="*/ 0 h 21237"/>
                <a:gd name="T11" fmla="*/ 14623 w 14623"/>
                <a:gd name="T12" fmla="*/ 21237 h 212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623" h="21237" fill="none" extrusionOk="0">
                  <a:moveTo>
                    <a:pt x="-1" y="5339"/>
                  </a:moveTo>
                  <a:cubicBezTo>
                    <a:pt x="2987" y="2591"/>
                    <a:pt x="6688" y="740"/>
                    <a:pt x="10679" y="-1"/>
                  </a:cubicBezTo>
                </a:path>
                <a:path w="14623" h="21237" stroke="0" extrusionOk="0">
                  <a:moveTo>
                    <a:pt x="-1" y="5339"/>
                  </a:moveTo>
                  <a:cubicBezTo>
                    <a:pt x="2987" y="2591"/>
                    <a:pt x="6688" y="740"/>
                    <a:pt x="10679" y="-1"/>
                  </a:cubicBezTo>
                  <a:lnTo>
                    <a:pt x="14623" y="21237"/>
                  </a:lnTo>
                  <a:lnTo>
                    <a:pt x="-1" y="533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>
              <a:off x="2099468" y="4299673"/>
              <a:ext cx="4635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uk-UA" sz="2800" dirty="0">
                  <a:latin typeface="Arial" charset="0"/>
                </a:rPr>
                <a:t>O</a:t>
              </a:r>
              <a:endParaRPr lang="ru-RU" altLang="uk-UA" sz="2800" dirty="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74603"/>
            <a:ext cx="7995333" cy="1000125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4400" b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Перший закон заломлення світла</a:t>
            </a:r>
            <a:endParaRPr lang="ru-RU" altLang="uk-UA" sz="4400" b="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7616" y="1625934"/>
            <a:ext cx="5204445" cy="489654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uk-UA" altLang="uk-UA" sz="3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	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Промінь падаючий, промінь заломлений і перпендикуляр до межі поділу двох середовищ, поставлений у точці падіння променя, лежать в одній площині.</a:t>
            </a:r>
          </a:p>
          <a:p>
            <a:pPr marL="609600" indent="-609600">
              <a:buFontTx/>
              <a:buNone/>
            </a:pPr>
            <a:endParaRPr lang="uk-UA" altLang="uk-UA" dirty="0" smtClean="0">
              <a:solidFill>
                <a:srgbClr val="800080"/>
              </a:solidFill>
              <a:latin typeface="Georgia" pitchFamily="18" charset="0"/>
            </a:endParaRPr>
          </a:p>
          <a:p>
            <a:pPr marL="609600" indent="-609600">
              <a:buFontTx/>
              <a:buAutoNum type="arabicPeriod"/>
            </a:pPr>
            <a:endParaRPr lang="ru-RU" altLang="uk-UA" sz="3200" dirty="0" smtClean="0">
              <a:solidFill>
                <a:srgbClr val="808000"/>
              </a:solidFill>
            </a:endParaRPr>
          </a:p>
        </p:txBody>
      </p:sp>
      <p:pic>
        <p:nvPicPr>
          <p:cNvPr id="8197" name="Picture 5" descr="prizm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703" y="2636912"/>
            <a:ext cx="310991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pero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2323" y="1268760"/>
            <a:ext cx="100806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51" y="1241401"/>
            <a:ext cx="7772400" cy="1080120"/>
          </a:xfrm>
        </p:spPr>
        <p:txBody>
          <a:bodyPr/>
          <a:lstStyle/>
          <a:p>
            <a:pPr algn="ctr"/>
            <a:r>
              <a:rPr lang="uk-UA" sz="44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Другий закон заломлення світла</a:t>
            </a:r>
            <a:endParaRPr lang="ru-RU" sz="440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780928"/>
            <a:ext cx="7772400" cy="3744416"/>
          </a:xfrm>
        </p:spPr>
        <p:txBody>
          <a:bodyPr/>
          <a:lstStyle/>
          <a:p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Існують такі співвідношення між кутом падіння і кутом заломлення: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разі збільшення кута падіння збільшується і кут заломлення;</a:t>
            </a:r>
          </a:p>
          <a:p>
            <a:pPr algn="ctr"/>
            <a:r>
              <a:rPr lang="uk-UA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(якщо </a:t>
            </a:r>
            <a:r>
              <a:rPr lang="el-GR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α↑</a:t>
            </a:r>
            <a:r>
              <a:rPr lang="uk-UA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el-GR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γ↑</a:t>
            </a:r>
            <a:r>
              <a:rPr lang="uk-UA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uk-UA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dirty="0"/>
          </a:p>
        </p:txBody>
      </p:sp>
      <p:pic>
        <p:nvPicPr>
          <p:cNvPr id="4" name="Picture 7" descr="pero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593" y="1072024"/>
            <a:ext cx="100806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445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88640"/>
            <a:ext cx="7772400" cy="1224136"/>
          </a:xfrm>
        </p:spPr>
        <p:txBody>
          <a:bodyPr/>
          <a:lstStyle/>
          <a:p>
            <a:pPr algn="ctr"/>
            <a:r>
              <a:rPr lang="uk-UA" sz="44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Другий закон заломлення світла</a:t>
            </a:r>
            <a:endParaRPr lang="ru-RU" sz="440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484784"/>
            <a:ext cx="5040560" cy="5688632"/>
          </a:xfrm>
        </p:spPr>
        <p:txBody>
          <a:bodyPr/>
          <a:lstStyle/>
          <a:p>
            <a:r>
              <a:rPr lang="uk-UA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Якщо </a:t>
            </a:r>
            <a:r>
              <a:rPr lang="uk-U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промінь світла переходить із середовища з меншою оптичною густиною в середовище з більшою оптичною густиною, то кут заломлення є меншим, ніж кут </a:t>
            </a:r>
            <a:r>
              <a:rPr lang="uk-UA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падіння</a:t>
            </a:r>
            <a:r>
              <a:rPr lang="uk-U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3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uk-UA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(якщо </a:t>
            </a:r>
            <a:r>
              <a:rPr lang="el-GR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</a:t>
            </a:r>
            <a:r>
              <a:rPr lang="uk-UA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1&lt;</a:t>
            </a:r>
            <a:r>
              <a:rPr lang="el-GR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el-GR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l-GR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l-GR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uk-UA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3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00808"/>
            <a:ext cx="3529335" cy="471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 descr="pero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528" y="454347"/>
            <a:ext cx="100806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957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1080120"/>
          </a:xfrm>
        </p:spPr>
        <p:txBody>
          <a:bodyPr/>
          <a:lstStyle/>
          <a:p>
            <a:pPr algn="ctr"/>
            <a:r>
              <a:rPr lang="uk-UA" sz="44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Другий закон заломлення світла</a:t>
            </a:r>
            <a:endParaRPr lang="ru-RU" sz="440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249139"/>
            <a:ext cx="4752528" cy="5472608"/>
          </a:xfrm>
        </p:spPr>
        <p:txBody>
          <a:bodyPr/>
          <a:lstStyle/>
          <a:p>
            <a:r>
              <a:rPr lang="uk-UA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Якщо </a:t>
            </a:r>
            <a:r>
              <a:rPr lang="uk-U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промінь світла переходить із середовища з більшою оптичною густиною в середовище з меншою оптичною густиною, то кут заломлення є більшим, ніж кут </a:t>
            </a:r>
            <a:r>
              <a:rPr lang="uk-UA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падіння</a:t>
            </a:r>
            <a:r>
              <a:rPr lang="uk-U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3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uk-UA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(якщо </a:t>
            </a:r>
            <a:r>
              <a:rPr lang="el-GR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</a:t>
            </a:r>
            <a:r>
              <a:rPr lang="uk-UA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1&gt;</a:t>
            </a:r>
            <a:r>
              <a:rPr lang="el-GR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</a:t>
            </a:r>
            <a:r>
              <a:rPr lang="uk-UA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el-GR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l-GR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l-GR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uk-UA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28800"/>
            <a:ext cx="3601343" cy="471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 descr="pero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692696"/>
            <a:ext cx="100806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462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7993062" cy="1428736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4400" b="0" dirty="0" smtClean="0">
                <a:solidFill>
                  <a:srgbClr val="990000"/>
                </a:solidFill>
                <a:effectLst/>
                <a:latin typeface="Times New Roman" pitchFamily="18" charset="0"/>
                <a:cs typeface="Times New Roman" pitchFamily="18" charset="0"/>
              </a:rPr>
              <a:t>Встановлення закономірностей</a:t>
            </a:r>
            <a:br>
              <a:rPr lang="uk-UA" altLang="uk-UA" sz="4400" b="0" dirty="0" smtClean="0">
                <a:solidFill>
                  <a:srgbClr val="99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altLang="uk-UA" sz="4400" b="0" dirty="0" smtClean="0">
                <a:solidFill>
                  <a:srgbClr val="99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заломлення світла</a:t>
            </a:r>
            <a:endParaRPr lang="ru-RU" altLang="uk-UA" sz="4400" b="0" dirty="0" smtClean="0">
              <a:solidFill>
                <a:srgbClr val="99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Рисунок 3" descr="3.3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4940" y="1700808"/>
            <a:ext cx="6429375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548680"/>
            <a:ext cx="7745413" cy="1152128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4400" b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Доповнення до законів заломлення</a:t>
            </a:r>
            <a:endParaRPr lang="ru-RU" altLang="uk-UA" sz="4400" b="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983691"/>
            <a:ext cx="4143375" cy="43924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Закони заломлення справедливі лише для однорідних середовищ.</a:t>
            </a:r>
          </a:p>
          <a:p>
            <a:pPr>
              <a:lnSpc>
                <a:spcPct val="90000"/>
              </a:lnSpc>
            </a:pP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Якщо промінь падає під кутом 0</a:t>
            </a:r>
            <a:r>
              <a:rPr lang="en-US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º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то він заломлюється теж </a:t>
            </a:r>
          </a:p>
          <a:p>
            <a:pPr>
              <a:lnSpc>
                <a:spcPct val="90000"/>
              </a:lnSpc>
            </a:pP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під кутом 0</a:t>
            </a:r>
            <a:r>
              <a:rPr lang="en-US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º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3321" name="Picture 9" descr="200px-Glass_is_Liqui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000250"/>
            <a:ext cx="3713163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2"/>
          <p:cNvSpPr>
            <a:spLocks noChangeArrowheads="1"/>
          </p:cNvSpPr>
          <p:nvPr/>
        </p:nvSpPr>
        <p:spPr bwMode="auto">
          <a:xfrm>
            <a:off x="4183063" y="3790950"/>
            <a:ext cx="73025" cy="714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 altLang="uk-UA">
              <a:latin typeface="Arial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250825" y="1660525"/>
            <a:ext cx="2808288" cy="5040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altLang="uk-UA">
              <a:latin typeface="Arial" charset="0"/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250825" y="1700213"/>
            <a:ext cx="295275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uk-UA" altLang="uk-UA" sz="2800" b="1" dirty="0">
                <a:latin typeface="Monotype Corsiva" pitchFamily="66" charset="0"/>
              </a:rPr>
              <a:t>Перший закон:</a:t>
            </a:r>
          </a:p>
          <a:p>
            <a:pPr>
              <a:spcBef>
                <a:spcPct val="50000"/>
              </a:spcBef>
            </a:pPr>
            <a:r>
              <a:rPr lang="uk-UA" altLang="uk-UA" sz="2800" b="1" dirty="0">
                <a:latin typeface="Monotype Corsiva" pitchFamily="66" charset="0"/>
              </a:rPr>
              <a:t>Промінь падаючий </a:t>
            </a:r>
            <a:r>
              <a:rPr lang="uk-UA" altLang="uk-UA" sz="2800" b="1" dirty="0" smtClean="0">
                <a:latin typeface="Monotype Corsiva" pitchFamily="66" charset="0"/>
              </a:rPr>
              <a:t>,  </a:t>
            </a:r>
            <a:r>
              <a:rPr lang="uk-UA" altLang="uk-UA" sz="2800" b="1" dirty="0">
                <a:latin typeface="Monotype Corsiva" pitchFamily="66" charset="0"/>
              </a:rPr>
              <a:t>промінь </a:t>
            </a:r>
            <a:r>
              <a:rPr lang="uk-UA" altLang="uk-UA" sz="2800" b="1" dirty="0" smtClean="0">
                <a:latin typeface="Monotype Corsiva" pitchFamily="66" charset="0"/>
              </a:rPr>
              <a:t>відбитий і перпендикуляр до поверхні відбивання, поставлений з точки падіння променя, лежать в одній площині.</a:t>
            </a:r>
          </a:p>
          <a:p>
            <a:endParaRPr lang="uk-UA" altLang="uk-UA" sz="2800" b="1" dirty="0" smtClean="0">
              <a:latin typeface="Monotype Corsiva" pitchFamily="66" charset="0"/>
            </a:endParaRPr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250825" y="2236788"/>
            <a:ext cx="2160588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5795963" y="1628775"/>
            <a:ext cx="3097212" cy="49688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altLang="uk-UA">
              <a:latin typeface="Arial" charset="0"/>
            </a:endParaRP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5770563" y="1628775"/>
            <a:ext cx="3373437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altLang="uk-UA" sz="2800" b="1" dirty="0">
                <a:latin typeface="Monotype Corsiva" pitchFamily="66" charset="0"/>
              </a:rPr>
              <a:t>Другий закон</a:t>
            </a:r>
          </a:p>
          <a:p>
            <a:pPr algn="ctr">
              <a:spcBef>
                <a:spcPct val="50000"/>
              </a:spcBef>
            </a:pPr>
            <a:r>
              <a:rPr lang="uk-UA" altLang="uk-UA" sz="2800" b="1" dirty="0">
                <a:latin typeface="Monotype Corsiva" pitchFamily="66" charset="0"/>
              </a:rPr>
              <a:t>Кут падіння </a:t>
            </a:r>
            <a:r>
              <a:rPr lang="uk-UA" altLang="uk-UA" sz="2800" b="1" dirty="0" smtClean="0">
                <a:latin typeface="Monotype Corsiva" pitchFamily="66" charset="0"/>
              </a:rPr>
              <a:t>світла</a:t>
            </a:r>
            <a:endParaRPr lang="uk-UA" altLang="uk-UA" sz="2800" b="1" dirty="0">
              <a:latin typeface="Monotype Corsiva" pitchFamily="66" charset="0"/>
            </a:endParaRPr>
          </a:p>
          <a:p>
            <a:pPr algn="ctr"/>
            <a:r>
              <a:rPr lang="uk-UA" altLang="uk-UA" sz="2800" b="1" dirty="0">
                <a:latin typeface="Monotype Corsiva" pitchFamily="66" charset="0"/>
              </a:rPr>
              <a:t>д</a:t>
            </a:r>
            <a:r>
              <a:rPr lang="uk-UA" altLang="uk-UA" sz="2800" b="1" dirty="0" smtClean="0">
                <a:latin typeface="Monotype Corsiva" pitchFamily="66" charset="0"/>
              </a:rPr>
              <a:t>орівнює куту відбивання</a:t>
            </a:r>
            <a:r>
              <a:rPr lang="uk-UA" altLang="uk-UA" sz="2800" b="1" dirty="0">
                <a:latin typeface="Monotype Corsiva" pitchFamily="66" charset="0"/>
              </a:rPr>
              <a:t>.</a:t>
            </a:r>
          </a:p>
          <a:p>
            <a:r>
              <a:rPr lang="uk-UA" altLang="uk-UA" sz="2800" b="1" dirty="0">
                <a:solidFill>
                  <a:srgbClr val="FF3300"/>
                </a:solidFill>
                <a:latin typeface="Monotype Corsiva" pitchFamily="66" charset="0"/>
              </a:rPr>
              <a:t>&lt; </a:t>
            </a:r>
            <a:r>
              <a:rPr lang="uk-UA" altLang="uk-UA" sz="2000" b="1" dirty="0">
                <a:solidFill>
                  <a:srgbClr val="FF3300"/>
                </a:solidFill>
                <a:latin typeface="Arial" charset="0"/>
              </a:rPr>
              <a:t>АОС</a:t>
            </a:r>
            <a:r>
              <a:rPr lang="uk-UA" altLang="uk-UA" sz="2800" b="1" dirty="0">
                <a:latin typeface="Monotype Corsiva" pitchFamily="66" charset="0"/>
              </a:rPr>
              <a:t> - кут</a:t>
            </a:r>
            <a:r>
              <a:rPr lang="uk-UA" altLang="uk-UA" sz="2400" b="1" dirty="0">
                <a:latin typeface="Monotype Corsiva" pitchFamily="66" charset="0"/>
              </a:rPr>
              <a:t> падіння,</a:t>
            </a:r>
          </a:p>
          <a:p>
            <a:r>
              <a:rPr lang="uk-UA" altLang="uk-UA" sz="2800" b="1" dirty="0">
                <a:solidFill>
                  <a:srgbClr val="FF3300"/>
                </a:solidFill>
                <a:latin typeface="Monotype Corsiva" pitchFamily="66" charset="0"/>
              </a:rPr>
              <a:t>&lt; </a:t>
            </a:r>
            <a:r>
              <a:rPr lang="uk-UA" altLang="uk-UA" sz="2000" b="1" dirty="0">
                <a:solidFill>
                  <a:srgbClr val="FF3300"/>
                </a:solidFill>
                <a:latin typeface="Arial" charset="0"/>
              </a:rPr>
              <a:t>ВОС</a:t>
            </a:r>
            <a:r>
              <a:rPr lang="uk-UA" altLang="uk-UA" b="1" dirty="0">
                <a:latin typeface="Arial" charset="0"/>
              </a:rPr>
              <a:t> – к</a:t>
            </a:r>
            <a:r>
              <a:rPr lang="uk-UA" altLang="uk-UA" sz="2400" b="1" dirty="0">
                <a:latin typeface="Monotype Corsiva" pitchFamily="66" charset="0"/>
              </a:rPr>
              <a:t>ут відбивання</a:t>
            </a:r>
            <a:r>
              <a:rPr lang="uk-UA" altLang="uk-UA" b="1" dirty="0">
                <a:latin typeface="Arial" charset="0"/>
              </a:rPr>
              <a:t>.</a:t>
            </a:r>
          </a:p>
          <a:p>
            <a:r>
              <a:rPr lang="uk-UA" altLang="uk-UA" sz="2000" b="1" dirty="0">
                <a:solidFill>
                  <a:srgbClr val="FF3300"/>
                </a:solidFill>
                <a:latin typeface="Arial" charset="0"/>
              </a:rPr>
              <a:t>ОС </a:t>
            </a:r>
            <a:r>
              <a:rPr lang="uk-UA" altLang="uk-UA" b="1" dirty="0">
                <a:latin typeface="Arial" charset="0"/>
              </a:rPr>
              <a:t>– </a:t>
            </a:r>
            <a:r>
              <a:rPr lang="uk-UA" altLang="uk-UA" sz="2400" b="1" dirty="0">
                <a:latin typeface="Monotype Corsiva" pitchFamily="66" charset="0"/>
              </a:rPr>
              <a:t>перпендикуляр до</a:t>
            </a:r>
          </a:p>
          <a:p>
            <a:r>
              <a:rPr lang="uk-UA" altLang="uk-UA" sz="2400" b="1" dirty="0">
                <a:latin typeface="Monotype Corsiva" pitchFamily="66" charset="0"/>
              </a:rPr>
              <a:t>      поверхні в точці</a:t>
            </a:r>
          </a:p>
          <a:p>
            <a:r>
              <a:rPr lang="uk-UA" altLang="uk-UA" sz="2400" b="1" dirty="0">
                <a:latin typeface="Monotype Corsiva" pitchFamily="66" charset="0"/>
              </a:rPr>
              <a:t>      падіння променя.</a:t>
            </a:r>
          </a:p>
          <a:p>
            <a:endParaRPr lang="uk-UA" altLang="uk-UA" sz="2400" b="1" dirty="0">
              <a:latin typeface="Monotype Corsiva" pitchFamily="66" charset="0"/>
            </a:endParaRPr>
          </a:p>
          <a:p>
            <a:r>
              <a:rPr lang="uk-UA" altLang="uk-UA" b="1" dirty="0">
                <a:latin typeface="Arial" charset="0"/>
              </a:rPr>
              <a:t>            </a:t>
            </a:r>
            <a:r>
              <a:rPr lang="uk-UA" altLang="uk-UA" sz="2400" b="1" dirty="0">
                <a:solidFill>
                  <a:srgbClr val="FF3300"/>
                </a:solidFill>
                <a:latin typeface="Arial" charset="0"/>
                <a:cs typeface="Arial" charset="0"/>
              </a:rPr>
              <a:t>α =  β</a:t>
            </a:r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6372225" y="2276475"/>
            <a:ext cx="252095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6443663" y="5964238"/>
            <a:ext cx="1584325" cy="360362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altLang="uk-UA">
              <a:latin typeface="Arial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916238" y="1628775"/>
            <a:ext cx="3014662" cy="2709863"/>
            <a:chOff x="1755" y="990"/>
            <a:chExt cx="1899" cy="1707"/>
          </a:xfrm>
        </p:grpSpPr>
        <p:sp>
          <p:nvSpPr>
            <p:cNvPr id="16397" name="Line 12"/>
            <p:cNvSpPr>
              <a:spLocks noChangeShapeType="1"/>
            </p:cNvSpPr>
            <p:nvPr/>
          </p:nvSpPr>
          <p:spPr bwMode="auto">
            <a:xfrm>
              <a:off x="2653" y="1253"/>
              <a:ext cx="19" cy="1189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398" name="Group 13"/>
            <p:cNvGrpSpPr>
              <a:grpSpLocks/>
            </p:cNvGrpSpPr>
            <p:nvPr/>
          </p:nvGrpSpPr>
          <p:grpSpPr bwMode="auto">
            <a:xfrm>
              <a:off x="1755" y="990"/>
              <a:ext cx="1899" cy="1707"/>
              <a:chOff x="1746" y="981"/>
              <a:chExt cx="1899" cy="1707"/>
            </a:xfrm>
          </p:grpSpPr>
          <p:grpSp>
            <p:nvGrpSpPr>
              <p:cNvPr id="16400" name="Group 14"/>
              <p:cNvGrpSpPr>
                <a:grpSpLocks/>
              </p:cNvGrpSpPr>
              <p:nvPr/>
            </p:nvGrpSpPr>
            <p:grpSpPr bwMode="auto">
              <a:xfrm>
                <a:off x="1746" y="981"/>
                <a:ext cx="1899" cy="1707"/>
                <a:chOff x="1746" y="998"/>
                <a:chExt cx="1899" cy="1707"/>
              </a:xfrm>
            </p:grpSpPr>
            <p:sp>
              <p:nvSpPr>
                <p:cNvPr id="16405" name="AutoShape 15"/>
                <p:cNvSpPr>
                  <a:spLocks noChangeArrowheads="1"/>
                </p:cNvSpPr>
                <p:nvPr/>
              </p:nvSpPr>
              <p:spPr bwMode="auto">
                <a:xfrm>
                  <a:off x="1746" y="2206"/>
                  <a:ext cx="1899" cy="499"/>
                </a:xfrm>
                <a:prstGeom prst="parallelogram">
                  <a:avLst>
                    <a:gd name="adj" fmla="val 95140"/>
                  </a:avLst>
                </a:prstGeom>
                <a:solidFill>
                  <a:srgbClr val="FFFF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 altLang="uk-UA">
                    <a:latin typeface="Arial" charset="0"/>
                  </a:endParaRPr>
                </a:p>
              </p:txBody>
            </p:sp>
            <p:sp>
              <p:nvSpPr>
                <p:cNvPr id="16406" name="Rectangle 16"/>
                <p:cNvSpPr>
                  <a:spLocks noChangeArrowheads="1"/>
                </p:cNvSpPr>
                <p:nvPr/>
              </p:nvSpPr>
              <p:spPr bwMode="auto">
                <a:xfrm>
                  <a:off x="2627" y="1006"/>
                  <a:ext cx="193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uk-UA" altLang="uk-UA" b="1">
                      <a:latin typeface="Arial" charset="0"/>
                    </a:rPr>
                    <a:t>С</a:t>
                  </a:r>
                </a:p>
              </p:txBody>
            </p:sp>
            <p:sp>
              <p:nvSpPr>
                <p:cNvPr id="16407" name="Line 17"/>
                <p:cNvSpPr>
                  <a:spLocks noChangeShapeType="1"/>
                </p:cNvSpPr>
                <p:nvPr/>
              </p:nvSpPr>
              <p:spPr bwMode="auto">
                <a:xfrm>
                  <a:off x="2109" y="1071"/>
                  <a:ext cx="560" cy="1361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8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661" y="1036"/>
                  <a:ext cx="583" cy="1387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9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942" y="1642"/>
                  <a:ext cx="49" cy="114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0" name="Rectangle 20"/>
                <p:cNvSpPr>
                  <a:spLocks noChangeArrowheads="1"/>
                </p:cNvSpPr>
                <p:nvPr/>
              </p:nvSpPr>
              <p:spPr bwMode="auto">
                <a:xfrm>
                  <a:off x="3246" y="998"/>
                  <a:ext cx="143" cy="1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uk-UA" altLang="uk-UA" b="1">
                      <a:latin typeface="Arial" charset="0"/>
                    </a:rPr>
                    <a:t>В</a:t>
                  </a:r>
                </a:p>
              </p:txBody>
            </p:sp>
            <p:sp>
              <p:nvSpPr>
                <p:cNvPr id="1641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675" y="1698"/>
                  <a:ext cx="18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uk-UA" altLang="uk-UA" b="1">
                      <a:solidFill>
                        <a:srgbClr val="FF3300"/>
                      </a:solidFill>
                      <a:latin typeface="Arial" charset="0"/>
                      <a:cs typeface="Arial" charset="0"/>
                    </a:rPr>
                    <a:t>β</a:t>
                  </a:r>
                </a:p>
              </p:txBody>
            </p:sp>
            <p:sp>
              <p:nvSpPr>
                <p:cNvPr id="16412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2465" y="1697"/>
                  <a:ext cx="163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uk-UA" altLang="uk-UA" b="1">
                      <a:solidFill>
                        <a:srgbClr val="FF3300"/>
                      </a:solidFill>
                      <a:latin typeface="Arial" charset="0"/>
                      <a:cs typeface="Arial" charset="0"/>
                    </a:rPr>
                    <a:t>α</a:t>
                  </a:r>
                </a:p>
              </p:txBody>
            </p:sp>
          </p:grpSp>
          <p:grpSp>
            <p:nvGrpSpPr>
              <p:cNvPr id="16401" name="Group 23"/>
              <p:cNvGrpSpPr>
                <a:grpSpLocks/>
              </p:cNvGrpSpPr>
              <p:nvPr/>
            </p:nvGrpSpPr>
            <p:grpSpPr bwMode="auto">
              <a:xfrm>
                <a:off x="1927" y="1026"/>
                <a:ext cx="817" cy="1588"/>
                <a:chOff x="1927" y="1026"/>
                <a:chExt cx="817" cy="1588"/>
              </a:xfrm>
            </p:grpSpPr>
            <p:sp>
              <p:nvSpPr>
                <p:cNvPr id="16402" name="Line 24"/>
                <p:cNvSpPr>
                  <a:spLocks noChangeShapeType="1"/>
                </p:cNvSpPr>
                <p:nvPr/>
              </p:nvSpPr>
              <p:spPr bwMode="auto">
                <a:xfrm>
                  <a:off x="2336" y="1616"/>
                  <a:ext cx="45" cy="136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3" name="Rectangle 25"/>
                <p:cNvSpPr>
                  <a:spLocks noChangeArrowheads="1"/>
                </p:cNvSpPr>
                <p:nvPr/>
              </p:nvSpPr>
              <p:spPr bwMode="auto">
                <a:xfrm>
                  <a:off x="2562" y="2478"/>
                  <a:ext cx="182" cy="13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uk-UA" altLang="uk-UA" b="1">
                      <a:latin typeface="Arial" charset="0"/>
                    </a:rPr>
                    <a:t>О</a:t>
                  </a:r>
                </a:p>
              </p:txBody>
            </p:sp>
            <p:sp>
              <p:nvSpPr>
                <p:cNvPr id="16404" name="Rectangle 26"/>
                <p:cNvSpPr>
                  <a:spLocks noChangeArrowheads="1"/>
                </p:cNvSpPr>
                <p:nvPr/>
              </p:nvSpPr>
              <p:spPr bwMode="auto">
                <a:xfrm>
                  <a:off x="1927" y="1026"/>
                  <a:ext cx="182" cy="2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uk-UA" altLang="uk-UA" sz="1600" b="1">
                      <a:latin typeface="Arial" charset="0"/>
                    </a:rPr>
                    <a:t>А</a:t>
                  </a:r>
                </a:p>
              </p:txBody>
            </p:sp>
          </p:grpSp>
        </p:grpSp>
        <p:sp>
          <p:nvSpPr>
            <p:cNvPr id="16399" name="Arc 27"/>
            <p:cNvSpPr>
              <a:spLocks/>
            </p:cNvSpPr>
            <p:nvPr/>
          </p:nvSpPr>
          <p:spPr bwMode="auto">
            <a:xfrm rot="-9579129">
              <a:off x="2472" y="1888"/>
              <a:ext cx="321" cy="323"/>
            </a:xfrm>
            <a:custGeom>
              <a:avLst/>
              <a:gdLst>
                <a:gd name="T0" fmla="*/ 0 w 18436"/>
                <a:gd name="T1" fmla="*/ 0 h 21600"/>
                <a:gd name="T2" fmla="*/ 0 w 18436"/>
                <a:gd name="T3" fmla="*/ 0 h 21600"/>
                <a:gd name="T4" fmla="*/ 0 w 18436"/>
                <a:gd name="T5" fmla="*/ 0 h 21600"/>
                <a:gd name="T6" fmla="*/ 0 60000 65536"/>
                <a:gd name="T7" fmla="*/ 0 60000 65536"/>
                <a:gd name="T8" fmla="*/ 0 60000 65536"/>
                <a:gd name="T9" fmla="*/ 0 w 18436"/>
                <a:gd name="T10" fmla="*/ 0 h 21600"/>
                <a:gd name="T11" fmla="*/ 18436 w 1843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36" h="21600" fill="none" extrusionOk="0">
                  <a:moveTo>
                    <a:pt x="18435" y="12845"/>
                  </a:moveTo>
                  <a:cubicBezTo>
                    <a:pt x="14362" y="18351"/>
                    <a:pt x="7919" y="21599"/>
                    <a:pt x="1071" y="21600"/>
                  </a:cubicBezTo>
                  <a:cubicBezTo>
                    <a:pt x="713" y="21600"/>
                    <a:pt x="356" y="21591"/>
                    <a:pt x="-1" y="21573"/>
                  </a:cubicBezTo>
                </a:path>
                <a:path w="18436" h="21600" stroke="0" extrusionOk="0">
                  <a:moveTo>
                    <a:pt x="18435" y="12845"/>
                  </a:moveTo>
                  <a:cubicBezTo>
                    <a:pt x="14362" y="18351"/>
                    <a:pt x="7919" y="21599"/>
                    <a:pt x="1071" y="21600"/>
                  </a:cubicBezTo>
                  <a:cubicBezTo>
                    <a:pt x="713" y="21600"/>
                    <a:pt x="356" y="21591"/>
                    <a:pt x="-1" y="21573"/>
                  </a:cubicBezTo>
                  <a:lnTo>
                    <a:pt x="1071" y="0"/>
                  </a:lnTo>
                  <a:lnTo>
                    <a:pt x="18435" y="12845"/>
                  </a:lnTo>
                  <a:close/>
                </a:path>
              </a:pathLst>
            </a:cu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395" name="Содержимое 2"/>
          <p:cNvSpPr>
            <a:spLocks/>
          </p:cNvSpPr>
          <p:nvPr/>
        </p:nvSpPr>
        <p:spPr bwMode="auto">
          <a:xfrm>
            <a:off x="1222181" y="188640"/>
            <a:ext cx="7667625" cy="12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altLang="uk-UA" sz="2800" dirty="0">
                <a:latin typeface="Arial" charset="0"/>
              </a:rPr>
              <a:t> </a:t>
            </a:r>
            <a:r>
              <a:rPr lang="ru-RU" alt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Сформулюйте закони відбивання світла</a:t>
            </a:r>
          </a:p>
        </p:txBody>
      </p:sp>
      <p:pic>
        <p:nvPicPr>
          <p:cNvPr id="23561" name="Picture 9" descr="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6250"/>
            <a:ext cx="6477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nimBg="1"/>
      <p:bldP spid="49157" grpId="0"/>
      <p:bldP spid="49158" grpId="0" animBg="1"/>
      <p:bldP spid="49159" grpId="0" animBg="1"/>
      <p:bldP spid="49160" grpId="0"/>
      <p:bldP spid="49161" grpId="0" animBg="1"/>
      <p:bldP spid="4916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2"/>
          <p:cNvSpPr>
            <a:spLocks noGrp="1"/>
          </p:cNvSpPr>
          <p:nvPr>
            <p:ph type="body" idx="1"/>
          </p:nvPr>
        </p:nvSpPr>
        <p:spPr>
          <a:xfrm>
            <a:off x="107505" y="0"/>
            <a:ext cx="5688632" cy="659735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altLang="uk-UA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Пояснюємо заломленням світла деякі оптичні явища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Стоячи на березі водойми, намагаємося на око визначити її глибину, вона завжди здається меншою, ніж є насправді. Це явище пояснюється заломленням світла.</a:t>
            </a:r>
            <a:endParaRPr lang="ru-RU" altLang="uk-UA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altLang="uk-UA" dirty="0" smtClean="0"/>
          </a:p>
        </p:txBody>
      </p:sp>
      <p:pic>
        <p:nvPicPr>
          <p:cNvPr id="3" name="Рисунок 4" descr="3.37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332656"/>
            <a:ext cx="3136265" cy="617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357188" y="620688"/>
            <a:ext cx="8534400" cy="1656184"/>
          </a:xfrm>
        </p:spPr>
        <p:txBody>
          <a:bodyPr rtlCol="0"/>
          <a:lstStyle/>
          <a:p>
            <a:pPr marL="571500" indent="-5715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Наслідком заломлення світла в атмосфері Землі є той факт, що </a:t>
            </a:r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бачимо Сонце й зорі трохи вище від їхнього реального положення.</a:t>
            </a:r>
            <a:endParaRPr lang="ru-RU" altLang="uk-UA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7" name="Рисунок 5" descr="3.38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357438"/>
            <a:ext cx="80010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nts and Settings\Администратор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2789926"/>
            <a:ext cx="3624263" cy="2663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Прямоугольник 6"/>
          <p:cNvSpPr>
            <a:spLocks noChangeArrowheads="1"/>
          </p:cNvSpPr>
          <p:nvPr/>
        </p:nvSpPr>
        <p:spPr bwMode="auto">
          <a:xfrm>
            <a:off x="4572000" y="1412776"/>
            <a:ext cx="4102744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чого скло </a:t>
            </a: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автомобільнихфар</a:t>
            </a:r>
            <a:r>
              <a:rPr lang="ru-RU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роблять не гладким, а рифленим, що складається ніби з маленьких тригранних призм?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Documents and Settings\Администратор\Рабочий стол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180211"/>
            <a:ext cx="3150690" cy="301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5" descr="444-1102R-LD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9" y="1153959"/>
            <a:ext cx="3312938" cy="3060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Прямоугольник 5"/>
          <p:cNvSpPr>
            <a:spLocks noChangeArrowheads="1"/>
          </p:cNvSpPr>
          <p:nvPr/>
        </p:nvSpPr>
        <p:spPr bwMode="auto">
          <a:xfrm>
            <a:off x="107504" y="4725144"/>
            <a:ext cx="892899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Набір</a:t>
            </a:r>
            <a:r>
              <a:rPr lang="ru-RU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призмочок, з яких складається </a:t>
            </a: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скло,   збирає</a:t>
            </a:r>
            <a:r>
              <a:rPr lang="ru-RU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світло лампи </a:t>
            </a: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 заломлює</a:t>
            </a:r>
            <a:r>
              <a:rPr lang="ru-RU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його вниз</a:t>
            </a:r>
          </a:p>
          <a:p>
            <a:pPr algn="just"/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дорогу.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094430" cy="79208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44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Чому виникають міражі?</a:t>
            </a:r>
            <a:endParaRPr lang="ru-RU" altLang="uk-UA" sz="4400" b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725144"/>
            <a:ext cx="8208962" cy="1808757"/>
          </a:xfrm>
        </p:spPr>
        <p:txBody>
          <a:bodyPr/>
          <a:lstStyle/>
          <a:p>
            <a:pPr>
              <a:buFontTx/>
              <a:buNone/>
            </a:pPr>
            <a:r>
              <a:rPr lang="ru-RU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Міраж</a:t>
            </a: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оптичне явище в атмосфері, завдяки якому з’являються зображення предметів, які зазвичай не видно. </a:t>
            </a:r>
          </a:p>
        </p:txBody>
      </p:sp>
      <p:pic>
        <p:nvPicPr>
          <p:cNvPr id="25605" name="Picture 5" descr="im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700808"/>
            <a:ext cx="3455987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 descr="im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5832" y="1678583"/>
            <a:ext cx="4248150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395536" y="4941168"/>
            <a:ext cx="8534400" cy="1560513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Стародавні єгиптяни вірили, що міраж -це примара країни, якої більше немає на  світі.</a:t>
            </a:r>
          </a:p>
        </p:txBody>
      </p:sp>
      <p:pic>
        <p:nvPicPr>
          <p:cNvPr id="49155" name="Picture 2" descr="Миражи: Рис.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7190" y="980728"/>
            <a:ext cx="6300788" cy="372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Миражи: Рис.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936" y="3869602"/>
            <a:ext cx="4608512" cy="2858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Прямоугольник 4"/>
          <p:cNvSpPr>
            <a:spLocks noChangeArrowheads="1"/>
          </p:cNvSpPr>
          <p:nvPr/>
        </p:nvSpPr>
        <p:spPr bwMode="auto">
          <a:xfrm>
            <a:off x="467544" y="908720"/>
            <a:ext cx="842493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Як</a:t>
            </a:r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стверджують вчені, 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атмосфера являє</a:t>
            </a:r>
          </a:p>
          <a:p>
            <a:pPr algn="just"/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собою</a:t>
            </a:r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як би листковий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повітряний</a:t>
            </a:r>
            <a:r>
              <a:rPr lang="uk-UA" altLang="uk-UA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uk-UA" altLang="uk-UA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пиріг</a:t>
            </a:r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який складається з шарів з 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різною</a:t>
            </a:r>
          </a:p>
          <a:p>
            <a:pPr algn="just"/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температурою</a:t>
            </a:r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І</a:t>
            </a:r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чим більший перепад температури, </a:t>
            </a:r>
          </a:p>
          <a:p>
            <a:pPr algn="just"/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тим сильніше</a:t>
            </a:r>
          </a:p>
          <a:p>
            <a:pPr algn="just"/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викривляється</a:t>
            </a:r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хід променя </a:t>
            </a:r>
          </a:p>
          <a:p>
            <a:pPr algn="just"/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світла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uk-UA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179512" y="548681"/>
            <a:ext cx="8464426" cy="1296144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uk-UA" sz="4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Схема виникнення міражу «Летючий голандець»</a:t>
            </a:r>
          </a:p>
        </p:txBody>
      </p:sp>
      <p:pic>
        <p:nvPicPr>
          <p:cNvPr id="51203" name="Picture 2" descr="http://school32-volzhsky.narod.ru/images/kry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356992"/>
            <a:ext cx="6480720" cy="329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Прямоугольник 5"/>
          <p:cNvSpPr>
            <a:spLocks noChangeArrowheads="1"/>
          </p:cNvSpPr>
          <p:nvPr/>
        </p:nvSpPr>
        <p:spPr bwMode="auto">
          <a:xfrm>
            <a:off x="323528" y="1844824"/>
            <a:ext cx="84249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uk-UA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Верхній міраж</a:t>
            </a:r>
            <a:r>
              <a:rPr lang="ru-RU" alt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виникає, коли </a:t>
            </a:r>
            <a:r>
              <a:rPr lang="ru-RU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приземні</a:t>
            </a:r>
            <a:r>
              <a:rPr lang="ru-RU" alt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шари</a:t>
            </a:r>
            <a:r>
              <a:rPr lang="ru-RU" alt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повітря </a:t>
            </a:r>
            <a:r>
              <a:rPr lang="ru-RU" alt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набагато холодніші, </a:t>
            </a:r>
            <a:r>
              <a:rPr lang="ru-RU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alt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верхні</a:t>
            </a:r>
            <a:r>
              <a:rPr lang="ru-RU" alt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altLang="uk-UA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зображення </a:t>
            </a:r>
            <a:r>
              <a:rPr lang="ru-RU" alt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відривається від землі і повисає </a:t>
            </a:r>
            <a:r>
              <a:rPr lang="ru-RU" alt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повітрі.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>
          <a:xfrm>
            <a:off x="1000125" y="836712"/>
            <a:ext cx="7772400" cy="55153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altLang="uk-UA" sz="3200" dirty="0" smtClean="0"/>
              <a:t>Верхній міраж</a:t>
            </a:r>
            <a:endParaRPr lang="ru-RU" altLang="uk-UA" sz="3200" dirty="0" smtClean="0"/>
          </a:p>
        </p:txBody>
      </p:sp>
      <p:pic>
        <p:nvPicPr>
          <p:cNvPr id="52227" name="Picture 2" descr="http://content.foto.mail.ru/mail/rishat999/_answers/i-2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653555"/>
            <a:ext cx="6740227" cy="456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/>
          </p:nvPr>
        </p:nvSpPr>
        <p:spPr>
          <a:xfrm>
            <a:off x="676670" y="2099007"/>
            <a:ext cx="7731969" cy="62442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3200" dirty="0" smtClean="0">
                <a:solidFill>
                  <a:srgbClr val="FFFF00"/>
                </a:solidFill>
              </a:rPr>
              <a:t>Схема виникнення нижнього міражу</a:t>
            </a:r>
            <a:endParaRPr lang="ru-RU" altLang="uk-UA" sz="3200" dirty="0" smtClean="0">
              <a:solidFill>
                <a:srgbClr val="FFFF00"/>
              </a:solidFill>
            </a:endParaRPr>
          </a:p>
        </p:txBody>
      </p:sp>
      <p:pic>
        <p:nvPicPr>
          <p:cNvPr id="53251" name="Picture 2" descr="http://school32-volzhsky.narod.ru/images/kry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5412" y="2780928"/>
            <a:ext cx="669448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Прямоугольник 4"/>
          <p:cNvSpPr>
            <a:spLocks noChangeArrowheads="1"/>
          </p:cNvSpPr>
          <p:nvPr/>
        </p:nvSpPr>
        <p:spPr bwMode="auto">
          <a:xfrm>
            <a:off x="971600" y="692696"/>
            <a:ext cx="71421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Коли</a:t>
            </a:r>
            <a:r>
              <a:rPr lang="ru-RU" altLang="uk-UA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нижні шари повітря добре нагріті</a:t>
            </a:r>
            <a:r>
              <a:rPr lang="ru-RU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спостерігач бачить </a:t>
            </a:r>
            <a:r>
              <a:rPr lang="ru-RU" altLang="uk-UA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нижній міраж </a:t>
            </a:r>
            <a:r>
              <a:rPr lang="ru-RU" alt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уявне і перевернуте зображення предметів.</a:t>
            </a:r>
            <a:endParaRPr lang="ru-RU" altLang="uk-UA" sz="2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785813"/>
            <a:ext cx="7567612" cy="693737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4400" b="0" dirty="0" smtClean="0">
                <a:solidFill>
                  <a:srgbClr val="990000"/>
                </a:solidFill>
                <a:effectLst/>
                <a:latin typeface="Times New Roman" pitchFamily="18" charset="0"/>
                <a:cs typeface="Times New Roman" pitchFamily="18" charset="0"/>
              </a:rPr>
              <a:t>Дзеркальне відбивання</a:t>
            </a:r>
            <a:endParaRPr lang="ru-RU" altLang="uk-UA" sz="4400" b="0" dirty="0" smtClean="0">
              <a:solidFill>
                <a:srgbClr val="99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36096" y="1628775"/>
            <a:ext cx="2952576" cy="49720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altLang="uk-UA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Дзеркальне відбивання світла</a:t>
            </a:r>
            <a:r>
              <a:rPr lang="ru-RU" altLang="uk-UA" sz="4000" b="1" dirty="0" smtClean="0">
                <a:solidFill>
                  <a:schemeClr val="bg1"/>
                </a:solidFill>
              </a:rPr>
              <a:t>– </a:t>
            </a:r>
            <a:r>
              <a:rPr lang="ru-RU" alt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відбивання світла від гладенької поверхні. </a:t>
            </a: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28775"/>
            <a:ext cx="431958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12e-i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500438"/>
            <a:ext cx="431958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403350" y="0"/>
            <a:ext cx="7164388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altLang="uk-UA" sz="4000" dirty="0">
                <a:latin typeface="Times New Roman" pitchFamily="18" charset="0"/>
                <a:cs typeface="Times New Roman" pitchFamily="18" charset="0"/>
              </a:rPr>
              <a:t>Назвіть види відбивання</a:t>
            </a:r>
            <a:endParaRPr lang="ru-RU" altLang="uk-UA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1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592" y="541193"/>
            <a:ext cx="649287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>
          <a:xfrm>
            <a:off x="268635" y="5373216"/>
            <a:ext cx="8390706" cy="1167531"/>
          </a:xfrm>
        </p:spPr>
        <p:txBody>
          <a:bodyPr rtlCol="0"/>
          <a:lstStyle/>
          <a:p>
            <a:pPr algn="just" fontAlgn="auto">
              <a:spcAft>
                <a:spcPts val="0"/>
              </a:spcAft>
              <a:defRPr/>
            </a:pPr>
            <a:r>
              <a:rPr lang="ru-RU" altLang="uk-UA" sz="32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Нижні</a:t>
            </a:r>
            <a:r>
              <a:rPr lang="ru-RU" altLang="uk-UA" sz="3200" b="0" dirty="0" smtClean="0">
                <a:solidFill>
                  <a:schemeClr val="bg1"/>
                </a:solidFill>
                <a:latin typeface="Georgia" pitchFamily="18" charset="0"/>
              </a:rPr>
              <a:t> міражі можна спостерігати навіть на розпеченій сонцем асфальтовій дорозі</a:t>
            </a:r>
          </a:p>
        </p:txBody>
      </p:sp>
      <p:pic>
        <p:nvPicPr>
          <p:cNvPr id="54275" name="Picture 2" descr="http://content.foto.mail.ru/mail/rishat999/_answers/i-23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941747"/>
            <a:ext cx="6696744" cy="434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3"/>
            <a:ext cx="8229600" cy="93610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altLang="uk-UA" b="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Повне відбивання</a:t>
            </a:r>
            <a:endParaRPr lang="ru-RU" altLang="uk-UA" b="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293097"/>
            <a:ext cx="8434387" cy="25202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altLang="uk-UA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 спрямувати під великим кутом падіння пучок світла із середовища з більшою оптичною густиною в те,  оптична густина якого менша, то падаючий пучок не проходитиме в друге середовище, а повністю відіб'ється від межі поділу.</a:t>
            </a:r>
            <a:endParaRPr lang="ru-RU" altLang="uk-UA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3" name="Picture 5" descr="im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214438"/>
            <a:ext cx="3744913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CZ_brillia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1143000"/>
            <a:ext cx="367030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/>
          </p:nvPr>
        </p:nvSpPr>
        <p:spPr>
          <a:xfrm>
            <a:off x="1149933" y="692696"/>
            <a:ext cx="7032119" cy="79208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uk-UA" sz="44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Повне відбивання</a:t>
            </a:r>
            <a:endParaRPr lang="ru-RU" altLang="uk-UA" sz="4400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  <a:hlinkClick r:id="rId3" action="ppaction://hlinkfile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270001" y="3858418"/>
            <a:ext cx="1385887" cy="107156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642393" y="3861048"/>
            <a:ext cx="1755775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386681" y="3693319"/>
            <a:ext cx="2511425" cy="158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Дуга 9"/>
          <p:cNvSpPr/>
          <p:nvPr/>
        </p:nvSpPr>
        <p:spPr>
          <a:xfrm rot="11612150">
            <a:off x="1860956" y="4395399"/>
            <a:ext cx="869950" cy="319087"/>
          </a:xfrm>
          <a:prstGeom prst="arc">
            <a:avLst>
              <a:gd name="adj1" fmla="val 11520139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30" name="TextBox 10"/>
          <p:cNvSpPr txBox="1">
            <a:spLocks noChangeArrowheads="1"/>
          </p:cNvSpPr>
          <p:nvPr/>
        </p:nvSpPr>
        <p:spPr bwMode="auto">
          <a:xfrm>
            <a:off x="2150275" y="4307598"/>
            <a:ext cx="4778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uk-UA" dirty="0">
                <a:latin typeface="Arial" charset="0"/>
                <a:cs typeface="Times New Roman" pitchFamily="18" charset="0"/>
              </a:rPr>
              <a:t>α</a:t>
            </a:r>
            <a:r>
              <a:rPr lang="en-US" altLang="uk-UA" baseline="-25000" dirty="0">
                <a:latin typeface="Arial" charset="0"/>
                <a:cs typeface="Times New Roman" pitchFamily="18" charset="0"/>
              </a:rPr>
              <a:t>0</a:t>
            </a:r>
            <a:endParaRPr lang="ru-RU" altLang="uk-UA" dirty="0">
              <a:latin typeface="Arial" charset="0"/>
            </a:endParaRPr>
          </a:p>
        </p:txBody>
      </p:sp>
      <p:sp>
        <p:nvSpPr>
          <p:cNvPr id="5131" name="TextBox 11"/>
          <p:cNvSpPr txBox="1">
            <a:spLocks noChangeArrowheads="1"/>
          </p:cNvSpPr>
          <p:nvPr/>
        </p:nvSpPr>
        <p:spPr bwMode="auto">
          <a:xfrm>
            <a:off x="2655888" y="3019425"/>
            <a:ext cx="769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uk-UA">
                <a:latin typeface="Arial" charset="0"/>
                <a:cs typeface="Times New Roman" pitchFamily="18" charset="0"/>
              </a:rPr>
              <a:t>β</a:t>
            </a:r>
            <a:r>
              <a:rPr lang="en-US" altLang="uk-UA" baseline="-25000">
                <a:latin typeface="Arial" charset="0"/>
                <a:cs typeface="Times New Roman" pitchFamily="18" charset="0"/>
              </a:rPr>
              <a:t>max</a:t>
            </a:r>
            <a:endParaRPr lang="ru-RU" altLang="uk-UA">
              <a:latin typeface="Arial" charset="0"/>
            </a:endParaRPr>
          </a:p>
        </p:txBody>
      </p:sp>
      <p:sp>
        <p:nvSpPr>
          <p:cNvPr id="13" name="Дуга 12"/>
          <p:cNvSpPr/>
          <p:nvPr/>
        </p:nvSpPr>
        <p:spPr>
          <a:xfrm rot="2334529">
            <a:off x="2346325" y="2936875"/>
            <a:ext cx="1277938" cy="304800"/>
          </a:xfrm>
          <a:prstGeom prst="arc">
            <a:avLst>
              <a:gd name="adj1" fmla="val 11520139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33" name="TextBox 14"/>
          <p:cNvSpPr txBox="1">
            <a:spLocks noChangeArrowheads="1"/>
          </p:cNvSpPr>
          <p:nvPr/>
        </p:nvSpPr>
        <p:spPr bwMode="auto">
          <a:xfrm>
            <a:off x="5572125" y="1857375"/>
            <a:ext cx="2032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uk-UA" sz="2800">
                <a:latin typeface="Arial" charset="0"/>
                <a:cs typeface="Times New Roman" pitchFamily="18" charset="0"/>
              </a:rPr>
              <a:t>β</a:t>
            </a:r>
            <a:r>
              <a:rPr lang="en-US" altLang="uk-UA" sz="2800" baseline="-25000">
                <a:latin typeface="Arial" charset="0"/>
                <a:cs typeface="Times New Roman" pitchFamily="18" charset="0"/>
              </a:rPr>
              <a:t>max</a:t>
            </a:r>
            <a:r>
              <a:rPr lang="ru-RU" altLang="uk-UA" sz="2800">
                <a:latin typeface="Arial" charset="0"/>
                <a:cs typeface="Times New Roman" pitchFamily="18" charset="0"/>
              </a:rPr>
              <a:t>  = 90</a:t>
            </a:r>
            <a:r>
              <a:rPr lang="ru-RU" altLang="uk-UA" sz="2800" baseline="30000">
                <a:latin typeface="Arial" charset="0"/>
                <a:cs typeface="Times New Roman" pitchFamily="18" charset="0"/>
              </a:rPr>
              <a:t>0</a:t>
            </a:r>
            <a:endParaRPr lang="ru-RU" altLang="uk-UA" sz="2800">
              <a:latin typeface="Arial" charset="0"/>
            </a:endParaRPr>
          </a:p>
        </p:txBody>
      </p:sp>
      <p:pic>
        <p:nvPicPr>
          <p:cNvPr id="6146" name="Picture 2" descr="C:\Users\Igor\Desktop\sshot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933" y="1877219"/>
            <a:ext cx="7032119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  <p:bldP spid="5131" grpId="0"/>
      <p:bldP spid="513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повного відбивання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Ювеліри протягом сторіч використовують явище повного внутрішнього відбивання світла, щоб підвищити привабливість і цінність коштовних  каменів.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308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Содержимое 2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8504238" cy="3500438"/>
          </a:xfrm>
        </p:spPr>
        <p:txBody>
          <a:bodyPr/>
          <a:lstStyle/>
          <a:p>
            <a:pPr algn="ctr"/>
            <a:endParaRPr lang="uk-UA" altLang="uk-UA" sz="6600" dirty="0" smtClean="0"/>
          </a:p>
          <a:p>
            <a:pPr algn="ctr"/>
            <a:r>
              <a:rPr lang="uk-UA" altLang="uk-UA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Закріплення нових знань</a:t>
            </a:r>
            <a:endParaRPr lang="ru-RU" altLang="uk-UA" sz="6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Прямоугольник 3"/>
          <p:cNvSpPr>
            <a:spLocks noChangeArrowheads="1"/>
          </p:cNvSpPr>
          <p:nvPr/>
        </p:nvSpPr>
        <p:spPr bwMode="auto">
          <a:xfrm>
            <a:off x="395536" y="754929"/>
            <a:ext cx="84249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altLang="uk-UA" sz="2800" b="1" dirty="0">
                <a:latin typeface="Times New Roman" pitchFamily="18" charset="0"/>
                <a:cs typeface="Times New Roman" pitchFamily="18" charset="0"/>
              </a:rPr>
              <a:t>Вважаючи, що середовище 1 має більшу оптичну густину, ніж середовище 2, для кожного випадку схематично побудуйте падаючий або заломлений промінь, позначте кут падіння й кут заломлення.</a:t>
            </a:r>
            <a:r>
              <a:rPr lang="uk-UA" altLang="uk-UA" sz="28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Igor\Desktop\sshot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54" y="2659084"/>
            <a:ext cx="6370097" cy="396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78771" y="836712"/>
            <a:ext cx="7704856" cy="1368152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Знайдіть помилку в побудові падаючого і заломленого променів, якщо середовище 1 має більшу оптичну густину, ніж середовище  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Igor\Desktop\sshot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6"/>
            <a:ext cx="6255102" cy="402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Підсумок</a:t>
            </a:r>
            <a:r>
              <a:rPr lang="uk-UA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уроку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716859"/>
      </p:ext>
    </p:extLst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3"/>
          <p:cNvPicPr>
            <a:picLocks noChangeArrowheads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859338" y="2610807"/>
            <a:ext cx="3357562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wrap="none">
            <a:spAutoFit/>
          </a:bodyPr>
          <a:lstStyle/>
          <a:p>
            <a:endParaRPr altLang="uk-UA" lang="uk-UA">
              <a:latin charset="0" typeface="Arial"/>
            </a:endParaRPr>
          </a:p>
        </p:txBody>
      </p:sp>
      <p:sp>
        <p:nvSpPr>
          <p:cNvPr id="63492" name="Rectangle 26"/>
          <p:cNvSpPr>
            <a:spLocks noChangeArrowheads="1"/>
          </p:cNvSpPr>
          <p:nvPr/>
        </p:nvSpPr>
        <p:spPr bwMode="auto">
          <a:xfrm>
            <a:off x="892799" y="2872735"/>
            <a:ext cx="35718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algn="l" pos="1076325"/>
                <a:tab algn="l" pos="2286000"/>
              </a:tabLst>
            </a:pPr>
            <a:r>
              <a:rPr altLang="uk-UA" b="1" dirty="0" lang="en-US" sz="24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MN</a:t>
            </a:r>
            <a:r>
              <a:rPr altLang="uk-UA" dirty="0" lang="en-US">
                <a:latin charset="0" typeface="Arial"/>
                <a:cs charset="0" pitchFamily="18" typeface="Times New Roman"/>
              </a:rPr>
              <a:t> – _______________</a:t>
            </a:r>
            <a:endParaRPr altLang="uk-UA" dirty="0" lang="ru-RU">
              <a:latin charset="0" typeface="Arial"/>
            </a:endParaRPr>
          </a:p>
          <a:p>
            <a:pPr eaLnBrk="0" hangingPunct="0">
              <a:tabLst>
                <a:tab algn="l" pos="1076325"/>
                <a:tab algn="l" pos="2286000"/>
              </a:tabLst>
            </a:pPr>
            <a:r>
              <a:rPr altLang="uk-UA" b="1" dirty="0" lang="en-US" sz="24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AO</a:t>
            </a:r>
            <a:r>
              <a:rPr altLang="uk-UA" dirty="0" lang="en-US">
                <a:latin charset="0" typeface="Arial"/>
                <a:cs charset="0" pitchFamily="18" typeface="Times New Roman"/>
              </a:rPr>
              <a:t> – _______________</a:t>
            </a:r>
            <a:endParaRPr altLang="uk-UA" dirty="0" lang="ru-RU">
              <a:latin charset="0" typeface="Arial"/>
            </a:endParaRPr>
          </a:p>
          <a:p>
            <a:pPr eaLnBrk="0" hangingPunct="0">
              <a:tabLst>
                <a:tab algn="l" pos="1076325"/>
                <a:tab algn="l" pos="2286000"/>
              </a:tabLst>
            </a:pPr>
            <a:r>
              <a:rPr altLang="uk-UA" b="1" dirty="0" lang="en-US" sz="24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OB</a:t>
            </a:r>
            <a:r>
              <a:rPr altLang="uk-UA" dirty="0" lang="en-US">
                <a:latin charset="0" typeface="Arial"/>
                <a:cs charset="0" pitchFamily="18" typeface="Times New Roman"/>
              </a:rPr>
              <a:t> – ________________</a:t>
            </a:r>
            <a:endParaRPr altLang="uk-UA" dirty="0" lang="ru-RU">
              <a:latin charset="0" typeface="Arial"/>
            </a:endParaRPr>
          </a:p>
          <a:p>
            <a:pPr eaLnBrk="0" hangingPunct="0">
              <a:tabLst>
                <a:tab algn="l" pos="1076325"/>
                <a:tab algn="l" pos="2286000"/>
              </a:tabLst>
            </a:pPr>
            <a:r>
              <a:rPr altLang="uk-UA" b="1" dirty="0" lang="en-US" sz="24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O</a:t>
            </a:r>
            <a:r>
              <a:rPr altLang="uk-UA" b="1" dirty="0" lang="uk-UA" sz="24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</a:t>
            </a:r>
            <a:r>
              <a:rPr altLang="uk-UA" dirty="0" lang="en-US">
                <a:latin charset="0" typeface="Arial"/>
                <a:cs charset="0" pitchFamily="18" typeface="Times New Roman"/>
              </a:rPr>
              <a:t> – _______________</a:t>
            </a:r>
            <a:endParaRPr altLang="uk-UA" dirty="0" lang="ru-RU">
              <a:latin charset="0" typeface="Arial"/>
            </a:endParaRPr>
          </a:p>
          <a:p>
            <a:pPr eaLnBrk="0" hangingPunct="0">
              <a:tabLst>
                <a:tab algn="l" pos="1076325"/>
                <a:tab algn="l" pos="2286000"/>
              </a:tabLst>
            </a:pPr>
            <a:r>
              <a:rPr altLang="uk-UA" b="1" dirty="0" lang="en-US" sz="24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O</a:t>
            </a:r>
            <a:r>
              <a:rPr altLang="uk-UA" dirty="0" lang="en-US">
                <a:latin charset="0" typeface="Arial"/>
                <a:cs charset="0" pitchFamily="18" typeface="Times New Roman"/>
              </a:rPr>
              <a:t> –  ________________</a:t>
            </a:r>
            <a:endParaRPr altLang="uk-UA" dirty="0" lang="ru-RU">
              <a:latin charset="0" typeface="Arial"/>
            </a:endParaRPr>
          </a:p>
          <a:p>
            <a:pPr eaLnBrk="0" hangingPunct="0">
              <a:tabLst>
                <a:tab algn="l" pos="1076325"/>
                <a:tab algn="l" pos="2286000"/>
              </a:tabLst>
            </a:pPr>
            <a:r>
              <a:rPr altLang="uk-UA" b="1" dirty="0" lang="en-US" sz="24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KD</a:t>
            </a:r>
            <a:r>
              <a:rPr altLang="uk-UA" dirty="0" lang="en-US">
                <a:latin charset="0" typeface="Arial"/>
                <a:cs charset="0" pitchFamily="18" typeface="Times New Roman"/>
              </a:rPr>
              <a:t> –  _______________</a:t>
            </a:r>
            <a:endParaRPr altLang="uk-UA" dirty="0" lang="ru-RU">
              <a:latin charset="0" typeface="Arial"/>
            </a:endParaRPr>
          </a:p>
          <a:p>
            <a:pPr eaLnBrk="0" hangingPunct="0">
              <a:tabLst>
                <a:tab algn="l" pos="1076325"/>
                <a:tab algn="l" pos="2286000"/>
              </a:tabLst>
            </a:pPr>
            <a:r>
              <a:rPr altLang="uk-UA" b="1" dirty="0" lang="en-US" sz="2400">
                <a:solidFill>
                  <a:schemeClr val="bg1"/>
                </a:solidFill>
                <a:latin charset="-79" panose="02010803020104030203" pitchFamily="2" typeface="Aharoni"/>
                <a:cs charset="-79" panose="02010803020104030203" pitchFamily="2" typeface="Aharoni"/>
              </a:rPr>
              <a:t>α</a:t>
            </a:r>
            <a:r>
              <a:rPr altLang="uk-UA" dirty="0" lang="en-US">
                <a:latin charset="0" typeface="Arial"/>
                <a:cs charset="0" pitchFamily="18" typeface="Times New Roman"/>
              </a:rPr>
              <a:t> –  ________________</a:t>
            </a:r>
            <a:endParaRPr altLang="uk-UA" dirty="0" lang="ru-RU">
              <a:latin charset="0" typeface="Arial"/>
            </a:endParaRPr>
          </a:p>
          <a:p>
            <a:pPr eaLnBrk="0" hangingPunct="0">
              <a:tabLst>
                <a:tab algn="l" pos="1076325"/>
                <a:tab algn="l" pos="2286000"/>
              </a:tabLst>
            </a:pPr>
            <a:r>
              <a:rPr altLang="uk-UA" b="1" dirty="0" lang="en-US" sz="2400">
                <a:solidFill>
                  <a:schemeClr val="bg1"/>
                </a:solidFill>
                <a:latin charset="-79" panose="02010803020104030203" pitchFamily="2" typeface="Aharoni"/>
                <a:cs charset="-79" panose="02010803020104030203" pitchFamily="2" typeface="Aharoni"/>
              </a:rPr>
              <a:t>β</a:t>
            </a:r>
            <a:r>
              <a:rPr altLang="uk-UA" dirty="0" lang="ru-RU">
                <a:latin charset="0" typeface="Arial"/>
                <a:cs charset="0" pitchFamily="18" typeface="Times New Roman"/>
              </a:rPr>
              <a:t> –  _________________</a:t>
            </a:r>
            <a:endParaRPr altLang="uk-UA" dirty="0" lang="ru-RU">
              <a:latin charset="0" typeface="Arial"/>
            </a:endParaRPr>
          </a:p>
          <a:p>
            <a:pPr eaLnBrk="0" hangingPunct="0">
              <a:tabLst>
                <a:tab algn="l" pos="1076325"/>
                <a:tab algn="l" pos="2286000"/>
              </a:tabLst>
            </a:pPr>
            <a:r>
              <a:rPr altLang="uk-UA" b="1" dirty="0" lang="en-US" sz="2400">
                <a:solidFill>
                  <a:schemeClr val="bg1"/>
                </a:solidFill>
                <a:latin charset="-79" panose="02010803020104030203" pitchFamily="2" typeface="Aharoni"/>
                <a:cs charset="-79" panose="02010803020104030203" pitchFamily="2" typeface="Aharoni"/>
              </a:rPr>
              <a:t>γ</a:t>
            </a:r>
            <a:r>
              <a:rPr altLang="uk-UA" dirty="0" lang="ru-RU">
                <a:latin charset="0" typeface="Arial"/>
                <a:cs charset="0" pitchFamily="18" typeface="Times New Roman"/>
              </a:rPr>
              <a:t> –  _________________</a:t>
            </a:r>
            <a:endParaRPr altLang="uk-UA" dirty="0" lang="ru-RU">
              <a:latin charset="0" typeface="Arial"/>
            </a:endParaRPr>
          </a:p>
        </p:txBody>
      </p:sp>
      <p:sp>
        <p:nvSpPr>
          <p:cNvPr id="63493" name="Rectangle 27"/>
          <p:cNvSpPr>
            <a:spLocks noChangeArrowheads="1"/>
          </p:cNvSpPr>
          <p:nvPr/>
        </p:nvSpPr>
        <p:spPr bwMode="auto">
          <a:xfrm>
            <a:off x="1857375" y="501650"/>
            <a:ext cx="667543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altLang="uk-UA" dirty="0" lang="uk-UA" sz="3600">
                <a:latin charset="0" pitchFamily="18" typeface="Times New Roman"/>
                <a:cs charset="0" pitchFamily="18" typeface="Times New Roman"/>
              </a:rPr>
              <a:t>Поставте у відповідність до таких позначень терміни зі списку, наведеного нижче.</a:t>
            </a:r>
          </a:p>
        </p:txBody>
      </p:sp>
      <p:pic>
        <p:nvPicPr>
          <p:cNvPr descr="11" id="3" name="Picture 9"/>
          <p:cNvPicPr>
            <a:picLocks noChangeArrowheads="1" noChangeAspect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1449" y="730249"/>
            <a:ext cx="97155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 nodeType="clickPar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 nodeType="withGroup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2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to="" valueType="num">
                                      <p:cBhvr>
                                        <p:cTn dur="1" fill="hold" id="7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Содержимое 2"/>
          <p:cNvSpPr>
            <a:spLocks noGrp="1"/>
          </p:cNvSpPr>
          <p:nvPr>
            <p:ph type="body" idx="1"/>
          </p:nvPr>
        </p:nvSpPr>
        <p:spPr>
          <a:xfrm>
            <a:off x="1547813" y="620689"/>
            <a:ext cx="7110412" cy="604867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altLang="uk-UA" sz="3600" dirty="0" smtClean="0">
                <a:latin typeface="Times New Roman" pitchFamily="18" charset="0"/>
                <a:cs typeface="Times New Roman" pitchFamily="18" charset="0"/>
              </a:rPr>
              <a:t>Що називається заломленням світла ?</a:t>
            </a:r>
          </a:p>
          <a:p>
            <a:pPr>
              <a:buFont typeface="Arial" charset="0"/>
              <a:buNone/>
            </a:pPr>
            <a:r>
              <a:rPr lang="uk-UA" altLang="uk-UA" sz="3600" dirty="0" smtClean="0">
                <a:latin typeface="Times New Roman" pitchFamily="18" charset="0"/>
                <a:cs typeface="Times New Roman" pitchFamily="18" charset="0"/>
              </a:rPr>
              <a:t>Які досліди підтверджують явище заломлення світла ?</a:t>
            </a:r>
          </a:p>
          <a:p>
            <a:pPr>
              <a:buFont typeface="Arial" charset="0"/>
              <a:buNone/>
            </a:pPr>
            <a:r>
              <a:rPr lang="uk-UA" altLang="uk-UA" sz="3600" dirty="0" smtClean="0">
                <a:latin typeface="Times New Roman" pitchFamily="18" charset="0"/>
                <a:cs typeface="Times New Roman" pitchFamily="18" charset="0"/>
              </a:rPr>
              <a:t>У чому причина заломлення світла?</a:t>
            </a:r>
          </a:p>
          <a:p>
            <a:pPr>
              <a:buFont typeface="Arial" charset="0"/>
              <a:buNone/>
            </a:pPr>
            <a:r>
              <a:rPr lang="uk-UA" altLang="uk-UA" sz="3600" dirty="0" smtClean="0">
                <a:latin typeface="Times New Roman" pitchFamily="18" charset="0"/>
                <a:cs typeface="Times New Roman" pitchFamily="18" charset="0"/>
              </a:rPr>
              <a:t>Який кут називається кутом заломлення ?</a:t>
            </a:r>
          </a:p>
          <a:p>
            <a:pPr>
              <a:buFont typeface="Arial" charset="0"/>
              <a:buNone/>
            </a:pPr>
            <a:r>
              <a:rPr lang="uk-UA" altLang="uk-UA" sz="3600" dirty="0" smtClean="0">
                <a:latin typeface="Times New Roman" pitchFamily="18" charset="0"/>
                <a:cs typeface="Times New Roman" pitchFamily="18" charset="0"/>
              </a:rPr>
              <a:t>Сформулюйте закони заломлення світла.</a:t>
            </a:r>
          </a:p>
          <a:p>
            <a:pPr>
              <a:buFont typeface="Arial" charset="0"/>
              <a:buNone/>
            </a:pPr>
            <a:endParaRPr lang="ru-RU" altLang="uk-UA" sz="3600" dirty="0" smtClean="0">
              <a:latin typeface="Georgia" pitchFamily="18" charset="0"/>
            </a:endParaRPr>
          </a:p>
          <a:p>
            <a:pPr>
              <a:buFont typeface="Arial" charset="0"/>
              <a:buNone/>
            </a:pPr>
            <a:endParaRPr lang="ru-RU" altLang="uk-UA" sz="3600" dirty="0" smtClean="0"/>
          </a:p>
        </p:txBody>
      </p:sp>
      <p:pic>
        <p:nvPicPr>
          <p:cNvPr id="4" name="Picture 9" descr="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4764" y="764704"/>
            <a:ext cx="85725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71500"/>
            <a:ext cx="8183563" cy="8366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4400" b="0" dirty="0" smtClean="0">
                <a:solidFill>
                  <a:srgbClr val="990000"/>
                </a:solidFill>
                <a:effectLst/>
                <a:latin typeface="Times New Roman" pitchFamily="18" charset="0"/>
                <a:cs typeface="Times New Roman" pitchFamily="18" charset="0"/>
              </a:rPr>
              <a:t>Розсіяне відбивання</a:t>
            </a:r>
            <a:endParaRPr lang="ru-RU" altLang="uk-UA" sz="4400" b="0" dirty="0" smtClean="0">
              <a:solidFill>
                <a:srgbClr val="99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4048" y="1556792"/>
            <a:ext cx="3960440" cy="4729708"/>
          </a:xfrm>
        </p:spPr>
        <p:txBody>
          <a:bodyPr/>
          <a:lstStyle/>
          <a:p>
            <a:pPr>
              <a:buFontTx/>
              <a:buNone/>
            </a:pPr>
            <a:r>
              <a:rPr lang="ru-RU" altLang="uk-UA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Розсіяне</a:t>
            </a:r>
            <a:r>
              <a:rPr lang="ru-RU" altLang="uk-UA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uk-UA" sz="40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altLang="uk-UA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відбивання світла</a:t>
            </a:r>
            <a:r>
              <a:rPr lang="ru-RU" altLang="uk-UA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uk-UA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відбивання світла</a:t>
            </a:r>
          </a:p>
          <a:p>
            <a:pPr>
              <a:buFontTx/>
              <a:buNone/>
            </a:pPr>
            <a:r>
              <a:rPr lang="ru-RU" altLang="uk-UA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 нерівної, шорсткої поверхні.</a:t>
            </a:r>
          </a:p>
          <a:p>
            <a:endParaRPr lang="ru-RU" altLang="uk-UA" sz="4000" dirty="0" smtClean="0">
              <a:solidFill>
                <a:srgbClr val="808000"/>
              </a:solidFill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628775"/>
            <a:ext cx="38576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12e-i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429000"/>
            <a:ext cx="388778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pero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0350"/>
            <a:ext cx="9366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96925" y="620713"/>
          <a:ext cx="7561263" cy="567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Flash Document" r:id="rId3" imgW="10224000" imgH="7168680" progId="">
                  <p:embed/>
                </p:oleObj>
              </mc:Choice>
              <mc:Fallback>
                <p:oleObj name="Flash Document" r:id="rId3" imgW="10224000" imgH="716868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925" y="620713"/>
                        <a:ext cx="7561263" cy="567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16013" y="4724400"/>
            <a:ext cx="71294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800100" lvl="1" indent="-342900" algn="ctr">
              <a:tabLst>
                <a:tab pos="914400" algn="l"/>
              </a:tabLst>
            </a:pPr>
            <a:r>
              <a:rPr lang="uk-UA" altLang="uk-UA" sz="4000" dirty="0">
                <a:latin typeface="Times New Roman" pitchFamily="18" charset="0"/>
                <a:cs typeface="Times New Roman" pitchFamily="18" charset="0"/>
              </a:rPr>
              <a:t>Яке з двох середовищ має більшу оптичну густину?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/>
          </p:cNvSpPr>
          <p:nvPr>
            <p:ph type="title"/>
          </p:nvPr>
        </p:nvSpPr>
        <p:spPr>
          <a:xfrm>
            <a:off x="683568" y="1340768"/>
            <a:ext cx="7895530" cy="105092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altLang="uk-UA" sz="6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Домашнє завдання</a:t>
            </a:r>
            <a:endParaRPr lang="ru-RU" altLang="uk-UA" sz="66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xfrm>
            <a:off x="467544" y="3068960"/>
            <a:ext cx="8280920" cy="2808312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 вивчити, §24 прочитати;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Відповісти на запитання, виконати завдання в кінці </a:t>
            </a:r>
            <a:r>
              <a:rPr lang="uk-UA" alt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 (№2, №7*);</a:t>
            </a:r>
            <a:endParaRPr lang="uk-UA" alt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Експериментальні завдання на ст.155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72000" y="2113755"/>
            <a:ext cx="5000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alt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214563" y="2227263"/>
            <a:ext cx="4786312" cy="3952220"/>
            <a:chOff x="892969" y="2071688"/>
            <a:chExt cx="4786312" cy="3952220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071563" y="4500563"/>
              <a:ext cx="4572000" cy="1587"/>
            </a:xfrm>
            <a:prstGeom prst="line">
              <a:avLst/>
            </a:prstGeom>
            <a:ln>
              <a:prstDash val="soli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 rot="16200000" flipH="1">
              <a:off x="1071563" y="2428875"/>
              <a:ext cx="2357438" cy="178593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1179513" y="4035425"/>
              <a:ext cx="3929062" cy="158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Дуга 11"/>
            <p:cNvSpPr/>
            <p:nvPr/>
          </p:nvSpPr>
          <p:spPr>
            <a:xfrm>
              <a:off x="2357438" y="3071813"/>
              <a:ext cx="785812" cy="500062"/>
            </a:xfrm>
            <a:prstGeom prst="arc">
              <a:avLst>
                <a:gd name="adj1" fmla="val 10544307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4" name="Прямая со стрелкой 13"/>
            <p:cNvCxnSpPr/>
            <p:nvPr/>
          </p:nvCxnSpPr>
          <p:spPr>
            <a:xfrm rot="5400000" flipH="1" flipV="1">
              <a:off x="3036094" y="2464594"/>
              <a:ext cx="2143125" cy="1928813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487" name="Группа 18"/>
            <p:cNvGrpSpPr>
              <a:grpSpLocks/>
            </p:cNvGrpSpPr>
            <p:nvPr/>
          </p:nvGrpSpPr>
          <p:grpSpPr bwMode="auto">
            <a:xfrm>
              <a:off x="2786063" y="4500563"/>
              <a:ext cx="357187" cy="430212"/>
              <a:chOff x="2785256" y="4572802"/>
              <a:chExt cx="357984" cy="429422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 rot="5400000">
                <a:off x="2572132" y="4785926"/>
                <a:ext cx="427838" cy="15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785256" y="5000640"/>
                <a:ext cx="357984" cy="158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Дуга 20"/>
            <p:cNvSpPr/>
            <p:nvPr/>
          </p:nvSpPr>
          <p:spPr>
            <a:xfrm>
              <a:off x="3143250" y="3357563"/>
              <a:ext cx="571500" cy="500062"/>
            </a:xfrm>
            <a:prstGeom prst="arc">
              <a:avLst>
                <a:gd name="adj1" fmla="val 13061220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489" name="TextBox 22"/>
            <p:cNvSpPr txBox="1">
              <a:spLocks noChangeArrowheads="1"/>
            </p:cNvSpPr>
            <p:nvPr/>
          </p:nvSpPr>
          <p:spPr bwMode="auto">
            <a:xfrm>
              <a:off x="892969" y="4643437"/>
              <a:ext cx="47863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uk-UA" alt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            </a:t>
              </a:r>
              <a:endParaRPr lang="ru-RU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90" name="TextBox 23"/>
            <p:cNvSpPr txBox="1">
              <a:spLocks noChangeArrowheads="1"/>
            </p:cNvSpPr>
            <p:nvPr/>
          </p:nvSpPr>
          <p:spPr bwMode="auto">
            <a:xfrm>
              <a:off x="928688" y="2214563"/>
              <a:ext cx="357187" cy="800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uk-UA" sz="2800" dirty="0" smtClean="0">
                  <a:latin typeface="Calibri" pitchFamily="34" charset="0"/>
                </a:rPr>
                <a:t>A</a:t>
              </a:r>
              <a:r>
                <a:rPr lang="en-US" altLang="uk-UA" dirty="0" smtClean="0">
                  <a:latin typeface="Calibri" pitchFamily="34" charset="0"/>
                </a:rPr>
                <a:t>                                                                              </a:t>
              </a:r>
              <a:endParaRPr lang="ru-RU" altLang="uk-UA" dirty="0">
                <a:latin typeface="Calibri" pitchFamily="34" charset="0"/>
              </a:endParaRPr>
            </a:p>
          </p:txBody>
        </p:sp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3286125" y="5500688"/>
              <a:ext cx="5000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ru-RU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93" name="TextBox 26"/>
            <p:cNvSpPr txBox="1">
              <a:spLocks noChangeArrowheads="1"/>
            </p:cNvSpPr>
            <p:nvPr/>
          </p:nvSpPr>
          <p:spPr bwMode="auto">
            <a:xfrm>
              <a:off x="3143250" y="4539748"/>
              <a:ext cx="5715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ru-RU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>
              <a:spLocks noChangeArrowheads="1"/>
            </p:cNvSpPr>
            <p:nvPr/>
          </p:nvSpPr>
          <p:spPr bwMode="auto">
            <a:xfrm>
              <a:off x="2571750" y="3071813"/>
              <a:ext cx="571500" cy="769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altLang="uk-UA" sz="4400" dirty="0">
                  <a:latin typeface="Calibri" pitchFamily="34" charset="0"/>
                </a:rPr>
                <a:t>α</a:t>
              </a:r>
              <a:endParaRPr lang="ru-RU" altLang="uk-UA" sz="4400" dirty="0">
                <a:latin typeface="Calibri" pitchFamily="34" charset="0"/>
              </a:endParaRPr>
            </a:p>
          </p:txBody>
        </p: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3214688" y="3357563"/>
              <a:ext cx="214312" cy="769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altLang="uk-UA" sz="4400">
                  <a:latin typeface="Calibri" pitchFamily="34" charset="0"/>
                </a:rPr>
                <a:t>β</a:t>
              </a:r>
              <a:endParaRPr lang="ru-RU" altLang="uk-UA" sz="4400">
                <a:latin typeface="Calibri" pitchFamily="34" charset="0"/>
              </a:endParaRPr>
            </a:p>
          </p:txBody>
        </p:sp>
        <p:sp>
          <p:nvSpPr>
            <p:cNvPr id="20" name="TextBox 19"/>
            <p:cNvSpPr txBox="1">
              <a:spLocks noChangeArrowheads="1"/>
            </p:cNvSpPr>
            <p:nvPr/>
          </p:nvSpPr>
          <p:spPr bwMode="auto">
            <a:xfrm>
              <a:off x="5143500" y="2357438"/>
              <a:ext cx="28575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</a:p>
          </p:txBody>
        </p:sp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2143125" y="2071688"/>
              <a:ext cx="1071563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uk-UA" altLang="uk-UA" sz="4400" dirty="0">
                  <a:latin typeface="Calibri" pitchFamily="34" charset="0"/>
                </a:rPr>
                <a:t>30°</a:t>
              </a:r>
              <a:endParaRPr lang="ru-RU" altLang="uk-UA" sz="4400" dirty="0">
                <a:latin typeface="Calibri" pitchFamily="34" charset="0"/>
              </a:endParaRPr>
            </a:p>
          </p:txBody>
        </p:sp>
        <p:sp>
          <p:nvSpPr>
            <p:cNvPr id="23" name="TextBox 22"/>
            <p:cNvSpPr txBox="1">
              <a:spLocks noChangeArrowheads="1"/>
            </p:cNvSpPr>
            <p:nvPr/>
          </p:nvSpPr>
          <p:spPr bwMode="auto">
            <a:xfrm>
              <a:off x="3500438" y="2286000"/>
              <a:ext cx="571500" cy="769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uk-UA" altLang="uk-UA" sz="4400" dirty="0">
                  <a:latin typeface="Calibri" pitchFamily="34" charset="0"/>
                </a:rPr>
                <a:t>?</a:t>
              </a:r>
              <a:endParaRPr lang="ru-RU" altLang="uk-UA" sz="4400" dirty="0">
                <a:latin typeface="Calibri" pitchFamily="34" charset="0"/>
              </a:endParaRPr>
            </a:p>
          </p:txBody>
        </p:sp>
      </p:grpSp>
      <p:sp>
        <p:nvSpPr>
          <p:cNvPr id="101397" name="Rectangle 21"/>
          <p:cNvSpPr>
            <a:spLocks noChangeArrowheads="1"/>
          </p:cNvSpPr>
          <p:nvPr/>
        </p:nvSpPr>
        <p:spPr bwMode="auto">
          <a:xfrm>
            <a:off x="468313" y="0"/>
            <a:ext cx="8135937" cy="175418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>
            <a:spAutoFit/>
          </a:bodyPr>
          <a:lstStyle/>
          <a:p>
            <a:pPr algn="just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Кут падіння променя на дзеркальну поверхню становить </a:t>
            </a: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30°. </a:t>
            </a:r>
            <a:r>
              <a:rPr lang="uk-UA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Чому дорівнює кут відбивання цього променя? </a:t>
            </a:r>
            <a:endParaRPr lang="uk-UA" altLang="uk-UA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2972" y="197676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326" y="4714081"/>
            <a:ext cx="682625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640588" cy="1728812"/>
          </a:xfrm>
        </p:spPr>
        <p:txBody>
          <a:bodyPr rtlCol="0" anchor="ctr"/>
          <a:lstStyle/>
          <a:p>
            <a:pPr fontAlgn="auto">
              <a:spcAft>
                <a:spcPts val="0"/>
              </a:spcAft>
              <a:defRPr/>
            </a:pPr>
            <a:r>
              <a:rPr lang="uk-UA" altLang="uk-UA" sz="36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1. Який кут відбивання променів?</a:t>
            </a:r>
            <a:br>
              <a:rPr lang="uk-UA" altLang="uk-UA" sz="36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altLang="uk-UA" sz="36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2. Який кут між падаючим і відбитим променем? </a:t>
            </a:r>
            <a:endParaRPr lang="ru-RU" altLang="uk-UA" sz="3600" b="0" dirty="0" smtClean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9" name="Rectangle 21"/>
          <p:cNvSpPr>
            <a:spLocks noChangeArrowheads="1"/>
          </p:cNvSpPr>
          <p:nvPr/>
        </p:nvSpPr>
        <p:spPr bwMode="auto">
          <a:xfrm>
            <a:off x="5795963" y="1412875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altLang="uk-UA">
              <a:latin typeface="Arial" charset="0"/>
            </a:endParaRPr>
          </a:p>
        </p:txBody>
      </p:sp>
      <p:sp>
        <p:nvSpPr>
          <p:cNvPr id="19470" name="Rectangle 22"/>
          <p:cNvSpPr>
            <a:spLocks noChangeArrowheads="1"/>
          </p:cNvSpPr>
          <p:nvPr/>
        </p:nvSpPr>
        <p:spPr bwMode="auto">
          <a:xfrm>
            <a:off x="6372225" y="1268413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altLang="uk-UA">
              <a:latin typeface="Arial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963718" y="4533040"/>
            <a:ext cx="35718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3109768" y="2710584"/>
            <a:ext cx="2925763" cy="3036893"/>
            <a:chOff x="3109768" y="2710584"/>
            <a:chExt cx="2925763" cy="3036893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4749656" y="2818542"/>
              <a:ext cx="1" cy="2928935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Группа 36"/>
            <p:cNvGrpSpPr>
              <a:grpSpLocks/>
            </p:cNvGrpSpPr>
            <p:nvPr/>
          </p:nvGrpSpPr>
          <p:grpSpPr bwMode="auto">
            <a:xfrm>
              <a:off x="3178031" y="3358286"/>
              <a:ext cx="2857500" cy="1174751"/>
              <a:chOff x="714348" y="4857760"/>
              <a:chExt cx="2857520" cy="714381"/>
            </a:xfrm>
          </p:grpSpPr>
          <p:cxnSp>
            <p:nvCxnSpPr>
              <p:cNvPr id="24" name="Прямая со стрелкой 23"/>
              <p:cNvCxnSpPr/>
              <p:nvPr/>
            </p:nvCxnSpPr>
            <p:spPr>
              <a:xfrm>
                <a:off x="714348" y="4857760"/>
                <a:ext cx="1571636" cy="71438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 стрелкой 25"/>
              <p:cNvCxnSpPr/>
              <p:nvPr/>
            </p:nvCxnSpPr>
            <p:spPr>
              <a:xfrm flipV="1">
                <a:off x="2285984" y="4914232"/>
                <a:ext cx="1285884" cy="65790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Дуга 28"/>
            <p:cNvSpPr>
              <a:spLocks noChangeArrowheads="1"/>
            </p:cNvSpPr>
            <p:nvPr/>
          </p:nvSpPr>
          <p:spPr bwMode="auto">
            <a:xfrm rot="13581312" flipV="1">
              <a:off x="3945080" y="3825964"/>
              <a:ext cx="1492496" cy="1714500"/>
            </a:xfrm>
            <a:custGeom>
              <a:avLst/>
              <a:gdLst>
                <a:gd name="T0" fmla="*/ 857251 w 1714500"/>
                <a:gd name="T1" fmla="*/ 0 h 1714500"/>
                <a:gd name="T2" fmla="*/ 857250 w 1714500"/>
                <a:gd name="T3" fmla="*/ 857250 h 1714500"/>
                <a:gd name="T4" fmla="*/ 1714500 w 1714500"/>
                <a:gd name="T5" fmla="*/ 857250 h 1714500"/>
                <a:gd name="T6" fmla="*/ 11796480 60000 65536"/>
                <a:gd name="T7" fmla="*/ 11796480 60000 65536"/>
                <a:gd name="T8" fmla="*/ 5898240 60000 65536"/>
                <a:gd name="T9" fmla="*/ 857251 w 1714500"/>
                <a:gd name="T10" fmla="*/ 0 h 1714500"/>
                <a:gd name="T11" fmla="*/ 1714500 w 1714500"/>
                <a:gd name="T12" fmla="*/ 857250 h 17145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14500" h="1714500" stroke="0">
                  <a:moveTo>
                    <a:pt x="857251" y="0"/>
                  </a:moveTo>
                  <a:lnTo>
                    <a:pt x="857250" y="0"/>
                  </a:lnTo>
                  <a:cubicBezTo>
                    <a:pt x="1330696" y="0"/>
                    <a:pt x="1714500" y="383804"/>
                    <a:pt x="1714500" y="857250"/>
                  </a:cubicBezTo>
                  <a:cubicBezTo>
                    <a:pt x="1714500" y="857250"/>
                    <a:pt x="1714499" y="857251"/>
                    <a:pt x="1714499" y="857251"/>
                  </a:cubicBezTo>
                  <a:lnTo>
                    <a:pt x="857250" y="857250"/>
                  </a:lnTo>
                  <a:close/>
                </a:path>
                <a:path w="1714500" h="1714500" fill="none">
                  <a:moveTo>
                    <a:pt x="857251" y="0"/>
                  </a:moveTo>
                  <a:lnTo>
                    <a:pt x="857250" y="0"/>
                  </a:lnTo>
                  <a:cubicBezTo>
                    <a:pt x="1330696" y="0"/>
                    <a:pt x="1714500" y="383804"/>
                    <a:pt x="1714500" y="857250"/>
                  </a:cubicBezTo>
                  <a:cubicBezTo>
                    <a:pt x="1714500" y="857250"/>
                    <a:pt x="1714499" y="857251"/>
                    <a:pt x="1714499" y="857251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4" name="Дуга 33"/>
            <p:cNvSpPr>
              <a:spLocks noChangeArrowheads="1"/>
            </p:cNvSpPr>
            <p:nvPr/>
          </p:nvSpPr>
          <p:spPr bwMode="auto">
            <a:xfrm rot="20701198">
              <a:off x="4317347" y="3702437"/>
              <a:ext cx="1079500" cy="863600"/>
            </a:xfrm>
            <a:custGeom>
              <a:avLst/>
              <a:gdLst>
                <a:gd name="T0" fmla="*/ 832645 w 1665288"/>
                <a:gd name="T1" fmla="*/ 0 h 1336675"/>
                <a:gd name="T2" fmla="*/ 832644 w 1665288"/>
                <a:gd name="T3" fmla="*/ 668338 h 1336675"/>
                <a:gd name="T4" fmla="*/ 1665288 w 1665288"/>
                <a:gd name="T5" fmla="*/ 668338 h 1336675"/>
                <a:gd name="T6" fmla="*/ 11796480 60000 65536"/>
                <a:gd name="T7" fmla="*/ 11796480 60000 65536"/>
                <a:gd name="T8" fmla="*/ 5898240 60000 65536"/>
                <a:gd name="T9" fmla="*/ 832645 w 1665288"/>
                <a:gd name="T10" fmla="*/ 0 h 1336675"/>
                <a:gd name="T11" fmla="*/ 1665288 w 1665288"/>
                <a:gd name="T12" fmla="*/ 668338 h 13366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65288" h="1336675" stroke="0">
                  <a:moveTo>
                    <a:pt x="832645" y="0"/>
                  </a:moveTo>
                  <a:lnTo>
                    <a:pt x="832644" y="0"/>
                  </a:lnTo>
                  <a:cubicBezTo>
                    <a:pt x="1292501" y="0"/>
                    <a:pt x="1665288" y="299225"/>
                    <a:pt x="1665288" y="668338"/>
                  </a:cubicBezTo>
                  <a:cubicBezTo>
                    <a:pt x="1665288" y="668338"/>
                    <a:pt x="1665287" y="668339"/>
                    <a:pt x="1665287" y="668339"/>
                  </a:cubicBezTo>
                  <a:lnTo>
                    <a:pt x="832644" y="668338"/>
                  </a:lnTo>
                  <a:close/>
                </a:path>
                <a:path w="1665288" h="1336675" fill="none">
                  <a:moveTo>
                    <a:pt x="832645" y="0"/>
                  </a:moveTo>
                  <a:lnTo>
                    <a:pt x="832644" y="0"/>
                  </a:lnTo>
                  <a:cubicBezTo>
                    <a:pt x="1292501" y="0"/>
                    <a:pt x="1665288" y="299225"/>
                    <a:pt x="1665288" y="668338"/>
                  </a:cubicBezTo>
                  <a:cubicBezTo>
                    <a:pt x="1665288" y="668338"/>
                    <a:pt x="1665287" y="668339"/>
                    <a:pt x="1665287" y="668339"/>
                  </a:cubicBezTo>
                </a:path>
              </a:pathLst>
            </a:custGeom>
            <a:noFill/>
            <a:ln w="9525" algn="ctr">
              <a:solidFill>
                <a:srgbClr val="C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" name="Дуга 33"/>
            <p:cNvSpPr>
              <a:spLocks noChangeArrowheads="1"/>
            </p:cNvSpPr>
            <p:nvPr/>
          </p:nvSpPr>
          <p:spPr bwMode="auto">
            <a:xfrm rot="15212747">
              <a:off x="3578081" y="3996465"/>
              <a:ext cx="1079500" cy="863600"/>
            </a:xfrm>
            <a:custGeom>
              <a:avLst/>
              <a:gdLst>
                <a:gd name="T0" fmla="*/ 832645 w 1665288"/>
                <a:gd name="T1" fmla="*/ 0 h 1336675"/>
                <a:gd name="T2" fmla="*/ 832644 w 1665288"/>
                <a:gd name="T3" fmla="*/ 668338 h 1336675"/>
                <a:gd name="T4" fmla="*/ 1665288 w 1665288"/>
                <a:gd name="T5" fmla="*/ 668338 h 1336675"/>
                <a:gd name="T6" fmla="*/ 11796480 60000 65536"/>
                <a:gd name="T7" fmla="*/ 11796480 60000 65536"/>
                <a:gd name="T8" fmla="*/ 5898240 60000 65536"/>
                <a:gd name="T9" fmla="*/ 832645 w 1665288"/>
                <a:gd name="T10" fmla="*/ 0 h 1336675"/>
                <a:gd name="T11" fmla="*/ 1665288 w 1665288"/>
                <a:gd name="T12" fmla="*/ 668338 h 13366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65288" h="1336675" stroke="0">
                  <a:moveTo>
                    <a:pt x="832645" y="0"/>
                  </a:moveTo>
                  <a:lnTo>
                    <a:pt x="832644" y="0"/>
                  </a:lnTo>
                  <a:cubicBezTo>
                    <a:pt x="1292501" y="0"/>
                    <a:pt x="1665288" y="299225"/>
                    <a:pt x="1665288" y="668338"/>
                  </a:cubicBezTo>
                  <a:cubicBezTo>
                    <a:pt x="1665288" y="668338"/>
                    <a:pt x="1665287" y="668339"/>
                    <a:pt x="1665287" y="668339"/>
                  </a:cubicBezTo>
                  <a:lnTo>
                    <a:pt x="832644" y="668338"/>
                  </a:lnTo>
                  <a:close/>
                </a:path>
                <a:path w="1665288" h="1336675" fill="none">
                  <a:moveTo>
                    <a:pt x="832645" y="0"/>
                  </a:moveTo>
                  <a:lnTo>
                    <a:pt x="832644" y="0"/>
                  </a:lnTo>
                  <a:cubicBezTo>
                    <a:pt x="1292501" y="0"/>
                    <a:pt x="1665288" y="299225"/>
                    <a:pt x="1665288" y="668338"/>
                  </a:cubicBezTo>
                  <a:cubicBezTo>
                    <a:pt x="1665288" y="668338"/>
                    <a:pt x="1665287" y="668339"/>
                    <a:pt x="1665287" y="668339"/>
                  </a:cubicBezTo>
                </a:path>
              </a:pathLst>
            </a:custGeom>
            <a:noFill/>
            <a:ln w="9525" algn="ctr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cxnSp>
          <p:nvCxnSpPr>
            <p:cNvPr id="5" name="Прямая соединительная линия 15"/>
            <p:cNvCxnSpPr/>
            <p:nvPr/>
          </p:nvCxnSpPr>
          <p:spPr>
            <a:xfrm>
              <a:off x="3973368" y="3456715"/>
              <a:ext cx="454616" cy="48894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388" name="Picture 4" descr="11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49771" y="2895250"/>
              <a:ext cx="377825" cy="50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11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01931" y="2880452"/>
              <a:ext cx="377825" cy="50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8" name="Rectangle 20"/>
            <p:cNvSpPr>
              <a:spLocks noChangeArrowheads="1"/>
            </p:cNvSpPr>
            <p:nvPr/>
          </p:nvSpPr>
          <p:spPr bwMode="auto">
            <a:xfrm>
              <a:off x="3109768" y="3888515"/>
              <a:ext cx="68800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uk-UA" altLang="uk-UA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40°</a:t>
              </a:r>
              <a:endParaRPr lang="ru-RU" alt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472" name="Rectangle 24"/>
            <p:cNvSpPr>
              <a:spLocks noChangeArrowheads="1"/>
            </p:cNvSpPr>
            <p:nvPr/>
          </p:nvSpPr>
          <p:spPr bwMode="auto">
            <a:xfrm>
              <a:off x="3614593" y="2953477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uk-UA" alt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Прямая соединительная линия 15"/>
            <p:cNvCxnSpPr/>
            <p:nvPr/>
          </p:nvCxnSpPr>
          <p:spPr>
            <a:xfrm flipH="1">
              <a:off x="4969441" y="3358286"/>
              <a:ext cx="244670" cy="530229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4969440" y="2710584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uk-UA" altLang="uk-UA" sz="28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altLang="uk-UA" sz="28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56343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96752"/>
            <a:ext cx="7921625" cy="447575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altLang="uk-UA" dirty="0" smtClean="0"/>
              <a:t>  </a:t>
            </a:r>
            <a:endParaRPr lang="ru-RU" altLang="uk-UA" sz="1900" dirty="0" smtClean="0">
              <a:latin typeface="Palatino Linotype" pitchFamily="18" charset="0"/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altLang="uk-UA" sz="6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altLang="uk-UA" sz="6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Заломлення </a:t>
            </a:r>
            <a:r>
              <a:rPr lang="uk-UA" altLang="uk-UA" sz="6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світла на межі двох середовищ</a:t>
            </a:r>
            <a:r>
              <a:rPr lang="ru-RU" altLang="uk-UA" sz="6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altLang="uk-UA" sz="3500" b="1" i="1" dirty="0" smtClean="0">
              <a:solidFill>
                <a:srgbClr val="99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844824"/>
            <a:ext cx="8352928" cy="4321150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alt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Мета уроку</a:t>
            </a:r>
            <a:r>
              <a:rPr lang="ru-RU" alt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 ознайомитися з характеристикою поширення світла в різних середовищах, з оптичним явищем: заломлення світла, сформулювати закони заломлення світла та показати його практичне застосування.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>
    <a:extraClrScheme>
      <a:clrScheme name="Метро 1">
        <a:dk1>
          <a:srgbClr val="4E5B6F"/>
        </a:dk1>
        <a:lt1>
          <a:srgbClr val="FFFFFF"/>
        </a:lt1>
        <a:dk2>
          <a:srgbClr val="000000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AAAAAA"/>
        </a:accent3>
        <a:accent4>
          <a:srgbClr val="DADADA"/>
        </a:accent4>
        <a:accent5>
          <a:srgbClr val="C0E5AF"/>
        </a:accent5>
        <a:accent6>
          <a:srgbClr val="D4126E"/>
        </a:accent6>
        <a:hlink>
          <a:srgbClr val="EB8803"/>
        </a:hlink>
        <a:folHlink>
          <a:srgbClr val="5F77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етро 2">
        <a:dk1>
          <a:srgbClr val="000000"/>
        </a:dk1>
        <a:lt1>
          <a:srgbClr val="FFFFFF"/>
        </a:lt1>
        <a:dk2>
          <a:srgbClr val="323232"/>
        </a:dk2>
        <a:lt2>
          <a:srgbClr val="DDD0BD"/>
        </a:lt2>
        <a:accent1>
          <a:srgbClr val="F07F09"/>
        </a:accent1>
        <a:accent2>
          <a:srgbClr val="9F2936"/>
        </a:accent2>
        <a:accent3>
          <a:srgbClr val="FFFFFF"/>
        </a:accent3>
        <a:accent4>
          <a:srgbClr val="000000"/>
        </a:accent4>
        <a:accent5>
          <a:srgbClr val="F6C0AA"/>
        </a:accent5>
        <a:accent6>
          <a:srgbClr val="902430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тро 3">
        <a:dk1>
          <a:srgbClr val="000000"/>
        </a:dk1>
        <a:lt1>
          <a:srgbClr val="FFCCCC"/>
        </a:lt1>
        <a:dk2>
          <a:srgbClr val="323232"/>
        </a:dk2>
        <a:lt2>
          <a:srgbClr val="DDD0BD"/>
        </a:lt2>
        <a:accent1>
          <a:srgbClr val="F07F09"/>
        </a:accent1>
        <a:accent2>
          <a:srgbClr val="9F2936"/>
        </a:accent2>
        <a:accent3>
          <a:srgbClr val="FFE2E2"/>
        </a:accent3>
        <a:accent4>
          <a:srgbClr val="000000"/>
        </a:accent4>
        <a:accent5>
          <a:srgbClr val="F6C0AA"/>
        </a:accent5>
        <a:accent6>
          <a:srgbClr val="902430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тро 4">
        <a:dk1>
          <a:srgbClr val="000000"/>
        </a:dk1>
        <a:lt1>
          <a:srgbClr val="FFFFFF"/>
        </a:lt1>
        <a:dk2>
          <a:srgbClr val="323232"/>
        </a:dk2>
        <a:lt2>
          <a:srgbClr val="CCC4A4"/>
        </a:lt2>
        <a:accent1>
          <a:srgbClr val="F07F09"/>
        </a:accent1>
        <a:accent2>
          <a:srgbClr val="9F2936"/>
        </a:accent2>
        <a:accent3>
          <a:srgbClr val="FFFFFF"/>
        </a:accent3>
        <a:accent4>
          <a:srgbClr val="000000"/>
        </a:accent4>
        <a:accent5>
          <a:srgbClr val="F6C0AA"/>
        </a:accent5>
        <a:accent6>
          <a:srgbClr val="902430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тро 5">
        <a:dk1>
          <a:srgbClr val="000000"/>
        </a:dk1>
        <a:lt1>
          <a:srgbClr val="FFFFFF"/>
        </a:lt1>
        <a:dk2>
          <a:srgbClr val="323232"/>
        </a:dk2>
        <a:lt2>
          <a:srgbClr val="CCC4A4"/>
        </a:lt2>
        <a:accent1>
          <a:srgbClr val="C96807"/>
        </a:accent1>
        <a:accent2>
          <a:srgbClr val="9F2936"/>
        </a:accent2>
        <a:accent3>
          <a:srgbClr val="FFFFFF"/>
        </a:accent3>
        <a:accent4>
          <a:srgbClr val="000000"/>
        </a:accent4>
        <a:accent5>
          <a:srgbClr val="E1B9AA"/>
        </a:accent5>
        <a:accent6>
          <a:srgbClr val="902430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тро 6">
        <a:dk1>
          <a:srgbClr val="000000"/>
        </a:dk1>
        <a:lt1>
          <a:srgbClr val="FFFFFF"/>
        </a:lt1>
        <a:dk2>
          <a:srgbClr val="323232"/>
        </a:dk2>
        <a:lt2>
          <a:srgbClr val="CCC4A4"/>
        </a:lt2>
        <a:accent1>
          <a:srgbClr val="AE5A06"/>
        </a:accent1>
        <a:accent2>
          <a:srgbClr val="9F2936"/>
        </a:accent2>
        <a:accent3>
          <a:srgbClr val="FFFFFF"/>
        </a:accent3>
        <a:accent4>
          <a:srgbClr val="000000"/>
        </a:accent4>
        <a:accent5>
          <a:srgbClr val="D3B5AA"/>
        </a:accent5>
        <a:accent6>
          <a:srgbClr val="902430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2810</TotalTime>
  <Words>1159</Words>
  <Application>Microsoft Office PowerPoint</Application>
  <PresentationFormat>Экран (4:3)</PresentationFormat>
  <Paragraphs>202</Paragraphs>
  <Slides>51</Slides>
  <Notes>5</Notes>
  <HiddenSlides>0</HiddenSlides>
  <MMClips>1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4" baseType="lpstr">
      <vt:lpstr>Метро</vt:lpstr>
      <vt:lpstr>Поток</vt:lpstr>
      <vt:lpstr>Flash Document</vt:lpstr>
      <vt:lpstr> </vt:lpstr>
      <vt:lpstr>Презентация PowerPoint</vt:lpstr>
      <vt:lpstr>Презентация PowerPoint</vt:lpstr>
      <vt:lpstr>Дзеркальне відбивання</vt:lpstr>
      <vt:lpstr>Розсіяне відбивання</vt:lpstr>
      <vt:lpstr>Презентация PowerPoint</vt:lpstr>
      <vt:lpstr>1. Який кут відбивання променів? 2. Який кут між падаючим і відбитим променем? </vt:lpstr>
      <vt:lpstr>Презентация PowerPoint</vt:lpstr>
      <vt:lpstr>Презентация PowerPoint</vt:lpstr>
      <vt:lpstr> План вивчення матеріалу</vt:lpstr>
      <vt:lpstr>Презентация PowerPoint</vt:lpstr>
      <vt:lpstr>Чарівна ложка</vt:lpstr>
      <vt:lpstr>Явище заломлення світла</vt:lpstr>
      <vt:lpstr>Заломлення світла</vt:lpstr>
      <vt:lpstr>Першу згадку про заломлення світла можна знайти в працях давньогрецького філософа й вченого Арістотеля  (384-322 р. до н. е.)</vt:lpstr>
      <vt:lpstr>Аналогічний дослід проілюстровано на даному малюнку</vt:lpstr>
      <vt:lpstr>З'ясуємо причину заломлення світла</vt:lpstr>
      <vt:lpstr>Причина заломлення</vt:lpstr>
      <vt:lpstr>Презентация PowerPoint</vt:lpstr>
      <vt:lpstr>Встановимо, що відбувається під час заломлення світла?</vt:lpstr>
      <vt:lpstr>Спостереження заломлення світла за допомогою оптичної шайби</vt:lpstr>
      <vt:lpstr>Кути </vt:lpstr>
      <vt:lpstr>Хід променів</vt:lpstr>
      <vt:lpstr>Перший закон заломлення світла</vt:lpstr>
      <vt:lpstr>Другий закон заломлення світла</vt:lpstr>
      <vt:lpstr>       Другий закон заломлення світла</vt:lpstr>
      <vt:lpstr>Другий закон заломлення світла</vt:lpstr>
      <vt:lpstr>Встановлення закономірностей заломлення світла</vt:lpstr>
      <vt:lpstr>Доповнення до законів заломлення</vt:lpstr>
      <vt:lpstr>Презентация PowerPoint</vt:lpstr>
      <vt:lpstr>Наслідком заломлення світла в атмосфері Землі є той факт, що ми бачимо Сонце й зорі трохи вище від їхнього реального положення.</vt:lpstr>
      <vt:lpstr>Презентация PowerPoint</vt:lpstr>
      <vt:lpstr>Презентация PowerPoint</vt:lpstr>
      <vt:lpstr>Чому виникають міражі?</vt:lpstr>
      <vt:lpstr>Стародавні єгиптяни вірили, що міраж -це примара країни, якої більше немає на  світі.</vt:lpstr>
      <vt:lpstr>Презентация PowerPoint</vt:lpstr>
      <vt:lpstr>Схема виникнення міражу «Летючий голандець»</vt:lpstr>
      <vt:lpstr>Верхній міраж</vt:lpstr>
      <vt:lpstr>Схема виникнення нижнього міражу</vt:lpstr>
      <vt:lpstr>Нижні міражі можна спостерігати навіть на розпеченій сонцем асфальтовій дорозі</vt:lpstr>
      <vt:lpstr>Повне відбивання</vt:lpstr>
      <vt:lpstr>Повне відбивання</vt:lpstr>
      <vt:lpstr>Використання повного відбивання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Домашнє завдання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a; Shalabay T.I.</dc:creator>
  <cp:lastModifiedBy>Shalabay</cp:lastModifiedBy>
  <cp:revision>194</cp:revision>
  <cp:lastPrinted>2015-02-01T17:50:15Z</cp:lastPrinted>
  <dcterms:created xsi:type="dcterms:W3CDTF">2011-01-19T13:24:10Z</dcterms:created>
  <dcterms:modified xsi:type="dcterms:W3CDTF">2015-03-18T18:48:41Z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833494</vt:lpwstr>
  </property>
  <property fmtid="{D5CDD505-2E9C-101B-9397-08002B2CF9AE}" name="NXPowerLiteVersion" pid="3">
    <vt:lpwstr>D4.1.4</vt:lpwstr>
  </property>
</Properties>
</file>