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805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D5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" y="-114"/>
      </p:cViewPr>
      <p:guideLst>
        <p:guide orient="horz" pos="2160"/>
        <p:guide pos="28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5530" y="1371600"/>
            <a:ext cx="7883000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5530" y="3228536"/>
            <a:ext cx="7886061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55872" y="914402"/>
            <a:ext cx="2065615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9026" y="914402"/>
            <a:ext cx="6043838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470" y="1316736"/>
            <a:ext cx="7803436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2470" y="2704664"/>
            <a:ext cx="7803436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026" y="704088"/>
            <a:ext cx="8262462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9025" y="1920085"/>
            <a:ext cx="4054727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6761" y="1920085"/>
            <a:ext cx="4054727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026" y="704088"/>
            <a:ext cx="8262462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9026" y="1855248"/>
            <a:ext cx="4056321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574" y="1859758"/>
            <a:ext cx="4057914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9026" y="2514600"/>
            <a:ext cx="4056321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574" y="2514600"/>
            <a:ext cx="4057914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026" y="704088"/>
            <a:ext cx="8338966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538" y="514352"/>
            <a:ext cx="2754154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8538" y="1676400"/>
            <a:ext cx="2754154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89325" y="1676400"/>
            <a:ext cx="5132162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78394" y="1108077"/>
            <a:ext cx="5278795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36095" y="5359769"/>
            <a:ext cx="156069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034" y="1176997"/>
            <a:ext cx="222168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034" y="2828785"/>
            <a:ext cx="2218624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09453" y="6356351"/>
            <a:ext cx="612034" cy="365125"/>
          </a:xfrm>
        </p:spPr>
        <p:txBody>
          <a:bodyPr/>
          <a:lstStyle/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99712" y="1199517"/>
            <a:ext cx="4636159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63" y="5816600"/>
            <a:ext cx="9199639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98996" y="6219826"/>
            <a:ext cx="4781517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 rot="10800000">
            <a:off x="-19126" y="5816600"/>
            <a:ext cx="9199639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98996" y="-7144"/>
            <a:ext cx="4781517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9026" y="704088"/>
            <a:ext cx="8262462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9026" y="1935480"/>
            <a:ext cx="8262462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9026" y="6356351"/>
            <a:ext cx="214212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E8C2-3CBF-4EFF-871F-6C889FD6FED3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77650" y="6356351"/>
            <a:ext cx="3366188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56444" y="6356351"/>
            <a:ext cx="765043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83EF49-F8DB-40F8-AD57-3F79D562A99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93" y="202408"/>
            <a:ext cx="9217207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94513" y="285728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3976" y="3857628"/>
            <a:ext cx="2666976" cy="257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46918" y="1357298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Тема:  Енергія, види енергії.</a:t>
            </a:r>
            <a:endParaRPr lang="ru-RU" sz="2800" dirty="0"/>
          </a:p>
        </p:txBody>
      </p:sp>
      <p:pic>
        <p:nvPicPr>
          <p:cNvPr id="21" name="Содержимое 6" descr="7a29102357a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161628" y="1857364"/>
            <a:ext cx="3500462" cy="4786312"/>
          </a:xfrm>
          <a:prstGeom prst="rect">
            <a:avLst/>
          </a:prstGeom>
        </p:spPr>
      </p:pic>
      <p:pic>
        <p:nvPicPr>
          <p:cNvPr id="22" name="Содержимое 9" descr="100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180249" y="4857760"/>
            <a:ext cx="1624849" cy="1589087"/>
          </a:xfrm>
          <a:prstGeom prst="rect">
            <a:avLst/>
          </a:prstGeom>
        </p:spPr>
      </p:pic>
      <p:pic>
        <p:nvPicPr>
          <p:cNvPr id="23" name="Рисунок 22" descr="12096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7116" y="4643446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019148" y="3643314"/>
            <a:ext cx="1643074" cy="2714644"/>
            <a:chOff x="2589992" y="1571612"/>
            <a:chExt cx="4857784" cy="4857784"/>
          </a:xfrm>
        </p:grpSpPr>
        <p:pic>
          <p:nvPicPr>
            <p:cNvPr id="3" name="Picture 2" descr="C:\Documents and Settings\Fabre\Мои документы\Downloads\Новая папка\13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89992" y="1571612"/>
              <a:ext cx="4857784" cy="4857784"/>
            </a:xfrm>
            <a:prstGeom prst="rect">
              <a:avLst/>
            </a:prstGeom>
            <a:noFill/>
          </p:spPr>
        </p:pic>
        <p:grpSp>
          <p:nvGrpSpPr>
            <p:cNvPr id="4" name="Группа 7"/>
            <p:cNvGrpSpPr/>
            <p:nvPr/>
          </p:nvGrpSpPr>
          <p:grpSpPr>
            <a:xfrm>
              <a:off x="2947181" y="2071678"/>
              <a:ext cx="4143403" cy="2647945"/>
              <a:chOff x="3071813" y="928688"/>
              <a:chExt cx="2719387" cy="2647945"/>
            </a:xfrm>
          </p:grpSpPr>
          <p:pic>
            <p:nvPicPr>
              <p:cNvPr id="5" name="Рисунок 14" descr="f22.gif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643438" y="1714500"/>
                <a:ext cx="952500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Рисунок 15" descr="f22.gif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714875" y="1071563"/>
                <a:ext cx="952500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Рисунок 16" descr="f22.gif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857625" y="928688"/>
                <a:ext cx="952500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Рисунок 17" descr="f22.gif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857625" y="1643063"/>
                <a:ext cx="952500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Рисунок 18" descr="f22.gif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071813" y="1285875"/>
                <a:ext cx="952500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Рисунок 19" descr="f22.gif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143250" y="2143125"/>
                <a:ext cx="952500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Рисунок 10" descr="f221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286375" y="1643063"/>
                <a:ext cx="504825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Рисунок 31" descr="f22.gif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143240" y="2786058"/>
                <a:ext cx="952500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Рисунок 33" descr="f22.gif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786313" y="2357438"/>
                <a:ext cx="952500" cy="79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5" name="TextBox 14"/>
          <p:cNvSpPr txBox="1"/>
          <p:nvPr/>
        </p:nvSpPr>
        <p:spPr>
          <a:xfrm>
            <a:off x="1947050" y="928670"/>
            <a:ext cx="57150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Чому в фізиці використовують поняття взаємодії</a:t>
            </a:r>
            <a:r>
              <a:rPr lang="uk-UA" dirty="0" smtClean="0"/>
              <a:t>?</a:t>
            </a:r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Що </a:t>
            </a:r>
            <a:r>
              <a:rPr lang="uk-UA" dirty="0" smtClean="0"/>
              <a:t>відбувається з тілом, якщо на нього не діють інші тіла</a:t>
            </a:r>
            <a:r>
              <a:rPr lang="uk-UA" dirty="0" smtClean="0"/>
              <a:t>?</a:t>
            </a:r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Що </a:t>
            </a:r>
            <a:r>
              <a:rPr lang="uk-UA" dirty="0" smtClean="0"/>
              <a:t>є мірою взаємодії тіл</a:t>
            </a:r>
            <a:r>
              <a:rPr lang="uk-UA" dirty="0" smtClean="0"/>
              <a:t>?</a:t>
            </a:r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Що </a:t>
            </a:r>
            <a:r>
              <a:rPr lang="uk-UA" dirty="0" smtClean="0"/>
              <a:t>свідчить про існування сили тяжіння</a:t>
            </a:r>
            <a:r>
              <a:rPr lang="uk-UA" dirty="0" smtClean="0"/>
              <a:t>?</a:t>
            </a:r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Як </a:t>
            </a:r>
            <a:r>
              <a:rPr lang="uk-UA" dirty="0" smtClean="0"/>
              <a:t>взаємодіють заряджені тіла?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Наведіть приклади магнітної взаємодії.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Які тіла взаємодіють під час падіння каменя?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Що розуміють у фізиці під словом «сила»?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Що називається силою?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Які два роди електричних зарядів існують у природі?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Як їх називають?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Як взаємодіють однойменно заряджені?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Як взаємодіють різнойменно заряджені?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Які тіла називають постійними магнітами?</a:t>
            </a:r>
            <a:endParaRPr lang="ru-RU" sz="1600" dirty="0" smtClean="0"/>
          </a:p>
          <a:p>
            <a:pPr marL="722313" lvl="1" indent="-368300">
              <a:buFont typeface="Arial" pitchFamily="34" charset="0"/>
              <a:buChar char="•"/>
              <a:tabLst>
                <a:tab pos="722313" algn="l"/>
              </a:tabLst>
            </a:pPr>
            <a:r>
              <a:rPr lang="uk-UA" dirty="0" smtClean="0"/>
              <a:t>Які з відомих вам речовин притягаються магнітом?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2052" name="Picture 4" descr="C:\Documents and Settings\Fabre\Мои документы\Downloads\Новая папка\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100" y="1071546"/>
            <a:ext cx="2319327" cy="231932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2604" y="357166"/>
            <a:ext cx="4357718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lvl="2" marL="0"/>
            <a:r>
              <a:rPr dirty="0" lang="uk-UA" smtClean="0" sz="3600"/>
              <a:t>1.  Що таке енергія?</a:t>
            </a:r>
            <a:endParaRPr dirty="0" lang="ru-RU" smtClean="0" sz="3200"/>
          </a:p>
        </p:txBody>
      </p:sp>
      <p:sp>
        <p:nvSpPr>
          <p:cNvPr id="5" name="TextBox 4"/>
          <p:cNvSpPr txBox="1"/>
          <p:nvPr/>
        </p:nvSpPr>
        <p:spPr>
          <a:xfrm>
            <a:off x="2732868" y="5214950"/>
            <a:ext cx="6072230" cy="138499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uk-UA" smtClean="0" sz="2800">
                <a:ea charset="0" pitchFamily="82" typeface="SchoolBookC"/>
                <a:cs charset="0" pitchFamily="34" typeface="Arial"/>
              </a:rPr>
              <a:t>Енергія </a:t>
            </a:r>
            <a:r>
              <a:rPr dirty="0" i="1" lang="uk-UA" smtClean="0" sz="2800">
                <a:ea charset="0" pitchFamily="82" typeface="SchoolBookC"/>
                <a:cs charset="0" pitchFamily="34" typeface="Arial"/>
              </a:rPr>
              <a:t>є загальною кількісною мірою руху та взаємодії всіх видів матерії</a:t>
            </a:r>
            <a:r>
              <a:rPr dirty="0" i="1" lang="uk-UA" smtClean="0" sz="2800">
                <a:ea charset="0" pitchFamily="82" typeface="SchoolBookC"/>
                <a:cs charset="0" pitchFamily="34" typeface="Arial"/>
              </a:rPr>
              <a:t>.</a:t>
            </a:r>
            <a:endParaRPr dirty="0" lang="ru-RU" sz="2800"/>
          </a:p>
        </p:txBody>
      </p:sp>
      <p:pic>
        <p:nvPicPr>
          <p:cNvPr descr="C:\Documents and Settings\Fabre\Мои документы\Downloads\Новая папка\3.jpg" id="1536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290" y="1000108"/>
            <a:ext cx="2000264" cy="27276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C:\Documents and Settings\Fabre\Мои документы\Downloads\Новая папка\6.JPG" id="15363" name="Picture 3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7578" y="3071810"/>
            <a:ext cx="2866876" cy="19065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C:\Documents and Settings\Fabre\Мои документы\Downloads\Новая папка\4.jpg" id="15364" name="Picture 4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8818" y="1071546"/>
            <a:ext cx="2560338" cy="1714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C:\Documents and Settings\Fabre\Мои документы\Downloads\Новая папка\5.jpg" id="15365" name="Picture 5"/>
          <p:cNvPicPr>
            <a:picLocks noChangeArrowheads="1" noChangeAspect="1"/>
          </p:cNvPicPr>
          <p:nvPr/>
        </p:nvPicPr>
        <p:blipFill>
          <a:blip r:embed="rId5"/>
          <a:srcRect b="116"/>
          <a:stretch>
            <a:fillRect/>
          </a:stretch>
        </p:blipFill>
        <p:spPr bwMode="auto">
          <a:xfrm>
            <a:off x="2661430" y="2571744"/>
            <a:ext cx="2000264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3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900" fill="hold" id="9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100" fill="hold" id="1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4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1500"/>
                            </p:stCondLst>
                            <p:childTnLst>
                              <p:par>
                                <p:cTn fill="hold" id="17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9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1">
                            <p:stCondLst>
                              <p:cond delay="2000"/>
                            </p:stCondLst>
                            <p:childTnLst>
                              <p:par>
                                <p:cTn fill="hold" id="22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4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5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">
                            <p:stCondLst>
                              <p:cond delay="2500"/>
                            </p:stCondLst>
                            <p:childTnLst>
                              <p:par>
                                <p:cTn fill="hold" id="27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9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32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4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35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3"/>
      <p:bldP grpId="0" spid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углом вверх 11"/>
          <p:cNvSpPr/>
          <p:nvPr/>
        </p:nvSpPr>
        <p:spPr>
          <a:xfrm rot="10800000" flipH="1">
            <a:off x="6304768" y="2214554"/>
            <a:ext cx="802099" cy="6966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61232" y="357166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2. Види механічної енергії. 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8290" y="3000372"/>
            <a:ext cx="2643206" cy="10001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uk-UA" sz="2800" dirty="0" smtClean="0">
                <a:solidFill>
                  <a:schemeClr val="tx1"/>
                </a:solidFill>
              </a:rPr>
              <a:t>кінетична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lvl="2" algn="ctr"/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47248" y="4286256"/>
            <a:ext cx="2643206" cy="10001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uk-UA" sz="2800" dirty="0" smtClean="0"/>
              <a:t> </a:t>
            </a:r>
            <a:r>
              <a:rPr lang="uk-UA" sz="2800" dirty="0" smtClean="0">
                <a:solidFill>
                  <a:schemeClr val="tx1"/>
                </a:solidFill>
              </a:rPr>
              <a:t>піднятого над землею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lvl="2" algn="ctr"/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76140" y="5357826"/>
            <a:ext cx="3000396" cy="10001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uk-UA" sz="2800" dirty="0" smtClean="0">
                <a:solidFill>
                  <a:schemeClr val="tx1"/>
                </a:solidFill>
              </a:rPr>
              <a:t>деформованого тіла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11" name="Стрелка углом вверх 10"/>
          <p:cNvSpPr/>
          <p:nvPr/>
        </p:nvSpPr>
        <p:spPr>
          <a:xfrm rot="10800000">
            <a:off x="1611468" y="2256164"/>
            <a:ext cx="1282832" cy="6966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89926" y="1428736"/>
            <a:ext cx="4286280" cy="12858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uk-UA" sz="2800" dirty="0" smtClean="0">
                <a:solidFill>
                  <a:schemeClr val="tx1"/>
                </a:solidFill>
              </a:rPr>
              <a:t>Повна механічна енергія</a:t>
            </a:r>
            <a:r>
              <a:rPr lang="uk-UA" dirty="0" smtClean="0">
                <a:solidFill>
                  <a:schemeClr val="tx1"/>
                </a:solidFill>
              </a:rPr>
              <a:t>.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14" name="Стрелка углом вверх 13"/>
          <p:cNvSpPr/>
          <p:nvPr/>
        </p:nvSpPr>
        <p:spPr>
          <a:xfrm rot="10800000">
            <a:off x="4826179" y="3542049"/>
            <a:ext cx="1282832" cy="6966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углом вверх 14"/>
          <p:cNvSpPr/>
          <p:nvPr/>
        </p:nvSpPr>
        <p:spPr>
          <a:xfrm rot="10800000" flipH="1">
            <a:off x="7590652" y="3500438"/>
            <a:ext cx="802099" cy="178595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33198" y="2928934"/>
            <a:ext cx="2857520" cy="10001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uk-UA" sz="2800" dirty="0" smtClean="0">
                <a:solidFill>
                  <a:schemeClr val="tx1"/>
                </a:solidFill>
              </a:rPr>
              <a:t>потенціальна 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  <p:bldP spid="6" grpId="0" animBg="1"/>
      <p:bldP spid="8" grpId="0" animBg="1"/>
      <p:bldP spid="9" grpId="0" animBg="1"/>
      <p:bldP spid="11" grpId="0" animBg="1"/>
      <p:bldP spid="5" grpId="0" animBg="1"/>
      <p:bldP spid="14" grpId="0" animBg="1"/>
      <p:bldP spid="15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4042" y="428604"/>
            <a:ext cx="56436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uk-UA" sz="3200" dirty="0" smtClean="0"/>
              <a:t>3. Одиниці енергії. </a:t>
            </a:r>
          </a:p>
          <a:p>
            <a:pPr marL="0" lvl="2" algn="ctr"/>
            <a:r>
              <a:rPr lang="ru-RU" sz="3200" dirty="0" smtClean="0"/>
              <a:t>[</a:t>
            </a:r>
            <a:r>
              <a:rPr lang="en-US" sz="3200" dirty="0" smtClean="0"/>
              <a:t>W</a:t>
            </a:r>
            <a:r>
              <a:rPr lang="ru-RU" sz="3200" dirty="0" smtClean="0"/>
              <a:t>] </a:t>
            </a:r>
            <a:r>
              <a:rPr lang="uk-UA" sz="3200" dirty="0" smtClean="0"/>
              <a:t>= Дж</a:t>
            </a:r>
            <a:endParaRPr lang="ru-RU" sz="2800" dirty="0" smtClean="0"/>
          </a:p>
        </p:txBody>
      </p:sp>
      <p:pic>
        <p:nvPicPr>
          <p:cNvPr id="16386" name="Picture 2" descr="C:\Documents and Settings\Fabre\Мои документы\Downloads\Новая папка\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2868" y="4071942"/>
            <a:ext cx="3283753" cy="250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7" name="Picture 3" descr="C:\Documents and Settings\Fabre\Мои документы\Downloads\Новая папка\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37331" y="2143116"/>
            <a:ext cx="2543182" cy="2354798"/>
          </a:xfrm>
          <a:prstGeom prst="rect">
            <a:avLst/>
          </a:prstGeom>
          <a:noFill/>
        </p:spPr>
      </p:pic>
      <p:pic>
        <p:nvPicPr>
          <p:cNvPr id="16388" name="Picture 4" descr="C:\Documents and Settings\Fabre\Мои документы\Downloads\Новая папка\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4042" y="1571612"/>
            <a:ext cx="1571636" cy="2311229"/>
          </a:xfrm>
          <a:prstGeom prst="rect">
            <a:avLst/>
          </a:prstGeom>
          <a:noFill/>
        </p:spPr>
      </p:pic>
      <p:pic>
        <p:nvPicPr>
          <p:cNvPr id="16389" name="Picture 5" descr="C:\Documents and Settings\Fabre\Мои документы\Downloads\Новая папка\1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0454" y="4286256"/>
            <a:ext cx="2571755" cy="1928816"/>
          </a:xfrm>
          <a:prstGeom prst="rect">
            <a:avLst/>
          </a:prstGeom>
          <a:noFill/>
        </p:spPr>
      </p:pic>
      <p:pic>
        <p:nvPicPr>
          <p:cNvPr id="16390" name="Picture 6" descr="C:\Documents and Settings\Fabre\Мои документы\Downloads\Новая папка\dneproges_thumb.gif"/>
          <p:cNvPicPr>
            <a:picLocks noChangeAspect="1" noChangeArrowheads="1"/>
          </p:cNvPicPr>
          <p:nvPr/>
        </p:nvPicPr>
        <p:blipFill>
          <a:blip r:embed="rId6"/>
          <a:srcRect l="26487" r="-17" b="21733"/>
          <a:stretch>
            <a:fillRect/>
          </a:stretch>
        </p:blipFill>
        <p:spPr bwMode="auto">
          <a:xfrm>
            <a:off x="3090058" y="1428736"/>
            <a:ext cx="3571900" cy="2967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2802" y="357166"/>
            <a:ext cx="55007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uk-UA" sz="2400" dirty="0" smtClean="0"/>
              <a:t>Тіло підняли над столом. Чим відрізняється потенціальна енергія тіла відносно стола і підлоги, на якій стоїть стіл?</a:t>
            </a:r>
            <a:endParaRPr lang="ru-RU" sz="24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400" dirty="0" smtClean="0"/>
              <a:t>Які перетворення енергії відбуваються під час падіння тіл?</a:t>
            </a:r>
            <a:endParaRPr lang="ru-RU" sz="24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400" dirty="0" smtClean="0"/>
              <a:t>Які види механічної енергії </a:t>
            </a:r>
            <a:r>
              <a:rPr lang="uk-UA" sz="2400" dirty="0" smtClean="0"/>
              <a:t>має </a:t>
            </a:r>
            <a:r>
              <a:rPr lang="uk-UA" sz="2400" dirty="0" smtClean="0"/>
              <a:t>літак, що летить?</a:t>
            </a:r>
            <a:endParaRPr lang="ru-RU" sz="24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400" dirty="0" smtClean="0"/>
              <a:t>Що таке енергія? </a:t>
            </a:r>
            <a:endParaRPr lang="ru-RU" sz="24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400" dirty="0" smtClean="0"/>
              <a:t>Які види енергії існують? </a:t>
            </a:r>
            <a:endParaRPr lang="ru-RU" sz="24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400" dirty="0" smtClean="0"/>
              <a:t>Чим визначаються потенціальна і кінетична енергії тіл? </a:t>
            </a:r>
            <a:endParaRPr lang="ru-RU" sz="24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uk-UA" sz="2400" dirty="0" smtClean="0"/>
              <a:t>Як формулюється закон збереження і перетворення енергії?</a:t>
            </a:r>
            <a:endParaRPr lang="ru-RU" sz="2400" dirty="0"/>
          </a:p>
        </p:txBody>
      </p:sp>
      <p:pic>
        <p:nvPicPr>
          <p:cNvPr id="20481" name="Picture 1" descr="D:\2 Мама\фізика картинки\3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8"/>
              </a:clrFrom>
              <a:clrTo>
                <a:srgbClr val="FAFA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1958" y="4643446"/>
            <a:ext cx="2228853" cy="1857378"/>
          </a:xfrm>
          <a:prstGeom prst="rect">
            <a:avLst/>
          </a:prstGeom>
          <a:noFill/>
        </p:spPr>
      </p:pic>
      <p:pic>
        <p:nvPicPr>
          <p:cNvPr id="20482" name="Picture 2" descr="D:\1МАМА\анимашки\3152880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60915">
            <a:off x="-7303" y="345166"/>
            <a:ext cx="2458260" cy="201085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9992" y="1571612"/>
            <a:ext cx="62151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5113">
              <a:buFont typeface="Karmen" pitchFamily="34" charset="-52"/>
              <a:buChar char="?"/>
            </a:pPr>
            <a:r>
              <a:rPr lang="uk-UA" sz="2400" dirty="0" smtClean="0"/>
              <a:t>Яким молотком – дерев'яним чи металевим – можна забити цвях за меншу кількість ударів? Чому?</a:t>
            </a:r>
          </a:p>
          <a:p>
            <a:pPr indent="265113">
              <a:buFont typeface="Karmen" pitchFamily="34" charset="-52"/>
              <a:buChar char="?"/>
            </a:pPr>
            <a:endParaRPr lang="ru-RU" sz="2400" dirty="0" smtClean="0"/>
          </a:p>
          <a:p>
            <a:pPr indent="265113">
              <a:buFont typeface="Karmen" pitchFamily="34" charset="-52"/>
              <a:buChar char="?"/>
            </a:pPr>
            <a:r>
              <a:rPr lang="uk-UA" sz="2400" dirty="0" smtClean="0"/>
              <a:t>На столі лежать алюмінієвий і свинцевий бруски однакового об'єму. Який із цих брусків має більшу потенціальну енергію відносно підлоги?</a:t>
            </a:r>
          </a:p>
          <a:p>
            <a:pPr indent="265113">
              <a:buFont typeface="Karmen" pitchFamily="34" charset="-52"/>
              <a:buChar char="?"/>
            </a:pP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89794" y="500042"/>
            <a:ext cx="5310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Якісні задачі: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Содержимое 9" descr="100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2375678" y="4929198"/>
            <a:ext cx="1804175" cy="1589087"/>
          </a:xfrm>
          <a:prstGeom prst="rect">
            <a:avLst/>
          </a:prstGeom>
        </p:spPr>
      </p:pic>
      <p:pic>
        <p:nvPicPr>
          <p:cNvPr id="7" name="Рисунок 6" descr="120966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834" y="450057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9992" y="1285860"/>
            <a:ext cx="585791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5113">
              <a:buFont typeface="Karmen" pitchFamily="34" charset="-52"/>
              <a:buChar char="?"/>
            </a:pPr>
            <a:r>
              <a:rPr lang="uk-UA" sz="2800" dirty="0" smtClean="0"/>
              <a:t>Які перетворення енергії відбуваються під час руху м'яча, кинутого вертикально вгору? Опором повітря знехтувати.   </a:t>
            </a:r>
            <a:endParaRPr lang="uk-UA" sz="2800" dirty="0" smtClean="0"/>
          </a:p>
          <a:p>
            <a:pPr indent="265113">
              <a:buFont typeface="Karmen" pitchFamily="34" charset="-52"/>
              <a:buChar char="?"/>
            </a:pPr>
            <a:endParaRPr lang="uk-UA" sz="2800" dirty="0" smtClean="0"/>
          </a:p>
          <a:p>
            <a:pPr indent="265113">
              <a:buFont typeface="Karmen" pitchFamily="34" charset="-52"/>
              <a:buChar char="?"/>
            </a:pPr>
            <a:r>
              <a:rPr lang="uk-UA" sz="2800" dirty="0" smtClean="0"/>
              <a:t> Після удару об стіну напрям швидкості тенісного м'яча змінився, але числове значення швидкості залишилося незмінним. Чи змінилася кінетична енергія м'яча?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3" name="Содержимое 9" descr="100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303976" y="1500174"/>
            <a:ext cx="1804175" cy="1589087"/>
          </a:xfrm>
          <a:prstGeom prst="rect">
            <a:avLst/>
          </a:prstGeom>
        </p:spPr>
      </p:pic>
      <p:pic>
        <p:nvPicPr>
          <p:cNvPr id="4" name="Рисунок 3" descr="120966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148" y="4786322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32868" y="3786190"/>
            <a:ext cx="5357850" cy="258532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uk-UA" smtClean="0" sz="2400">
                <a:solidFill>
                  <a:srgbClr val="7030A0"/>
                </a:solidFill>
              </a:rPr>
              <a:t>Домашнє завдання </a:t>
            </a:r>
          </a:p>
          <a:p>
            <a:pPr algn="ctr"/>
            <a:r>
              <a:rPr dirty="0" lang="uk-UA" smtClean="0" sz="2400"/>
              <a:t>§ 5, § 6, (п.2,4) Опрацювати навчальний матеріал про енергію та її види. </a:t>
            </a:r>
            <a:endParaRPr dirty="0" lang="ru-RU" smtClean="0" sz="2400"/>
          </a:p>
          <a:p>
            <a:pPr algn="ctr"/>
            <a:r>
              <a:rPr dirty="0" lang="uk-UA" smtClean="0" sz="2400"/>
              <a:t>Підготувати повідомлення про видатних фізиків-українців</a:t>
            </a:r>
            <a:endParaRPr dirty="0" lang="ru-RU" smtClean="0" sz="2400"/>
          </a:p>
          <a:p>
            <a:endParaRPr dirty="0" lang="ru-RU"/>
          </a:p>
        </p:txBody>
      </p:sp>
      <p:pic>
        <p:nvPicPr>
          <p:cNvPr id="4" name="Picture 5"/>
          <p:cNvPicPr>
            <a:picLocks noChangeArrowheads="1" noChangeAspect="1"/>
          </p:cNvPicPr>
          <p:nvPr/>
        </p:nvPicPr>
        <p:blipFill>
          <a:blip r:embed="rId2"/>
          <a:srcRect r="86"/>
          <a:stretch>
            <a:fillRect/>
          </a:stretch>
        </p:blipFill>
        <p:spPr bwMode="auto">
          <a:xfrm>
            <a:off x="2484438" y="981075"/>
            <a:ext cx="3673475" cy="2543175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2000"/>
                            </p:stCondLst>
                            <p:childTnLst>
                              <p:par>
                                <p:cTn fill="hold" id="12" nodeType="after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4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6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">
                            <p:stCondLst>
                              <p:cond delay="2500"/>
                            </p:stCondLst>
                            <p:childTnLst>
                              <p:par>
                                <p:cTn fill="hold" id="18" nodeType="after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0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1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2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">
                            <p:stCondLst>
                              <p:cond delay="3000"/>
                            </p:stCondLst>
                            <p:childTnLst>
                              <p:par>
                                <p:cTn fill="hold" id="24" nodeType="after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6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7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8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2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96</TotalTime>
  <Words>325</Words>
  <Application>Microsoft Office PowerPoint</Application>
  <PresentationFormat>Произвольный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Презентация2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kture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Fabre</dc:creator>
  <cp:lastModifiedBy>Fabre</cp:lastModifiedBy>
  <cp:revision>11</cp:revision>
  <dcterms:created xsi:type="dcterms:W3CDTF">2013-12-09T15:49:17Z</dcterms:created>
  <dcterms:modified xsi:type="dcterms:W3CDTF">2013-12-15T19:39:50Z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726171</vt:lpwstr>
  </property>
  <property fmtid="{D5CDD505-2E9C-101B-9397-08002B2CF9AE}" name="NXPowerLiteVersion" pid="3">
    <vt:lpwstr>D4.1.4</vt:lpwstr>
  </property>
</Properties>
</file>