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306" r:id="rId2"/>
    <p:sldId id="307" r:id="rId3"/>
    <p:sldId id="311" r:id="rId4"/>
    <p:sldId id="308" r:id="rId5"/>
    <p:sldId id="309" r:id="rId6"/>
    <p:sldId id="303" r:id="rId7"/>
    <p:sldId id="310" r:id="rId8"/>
    <p:sldId id="260" r:id="rId9"/>
    <p:sldId id="312" r:id="rId10"/>
    <p:sldId id="304" r:id="rId11"/>
    <p:sldId id="261" r:id="rId12"/>
    <p:sldId id="263" r:id="rId13"/>
    <p:sldId id="262" r:id="rId14"/>
    <p:sldId id="301" r:id="rId15"/>
    <p:sldId id="302" r:id="rId16"/>
    <p:sldId id="267" r:id="rId17"/>
    <p:sldId id="265" r:id="rId18"/>
    <p:sldId id="266" r:id="rId19"/>
    <p:sldId id="278" r:id="rId20"/>
    <p:sldId id="264" r:id="rId21"/>
    <p:sldId id="276" r:id="rId22"/>
    <p:sldId id="268" r:id="rId23"/>
    <p:sldId id="270" r:id="rId24"/>
    <p:sldId id="305" r:id="rId25"/>
    <p:sldId id="271" r:id="rId26"/>
    <p:sldId id="273" r:id="rId27"/>
    <p:sldId id="269" r:id="rId28"/>
    <p:sldId id="314" r:id="rId29"/>
    <p:sldId id="31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5"/>
            <c:bubble3D val="0"/>
            <c:explosion val="0"/>
          </c:dPt>
          <c:cat>
            <c:strRef>
              <c:f>Лист1!$A$2:$A$7</c:f>
              <c:strCache>
                <c:ptCount val="6"/>
                <c:pt idx="0">
                  <c:v>"Герой нашого часу"</c:v>
                </c:pt>
                <c:pt idx="1">
                  <c:v>"Мцирі"</c:v>
                </c:pt>
                <c:pt idx="2">
                  <c:v>"Маскарад"</c:v>
                </c:pt>
                <c:pt idx="3">
                  <c:v>"Демон"</c:v>
                </c:pt>
                <c:pt idx="4">
                  <c:v>"Бородино"</c:v>
                </c:pt>
                <c:pt idx="5">
                  <c:v>"Парус"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0.39</c:v>
                </c:pt>
                <c:pt idx="1">
                  <c:v>0.18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</cdr:x>
      <cdr:y>0.02723</cdr:y>
    </cdr:from>
    <cdr:to>
      <cdr:x>0.99</cdr:x>
      <cdr:y>0.19062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3470" y="142876"/>
          <a:ext cx="2428892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D9B31-32CC-4EDB-831B-34ED5FF4B87C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FA438-921F-4587-B942-51266FBFD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8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A438-921F-4587-B942-51266FBFD5E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6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5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6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1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5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1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71D2D8-CC02-4145-BC34-BFEB4B657638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9"/>
            <a:ext cx="3481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09443A-1019-41EC-BC6E-135410151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package" Target="../embeddings/_________Microsoft_Word2.docx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Підсумкова контрольна робота</a:t>
            </a:r>
            <a:b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 світової літератури</a:t>
            </a:r>
            <a:b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учениці </a:t>
            </a:r>
            <a: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9-В класу</a:t>
            </a:r>
            <a:b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Великолучківської</a:t>
            </a:r>
            <a: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ЗОШ </a:t>
            </a:r>
            <a:r>
              <a:rPr lang="en-US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I-III </a:t>
            </a:r>
            <a: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ступенів</a:t>
            </a:r>
            <a:b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Балко</a:t>
            </a:r>
            <a:r>
              <a:rPr lang="uk-UA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Олександри</a:t>
            </a:r>
            <a: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2013 рік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2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610">
        <p14:ripple dir="lu"/>
      </p:transition>
    </mc:Choice>
    <mc:Fallback xmlns="">
      <p:transition spd="slow" advTm="12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3" y="285728"/>
            <a:ext cx="6500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За неповні 13 років (1828-1841) Лермонтов написав: </a:t>
            </a:r>
          </a:p>
          <a:p>
            <a:r>
              <a:rPr lang="uk-UA" sz="2800" dirty="0" smtClean="0"/>
              <a:t>Понад 400 поезій, майже 30 поем, 6 драм і 3 романи!  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2097596"/>
            <a:ext cx="4330761" cy="452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50">
        <p14:gallery dir="l"/>
      </p:transition>
    </mc:Choice>
    <mc:Fallback xmlns="">
      <p:transition spd="slow" advTm="13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7"/>
            <a:ext cx="3214711" cy="6370975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100" dirty="0" err="1" smtClean="0"/>
              <a:t>Ні</a:t>
            </a:r>
            <a:r>
              <a:rPr lang="ru-RU" sz="2100" dirty="0" smtClean="0"/>
              <a:t>, я не Байрон, </a:t>
            </a:r>
            <a:r>
              <a:rPr lang="ru-RU" sz="2100" dirty="0" err="1" smtClean="0"/>
              <a:t>інший</a:t>
            </a:r>
            <a:r>
              <a:rPr lang="ru-RU" sz="2100" dirty="0" smtClean="0"/>
              <a:t> я</a:t>
            </a:r>
          </a:p>
          <a:p>
            <a:r>
              <a:rPr lang="ru-RU" sz="2100" dirty="0" err="1" smtClean="0"/>
              <a:t>Обранець</a:t>
            </a:r>
            <a:r>
              <a:rPr lang="ru-RU" sz="2100" dirty="0" smtClean="0"/>
              <a:t>, людям </a:t>
            </a:r>
            <a:r>
              <a:rPr lang="ru-RU" sz="2100" dirty="0" err="1" smtClean="0"/>
              <a:t>ще</a:t>
            </a:r>
            <a:r>
              <a:rPr lang="ru-RU" sz="2100" dirty="0" smtClean="0"/>
              <a:t> не знаний,</a:t>
            </a:r>
          </a:p>
          <a:p>
            <a:r>
              <a:rPr lang="ru-RU" sz="2100" dirty="0" smtClean="0"/>
              <a:t>Як </a:t>
            </a:r>
            <a:r>
              <a:rPr lang="ru-RU" sz="2100" dirty="0" err="1" smtClean="0"/>
              <a:t>він</a:t>
            </a:r>
            <a:r>
              <a:rPr lang="ru-RU" sz="2100" dirty="0" smtClean="0"/>
              <a:t>, </a:t>
            </a:r>
            <a:r>
              <a:rPr lang="ru-RU" sz="2100" dirty="0" err="1" smtClean="0"/>
              <a:t>мандрівець</a:t>
            </a:r>
            <a:r>
              <a:rPr lang="ru-RU" sz="2100" dirty="0" smtClean="0"/>
              <a:t>, </a:t>
            </a:r>
            <a:r>
              <a:rPr lang="ru-RU" sz="2100" dirty="0" err="1" smtClean="0"/>
              <a:t>світом</a:t>
            </a:r>
            <a:r>
              <a:rPr lang="ru-RU" sz="2100" dirty="0" smtClean="0"/>
              <a:t> </a:t>
            </a:r>
            <a:r>
              <a:rPr lang="ru-RU" sz="2100" dirty="0" err="1" smtClean="0"/>
              <a:t>гнаний</a:t>
            </a:r>
            <a:r>
              <a:rPr lang="ru-RU" sz="2100" dirty="0" smtClean="0"/>
              <a:t>,</a:t>
            </a:r>
          </a:p>
          <a:p>
            <a:r>
              <a:rPr lang="ru-RU" sz="2100" dirty="0" smtClean="0"/>
              <a:t>Та </a:t>
            </a:r>
            <a:r>
              <a:rPr lang="ru-RU" sz="2100" dirty="0" err="1" smtClean="0"/>
              <a:t>руська</a:t>
            </a:r>
            <a:r>
              <a:rPr lang="ru-RU" sz="2100" dirty="0" smtClean="0"/>
              <a:t> </a:t>
            </a:r>
            <a:r>
              <a:rPr lang="ru-RU" sz="2100" dirty="0" err="1" smtClean="0"/>
              <a:t>лиш</a:t>
            </a:r>
            <a:r>
              <a:rPr lang="ru-RU" sz="2100" dirty="0" smtClean="0"/>
              <a:t> душа моя.</a:t>
            </a:r>
          </a:p>
          <a:p>
            <a:r>
              <a:rPr lang="ru-RU" sz="2100" dirty="0" err="1" smtClean="0"/>
              <a:t>Раніш</a:t>
            </a:r>
            <a:r>
              <a:rPr lang="ru-RU" sz="2100" dirty="0" smtClean="0"/>
              <a:t> почав, </a:t>
            </a:r>
            <a:r>
              <a:rPr lang="ru-RU" sz="2100" dirty="0" err="1" smtClean="0"/>
              <a:t>скінчу</a:t>
            </a:r>
            <a:r>
              <a:rPr lang="ru-RU" sz="2100" dirty="0" smtClean="0"/>
              <a:t> </a:t>
            </a:r>
            <a:r>
              <a:rPr lang="ru-RU" sz="2100" dirty="0" err="1" smtClean="0"/>
              <a:t>зарані</a:t>
            </a:r>
            <a:r>
              <a:rPr lang="ru-RU" sz="2100" dirty="0" smtClean="0"/>
              <a:t>,</a:t>
            </a:r>
          </a:p>
          <a:p>
            <a:r>
              <a:rPr lang="ru-RU" sz="2100" dirty="0" smtClean="0"/>
              <a:t>Я </a:t>
            </a:r>
            <a:r>
              <a:rPr lang="ru-RU" sz="2100" dirty="0" err="1" smtClean="0"/>
              <a:t>встигну</a:t>
            </a:r>
            <a:r>
              <a:rPr lang="ru-RU" sz="2100" dirty="0" smtClean="0"/>
              <a:t> мало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зробить</a:t>
            </a:r>
            <a:r>
              <a:rPr lang="ru-RU" sz="2100" dirty="0" smtClean="0"/>
              <a:t>;</a:t>
            </a:r>
          </a:p>
          <a:p>
            <a:r>
              <a:rPr lang="ru-RU" sz="2100" dirty="0" smtClean="0"/>
              <a:t>В </a:t>
            </a:r>
            <a:r>
              <a:rPr lang="ru-RU" sz="2100" dirty="0" err="1" smtClean="0"/>
              <a:t>душі</a:t>
            </a:r>
            <a:r>
              <a:rPr lang="ru-RU" sz="2100" dirty="0" smtClean="0"/>
              <a:t> </a:t>
            </a:r>
            <a:r>
              <a:rPr lang="ru-RU" sz="2100" dirty="0" err="1" smtClean="0"/>
              <a:t>моїй</a:t>
            </a:r>
            <a:r>
              <a:rPr lang="ru-RU" sz="2100" dirty="0" smtClean="0"/>
              <a:t>, як в </a:t>
            </a:r>
            <a:r>
              <a:rPr lang="ru-RU" sz="2100" dirty="0" err="1" smtClean="0"/>
              <a:t>океані</a:t>
            </a:r>
            <a:r>
              <a:rPr lang="ru-RU" sz="2100" dirty="0" smtClean="0"/>
              <a:t>,</a:t>
            </a:r>
          </a:p>
          <a:p>
            <a:r>
              <a:rPr lang="ru-RU" sz="2100" dirty="0" err="1" smtClean="0"/>
              <a:t>Надій</a:t>
            </a:r>
            <a:r>
              <a:rPr lang="ru-RU" sz="2100" dirty="0" smtClean="0"/>
              <a:t> </a:t>
            </a:r>
            <a:r>
              <a:rPr lang="ru-RU" sz="2100" dirty="0" err="1" smtClean="0"/>
              <a:t>розбитих</a:t>
            </a:r>
            <a:r>
              <a:rPr lang="ru-RU" sz="2100" dirty="0" smtClean="0"/>
              <a:t> скарб </a:t>
            </a:r>
            <a:r>
              <a:rPr lang="ru-RU" sz="2100" dirty="0" err="1" smtClean="0"/>
              <a:t>лежить</a:t>
            </a:r>
            <a:r>
              <a:rPr lang="ru-RU" sz="2100" dirty="0" smtClean="0"/>
              <a:t>.</a:t>
            </a:r>
          </a:p>
          <a:p>
            <a:r>
              <a:rPr lang="ru-RU" sz="2100" dirty="0" err="1" smtClean="0"/>
              <a:t>Хто</a:t>
            </a:r>
            <a:r>
              <a:rPr lang="ru-RU" sz="2100" dirty="0" smtClean="0"/>
              <a:t> </a:t>
            </a:r>
            <a:r>
              <a:rPr lang="ru-RU" sz="2100" dirty="0" err="1" smtClean="0"/>
              <a:t>може</a:t>
            </a:r>
            <a:r>
              <a:rPr lang="ru-RU" sz="2100" dirty="0" smtClean="0"/>
              <a:t>, океане, в </a:t>
            </a:r>
            <a:r>
              <a:rPr lang="ru-RU" sz="2100" dirty="0" err="1" smtClean="0"/>
              <a:t>шумі</a:t>
            </a:r>
            <a:endParaRPr lang="ru-RU" sz="2100" dirty="0" smtClean="0"/>
          </a:p>
          <a:p>
            <a:r>
              <a:rPr lang="ru-RU" sz="2100" dirty="0" err="1" smtClean="0"/>
              <a:t>Твої</a:t>
            </a:r>
            <a:r>
              <a:rPr lang="ru-RU" sz="2100" dirty="0" smtClean="0"/>
              <a:t> </a:t>
            </a:r>
            <a:r>
              <a:rPr lang="ru-RU" sz="2100" dirty="0" err="1" smtClean="0"/>
              <a:t>пізнати</a:t>
            </a:r>
            <a:r>
              <a:rPr lang="ru-RU" sz="2100" dirty="0" smtClean="0"/>
              <a:t> </a:t>
            </a:r>
            <a:r>
              <a:rPr lang="ru-RU" sz="2100" dirty="0" err="1" smtClean="0"/>
              <a:t>тайни</a:t>
            </a:r>
            <a:r>
              <a:rPr lang="ru-RU" sz="2100" dirty="0" smtClean="0"/>
              <a:t>? </a:t>
            </a:r>
            <a:r>
              <a:rPr lang="ru-RU" sz="2100" dirty="0" err="1" smtClean="0"/>
              <a:t>Хто</a:t>
            </a:r>
            <a:endParaRPr lang="ru-RU" sz="2100" dirty="0" smtClean="0"/>
          </a:p>
          <a:p>
            <a:r>
              <a:rPr lang="ru-RU" sz="2100" dirty="0" err="1" smtClean="0"/>
              <a:t>Юрбі</a:t>
            </a:r>
            <a:r>
              <a:rPr lang="ru-RU" sz="2100" dirty="0" smtClean="0"/>
              <a:t> </a:t>
            </a:r>
            <a:r>
              <a:rPr lang="ru-RU" sz="2100" dirty="0" err="1" smtClean="0"/>
              <a:t>мої</a:t>
            </a:r>
            <a:r>
              <a:rPr lang="ru-RU" sz="2100" dirty="0" smtClean="0"/>
              <a:t> </a:t>
            </a:r>
            <a:r>
              <a:rPr lang="ru-RU" sz="2100" dirty="0" err="1" smtClean="0"/>
              <a:t>розкаже</a:t>
            </a:r>
            <a:r>
              <a:rPr lang="ru-RU" sz="2100" dirty="0" smtClean="0"/>
              <a:t> </a:t>
            </a:r>
            <a:r>
              <a:rPr lang="ru-RU" sz="2100" dirty="0" err="1" smtClean="0"/>
              <a:t>думи</a:t>
            </a:r>
            <a:r>
              <a:rPr lang="ru-RU" sz="2100" dirty="0" smtClean="0"/>
              <a:t>?</a:t>
            </a:r>
          </a:p>
          <a:p>
            <a:r>
              <a:rPr lang="ru-RU" sz="2100" dirty="0" err="1" smtClean="0"/>
              <a:t>Лиш</a:t>
            </a:r>
            <a:r>
              <a:rPr lang="ru-RU" sz="2100" dirty="0" smtClean="0"/>
              <a:t> я — </a:t>
            </a:r>
            <a:r>
              <a:rPr lang="ru-RU" sz="2100" dirty="0" err="1" smtClean="0"/>
              <a:t>чи</a:t>
            </a:r>
            <a:r>
              <a:rPr lang="ru-RU" sz="2100" dirty="0" smtClean="0"/>
              <a:t> Бог — </a:t>
            </a:r>
            <a:r>
              <a:rPr lang="ru-RU" sz="2100" dirty="0" err="1" smtClean="0"/>
              <a:t>або</a:t>
            </a:r>
            <a:r>
              <a:rPr lang="ru-RU" sz="2100" dirty="0" smtClean="0"/>
              <a:t> </a:t>
            </a:r>
            <a:r>
              <a:rPr lang="ru-RU" sz="2100" dirty="0" err="1" smtClean="0"/>
              <a:t>ніхто</a:t>
            </a:r>
            <a:r>
              <a:rPr lang="ru-RU" sz="2100" dirty="0" smtClean="0"/>
              <a:t>!</a:t>
            </a:r>
          </a:p>
          <a:p>
            <a:r>
              <a:rPr lang="ru-RU" sz="2100" dirty="0" smtClean="0"/>
              <a:t>(Пер. М. </a:t>
            </a:r>
            <a:r>
              <a:rPr lang="ru-RU" sz="2100" dirty="0" err="1" smtClean="0"/>
              <a:t>Терещенка</a:t>
            </a:r>
            <a:r>
              <a:rPr lang="ru-RU" sz="2100" dirty="0" smtClean="0"/>
              <a:t>)</a:t>
            </a:r>
            <a:endParaRPr lang="ru-RU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357166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Із 1830 р. у ліриці Лермонтова з'явився жанр ліричного роздуму, що схожий на уривок із щоденника. Поет мовби ставить себе у центр створеного ним поетичного світу, який постає перед ним як чужий і ворожий, що прирікає тонко організовану особистість на безмежну самотність. У цей час Лермонтов сприймав Дж. Н.Г. Байрона як особливо близького йому поета й уважно вивчав не лише його твори, а й біографію, з якою порівнює свої духовні пошуки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122">
        <p14:gallery dir="l"/>
      </p:transition>
    </mc:Choice>
    <mc:Fallback xmlns="">
      <p:transition spd="slow" advTm="41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6536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Кохання М.Ю. Лермонтова – Варвара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Лопухіна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676" y="1119467"/>
            <a:ext cx="3562357" cy="484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777" y="1177977"/>
            <a:ext cx="4214843" cy="342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4725144"/>
            <a:ext cx="249078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62">
        <p14:gallery dir="l"/>
      </p:transition>
    </mc:Choice>
    <mc:Fallback xmlns="">
      <p:transition spd="slow" advTm="90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07" y="260648"/>
            <a:ext cx="8571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/>
              <a:t>Художній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досвід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Лермонтова-лірика</a:t>
            </a:r>
            <a:r>
              <a:rPr lang="ru-RU" sz="2200" dirty="0" smtClean="0"/>
              <a:t>, автора поем, драматурга та </a:t>
            </a:r>
            <a:r>
              <a:rPr lang="ru-RU" sz="2200" dirty="0" err="1" smtClean="0"/>
              <a:t>прозаїка</a:t>
            </a:r>
            <a:r>
              <a:rPr lang="ru-RU" sz="2200" dirty="0" smtClean="0"/>
              <a:t> </a:t>
            </a:r>
            <a:r>
              <a:rPr lang="ru-RU" sz="2200" dirty="0" err="1" smtClean="0"/>
              <a:t>сконцентрувався</a:t>
            </a:r>
            <a:r>
              <a:rPr lang="ru-RU" sz="2200" dirty="0" smtClean="0"/>
              <a:t> у </a:t>
            </a:r>
            <a:r>
              <a:rPr lang="ru-RU" sz="2200" dirty="0" err="1" smtClean="0"/>
              <a:t>романі</a:t>
            </a:r>
            <a:r>
              <a:rPr lang="ru-RU" sz="2200" dirty="0" smtClean="0"/>
              <a:t> «Герой </a:t>
            </a:r>
            <a:r>
              <a:rPr lang="ru-RU" sz="2200" dirty="0" err="1" smtClean="0"/>
              <a:t>нашого</a:t>
            </a:r>
            <a:r>
              <a:rPr lang="ru-RU" sz="2200" dirty="0" smtClean="0"/>
              <a:t> часу» («Герой нашего времени»), </a:t>
            </a:r>
            <a:r>
              <a:rPr lang="ru-RU" sz="2200" dirty="0" err="1" smtClean="0"/>
              <a:t>який</a:t>
            </a:r>
            <a:r>
              <a:rPr lang="ru-RU" sz="2200" dirty="0" smtClean="0"/>
              <a:t>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розпочав</a:t>
            </a:r>
            <a:r>
              <a:rPr lang="ru-RU" sz="2200" dirty="0" smtClean="0"/>
              <a:t> </a:t>
            </a:r>
            <a:r>
              <a:rPr lang="ru-RU" sz="2200" dirty="0" err="1" smtClean="0"/>
              <a:t>писати</a:t>
            </a:r>
            <a:r>
              <a:rPr lang="ru-RU" sz="2200" dirty="0" smtClean="0"/>
              <a:t> у 1838 р. на </a:t>
            </a:r>
            <a:r>
              <a:rPr lang="ru-RU" sz="2200" dirty="0" err="1" smtClean="0"/>
              <a:t>основі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кавказьких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вражень</a:t>
            </a:r>
            <a:r>
              <a:rPr lang="ru-RU" sz="2200" dirty="0" smtClean="0"/>
              <a:t>. Роман </a:t>
            </a:r>
            <a:r>
              <a:rPr lang="ru-RU" sz="2200" dirty="0" err="1" smtClean="0"/>
              <a:t>побудований</a:t>
            </a:r>
            <a:r>
              <a:rPr lang="ru-RU" sz="2200" dirty="0" smtClean="0"/>
              <a:t> як </a:t>
            </a:r>
            <a:r>
              <a:rPr lang="ru-RU" sz="2200" dirty="0" err="1" smtClean="0"/>
              <a:t>серія</a:t>
            </a:r>
            <a:r>
              <a:rPr lang="ru-RU" sz="2200" dirty="0" smtClean="0"/>
              <a:t> </a:t>
            </a:r>
            <a:r>
              <a:rPr lang="ru-RU" sz="2200" dirty="0" err="1" smtClean="0"/>
              <a:t>повістей</a:t>
            </a:r>
            <a:r>
              <a:rPr lang="ru-RU" sz="2200" dirty="0" smtClean="0"/>
              <a:t> </a:t>
            </a:r>
            <a:r>
              <a:rPr lang="ru-RU" sz="2200" dirty="0" err="1" smtClean="0"/>
              <a:t>зі</a:t>
            </a:r>
            <a:r>
              <a:rPr lang="ru-RU" sz="2200" dirty="0" smtClean="0"/>
              <a:t> складною </a:t>
            </a:r>
            <a:r>
              <a:rPr lang="ru-RU" sz="2200" dirty="0" err="1" smtClean="0"/>
              <a:t>композиційною</a:t>
            </a:r>
            <a:r>
              <a:rPr lang="ru-RU" sz="2200" dirty="0" smtClean="0"/>
              <a:t> структурою. </a:t>
            </a:r>
            <a:r>
              <a:rPr lang="ru-RU" sz="2200" dirty="0" err="1" smtClean="0"/>
              <a:t>Кожна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повість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опиралася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певну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літературну</a:t>
            </a:r>
            <a:r>
              <a:rPr lang="ru-RU" sz="2200" dirty="0" smtClean="0"/>
              <a:t> </a:t>
            </a:r>
            <a:r>
              <a:rPr lang="ru-RU" sz="2200" dirty="0" err="1" smtClean="0"/>
              <a:t>традицію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91718"/>
              </p:ext>
            </p:extLst>
          </p:nvPr>
        </p:nvGraphicFramePr>
        <p:xfrm>
          <a:off x="3266631" y="4214818"/>
          <a:ext cx="1828800" cy="75014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7501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   МАКСИМ </a:t>
                      </a:r>
                    </a:p>
                    <a:p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Максимович      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6117" y="307181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простий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5572141"/>
            <a:ext cx="15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здоровий </a:t>
            </a:r>
          </a:p>
          <a:p>
            <a:r>
              <a:rPr lang="uk-UA" sz="2000" dirty="0" smtClean="0"/>
              <a:t>    глузд       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9" y="3357562"/>
            <a:ext cx="150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щирий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4000504"/>
            <a:ext cx="1785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Відкритий до спілкування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4786323"/>
            <a:ext cx="1242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життєвий досвід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35886" y="5569995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готовий прийти на допомогу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0629" y="328757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простосердний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929323" y="392906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Здатний на співчуття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68327" y="5272345"/>
            <a:ext cx="1785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Звичка до військової служби</a:t>
            </a:r>
            <a:endParaRPr lang="ru-RU" sz="2000" dirty="0"/>
          </a:p>
        </p:txBody>
      </p:sp>
      <p:sp>
        <p:nvSpPr>
          <p:cNvPr id="20" name="Дуга 19"/>
          <p:cNvSpPr/>
          <p:nvPr/>
        </p:nvSpPr>
        <p:spPr>
          <a:xfrm>
            <a:off x="2357422" y="3571876"/>
            <a:ext cx="71439" cy="714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11" idx="2"/>
          </p:cNvCxnSpPr>
          <p:nvPr/>
        </p:nvCxnSpPr>
        <p:spPr>
          <a:xfrm>
            <a:off x="2178829" y="3757672"/>
            <a:ext cx="964410" cy="45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2"/>
          </p:cNvCxnSpPr>
          <p:nvPr/>
        </p:nvCxnSpPr>
        <p:spPr>
          <a:xfrm flipH="1">
            <a:off x="3928265" y="3471920"/>
            <a:ext cx="794" cy="74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5" idx="2"/>
          </p:cNvCxnSpPr>
          <p:nvPr/>
        </p:nvCxnSpPr>
        <p:spPr>
          <a:xfrm flipH="1">
            <a:off x="5000629" y="3687686"/>
            <a:ext cx="1071570" cy="528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5000629" y="4429133"/>
            <a:ext cx="100013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43109" y="4429133"/>
            <a:ext cx="100013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3" idx="3"/>
          </p:cNvCxnSpPr>
          <p:nvPr/>
        </p:nvCxnSpPr>
        <p:spPr>
          <a:xfrm flipV="1">
            <a:off x="2214547" y="4857762"/>
            <a:ext cx="928693" cy="282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7" idx="1"/>
          </p:cNvCxnSpPr>
          <p:nvPr/>
        </p:nvCxnSpPr>
        <p:spPr>
          <a:xfrm flipH="1" flipV="1">
            <a:off x="4996823" y="4915157"/>
            <a:ext cx="571504" cy="865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0" idx="0"/>
          </p:cNvCxnSpPr>
          <p:nvPr/>
        </p:nvCxnSpPr>
        <p:spPr>
          <a:xfrm flipH="1" flipV="1">
            <a:off x="4214813" y="4857760"/>
            <a:ext cx="35717" cy="714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4" idx="3"/>
          </p:cNvCxnSpPr>
          <p:nvPr/>
        </p:nvCxnSpPr>
        <p:spPr>
          <a:xfrm flipV="1">
            <a:off x="3107522" y="4927057"/>
            <a:ext cx="428628" cy="1150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758">
        <p14:prism isContent="1" isInverted="1"/>
      </p:transition>
    </mc:Choice>
    <mc:Fallback xmlns="">
      <p:transition spd="slow" advTm="277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99430"/>
              </p:ext>
            </p:extLst>
          </p:nvPr>
        </p:nvGraphicFramePr>
        <p:xfrm>
          <a:off x="3022407" y="2620224"/>
          <a:ext cx="2071703" cy="764088"/>
        </p:xfrm>
        <a:graphic>
          <a:graphicData uri="http://schemas.openxmlformats.org/drawingml/2006/table">
            <a:tbl>
              <a:tblPr/>
              <a:tblGrid>
                <a:gridCol w="2071703"/>
              </a:tblGrid>
              <a:tr h="76408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     </a:t>
                      </a:r>
                    </a:p>
                    <a:p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ПЕЧОРІН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53" y="150017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Самотній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1" y="2428869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Розчарований життям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5" y="3571876"/>
            <a:ext cx="178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Гордий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28793" y="4143381"/>
            <a:ext cx="164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Презирство до суспільстві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446154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Байдужий та нещасливий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1428736"/>
            <a:ext cx="2071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   </a:t>
            </a:r>
            <a:r>
              <a:rPr lang="uk-UA" sz="2000" dirty="0" err="1" smtClean="0"/>
              <a:t>“Дивний”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157161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Незадоволений собою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5" y="2714621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За своєю суттю зовсім не зла людина </a:t>
            </a:r>
            <a:endParaRPr lang="ru-RU" sz="2000" dirty="0"/>
          </a:p>
        </p:txBody>
      </p:sp>
      <p:cxnSp>
        <p:nvCxnSpPr>
          <p:cNvPr id="13" name="Прямая соединительная линия 12"/>
          <p:cNvCxnSpPr>
            <a:stCxn id="3" idx="2"/>
          </p:cNvCxnSpPr>
          <p:nvPr/>
        </p:nvCxnSpPr>
        <p:spPr>
          <a:xfrm>
            <a:off x="2071671" y="1900284"/>
            <a:ext cx="928693" cy="742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2"/>
          </p:cNvCxnSpPr>
          <p:nvPr/>
        </p:nvCxnSpPr>
        <p:spPr>
          <a:xfrm flipH="1">
            <a:off x="4071937" y="1828846"/>
            <a:ext cx="35717" cy="7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" idx="2"/>
          </p:cNvCxnSpPr>
          <p:nvPr/>
        </p:nvCxnSpPr>
        <p:spPr>
          <a:xfrm flipH="1">
            <a:off x="5000630" y="2279498"/>
            <a:ext cx="1571634" cy="36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5072066" y="3071811"/>
            <a:ext cx="71438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" idx="0"/>
          </p:cNvCxnSpPr>
          <p:nvPr/>
        </p:nvCxnSpPr>
        <p:spPr>
          <a:xfrm flipH="1" flipV="1">
            <a:off x="4786316" y="3389969"/>
            <a:ext cx="642940" cy="1071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4" idx="3"/>
          </p:cNvCxnSpPr>
          <p:nvPr/>
        </p:nvCxnSpPr>
        <p:spPr>
          <a:xfrm>
            <a:off x="2143109" y="2782812"/>
            <a:ext cx="857255" cy="288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785918" y="3286125"/>
            <a:ext cx="1285887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6" idx="0"/>
          </p:cNvCxnSpPr>
          <p:nvPr/>
        </p:nvCxnSpPr>
        <p:spPr>
          <a:xfrm flipV="1">
            <a:off x="2750331" y="3357563"/>
            <a:ext cx="964412" cy="785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50">
        <p14:prism dir="u" isContent="1" isInverted="1"/>
      </p:transition>
    </mc:Choice>
    <mc:Fallback xmlns="">
      <p:transition spd="slow" advTm="120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20142"/>
              </p:ext>
            </p:extLst>
          </p:nvPr>
        </p:nvGraphicFramePr>
        <p:xfrm>
          <a:off x="3143241" y="2428868"/>
          <a:ext cx="2062171" cy="708660"/>
        </p:xfrm>
        <a:graphic>
          <a:graphicData uri="http://schemas.openxmlformats.org/drawingml/2006/table">
            <a:tbl>
              <a:tblPr/>
              <a:tblGrid>
                <a:gridCol w="2062171"/>
              </a:tblGrid>
              <a:tr h="70866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ГРУШНИЦЬКИЙ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14809" y="857232"/>
            <a:ext cx="2214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Справжній хвалько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5" y="4286257"/>
            <a:ext cx="1785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Украй антипатичний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071810"/>
            <a:ext cx="2214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Відразлива людина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43373" y="4214819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“…на всі випадки життя має готові пишні фрази…”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7" y="928671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Лицемірний (імітує самотність і страждання)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72199" y="2143117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Постійно хоче викликати до себе інтерес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57425" y="1714491"/>
            <a:ext cx="785817" cy="714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395102" y="1748513"/>
            <a:ext cx="996743" cy="357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" idx="1"/>
          </p:cNvCxnSpPr>
          <p:nvPr/>
        </p:nvCxnSpPr>
        <p:spPr>
          <a:xfrm flipH="1">
            <a:off x="5214943" y="2650949"/>
            <a:ext cx="857256" cy="13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763689" y="2929367"/>
            <a:ext cx="1343833" cy="496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571739" y="3143251"/>
            <a:ext cx="1428757" cy="128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4250530" y="3321843"/>
            <a:ext cx="121444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899">
        <p14:prism dir="r" isContent="1" isInverted="1"/>
      </p:transition>
    </mc:Choice>
    <mc:Fallback xmlns="">
      <p:transition spd="slow" advTm="108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500043"/>
            <a:ext cx="4429156" cy="589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32040" y="714357"/>
            <a:ext cx="3569051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1835р. Вийшли друком перші твори Лермонтова. Доти він був відомий лише в </a:t>
            </a:r>
            <a:r>
              <a:rPr lang="uk-UA" sz="2400" dirty="0" err="1" smtClean="0"/>
              <a:t>офіцерских</a:t>
            </a:r>
            <a:r>
              <a:rPr lang="uk-UA" sz="2400" dirty="0" smtClean="0"/>
              <a:t> та світських </a:t>
            </a:r>
            <a:r>
              <a:rPr lang="uk-UA" sz="2400" dirty="0" err="1" smtClean="0"/>
              <a:t>колах.Один</a:t>
            </a:r>
            <a:r>
              <a:rPr lang="uk-UA" sz="2400" dirty="0" smtClean="0"/>
              <a:t> з його товаришів, без його відома, віддав повість </a:t>
            </a:r>
            <a:r>
              <a:rPr lang="uk-UA" sz="2400" dirty="0" err="1" smtClean="0"/>
              <a:t>“Хаджи-Абрек”</a:t>
            </a:r>
            <a:r>
              <a:rPr lang="uk-UA" sz="2400" dirty="0" smtClean="0"/>
              <a:t> до Бібліотеки для читання. Повість мала успіх, але автор ще довго ще не хотів друкувати свої вірші.    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334">
        <p14:prism dir="d" isContent="1" isInverted="1"/>
      </p:transition>
    </mc:Choice>
    <mc:Fallback xmlns="">
      <p:transition spd="slow" advTm="26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500043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Петербурзі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1835—1836 </a:t>
            </a:r>
            <a:r>
              <a:rPr lang="en-US" dirty="0" smtClean="0"/>
              <a:t>pp. </a:t>
            </a:r>
            <a:r>
              <a:rPr lang="ru-RU" dirty="0" smtClean="0"/>
              <a:t>Лермонтов почав </a:t>
            </a:r>
            <a:r>
              <a:rPr lang="ru-RU" dirty="0" err="1" smtClean="0"/>
              <a:t>зближуватися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літературними</a:t>
            </a:r>
            <a:r>
              <a:rPr lang="ru-RU" dirty="0" smtClean="0"/>
              <a:t> колами,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О. </a:t>
            </a:r>
            <a:r>
              <a:rPr lang="ru-RU" dirty="0" err="1" smtClean="0"/>
              <a:t>Пушкіним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знайомий</a:t>
            </a:r>
            <a:r>
              <a:rPr lang="ru-RU" dirty="0" smtClean="0"/>
              <a:t>. Тим </a:t>
            </a:r>
            <a:r>
              <a:rPr lang="ru-RU" dirty="0" err="1" smtClean="0"/>
              <a:t>принциповішого</a:t>
            </a:r>
            <a:r>
              <a:rPr lang="ru-RU" dirty="0" smtClean="0"/>
              <a:t> характеру 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вірш</a:t>
            </a:r>
            <a:r>
              <a:rPr lang="ru-RU" dirty="0" smtClean="0"/>
              <a:t> «Смерть </a:t>
            </a:r>
            <a:r>
              <a:rPr lang="ru-RU" dirty="0" err="1" smtClean="0"/>
              <a:t>Поета</a:t>
            </a:r>
            <a:r>
              <a:rPr lang="ru-RU" dirty="0" smtClean="0"/>
              <a:t>» , написаний </a:t>
            </a:r>
            <a:r>
              <a:rPr lang="ru-RU" dirty="0" err="1" smtClean="0"/>
              <a:t>відразу</a:t>
            </a:r>
            <a:r>
              <a:rPr lang="ru-RU" dirty="0" smtClean="0"/>
              <a:t> ж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Пушкіна</a:t>
            </a:r>
            <a:r>
              <a:rPr lang="ru-RU" dirty="0" smtClean="0"/>
              <a:t> на </a:t>
            </a:r>
            <a:r>
              <a:rPr lang="ru-RU" dirty="0" err="1" smtClean="0"/>
              <a:t>дуелі</a:t>
            </a:r>
            <a:r>
              <a:rPr lang="ru-RU" dirty="0" smtClean="0"/>
              <a:t>. Лермонтов говорив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цілого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, тому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миттєво</a:t>
            </a:r>
            <a:r>
              <a:rPr lang="ru-RU" dirty="0" smtClean="0"/>
              <a:t> </a:t>
            </a:r>
            <a:r>
              <a:rPr lang="ru-RU" dirty="0" err="1" smtClean="0"/>
              <a:t>поширився</a:t>
            </a:r>
            <a:r>
              <a:rPr lang="ru-RU" dirty="0" smtClean="0"/>
              <a:t> у списках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Лермонтова </a:t>
            </a:r>
            <a:r>
              <a:rPr lang="ru-RU" dirty="0" err="1" smtClean="0"/>
              <a:t>широковідомим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0087" y="688659"/>
            <a:ext cx="3714776" cy="590931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Погиб Поэт! — невольник чести —</a:t>
            </a:r>
          </a:p>
          <a:p>
            <a:r>
              <a:rPr lang="ru-RU" sz="1500" dirty="0" smtClean="0"/>
              <a:t>Пал. оклеветанный молвой,</a:t>
            </a:r>
          </a:p>
          <a:p>
            <a:r>
              <a:rPr lang="ru-RU" sz="1500" dirty="0" smtClean="0"/>
              <a:t>С свинцом в груди и жаждой мести,</a:t>
            </a:r>
          </a:p>
          <a:p>
            <a:r>
              <a:rPr lang="ru-RU" sz="1500" dirty="0" smtClean="0"/>
              <a:t>Поникнув гордой головой!..</a:t>
            </a:r>
          </a:p>
          <a:p>
            <a:endParaRPr lang="ru-RU" sz="1500" dirty="0" smtClean="0"/>
          </a:p>
          <a:p>
            <a:r>
              <a:rPr lang="ru-RU" sz="1500" dirty="0" smtClean="0"/>
              <a:t>Не вынесла душа Поэта</a:t>
            </a:r>
          </a:p>
          <a:p>
            <a:r>
              <a:rPr lang="ru-RU" sz="1500" dirty="0" smtClean="0"/>
              <a:t>Позора мелочных обид,</a:t>
            </a:r>
          </a:p>
          <a:p>
            <a:r>
              <a:rPr lang="ru-RU" sz="1500" dirty="0" smtClean="0"/>
              <a:t>Восстал он против мнений света</a:t>
            </a:r>
          </a:p>
          <a:p>
            <a:r>
              <a:rPr lang="ru-RU" sz="1500" dirty="0" smtClean="0"/>
              <a:t>Один, как прежде... и убит!</a:t>
            </a:r>
          </a:p>
          <a:p>
            <a:endParaRPr lang="ru-RU" sz="1500" dirty="0" smtClean="0"/>
          </a:p>
          <a:p>
            <a:r>
              <a:rPr lang="ru-RU" sz="1500" dirty="0" smtClean="0"/>
              <a:t>Убит!., к чему теперь рыданья,</a:t>
            </a:r>
          </a:p>
          <a:p>
            <a:r>
              <a:rPr lang="ru-RU" sz="1500" dirty="0" smtClean="0"/>
              <a:t>Пустых похвал ненужный хор</a:t>
            </a:r>
          </a:p>
          <a:p>
            <a:r>
              <a:rPr lang="ru-RU" sz="1500" dirty="0" smtClean="0"/>
              <a:t>И жалкий лепет оправданья?</a:t>
            </a:r>
          </a:p>
          <a:p>
            <a:r>
              <a:rPr lang="ru-RU" sz="1500" dirty="0" smtClean="0"/>
              <a:t>Судьбы свершился приговор!</a:t>
            </a:r>
          </a:p>
          <a:p>
            <a:endParaRPr lang="ru-RU" sz="1500" dirty="0" smtClean="0"/>
          </a:p>
          <a:p>
            <a:r>
              <a:rPr lang="ru-RU" sz="1500" dirty="0" smtClean="0"/>
              <a:t>Не вы ль сперва так злобно гнали</a:t>
            </a:r>
          </a:p>
          <a:p>
            <a:r>
              <a:rPr lang="ru-RU" sz="1500" dirty="0" smtClean="0"/>
              <a:t>Его свободный, смелый дар</a:t>
            </a:r>
          </a:p>
          <a:p>
            <a:r>
              <a:rPr lang="ru-RU" sz="1500" dirty="0" smtClean="0"/>
              <a:t>И для потехи раздували</a:t>
            </a:r>
          </a:p>
          <a:p>
            <a:r>
              <a:rPr lang="ru-RU" sz="1500" dirty="0" smtClean="0"/>
              <a:t>Чуть затаившийся пожар?</a:t>
            </a:r>
          </a:p>
          <a:p>
            <a:endParaRPr lang="ru-RU" sz="1500" dirty="0" smtClean="0"/>
          </a:p>
          <a:p>
            <a:r>
              <a:rPr lang="ru-RU" sz="1500" dirty="0" smtClean="0"/>
              <a:t>Что ж? веселитесь... он мучений</a:t>
            </a:r>
          </a:p>
          <a:p>
            <a:r>
              <a:rPr lang="ru-RU" sz="1500" dirty="0" smtClean="0"/>
              <a:t>Последних вынести не мог:</a:t>
            </a:r>
          </a:p>
          <a:p>
            <a:r>
              <a:rPr lang="ru-RU" sz="1500" dirty="0" smtClean="0"/>
              <a:t>Угас, как светоч, дивный гений,</a:t>
            </a:r>
          </a:p>
          <a:p>
            <a:r>
              <a:rPr lang="ru-RU" sz="1500" dirty="0" smtClean="0"/>
              <a:t>Увял торжественный венок….</a:t>
            </a: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0087" y="151865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Смерть Героя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857" y="3916364"/>
            <a:ext cx="2143140" cy="265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4658" y="4023526"/>
            <a:ext cx="2203217" cy="265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077">
        <p14:conveyor dir="l"/>
      </p:transition>
    </mc:Choice>
    <mc:Fallback xmlns="">
      <p:transition spd="slow" advTm="48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7" y="500042"/>
            <a:ext cx="4071935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Лермонтов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над «Маскарадом» (1835—1836) —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найвизначнішим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драматичним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твором</a:t>
            </a:r>
            <a:r>
              <a:rPr lang="ru-RU" sz="2000" dirty="0" smtClean="0"/>
              <a:t>, першим,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вважав</a:t>
            </a:r>
            <a:r>
              <a:rPr lang="ru-RU" sz="2000" dirty="0" smtClean="0"/>
              <a:t> </a:t>
            </a:r>
            <a:r>
              <a:rPr lang="ru-RU" sz="2000" dirty="0" err="1" smtClean="0"/>
              <a:t>гідним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опублікувати</a:t>
            </a:r>
            <a:r>
              <a:rPr lang="ru-RU" sz="2000" dirty="0" smtClean="0"/>
              <a:t>. За </a:t>
            </a:r>
            <a:r>
              <a:rPr lang="ru-RU" sz="2000" dirty="0" err="1" smtClean="0"/>
              <a:t>гостротою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за жанром «Маскарад»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французької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мелодрами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романтичної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драми</a:t>
            </a:r>
            <a:r>
              <a:rPr lang="ru-RU" sz="2000" dirty="0" smtClean="0"/>
              <a:t> (В. Гюго, А. Дюма); припускали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Лермонтов </a:t>
            </a:r>
            <a:r>
              <a:rPr lang="ru-RU" sz="2000" dirty="0" err="1" smtClean="0"/>
              <a:t>зобразив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подію</a:t>
            </a:r>
            <a:r>
              <a:rPr lang="ru-RU" sz="2000" dirty="0" smtClean="0"/>
              <a:t>. Герой «Маскараду», </a:t>
            </a:r>
            <a:r>
              <a:rPr lang="ru-RU" sz="2000" dirty="0" err="1" smtClean="0"/>
              <a:t>Арбенін</a:t>
            </a:r>
            <a:r>
              <a:rPr lang="ru-RU" sz="2000" dirty="0" smtClean="0"/>
              <a:t>, порвав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суспільством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уявлення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мислення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закрило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доступ до </a:t>
            </a:r>
            <a:r>
              <a:rPr lang="ru-RU" sz="2000" dirty="0" err="1" smtClean="0"/>
              <a:t>істини</a:t>
            </a:r>
            <a:r>
              <a:rPr lang="ru-RU" sz="2000" dirty="0" smtClean="0"/>
              <a:t>: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знає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повірити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дружина </a:t>
            </a:r>
            <a:r>
              <a:rPr lang="ru-RU" sz="2000" dirty="0" err="1" smtClean="0"/>
              <a:t>вільна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них. 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7" y="428604"/>
            <a:ext cx="3753947" cy="581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554">
        <p14:conveyor dir="r"/>
      </p:transition>
    </mc:Choice>
    <mc:Fallback xmlns="">
      <p:transition spd="slow" advTm="25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4429156" cy="537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«Княгиня </a:t>
            </a:r>
            <a:r>
              <a:rPr lang="ru-RU" sz="2000" dirty="0" err="1" smtClean="0"/>
              <a:t>Ліговська</a:t>
            </a:r>
            <a:r>
              <a:rPr lang="ru-RU" sz="2000" dirty="0" smtClean="0"/>
              <a:t>» (« Княгиня Лиговская» , 1836) —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в </a:t>
            </a:r>
            <a:r>
              <a:rPr lang="ru-RU" sz="2000" dirty="0" err="1" smtClean="0"/>
              <a:t>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перехідний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твір</a:t>
            </a:r>
            <a:r>
              <a:rPr lang="ru-RU" sz="2000" dirty="0" smtClean="0"/>
              <a:t>. Тут Лермонтов 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відмовився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«</a:t>
            </a:r>
            <a:r>
              <a:rPr lang="ru-RU" sz="2000" dirty="0" err="1" smtClean="0"/>
              <a:t>виняткового</a:t>
            </a:r>
            <a:r>
              <a:rPr lang="ru-RU" sz="2000" dirty="0" smtClean="0"/>
              <a:t>» героя.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Григорій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Олександрович</a:t>
            </a:r>
            <a:r>
              <a:rPr lang="ru-RU" sz="2000" dirty="0" smtClean="0"/>
              <a:t> </a:t>
            </a:r>
            <a:r>
              <a:rPr lang="ru-RU" sz="2000" dirty="0" err="1" smtClean="0"/>
              <a:t>Печорін</a:t>
            </a:r>
            <a:r>
              <a:rPr lang="ru-RU" sz="2000" dirty="0" smtClean="0"/>
              <a:t> — «добра душа» </a:t>
            </a:r>
            <a:r>
              <a:rPr lang="ru-RU" sz="2000" dirty="0" err="1" smtClean="0"/>
              <a:t>з-поміж</a:t>
            </a:r>
            <a:r>
              <a:rPr lang="ru-RU" sz="2000" dirty="0" smtClean="0"/>
              <a:t> «</a:t>
            </a:r>
            <a:r>
              <a:rPr lang="ru-RU" sz="2000" dirty="0" err="1" smtClean="0"/>
              <a:t>золотої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молоді</a:t>
            </a:r>
            <a:r>
              <a:rPr lang="ru-RU" sz="2000" dirty="0" smtClean="0"/>
              <a:t>»; </a:t>
            </a:r>
            <a:r>
              <a:rPr lang="ru-RU" sz="2000" dirty="0" err="1" smtClean="0"/>
              <a:t>протиставлений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Красінський</a:t>
            </a:r>
            <a:r>
              <a:rPr lang="ru-RU" sz="2000" dirty="0" smtClean="0"/>
              <a:t> — </a:t>
            </a:r>
            <a:r>
              <a:rPr lang="ru-RU" sz="2000" dirty="0" err="1" smtClean="0"/>
              <a:t>бідний</a:t>
            </a:r>
            <a:r>
              <a:rPr lang="ru-RU" sz="2000" dirty="0" smtClean="0"/>
              <a:t> чиновник-дворянин, </a:t>
            </a:r>
            <a:r>
              <a:rPr lang="ru-RU" sz="2000" dirty="0" err="1" smtClean="0"/>
              <a:t>котрий</a:t>
            </a:r>
            <a:r>
              <a:rPr lang="ru-RU" sz="2000" dirty="0" smtClean="0"/>
              <a:t> </a:t>
            </a:r>
            <a:r>
              <a:rPr lang="ru-RU" sz="2000" dirty="0" err="1" smtClean="0"/>
              <a:t>гостро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відчуває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соціальну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покривдженість</a:t>
            </a:r>
            <a:r>
              <a:rPr lang="ru-RU" sz="2000" dirty="0" smtClean="0"/>
              <a:t>. </a:t>
            </a:r>
            <a:r>
              <a:rPr lang="ru-RU" sz="2000" dirty="0" err="1" smtClean="0"/>
              <a:t>Зіткнення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героями — </a:t>
            </a:r>
            <a:r>
              <a:rPr lang="ru-RU" sz="2000" dirty="0" err="1" smtClean="0"/>
              <a:t>конфлікт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водночас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зіткнення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характерів</a:t>
            </a:r>
            <a:r>
              <a:rPr lang="ru-RU" sz="2000" dirty="0" smtClean="0"/>
              <a:t>: запального, </a:t>
            </a:r>
            <a:r>
              <a:rPr lang="ru-RU" sz="2000" dirty="0" err="1" smtClean="0"/>
              <a:t>пристрасного</a:t>
            </a:r>
            <a:r>
              <a:rPr lang="ru-RU" sz="2000" dirty="0" smtClean="0"/>
              <a:t>, «романтичного» характеру </a:t>
            </a:r>
            <a:r>
              <a:rPr lang="ru-RU" sz="2000" dirty="0" err="1" smtClean="0"/>
              <a:t>Красінського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стриманого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сформованого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етикетом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Печоріна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7" y="357166"/>
            <a:ext cx="2928937" cy="387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0693" y="4429133"/>
            <a:ext cx="2786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Столкновение в ресторане. Автолитография</a:t>
            </a:r>
          </a:p>
          <a:p>
            <a:r>
              <a:rPr lang="ru-RU" dirty="0" smtClean="0"/>
              <a:t> И. В. Шабанова. 1941.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45">
        <p14:ferris dir="l"/>
      </p:transition>
    </mc:Choice>
    <mc:Fallback xmlns="">
      <p:transition spd="slow" advTm="284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899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Тема: «М. Ю. Лермонтов. Життя і творчість»</a:t>
            </a:r>
            <a:endParaRPr lang="uk-UA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412777"/>
            <a:ext cx="4536504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0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966">
        <p14:warp/>
      </p:transition>
    </mc:Choice>
    <mc:Fallback xmlns="">
      <p:transition spd="slow" advTm="7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5" y="857233"/>
            <a:ext cx="72866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Лермонтов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любов'ю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ставився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(</a:t>
            </a:r>
            <a:r>
              <a:rPr lang="ru-RU" sz="2400" dirty="0" err="1" smtClean="0"/>
              <a:t>називав</a:t>
            </a:r>
            <a:r>
              <a:rPr lang="ru-RU" sz="2400" dirty="0" smtClean="0"/>
              <a:t> «сумною </a:t>
            </a:r>
            <a:r>
              <a:rPr lang="ru-RU" sz="2400" dirty="0" err="1" smtClean="0"/>
              <a:t>вітчизною</a:t>
            </a:r>
            <a:r>
              <a:rPr lang="ru-RU" sz="2400" dirty="0" smtClean="0"/>
              <a:t>») та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народу (</a:t>
            </a:r>
            <a:r>
              <a:rPr lang="ru-RU" sz="2400" dirty="0" err="1" smtClean="0"/>
              <a:t>вірш</a:t>
            </a:r>
            <a:r>
              <a:rPr lang="ru-RU" sz="2400" dirty="0" smtClean="0"/>
              <a:t> «На </a:t>
            </a:r>
            <a:r>
              <a:rPr lang="ru-RU" sz="2400" dirty="0" err="1" smtClean="0"/>
              <a:t>світські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окови</a:t>
            </a:r>
            <a:r>
              <a:rPr lang="ru-RU" sz="2400" dirty="0" smtClean="0"/>
              <a:t>»). З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добре </a:t>
            </a:r>
            <a:r>
              <a:rPr lang="ru-RU" sz="2400" dirty="0" err="1" smtClean="0"/>
              <a:t>ознайомлений</a:t>
            </a:r>
            <a:r>
              <a:rPr lang="ru-RU" sz="2400" dirty="0" smtClean="0"/>
              <a:t> Т. Шевченко (</a:t>
            </a:r>
            <a:r>
              <a:rPr lang="ru-RU" sz="2400" dirty="0" err="1" smtClean="0"/>
              <a:t>згадки</a:t>
            </a:r>
            <a:r>
              <a:rPr lang="ru-RU" sz="2400" dirty="0" smtClean="0"/>
              <a:t> в листах, </a:t>
            </a:r>
            <a:r>
              <a:rPr lang="ru-RU" sz="2400" dirty="0" err="1" smtClean="0"/>
              <a:t>щоденнику</a:t>
            </a:r>
            <a:r>
              <a:rPr lang="ru-RU" sz="2400" dirty="0" smtClean="0"/>
              <a:t>, </a:t>
            </a:r>
            <a:r>
              <a:rPr lang="ru-RU" sz="2400" dirty="0" err="1" smtClean="0"/>
              <a:t>вірш</a:t>
            </a:r>
            <a:r>
              <a:rPr lang="ru-RU" sz="2400" dirty="0" smtClean="0"/>
              <a:t> «</a:t>
            </a:r>
            <a:r>
              <a:rPr lang="ru-RU" sz="2400" dirty="0" err="1" smtClean="0"/>
              <a:t>Мені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здається</a:t>
            </a:r>
            <a:r>
              <a:rPr lang="ru-RU" sz="2400" dirty="0" smtClean="0"/>
              <a:t>, я не знаю»). І. Франко </a:t>
            </a:r>
            <a:r>
              <a:rPr lang="ru-RU" sz="2400" dirty="0" err="1" smtClean="0"/>
              <a:t>вважав</a:t>
            </a:r>
            <a:r>
              <a:rPr lang="ru-RU" sz="2400" dirty="0" smtClean="0"/>
              <a:t> Лермонтова </a:t>
            </a:r>
            <a:r>
              <a:rPr lang="ru-RU" sz="2400" dirty="0" err="1" smtClean="0"/>
              <a:t>корифеєм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поезії</a:t>
            </a:r>
            <a:r>
              <a:rPr lang="ru-RU" sz="2400" dirty="0" smtClean="0"/>
              <a:t>. </a:t>
            </a:r>
            <a:r>
              <a:rPr lang="ru-RU" sz="2400" dirty="0" err="1" smtClean="0"/>
              <a:t>П'єси</a:t>
            </a:r>
            <a:r>
              <a:rPr lang="ru-RU" sz="2400" dirty="0" smtClean="0"/>
              <a:t> </a:t>
            </a:r>
            <a:r>
              <a:rPr lang="ru-RU" sz="2400" dirty="0" err="1" smtClean="0"/>
              <a:t>Михайла</a:t>
            </a:r>
            <a:r>
              <a:rPr lang="ru-RU" sz="2400" dirty="0" smtClean="0"/>
              <a:t> </a:t>
            </a:r>
            <a:r>
              <a:rPr lang="ru-RU" sz="2400" dirty="0" err="1" smtClean="0"/>
              <a:t>йшли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театрах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а </a:t>
            </a:r>
            <a:r>
              <a:rPr lang="ru-RU" sz="2400" dirty="0" err="1" smtClean="0"/>
              <a:t>мотиви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поезії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знайшли</a:t>
            </a:r>
            <a:r>
              <a:rPr lang="ru-RU" sz="2400" dirty="0" smtClean="0"/>
              <a:t> </a:t>
            </a:r>
            <a:r>
              <a:rPr lang="ru-RU" sz="2400" dirty="0" err="1" smtClean="0"/>
              <a:t>втілення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музиці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Його</a:t>
            </a:r>
            <a:r>
              <a:rPr lang="ru-RU" sz="2400" dirty="0" smtClean="0"/>
              <a:t> твори </a:t>
            </a:r>
            <a:r>
              <a:rPr lang="ru-RU" sz="2400" dirty="0" err="1" smtClean="0"/>
              <a:t>перекладали</a:t>
            </a:r>
            <a:r>
              <a:rPr lang="ru-RU" sz="2400" dirty="0" smtClean="0"/>
              <a:t> М. </a:t>
            </a:r>
            <a:r>
              <a:rPr lang="ru-RU" sz="2400" dirty="0" err="1" smtClean="0"/>
              <a:t>Старицький</a:t>
            </a:r>
            <a:r>
              <a:rPr lang="ru-RU" sz="2400" dirty="0" smtClean="0"/>
              <a:t>, І. Франко, </a:t>
            </a:r>
            <a:r>
              <a:rPr lang="ru-RU" sz="2400" dirty="0" err="1" smtClean="0"/>
              <a:t>Олена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Пчілка</a:t>
            </a:r>
            <a:r>
              <a:rPr lang="ru-RU" sz="2400" dirty="0" smtClean="0"/>
              <a:t>, П. </a:t>
            </a:r>
            <a:r>
              <a:rPr lang="ru-RU" sz="2400" dirty="0" err="1" smtClean="0"/>
              <a:t>Грабовський</a:t>
            </a:r>
            <a:r>
              <a:rPr lang="ru-RU" sz="2400" dirty="0" smtClean="0"/>
              <a:t>, М. Зеров, М. </a:t>
            </a:r>
            <a:r>
              <a:rPr lang="ru-RU" sz="2400" dirty="0" err="1" smtClean="0"/>
              <a:t>Драй-Хмара</a:t>
            </a:r>
            <a:r>
              <a:rPr lang="ru-RU" sz="2400" dirty="0" smtClean="0"/>
              <a:t>, М. </a:t>
            </a:r>
            <a:r>
              <a:rPr lang="ru-RU" sz="2400" dirty="0" err="1" smtClean="0"/>
              <a:t>Рильський</a:t>
            </a:r>
            <a:r>
              <a:rPr lang="ru-RU" sz="2400" dirty="0" smtClean="0"/>
              <a:t>, М. Терещенко, В. </a:t>
            </a:r>
            <a:r>
              <a:rPr lang="ru-RU" sz="2400" dirty="0" err="1" smtClean="0"/>
              <a:t>Сосюра</a:t>
            </a:r>
            <a:r>
              <a:rPr lang="ru-RU" sz="2400" dirty="0" smtClean="0"/>
              <a:t>, Л. </a:t>
            </a:r>
            <a:r>
              <a:rPr lang="ru-RU" sz="2400" dirty="0" err="1" smtClean="0"/>
              <a:t>Первомайський</a:t>
            </a:r>
            <a:r>
              <a:rPr lang="ru-RU" sz="2400" dirty="0" smtClean="0"/>
              <a:t>, А. </a:t>
            </a:r>
            <a:r>
              <a:rPr lang="ru-RU" sz="2400" dirty="0" err="1" smtClean="0"/>
              <a:t>Малишко</a:t>
            </a:r>
            <a:r>
              <a:rPr lang="ru-RU" sz="2400" dirty="0" smtClean="0"/>
              <a:t>, Р. </a:t>
            </a:r>
            <a:r>
              <a:rPr lang="ru-RU" sz="2400" dirty="0" err="1" smtClean="0"/>
              <a:t>Лубківський</a:t>
            </a:r>
            <a:r>
              <a:rPr lang="ru-RU" sz="2400" dirty="0" smtClean="0"/>
              <a:t>, В. </a:t>
            </a:r>
            <a:r>
              <a:rPr lang="ru-RU" sz="2400" dirty="0" err="1" smtClean="0"/>
              <a:t>Колодій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0">
        <p14:ferris dir="r"/>
      </p:transition>
    </mc:Choice>
    <mc:Fallback xmlns="">
      <p:transition spd="slow" advTm="258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428743"/>
            <a:ext cx="2000264" cy="22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5721" y="357166"/>
            <a:ext cx="8715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1839 р. Лермонтов написав </a:t>
            </a:r>
            <a:r>
              <a:rPr lang="ru-RU" sz="2000" dirty="0" err="1" smtClean="0"/>
              <a:t>нову</a:t>
            </a:r>
            <a:r>
              <a:rPr lang="ru-RU" sz="2000" dirty="0" smtClean="0"/>
              <a:t> поему — «</a:t>
            </a:r>
            <a:r>
              <a:rPr lang="ru-RU" sz="2000" dirty="0" err="1" smtClean="0"/>
              <a:t>Мцирі</a:t>
            </a:r>
            <a:r>
              <a:rPr lang="ru-RU" sz="2000" dirty="0" smtClean="0"/>
              <a:t>» («Мцыри»). </a:t>
            </a:r>
            <a:r>
              <a:rPr lang="ru-RU" sz="2000" dirty="0" err="1" smtClean="0"/>
              <a:t>Внутрішня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спорідненість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Мцирі</a:t>
            </a:r>
            <a:r>
              <a:rPr lang="ru-RU" sz="2000" dirty="0" smtClean="0"/>
              <a:t> та Демона </a:t>
            </a:r>
            <a:r>
              <a:rPr lang="ru-RU" sz="2000" dirty="0" err="1" smtClean="0"/>
              <a:t>безсумнівна</a:t>
            </a:r>
            <a:r>
              <a:rPr lang="ru-RU" sz="2000" dirty="0" smtClean="0"/>
              <a:t>: у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закладені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заперечення</a:t>
            </a:r>
            <a:r>
              <a:rPr lang="ru-RU" sz="2000" dirty="0" smtClean="0"/>
              <a:t>, протест </a:t>
            </a:r>
            <a:r>
              <a:rPr lang="ru-RU" sz="2000" dirty="0" err="1" smtClean="0"/>
              <a:t>і</a:t>
            </a:r>
            <a:r>
              <a:rPr lang="ru-RU" sz="2000" dirty="0" smtClean="0"/>
              <a:t> та сама сила духу;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Демон,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прирікає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самотність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Мцирі</a:t>
            </a:r>
            <a:r>
              <a:rPr lang="ru-RU" sz="2000" dirty="0" smtClean="0"/>
              <a:t> — пряма </a:t>
            </a:r>
            <a:r>
              <a:rPr lang="ru-RU" sz="2000" dirty="0" err="1" smtClean="0"/>
              <a:t>протилежність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байронічному</a:t>
            </a:r>
            <a:r>
              <a:rPr lang="ru-RU" sz="2000" dirty="0" smtClean="0"/>
              <a:t> герою: </a:t>
            </a:r>
            <a:r>
              <a:rPr lang="ru-RU" sz="2000" dirty="0" err="1" smtClean="0"/>
              <a:t>це</a:t>
            </a:r>
            <a:r>
              <a:rPr lang="ru-RU" sz="2000" dirty="0" smtClean="0"/>
              <a:t> «</a:t>
            </a:r>
            <a:r>
              <a:rPr lang="ru-RU" sz="2000" dirty="0" err="1" smtClean="0"/>
              <a:t>природна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», </a:t>
            </a:r>
            <a:r>
              <a:rPr lang="ru-RU" sz="2000" dirty="0" err="1" smtClean="0"/>
              <a:t>котрій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нав'язують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гнітять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. Пафос </a:t>
            </a:r>
            <a:r>
              <a:rPr lang="ru-RU" sz="2000" dirty="0" err="1" smtClean="0"/>
              <a:t>заперечення</a:t>
            </a:r>
            <a:r>
              <a:rPr lang="ru-RU" sz="2000" dirty="0" smtClean="0"/>
              <a:t> у «</a:t>
            </a:r>
            <a:r>
              <a:rPr lang="ru-RU" sz="2000" dirty="0" err="1" smtClean="0"/>
              <a:t>Мцирі</a:t>
            </a:r>
            <a:r>
              <a:rPr lang="ru-RU" sz="2000" dirty="0" smtClean="0"/>
              <a:t>» </a:t>
            </a:r>
            <a:r>
              <a:rPr lang="ru-RU" sz="2000" dirty="0" err="1" smtClean="0"/>
              <a:t>чи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більший</a:t>
            </a:r>
            <a:r>
              <a:rPr lang="ru-RU" sz="2000" dirty="0" smtClean="0"/>
              <a:t>, </a:t>
            </a:r>
            <a:r>
              <a:rPr lang="ru-RU" sz="2000" dirty="0" err="1" smtClean="0"/>
              <a:t>аніж</a:t>
            </a:r>
            <a:r>
              <a:rPr lang="ru-RU" sz="2000" dirty="0" smtClean="0"/>
              <a:t> у «</a:t>
            </a:r>
            <a:r>
              <a:rPr lang="ru-RU" sz="2000" dirty="0" err="1" smtClean="0"/>
              <a:t>Демоні</a:t>
            </a:r>
            <a:r>
              <a:rPr lang="ru-RU" sz="2000" dirty="0" smtClean="0"/>
              <a:t>»,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Мцирі</a:t>
            </a:r>
            <a:r>
              <a:rPr lang="ru-RU" sz="2000" dirty="0" smtClean="0"/>
              <a:t> </a:t>
            </a:r>
            <a:r>
              <a:rPr lang="ru-RU" sz="2000" dirty="0" err="1" smtClean="0"/>
              <a:t>оточують</a:t>
            </a:r>
            <a:r>
              <a:rPr lang="ru-RU" sz="2000" dirty="0" smtClean="0"/>
              <a:t> не вороги, а </a:t>
            </a:r>
            <a:r>
              <a:rPr lang="ru-RU" sz="2000" dirty="0" err="1" smtClean="0"/>
              <a:t>захисники</a:t>
            </a:r>
            <a:r>
              <a:rPr lang="ru-RU" sz="2000" dirty="0" smtClean="0"/>
              <a:t> та заступники;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бореться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ними —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сприймає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err="1" smtClean="0"/>
              <a:t>Мцирі</a:t>
            </a:r>
            <a:r>
              <a:rPr lang="ru-RU" sz="2000" dirty="0" smtClean="0"/>
              <a:t>» та «Демон» — </a:t>
            </a:r>
            <a:r>
              <a:rPr lang="ru-RU" sz="2000" dirty="0" err="1" smtClean="0"/>
              <a:t>найвищі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романтичної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поеми</a:t>
            </a:r>
            <a:r>
              <a:rPr lang="ru-RU" sz="2000" dirty="0" smtClean="0"/>
              <a:t> Лермонтова. У них </a:t>
            </a:r>
            <a:r>
              <a:rPr lang="ru-RU" sz="2000" dirty="0" err="1" smtClean="0"/>
              <a:t>склалася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особлива</a:t>
            </a:r>
            <a:r>
              <a:rPr lang="ru-RU" sz="2000" dirty="0" smtClean="0"/>
              <a:t> </a:t>
            </a:r>
            <a:r>
              <a:rPr lang="ru-RU" sz="2000" dirty="0" err="1" smtClean="0"/>
              <a:t>лермонтовська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мовний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потік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захоплює</a:t>
            </a:r>
            <a:r>
              <a:rPr lang="ru-RU" sz="2000" dirty="0" smtClean="0"/>
              <a:t> </a:t>
            </a:r>
            <a:r>
              <a:rPr lang="ru-RU" sz="2000" dirty="0" err="1" smtClean="0"/>
              <a:t>читача</a:t>
            </a:r>
            <a:r>
              <a:rPr lang="ru-RU" sz="2000" dirty="0" smtClean="0"/>
              <a:t>, </a:t>
            </a:r>
            <a:r>
              <a:rPr lang="ru-RU" sz="2000" dirty="0" err="1" smtClean="0"/>
              <a:t>зовнішньо</a:t>
            </a:r>
            <a:r>
              <a:rPr lang="ru-RU" sz="2000" dirty="0" smtClean="0"/>
              <a:t> схожий на </a:t>
            </a:r>
            <a:r>
              <a:rPr lang="ru-RU" sz="2000" dirty="0" err="1" smtClean="0"/>
              <a:t>імпровізацію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лірична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енергія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поглинає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неточності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слововживання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4357694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20"/>
    </mc:Choice>
    <mc:Fallback xmlns="">
      <p:transition spd="slow" advTm="40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1142984"/>
            <a:ext cx="5000660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І нудно,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сумно</a:t>
            </a:r>
            <a:r>
              <a:rPr lang="ru-RU" dirty="0" smtClean="0"/>
              <a:t>! 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нікому</a:t>
            </a:r>
            <a:r>
              <a:rPr lang="ru-RU" dirty="0" smtClean="0"/>
              <a:t> руку подать,</a:t>
            </a:r>
          </a:p>
          <a:p>
            <a:r>
              <a:rPr lang="ru-RU" dirty="0" smtClean="0"/>
              <a:t>Як горе у душу </a:t>
            </a:r>
            <a:r>
              <a:rPr lang="ru-RU" dirty="0" err="1" smtClean="0"/>
              <a:t>прилине</a:t>
            </a:r>
            <a:r>
              <a:rPr lang="ru-RU" dirty="0" smtClean="0"/>
              <a:t>... </a:t>
            </a:r>
            <a:r>
              <a:rPr lang="ru-RU" dirty="0" err="1" smtClean="0"/>
              <a:t>Бажання</a:t>
            </a:r>
            <a:r>
              <a:rPr lang="ru-RU" dirty="0" smtClean="0"/>
              <a:t>!..</a:t>
            </a:r>
          </a:p>
          <a:p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даремно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вічно</a:t>
            </a:r>
            <a:r>
              <a:rPr lang="ru-RU" dirty="0" smtClean="0"/>
              <a:t> </a:t>
            </a:r>
            <a:r>
              <a:rPr lang="ru-RU" dirty="0" err="1" smtClean="0"/>
              <a:t>бажать</a:t>
            </a:r>
            <a:r>
              <a:rPr lang="ru-RU" dirty="0" smtClean="0"/>
              <a:t>?..</a:t>
            </a:r>
          </a:p>
          <a:p>
            <a:r>
              <a:rPr lang="ru-RU" dirty="0" smtClean="0"/>
              <a:t>А роки </a:t>
            </a:r>
            <a:r>
              <a:rPr lang="ru-RU" dirty="0" err="1" smtClean="0"/>
              <a:t>минають</a:t>
            </a:r>
            <a:r>
              <a:rPr lang="ru-RU" dirty="0" smtClean="0"/>
              <a:t> —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хвилини</a:t>
            </a:r>
            <a:r>
              <a:rPr lang="ru-RU" dirty="0" smtClean="0"/>
              <a:t>!</a:t>
            </a:r>
          </a:p>
          <a:p>
            <a:r>
              <a:rPr lang="ru-RU" dirty="0" err="1" smtClean="0"/>
              <a:t>Кохати</a:t>
            </a:r>
            <a:r>
              <a:rPr lang="ru-RU" dirty="0" smtClean="0"/>
              <a:t>... кого ж </a:t>
            </a:r>
            <a:r>
              <a:rPr lang="ru-RU" dirty="0" err="1" smtClean="0"/>
              <a:t>бо</a:t>
            </a:r>
            <a:r>
              <a:rPr lang="ru-RU" dirty="0" smtClean="0"/>
              <a:t>? На час, годину — дарма,</a:t>
            </a:r>
          </a:p>
          <a:p>
            <a:r>
              <a:rPr lang="ru-RU" dirty="0" err="1" smtClean="0"/>
              <a:t>Кохання</a:t>
            </a:r>
            <a:r>
              <a:rPr lang="ru-RU" dirty="0" smtClean="0"/>
              <a:t> ж </a:t>
            </a:r>
            <a:r>
              <a:rPr lang="ru-RU" dirty="0" err="1" smtClean="0"/>
              <a:t>навік</a:t>
            </a:r>
            <a:r>
              <a:rPr lang="ru-RU" dirty="0" smtClean="0"/>
              <a:t> — </a:t>
            </a:r>
            <a:r>
              <a:rPr lang="ru-RU" dirty="0" err="1" smtClean="0"/>
              <a:t>неможливе</a:t>
            </a:r>
            <a:r>
              <a:rPr lang="ru-RU" dirty="0" smtClean="0"/>
              <a:t>...</a:t>
            </a:r>
          </a:p>
          <a:p>
            <a:r>
              <a:rPr lang="ru-RU" dirty="0" err="1" smtClean="0"/>
              <a:t>Чи</a:t>
            </a:r>
            <a:r>
              <a:rPr lang="ru-RU" dirty="0" smtClean="0"/>
              <a:t> в себе </a:t>
            </a:r>
            <a:r>
              <a:rPr lang="ru-RU" dirty="0" err="1" smtClean="0"/>
              <a:t>заглянеш</a:t>
            </a:r>
            <a:r>
              <a:rPr lang="ru-RU" dirty="0" smtClean="0"/>
              <a:t>? —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сліду</a:t>
            </a:r>
            <a:r>
              <a:rPr lang="ru-RU" dirty="0" smtClean="0"/>
              <a:t> нема: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радість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мука, </a:t>
            </a:r>
            <a:r>
              <a:rPr lang="ru-RU" dirty="0" err="1" smtClean="0"/>
              <a:t>і</a:t>
            </a:r>
            <a:r>
              <a:rPr lang="ru-RU" dirty="0" smtClean="0"/>
              <a:t>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мінливе</a:t>
            </a:r>
            <a:r>
              <a:rPr lang="ru-RU" dirty="0" smtClean="0"/>
              <a:t>!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пристрасті</a:t>
            </a:r>
            <a:r>
              <a:rPr lang="ru-RU" dirty="0" smtClean="0"/>
              <a:t>? — Скоро </a:t>
            </a:r>
            <a:r>
              <a:rPr lang="ru-RU" dirty="0" err="1" smtClean="0"/>
              <a:t>вогонь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солодких</a:t>
            </a:r>
            <a:r>
              <a:rPr lang="ru-RU" dirty="0" smtClean="0"/>
              <a:t> недуг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слові</a:t>
            </a:r>
            <a:r>
              <a:rPr lang="ru-RU" dirty="0" smtClean="0"/>
              <a:t> </a:t>
            </a:r>
            <a:r>
              <a:rPr lang="ru-RU" dirty="0" err="1" smtClean="0"/>
              <a:t>розсудку</a:t>
            </a:r>
            <a:r>
              <a:rPr lang="ru-RU" dirty="0" smtClean="0"/>
              <a:t> </a:t>
            </a:r>
            <a:r>
              <a:rPr lang="ru-RU" dirty="0" err="1" smtClean="0"/>
              <a:t>згасає</a:t>
            </a:r>
            <a:r>
              <a:rPr lang="ru-RU" dirty="0" smtClean="0"/>
              <a:t>,</a:t>
            </a:r>
          </a:p>
          <a:p>
            <a:r>
              <a:rPr lang="ru-RU" dirty="0" smtClean="0"/>
              <a:t>Й </a:t>
            </a:r>
            <a:r>
              <a:rPr lang="ru-RU" dirty="0" err="1" smtClean="0"/>
              <a:t>життя</a:t>
            </a:r>
            <a:r>
              <a:rPr lang="ru-RU" dirty="0" smtClean="0"/>
              <a:t> — як </a:t>
            </a:r>
            <a:r>
              <a:rPr lang="ru-RU" dirty="0" err="1" smtClean="0"/>
              <a:t>поглянеш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уважно</a:t>
            </a:r>
            <a:r>
              <a:rPr lang="ru-RU" dirty="0" smtClean="0"/>
              <a:t> </a:t>
            </a:r>
            <a:r>
              <a:rPr lang="ru-RU" dirty="0" err="1" smtClean="0"/>
              <a:t>навкруг</a:t>
            </a:r>
            <a:r>
              <a:rPr lang="ru-RU" dirty="0" smtClean="0"/>
              <a:t> —</a:t>
            </a:r>
          </a:p>
          <a:p>
            <a:r>
              <a:rPr lang="ru-RU" dirty="0" err="1" smtClean="0"/>
              <a:t>Лиш</a:t>
            </a:r>
            <a:r>
              <a:rPr lang="ru-RU" dirty="0" smtClean="0"/>
              <a:t> жарт, де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глузду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err="1" smtClean="0"/>
              <a:t>Переклав</a:t>
            </a:r>
            <a:r>
              <a:rPr lang="ru-RU" dirty="0" smtClean="0"/>
              <a:t> М. Терещенко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571481"/>
            <a:ext cx="435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І нудно, і сумно…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7" y="3357562"/>
            <a:ext cx="3286148" cy="286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6436">
        <p14:shred/>
      </p:transition>
    </mc:Choice>
    <mc:Fallback xmlns="">
      <p:transition spd="slow" advTm="26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87" y="188640"/>
            <a:ext cx="47149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«Отечественны</a:t>
            </a:r>
            <a:r>
              <a:rPr lang="uk-UA" sz="2000" dirty="0" smtClean="0"/>
              <a:t>е </a:t>
            </a:r>
            <a:r>
              <a:rPr lang="ru-RU" sz="2000" dirty="0" smtClean="0"/>
              <a:t>записки». У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журналі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з'явилося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прижиттєвих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публікацій</a:t>
            </a:r>
            <a:r>
              <a:rPr lang="ru-RU" sz="2000" dirty="0" smtClean="0"/>
              <a:t> Лермонтова. У </a:t>
            </a:r>
            <a:r>
              <a:rPr lang="ru-RU" sz="2000" dirty="0" err="1" smtClean="0"/>
              <a:t>березні</a:t>
            </a:r>
            <a:r>
              <a:rPr lang="ru-RU" sz="2000" dirty="0" smtClean="0"/>
              <a:t> 1840 р. за </a:t>
            </a:r>
            <a:r>
              <a:rPr lang="ru-RU" sz="2000" dirty="0" err="1" smtClean="0"/>
              <a:t>дуель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сином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французького</a:t>
            </a:r>
            <a:r>
              <a:rPr lang="ru-RU" sz="2000" dirty="0" smtClean="0"/>
              <a:t> посла Е. де </a:t>
            </a:r>
            <a:r>
              <a:rPr lang="ru-RU" sz="2000" dirty="0" err="1" smtClean="0"/>
              <a:t>Варантом</a:t>
            </a:r>
            <a:r>
              <a:rPr lang="ru-RU" sz="2000" dirty="0" smtClean="0"/>
              <a:t> Л. перевели у </a:t>
            </a:r>
            <a:r>
              <a:rPr lang="ru-RU" sz="2000" dirty="0" err="1" smtClean="0"/>
              <a:t>Тенгинський</a:t>
            </a:r>
            <a:r>
              <a:rPr lang="ru-RU" sz="2000" dirty="0" smtClean="0"/>
              <a:t> полк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відправили</a:t>
            </a:r>
            <a:r>
              <a:rPr lang="ru-RU" sz="2000" dirty="0" smtClean="0"/>
              <a:t> у </a:t>
            </a:r>
            <a:r>
              <a:rPr lang="ru-RU" sz="2000" dirty="0" err="1" smtClean="0"/>
              <a:t>діючу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армію</a:t>
            </a:r>
            <a:r>
              <a:rPr lang="ru-RU" sz="2000" dirty="0" smtClean="0"/>
              <a:t> на Кавказ, а в </a:t>
            </a:r>
            <a:r>
              <a:rPr lang="ru-RU" sz="2000" dirty="0" err="1" smtClean="0"/>
              <a:t>липні</a:t>
            </a:r>
            <a:r>
              <a:rPr lang="ru-RU" sz="2000" dirty="0" smtClean="0"/>
              <a:t> того ж року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уже брав участь у </a:t>
            </a:r>
            <a:r>
              <a:rPr lang="ru-RU" sz="2000" dirty="0" err="1" smtClean="0"/>
              <a:t>постійних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сутичках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горянами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кровопролитній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битві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Валерік</a:t>
            </a:r>
            <a:r>
              <a:rPr lang="ru-RU" sz="2000" dirty="0" smtClean="0"/>
              <a:t>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короткої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Лермонтов у </a:t>
            </a:r>
            <a:r>
              <a:rPr lang="ru-RU" sz="2000" dirty="0" err="1" smtClean="0"/>
              <a:t>травні</a:t>
            </a:r>
            <a:r>
              <a:rPr lang="ru-RU" sz="2000" dirty="0" smtClean="0"/>
              <a:t> 1841 р. </a:t>
            </a:r>
            <a:r>
              <a:rPr lang="ru-RU" sz="2000" dirty="0" err="1" smtClean="0"/>
              <a:t>прибув</a:t>
            </a:r>
            <a:r>
              <a:rPr lang="ru-RU" sz="2000" dirty="0" smtClean="0"/>
              <a:t> у </a:t>
            </a:r>
            <a:r>
              <a:rPr lang="ru-RU" sz="2000" dirty="0" err="1" smtClean="0"/>
              <a:t>П'ятигорськ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дозвіл</a:t>
            </a:r>
            <a:r>
              <a:rPr lang="ru-RU" sz="2000" dirty="0" smtClean="0"/>
              <a:t> </a:t>
            </a:r>
            <a:r>
              <a:rPr lang="ru-RU" sz="2000" dirty="0" err="1" smtClean="0"/>
              <a:t>затриматися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мінеральних</a:t>
            </a:r>
            <a:r>
              <a:rPr lang="ru-RU" sz="2000" dirty="0" smtClean="0"/>
              <a:t> водах. У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нотатнику</a:t>
            </a:r>
            <a:r>
              <a:rPr lang="ru-RU" sz="2000" dirty="0" smtClean="0"/>
              <a:t> один за одним </a:t>
            </a:r>
            <a:r>
              <a:rPr lang="ru-RU" sz="2000" dirty="0" err="1" smtClean="0"/>
              <a:t>з'являються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ліричні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шедеври</a:t>
            </a:r>
            <a:r>
              <a:rPr lang="ru-RU" sz="2000" dirty="0" smtClean="0"/>
              <a:t>: «Сон», «</a:t>
            </a:r>
            <a:r>
              <a:rPr lang="ru-RU" sz="2000" dirty="0" err="1" smtClean="0"/>
              <a:t>Бескид</a:t>
            </a:r>
            <a:r>
              <a:rPr lang="ru-RU" sz="2000" dirty="0" smtClean="0"/>
              <a:t>», «Вони </a:t>
            </a:r>
            <a:r>
              <a:rPr lang="ru-RU" sz="2000" dirty="0" err="1" smtClean="0"/>
              <a:t>кохали</a:t>
            </a:r>
            <a:r>
              <a:rPr lang="ru-RU" sz="2000" dirty="0" smtClean="0"/>
              <a:t>...», «Тамара», «</a:t>
            </a:r>
            <a:r>
              <a:rPr lang="ru-RU" sz="2000" dirty="0" err="1" smtClean="0"/>
              <a:t>Побачення</a:t>
            </a:r>
            <a:r>
              <a:rPr lang="ru-RU" sz="2000" dirty="0" smtClean="0"/>
              <a:t>», «Листок», «</a:t>
            </a:r>
            <a:r>
              <a:rPr lang="ru-RU" sz="2000" dirty="0" err="1" smtClean="0"/>
              <a:t>Йду</a:t>
            </a:r>
            <a:r>
              <a:rPr lang="ru-RU" sz="2000" dirty="0" smtClean="0"/>
              <a:t> я на дорогу в </a:t>
            </a:r>
            <a:r>
              <a:rPr lang="ru-RU" sz="2000" dirty="0" err="1" smtClean="0"/>
              <a:t>самотині</a:t>
            </a:r>
            <a:r>
              <a:rPr lang="ru-RU" sz="2000" dirty="0" smtClean="0"/>
              <a:t>...», «</a:t>
            </a:r>
            <a:r>
              <a:rPr lang="ru-RU" sz="2000" dirty="0" err="1" smtClean="0"/>
              <a:t>Морська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царівна</a:t>
            </a:r>
            <a:r>
              <a:rPr lang="ru-RU" sz="2000" dirty="0" smtClean="0"/>
              <a:t>», «Пророк».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7" y="154004"/>
            <a:ext cx="3270417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9" y="4000505"/>
            <a:ext cx="1928827" cy="261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7757">
        <p14:shred dir="out"/>
      </p:transition>
    </mc:Choice>
    <mc:Fallback xmlns="">
      <p:transition spd="slow" advTm="37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357299"/>
            <a:ext cx="2571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Прощай, немытая Россия, </a:t>
            </a:r>
          </a:p>
          <a:p>
            <a:r>
              <a:rPr lang="ru-RU" dirty="0" smtClean="0"/>
              <a:t> Страна рабов, страна господ, </a:t>
            </a:r>
          </a:p>
          <a:p>
            <a:r>
              <a:rPr lang="ru-RU" dirty="0" smtClean="0"/>
              <a:t> И вы, мундиры </a:t>
            </a:r>
            <a:r>
              <a:rPr lang="ru-RU" dirty="0" err="1" smtClean="0"/>
              <a:t>голубые</a:t>
            </a:r>
            <a:r>
              <a:rPr lang="ru-RU" dirty="0" smtClean="0"/>
              <a:t>, </a:t>
            </a:r>
          </a:p>
          <a:p>
            <a:r>
              <a:rPr lang="ru-RU" dirty="0" smtClean="0"/>
              <a:t> И ты, им преданный народ . </a:t>
            </a:r>
          </a:p>
          <a:p>
            <a:endParaRPr lang="ru-RU" dirty="0" smtClean="0"/>
          </a:p>
          <a:p>
            <a:r>
              <a:rPr lang="ru-RU" dirty="0" smtClean="0"/>
              <a:t> Быть может, за стеной Кавказа </a:t>
            </a:r>
          </a:p>
          <a:p>
            <a:r>
              <a:rPr lang="ru-RU" dirty="0" smtClean="0"/>
              <a:t> Сокроюсь от твоих пашей, </a:t>
            </a:r>
          </a:p>
          <a:p>
            <a:r>
              <a:rPr lang="ru-RU" dirty="0" smtClean="0"/>
              <a:t> От их всевидящего глаза, </a:t>
            </a:r>
          </a:p>
          <a:p>
            <a:r>
              <a:rPr lang="ru-RU" dirty="0" smtClean="0"/>
              <a:t> От их </a:t>
            </a:r>
            <a:r>
              <a:rPr lang="ru-RU" dirty="0" err="1" smtClean="0"/>
              <a:t>всеслышащих</a:t>
            </a:r>
            <a:r>
              <a:rPr lang="ru-RU" dirty="0" smtClean="0"/>
              <a:t> ушей.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642919"/>
            <a:ext cx="3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Прощай, немытая Россия….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1357298"/>
            <a:ext cx="37862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000" dirty="0" smtClean="0"/>
              <a:t>Прощай, </a:t>
            </a:r>
            <a:r>
              <a:rPr lang="ru-RU" sz="2000" dirty="0" err="1" smtClean="0"/>
              <a:t>немита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Росія</a:t>
            </a:r>
            <a:r>
              <a:rPr lang="ru-RU" sz="2000" dirty="0" smtClean="0"/>
              <a:t>» — </a:t>
            </a:r>
            <a:r>
              <a:rPr lang="ru-RU" sz="2000" dirty="0" err="1" smtClean="0"/>
              <a:t>твір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вивертає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навиворіт</a:t>
            </a:r>
            <a:r>
              <a:rPr lang="ru-RU" sz="2000" dirty="0" smtClean="0"/>
              <a:t> всю </a:t>
            </a:r>
            <a:r>
              <a:rPr lang="ru-RU" sz="2000" dirty="0" err="1" smtClean="0"/>
              <a:t>таємницю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Перша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строчка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ємкою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точною, </a:t>
            </a:r>
            <a:r>
              <a:rPr lang="ru-RU" sz="2000" dirty="0" err="1" smtClean="0"/>
              <a:t>характеризуючи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устрій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образ думок людей, «</a:t>
            </a:r>
            <a:r>
              <a:rPr lang="ru-RU" sz="2000" dirty="0" err="1" smtClean="0"/>
              <a:t>немитий</a:t>
            </a:r>
            <a:r>
              <a:rPr lang="ru-RU" sz="2000" dirty="0" smtClean="0"/>
              <a:t>», </a:t>
            </a:r>
            <a:r>
              <a:rPr lang="ru-RU" sz="2000" dirty="0" err="1" smtClean="0"/>
              <a:t>примітивний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позбавлений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витонченостіь</a:t>
            </a:r>
            <a:r>
              <a:rPr lang="ru-RU" sz="2000" dirty="0" smtClean="0"/>
              <a:t>. </a:t>
            </a:r>
            <a:r>
              <a:rPr lang="ru-RU" sz="2000" dirty="0" err="1" smtClean="0"/>
              <a:t>Окрім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, символом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поета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«</a:t>
            </a:r>
            <a:r>
              <a:rPr lang="ru-RU" sz="2000" dirty="0" err="1" smtClean="0"/>
              <a:t>мундири</a:t>
            </a:r>
            <a:r>
              <a:rPr lang="ru-RU" sz="2000" dirty="0" smtClean="0"/>
              <a:t> </a:t>
            </a:r>
            <a:r>
              <a:rPr lang="ru-RU" sz="2000" dirty="0" err="1" smtClean="0"/>
              <a:t>блакитні</a:t>
            </a:r>
            <a:r>
              <a:rPr lang="ru-RU" sz="2000" dirty="0" smtClean="0"/>
              <a:t>»,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красувалися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вартові</a:t>
            </a:r>
            <a:r>
              <a:rPr lang="ru-RU" sz="2000" dirty="0" smtClean="0"/>
              <a:t> правопорядку,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подавили </a:t>
            </a:r>
            <a:r>
              <a:rPr lang="ru-RU" sz="2000" dirty="0" err="1" smtClean="0"/>
              <a:t>повстання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декабристів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«</a:t>
            </a:r>
            <a:r>
              <a:rPr lang="ru-RU" sz="2000" dirty="0" err="1" smtClean="0"/>
              <a:t>відданий</a:t>
            </a:r>
            <a:r>
              <a:rPr lang="ru-RU" sz="2000" dirty="0" smtClean="0"/>
              <a:t> народ»,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 </a:t>
            </a:r>
            <a:r>
              <a:rPr lang="ru-RU" sz="2000" dirty="0" err="1" smtClean="0"/>
              <a:t>подумує</a:t>
            </a:r>
            <a:r>
              <a:rPr lang="ru-RU" sz="2000" dirty="0" smtClean="0"/>
              <a:t> про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по-іншому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49" y="64291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Аналіз твору: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5206">
        <p14:shred pattern="rectangle"/>
      </p:transition>
    </mc:Choice>
    <mc:Fallback xmlns="">
      <p:transition spd="slow" advTm="352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7" y="214291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П'ятигорську</a:t>
            </a:r>
            <a:r>
              <a:rPr lang="ru-RU" sz="2000" dirty="0" smtClean="0"/>
              <a:t> Лермонтов </a:t>
            </a:r>
            <a:r>
              <a:rPr lang="ru-RU" sz="2000" dirty="0" err="1" smtClean="0"/>
              <a:t>зустрівся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товариством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колишніх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знайомих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,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товаришем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школи</a:t>
            </a:r>
            <a:r>
              <a:rPr lang="ru-RU" sz="2000" dirty="0" smtClean="0"/>
              <a:t> </a:t>
            </a:r>
            <a:r>
              <a:rPr lang="ru-RU" sz="2000" dirty="0" err="1" smtClean="0"/>
              <a:t>юнкерів</a:t>
            </a:r>
            <a:r>
              <a:rPr lang="ru-RU" sz="2000" dirty="0" smtClean="0"/>
              <a:t> М. </a:t>
            </a:r>
            <a:r>
              <a:rPr lang="ru-RU" sz="2000" dirty="0" err="1" smtClean="0"/>
              <a:t>Мартиновим</a:t>
            </a:r>
            <a:r>
              <a:rPr lang="ru-RU" sz="2000" dirty="0" smtClean="0"/>
              <a:t>. На одному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вечорів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п'ятигорській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Верзіліних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хворобливо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самолюбний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недалекий Мартинов </a:t>
            </a:r>
            <a:r>
              <a:rPr lang="ru-RU" sz="2000" dirty="0" err="1" smtClean="0"/>
              <a:t>образився</a:t>
            </a:r>
            <a:r>
              <a:rPr lang="ru-RU" sz="2000" dirty="0" smtClean="0"/>
              <a:t> на жарт Лермонтова, сварка переросла у </a:t>
            </a:r>
            <a:r>
              <a:rPr lang="ru-RU" sz="2000" dirty="0" err="1" smtClean="0"/>
              <a:t>дуель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Лермонтова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вбито.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трапилося</a:t>
            </a:r>
            <a:r>
              <a:rPr lang="ru-RU" sz="2000" dirty="0" smtClean="0"/>
              <a:t> 15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 1841 р.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799614"/>
            <a:ext cx="5280519" cy="35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80122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3886">
        <p14:shred pattern="rectangle" dir="out"/>
      </p:transition>
    </mc:Choice>
    <mc:Fallback xmlns="">
      <p:transition spd="slow" advTm="238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09" y="500043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Мотиви лірики Лермонтова М.Ю.   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3" y="128586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1214422"/>
            <a:ext cx="207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Свобода і воля;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3" y="17144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5785" y="5000637"/>
            <a:ext cx="16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Самотність;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1473" y="2214555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2143116"/>
            <a:ext cx="207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Час і вічність;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71473" y="2643183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787" y="25717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Кохання;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1473" y="307181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787" y="300037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Смерть;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71473" y="342900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79401" y="3357562"/>
            <a:ext cx="192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Земля і небо;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71473" y="378619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85787" y="371475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Помста;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71473" y="4214819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85787" y="414338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Пам’ять і спокій;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71473" y="4643447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85787" y="4572009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Батьківщина;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71473" y="5072075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85785" y="1643050"/>
            <a:ext cx="221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Діяльність і воля;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7" y="1000109"/>
            <a:ext cx="3929091" cy="52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893">
        <p14:flip dir="l"/>
      </p:transition>
    </mc:Choice>
    <mc:Fallback xmlns="">
      <p:transition spd="slow" advTm="1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071537" y="1285860"/>
          <a:ext cx="7143800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3108" y="500042"/>
            <a:ext cx="5072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Популярність творів М.Ю. Лермонтова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31939" y="1400176"/>
          <a:ext cx="6078537" cy="40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Документ" r:id="rId5" imgW="6078119" imgH="4056437" progId="Word.Document.12">
                  <p:embed/>
                </p:oleObj>
              </mc:Choice>
              <mc:Fallback>
                <p:oleObj name="Документ" r:id="rId5" imgW="6078119" imgH="405643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9" y="1400176"/>
                        <a:ext cx="6078537" cy="405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702">
        <p14:flip dir="r"/>
      </p:transition>
    </mc:Choice>
    <mc:Fallback xmlns="">
      <p:transition spd="slow" advTm="127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Пам’ятники Великому поету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5283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33123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50609"/>
            <a:ext cx="2880320" cy="51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6" y="1320164"/>
            <a:ext cx="3246065" cy="520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4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3261">
        <p14:honeycomb/>
      </p:transition>
    </mc:Choice>
    <mc:Fallback xmlns="">
      <p:transition spd="slow" advTm="332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Висновок</a:t>
            </a:r>
            <a:endParaRPr lang="uk-UA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Дата народження</a:t>
            </a:r>
            <a:r>
              <a:rPr lang="uk-UA" dirty="0"/>
              <a:t>:	3 (15) жовтня </a:t>
            </a:r>
            <a:r>
              <a:rPr lang="uk-UA" dirty="0" smtClean="0"/>
              <a:t>1814;</a:t>
            </a:r>
            <a:endParaRPr lang="uk-UA" dirty="0"/>
          </a:p>
          <a:p>
            <a:r>
              <a:rPr lang="uk-UA" dirty="0" smtClean="0"/>
              <a:t>Місце народження: Москва, Російська імперія;</a:t>
            </a:r>
            <a:endParaRPr lang="uk-UA" dirty="0"/>
          </a:p>
          <a:p>
            <a:r>
              <a:rPr lang="uk-UA" dirty="0" smtClean="0"/>
              <a:t>Дата смерті: 15 </a:t>
            </a:r>
            <a:r>
              <a:rPr lang="uk-UA" dirty="0"/>
              <a:t>(27) липня 1841 (26 років)</a:t>
            </a:r>
          </a:p>
          <a:p>
            <a:r>
              <a:rPr lang="uk-UA" dirty="0" smtClean="0"/>
              <a:t>Місце смерті: </a:t>
            </a:r>
            <a:r>
              <a:rPr lang="uk-UA" dirty="0" err="1" smtClean="0"/>
              <a:t>П'ятигорськ</a:t>
            </a:r>
            <a:r>
              <a:rPr lang="uk-UA" dirty="0" smtClean="0"/>
              <a:t>, Російська імперія.</a:t>
            </a:r>
            <a:endParaRPr lang="uk-UA" dirty="0"/>
          </a:p>
          <a:p>
            <a:r>
              <a:rPr lang="uk-UA" dirty="0" smtClean="0"/>
              <a:t>Національність: росіянин.</a:t>
            </a:r>
            <a:endParaRPr lang="uk-UA" dirty="0"/>
          </a:p>
          <a:p>
            <a:r>
              <a:rPr lang="uk-UA" dirty="0"/>
              <a:t>Рід </a:t>
            </a:r>
            <a:r>
              <a:rPr lang="uk-UA" dirty="0" smtClean="0"/>
              <a:t>діяльності: поет</a:t>
            </a:r>
            <a:r>
              <a:rPr lang="uk-UA" dirty="0"/>
              <a:t>, прозаїк, </a:t>
            </a:r>
            <a:r>
              <a:rPr lang="uk-UA" dirty="0" smtClean="0"/>
              <a:t>драматург.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377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334">
        <p14:glitter pattern="hexagon"/>
      </p:transition>
    </mc:Choice>
    <mc:Fallback xmlns="">
      <p:transition spd="slow" advTm="103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1"/>
            <a:ext cx="8712968" cy="2952328"/>
          </a:xfrm>
        </p:spPr>
        <p:txBody>
          <a:bodyPr>
            <a:normAutofit/>
          </a:bodyPr>
          <a:lstStyle/>
          <a:p>
            <a:pPr algn="ctr"/>
            <a:r>
              <a:rPr lang="uk-UA" sz="13800" dirty="0" smtClean="0"/>
              <a:t>Біографія</a:t>
            </a:r>
            <a:endParaRPr lang="uk-UA" sz="13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324" y="3789041"/>
            <a:ext cx="3816424" cy="22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5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208">
        <p14:honeycomb/>
      </p:transition>
    </mc:Choice>
    <mc:Fallback xmlns="">
      <p:transition spd="slow" advTm="82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8998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М. Ю. Лермонтов</a:t>
            </a:r>
            <a:endParaRPr lang="uk-UA" sz="6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2800" dirty="0" smtClean="0"/>
              <a:t>Народився </a:t>
            </a:r>
            <a:r>
              <a:rPr lang="ru-RU" sz="2800" dirty="0"/>
              <a:t>3 </a:t>
            </a:r>
            <a:r>
              <a:rPr lang="ru-RU" sz="2800" dirty="0" err="1"/>
              <a:t>жовтня</a:t>
            </a:r>
            <a:r>
              <a:rPr lang="ru-RU" sz="2800" dirty="0"/>
              <a:t> 1814 року в </a:t>
            </a:r>
            <a:r>
              <a:rPr lang="ru-RU" sz="2800" dirty="0" err="1" smtClean="0"/>
              <a:t>Москві</a:t>
            </a:r>
            <a:r>
              <a:rPr lang="ru-RU" sz="2800" dirty="0" smtClean="0"/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2800" dirty="0" err="1"/>
              <a:t>Батько</a:t>
            </a:r>
            <a:r>
              <a:rPr lang="ru-RU" sz="2800" dirty="0"/>
              <a:t>, </a:t>
            </a:r>
            <a:r>
              <a:rPr lang="ru-RU" sz="2800" dirty="0" err="1"/>
              <a:t>Юрій</a:t>
            </a:r>
            <a:r>
              <a:rPr lang="ru-RU" sz="2800" dirty="0"/>
              <a:t> Петрович, </a:t>
            </a:r>
            <a:r>
              <a:rPr lang="ru-RU" sz="2800" dirty="0" err="1"/>
              <a:t>відставний</a:t>
            </a:r>
            <a:r>
              <a:rPr lang="ru-RU" sz="2800" dirty="0"/>
              <a:t> </a:t>
            </a:r>
            <a:r>
              <a:rPr lang="ru-RU" sz="2800" dirty="0" err="1"/>
              <a:t>піхотний</a:t>
            </a:r>
            <a:r>
              <a:rPr lang="ru-RU" sz="2800" dirty="0"/>
              <a:t> </a:t>
            </a:r>
            <a:r>
              <a:rPr lang="ru-RU" sz="2800" dirty="0" err="1"/>
              <a:t>капітан</a:t>
            </a:r>
            <a:r>
              <a:rPr lang="ru-RU" sz="2800" dirty="0"/>
              <a:t>, з </a:t>
            </a:r>
            <a:r>
              <a:rPr lang="ru-RU" sz="2800" dirty="0" err="1"/>
              <a:t>дворянської</a:t>
            </a:r>
            <a:r>
              <a:rPr lang="ru-RU" sz="2800" dirty="0"/>
              <a:t> </a:t>
            </a:r>
            <a:r>
              <a:rPr lang="ru-RU" sz="2800" dirty="0" err="1"/>
              <a:t>сім'ї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збідніла</a:t>
            </a:r>
            <a:r>
              <a:rPr lang="ru-RU" sz="2800" dirty="0"/>
              <a:t>; </a:t>
            </a:r>
            <a:r>
              <a:rPr lang="ru-RU" sz="2800" dirty="0" err="1"/>
              <a:t>мати</a:t>
            </a:r>
            <a:r>
              <a:rPr lang="ru-RU" sz="2800" dirty="0"/>
              <a:t>, </a:t>
            </a:r>
            <a:r>
              <a:rPr lang="ru-RU" sz="2800" dirty="0" err="1"/>
              <a:t>Марія</a:t>
            </a:r>
            <a:r>
              <a:rPr lang="ru-RU" sz="2800" dirty="0"/>
              <a:t> </a:t>
            </a:r>
            <a:r>
              <a:rPr lang="ru-RU" sz="2800" dirty="0" err="1"/>
              <a:t>Михайлівна</a:t>
            </a:r>
            <a:r>
              <a:rPr lang="ru-RU" sz="2800" dirty="0"/>
              <a:t>, </a:t>
            </a:r>
            <a:r>
              <a:rPr lang="ru-RU" sz="2800" dirty="0" err="1"/>
              <a:t>уроджена</a:t>
            </a:r>
            <a:r>
              <a:rPr lang="ru-RU" sz="2800" dirty="0"/>
              <a:t> </a:t>
            </a:r>
            <a:r>
              <a:rPr lang="ru-RU" sz="2800" dirty="0" err="1" smtClean="0"/>
              <a:t>Арсеньєва</a:t>
            </a:r>
            <a:r>
              <a:rPr lang="ru-RU" sz="2800" dirty="0" smtClean="0"/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2800" dirty="0" err="1" smtClean="0"/>
              <a:t>Дитячі</a:t>
            </a:r>
            <a:r>
              <a:rPr lang="ru-RU" sz="2800" dirty="0" smtClean="0"/>
              <a:t> </a:t>
            </a:r>
            <a:r>
              <a:rPr lang="ru-RU" sz="2800" dirty="0"/>
              <a:t>роки </a:t>
            </a:r>
            <a:r>
              <a:rPr lang="ru-RU" sz="2800" dirty="0" err="1" smtClean="0"/>
              <a:t>поета</a:t>
            </a:r>
            <a:r>
              <a:rPr lang="ru-RU" sz="2800" dirty="0"/>
              <a:t> </a:t>
            </a:r>
            <a:r>
              <a:rPr lang="ru-RU" sz="2800" dirty="0" err="1" smtClean="0"/>
              <a:t>пройшли</a:t>
            </a:r>
            <a:r>
              <a:rPr lang="ru-RU" sz="2800" dirty="0"/>
              <a:t>  в </a:t>
            </a:r>
            <a:r>
              <a:rPr lang="ru-RU" sz="2800" dirty="0" err="1"/>
              <a:t>маєтку</a:t>
            </a:r>
            <a:r>
              <a:rPr lang="ru-RU" sz="2800" dirty="0"/>
              <a:t> </a:t>
            </a:r>
            <a:r>
              <a:rPr lang="ru-RU" sz="2800" dirty="0" err="1"/>
              <a:t>бабусі</a:t>
            </a:r>
            <a:r>
              <a:rPr lang="ru-RU" sz="2800" dirty="0"/>
              <a:t> </a:t>
            </a:r>
            <a:r>
              <a:rPr lang="ru-RU" sz="2800" dirty="0" err="1"/>
              <a:t>майбутнього</a:t>
            </a:r>
            <a:r>
              <a:rPr lang="ru-RU" sz="2800" dirty="0"/>
              <a:t> </a:t>
            </a:r>
            <a:r>
              <a:rPr lang="ru-RU" sz="2800" dirty="0" err="1"/>
              <a:t>поета</a:t>
            </a:r>
            <a:r>
              <a:rPr lang="ru-RU" sz="2800" dirty="0"/>
              <a:t> О. </a:t>
            </a:r>
            <a:r>
              <a:rPr lang="ru-RU" sz="2800" dirty="0" err="1" smtClean="0"/>
              <a:t>Арсеньєвої</a:t>
            </a:r>
            <a:r>
              <a:rPr lang="ru-RU" sz="2800" dirty="0"/>
              <a:t>  </a:t>
            </a:r>
            <a:r>
              <a:rPr lang="ru-RU" sz="2800" dirty="0" smtClean="0"/>
              <a:t>в </a:t>
            </a:r>
            <a:r>
              <a:rPr lang="ru-RU" sz="2800" dirty="0" err="1"/>
              <a:t>селі</a:t>
            </a:r>
            <a:r>
              <a:rPr lang="ru-RU" sz="2800" dirty="0"/>
              <a:t> </a:t>
            </a:r>
            <a:r>
              <a:rPr lang="ru-RU" sz="2800" dirty="0" err="1"/>
              <a:t>Тархани</a:t>
            </a:r>
            <a:r>
              <a:rPr lang="ru-RU" sz="2800" dirty="0"/>
              <a:t> </a:t>
            </a:r>
            <a:r>
              <a:rPr lang="ru-RU" sz="2800" dirty="0" err="1"/>
              <a:t>Пензенської</a:t>
            </a:r>
            <a:r>
              <a:rPr lang="ru-RU" sz="2800" dirty="0"/>
              <a:t> </a:t>
            </a:r>
            <a:r>
              <a:rPr lang="ru-RU" sz="2800" dirty="0" err="1" smtClean="0"/>
              <a:t>губернії</a:t>
            </a:r>
            <a:r>
              <a:rPr lang="ru-RU" sz="2800" dirty="0" smtClean="0"/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рано </a:t>
            </a:r>
            <a:r>
              <a:rPr lang="ru-RU" sz="2800" dirty="0" err="1"/>
              <a:t>втратив</a:t>
            </a:r>
            <a:r>
              <a:rPr lang="ru-RU" sz="2800" dirty="0"/>
              <a:t> </a:t>
            </a:r>
            <a:r>
              <a:rPr lang="ru-RU" sz="2800" dirty="0" err="1"/>
              <a:t>матір</a:t>
            </a:r>
            <a:r>
              <a:rPr lang="ru-RU" sz="2800" dirty="0"/>
              <a:t> (померла в 1817 р., у </a:t>
            </a:r>
            <a:r>
              <a:rPr lang="ru-RU" sz="2800" dirty="0" err="1"/>
              <a:t>віці</a:t>
            </a:r>
            <a:r>
              <a:rPr lang="ru-RU" sz="2800" dirty="0"/>
              <a:t> 21 року) і </a:t>
            </a:r>
            <a:r>
              <a:rPr lang="ru-RU" sz="2800" dirty="0" err="1"/>
              <a:t>виріс</a:t>
            </a:r>
            <a:r>
              <a:rPr lang="ru-RU" sz="2800" dirty="0"/>
              <a:t> в </a:t>
            </a:r>
            <a:r>
              <a:rPr lang="ru-RU" sz="2800" dirty="0" err="1"/>
              <a:t>розлуці</a:t>
            </a:r>
            <a:r>
              <a:rPr lang="ru-RU" sz="2800" dirty="0"/>
              <a:t> з </a:t>
            </a:r>
            <a:r>
              <a:rPr lang="ru-RU" sz="2800" dirty="0" err="1"/>
              <a:t>батьком</a:t>
            </a:r>
            <a:r>
              <a:rPr lang="ru-RU" sz="2800" dirty="0"/>
              <a:t>. Бабуся </a:t>
            </a:r>
            <a:r>
              <a:rPr lang="ru-RU" sz="2800" dirty="0" err="1"/>
              <a:t>робила</a:t>
            </a:r>
            <a:r>
              <a:rPr lang="ru-RU" sz="2800" dirty="0"/>
              <a:t> все для </a:t>
            </a:r>
            <a:r>
              <a:rPr lang="ru-RU" sz="2800" dirty="0" err="1"/>
              <a:t>єдиного</a:t>
            </a:r>
            <a:r>
              <a:rPr lang="ru-RU" sz="2800" dirty="0"/>
              <a:t>, </a:t>
            </a:r>
            <a:r>
              <a:rPr lang="ru-RU" sz="2800" dirty="0" err="1"/>
              <a:t>обожнюваного</a:t>
            </a:r>
            <a:r>
              <a:rPr lang="ru-RU" sz="2800" dirty="0"/>
              <a:t> внука, не </a:t>
            </a:r>
            <a:r>
              <a:rPr lang="ru-RU" sz="2800" dirty="0" err="1"/>
              <a:t>жаліючи</a:t>
            </a:r>
            <a:r>
              <a:rPr lang="ru-RU" sz="2800" dirty="0"/>
              <a:t> грошей на </a:t>
            </a:r>
            <a:r>
              <a:rPr lang="ru-RU" sz="2800" dirty="0" err="1"/>
              <a:t>вчителів</a:t>
            </a:r>
            <a:r>
              <a:rPr lang="ru-RU" sz="2800" dirty="0"/>
              <a:t> і </a:t>
            </a:r>
            <a:r>
              <a:rPr lang="ru-RU" sz="2800" dirty="0" err="1"/>
              <a:t>гувернерів</a:t>
            </a:r>
            <a:r>
              <a:rPr lang="ru-RU" sz="2800" dirty="0"/>
              <a:t>.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прекрасну</a:t>
            </a:r>
            <a:r>
              <a:rPr lang="ru-RU" sz="2800" dirty="0"/>
              <a:t> </a:t>
            </a:r>
            <a:r>
              <a:rPr lang="ru-RU" sz="2800" dirty="0" err="1"/>
              <a:t>домашню</a:t>
            </a:r>
            <a:r>
              <a:rPr lang="ru-RU" sz="2800" dirty="0"/>
              <a:t> </a:t>
            </a:r>
            <a:r>
              <a:rPr lang="ru-RU" sz="2800" dirty="0" err="1"/>
              <a:t>освіту</a:t>
            </a:r>
            <a:r>
              <a:rPr lang="ru-RU" sz="2800" dirty="0"/>
              <a:t>: з </a:t>
            </a:r>
            <a:r>
              <a:rPr lang="ru-RU" sz="2800" dirty="0" err="1"/>
              <a:t>дитинства</a:t>
            </a:r>
            <a:r>
              <a:rPr lang="ru-RU" sz="2800" dirty="0"/>
              <a:t> </a:t>
            </a:r>
            <a:r>
              <a:rPr lang="ru-RU" sz="2800" dirty="0" err="1"/>
              <a:t>вільно</a:t>
            </a:r>
            <a:r>
              <a:rPr lang="ru-RU" sz="2800" dirty="0"/>
              <a:t> </a:t>
            </a:r>
            <a:r>
              <a:rPr lang="ru-RU" sz="2800" dirty="0" err="1"/>
              <a:t>володів</a:t>
            </a:r>
            <a:r>
              <a:rPr lang="ru-RU" sz="2800" dirty="0"/>
              <a:t> </a:t>
            </a:r>
            <a:r>
              <a:rPr lang="ru-RU" sz="2800" dirty="0" err="1"/>
              <a:t>французькою</a:t>
            </a:r>
            <a:r>
              <a:rPr lang="ru-RU" sz="2800" dirty="0"/>
              <a:t> і </a:t>
            </a:r>
            <a:r>
              <a:rPr lang="ru-RU" sz="2800" dirty="0" err="1"/>
              <a:t>німецькою</a:t>
            </a:r>
            <a:r>
              <a:rPr lang="ru-RU" sz="2800" dirty="0"/>
              <a:t> </a:t>
            </a:r>
            <a:r>
              <a:rPr lang="ru-RU" sz="2800" dirty="0" err="1"/>
              <a:t>мовами</a:t>
            </a:r>
            <a:r>
              <a:rPr lang="ru-RU" sz="2800" dirty="0"/>
              <a:t>, добре </a:t>
            </a:r>
            <a:r>
              <a:rPr lang="ru-RU" sz="2800" dirty="0" err="1"/>
              <a:t>малював</a:t>
            </a:r>
            <a:r>
              <a:rPr lang="ru-RU" sz="2800" dirty="0"/>
              <a:t> і </a:t>
            </a:r>
            <a:r>
              <a:rPr lang="ru-RU" sz="2800" dirty="0" err="1"/>
              <a:t>ліпив</a:t>
            </a:r>
            <a:r>
              <a:rPr lang="ru-RU" sz="2800" dirty="0"/>
              <a:t>, </a:t>
            </a:r>
            <a:r>
              <a:rPr lang="ru-RU" sz="2800" dirty="0" err="1"/>
              <a:t>навчався</a:t>
            </a:r>
            <a:r>
              <a:rPr lang="ru-RU" sz="2800" dirty="0"/>
              <a:t> </a:t>
            </a:r>
            <a:r>
              <a:rPr lang="ru-RU" sz="2800" dirty="0" err="1"/>
              <a:t>музиці</a:t>
            </a:r>
            <a:r>
              <a:rPr lang="ru-RU" sz="2800" dirty="0"/>
              <a:t> (</a:t>
            </a:r>
            <a:r>
              <a:rPr lang="ru-RU" sz="2800" dirty="0" err="1"/>
              <a:t>грав</a:t>
            </a:r>
            <a:r>
              <a:rPr lang="ru-RU" sz="2800" dirty="0"/>
              <a:t> на </a:t>
            </a:r>
            <a:r>
              <a:rPr lang="ru-RU" sz="2800" dirty="0" err="1"/>
              <a:t>флейті</a:t>
            </a:r>
            <a:r>
              <a:rPr lang="ru-RU" sz="2800" dirty="0"/>
              <a:t>, </a:t>
            </a:r>
            <a:r>
              <a:rPr lang="ru-RU" sz="2800" dirty="0" err="1"/>
              <a:t>фортепіано</a:t>
            </a:r>
            <a:r>
              <a:rPr lang="ru-RU" sz="2800" dirty="0"/>
              <a:t> і </a:t>
            </a:r>
            <a:r>
              <a:rPr lang="ru-RU" sz="2800" dirty="0" err="1"/>
              <a:t>скрипці</a:t>
            </a:r>
            <a:r>
              <a:rPr lang="ru-RU" sz="2800" dirty="0"/>
              <a:t>).</a:t>
            </a:r>
            <a:endParaRPr lang="ru-RU" sz="2800" dirty="0" smtClean="0"/>
          </a:p>
          <a:p>
            <a:pPr marL="0" indent="0">
              <a:buNone/>
            </a:pP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2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631">
        <p14:prism/>
      </p:transition>
    </mc:Choice>
    <mc:Fallback xmlns="">
      <p:transition spd="slow" advTm="356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468" y="26064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/>
              <a:t>Маєток</a:t>
            </a:r>
            <a:r>
              <a:rPr lang="ru-RU" sz="4400" dirty="0" smtClean="0"/>
              <a:t> у </a:t>
            </a:r>
            <a:r>
              <a:rPr lang="ru-RU" sz="4400" dirty="0" err="1" smtClean="0"/>
              <a:t>селі</a:t>
            </a:r>
            <a:r>
              <a:rPr lang="ru-RU" sz="4400" dirty="0" smtClean="0"/>
              <a:t> </a:t>
            </a:r>
            <a:r>
              <a:rPr lang="ru-RU" sz="4400" dirty="0" err="1" smtClean="0"/>
              <a:t>Тархани</a:t>
            </a:r>
            <a:r>
              <a:rPr lang="ru-RU" sz="4400" dirty="0" smtClean="0"/>
              <a:t> і бабуся </a:t>
            </a:r>
            <a:r>
              <a:rPr lang="ru-RU" sz="4400" dirty="0" err="1" smtClean="0"/>
              <a:t>поета</a:t>
            </a:r>
            <a:endParaRPr lang="ru-RU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492897"/>
            <a:ext cx="475252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6" y="1916832"/>
            <a:ext cx="324035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7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419">
        <p14:prism dir="u"/>
      </p:transition>
    </mc:Choice>
    <mc:Fallback xmlns="">
      <p:transition spd="slow" advTm="134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46584"/>
            <a:ext cx="84376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Мама М.Ю. Лермонтова </a:t>
            </a:r>
          </a:p>
          <a:p>
            <a:pPr algn="ctr"/>
            <a:r>
              <a:rPr lang="uk-UA" sz="2800" dirty="0" smtClean="0"/>
              <a:t>Марія Михайлівна Арсеньєва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45779" y="3123615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 </a:t>
            </a:r>
            <a:r>
              <a:rPr lang="ru-RU" sz="2400" dirty="0" smtClean="0"/>
              <a:t>сын страданья. Мой отец</a:t>
            </a:r>
          </a:p>
          <a:p>
            <a:r>
              <a:rPr lang="ru-RU" sz="2400" dirty="0" smtClean="0"/>
              <a:t>Не знал покоя по конец.</a:t>
            </a:r>
          </a:p>
          <a:p>
            <a:r>
              <a:rPr lang="ru-RU" sz="2400" dirty="0" smtClean="0"/>
              <a:t>В слезах угасла мать моя;</a:t>
            </a:r>
          </a:p>
          <a:p>
            <a:r>
              <a:rPr lang="ru-RU" sz="2400" dirty="0" smtClean="0"/>
              <a:t>От них остался только я. </a:t>
            </a:r>
          </a:p>
          <a:p>
            <a:r>
              <a:rPr lang="ru-RU" sz="2400" dirty="0" smtClean="0"/>
              <a:t>                             М.Ю Лермонтов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646288"/>
            <a:ext cx="4171163" cy="47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357">
        <p14:prism dir="r"/>
      </p:transition>
    </mc:Choice>
    <mc:Fallback xmlns="">
      <p:transition spd="slow" advTm="16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dirty="0" smtClean="0"/>
              <a:t>Батько Ю. П. Лермонтов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688632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93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387">
        <p14:prism dir="d"/>
      </p:transition>
    </mc:Choice>
    <mc:Fallback xmlns="">
      <p:transition spd="slow" advTm="123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6994"/>
            <a:ext cx="82868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У 1827 р. </a:t>
            </a:r>
            <a:r>
              <a:rPr lang="ru-RU" sz="2200" dirty="0" err="1" smtClean="0"/>
              <a:t>сім'я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переїхала</a:t>
            </a:r>
            <a:r>
              <a:rPr lang="ru-RU" sz="2200" dirty="0" smtClean="0"/>
              <a:t> у Москву, а </a:t>
            </a:r>
            <a:r>
              <a:rPr lang="ru-RU" sz="2200" dirty="0" err="1" smtClean="0"/>
              <a:t>восени</a:t>
            </a:r>
            <a:r>
              <a:rPr lang="ru-RU" sz="2200" dirty="0" smtClean="0"/>
              <a:t> </a:t>
            </a:r>
            <a:r>
              <a:rPr lang="ru-RU" sz="2200" dirty="0" err="1" smtClean="0"/>
              <a:t>наступного</a:t>
            </a:r>
            <a:r>
              <a:rPr lang="ru-RU" sz="2200" dirty="0" smtClean="0"/>
              <a:t> року Лермонтова </a:t>
            </a:r>
            <a:r>
              <a:rPr lang="ru-RU" sz="2200" dirty="0" err="1" smtClean="0"/>
              <a:t>зарахували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напівпансіонером</a:t>
            </a:r>
            <a:r>
              <a:rPr lang="ru-RU" sz="2200" dirty="0" smtClean="0"/>
              <a:t> у 4-ий </a:t>
            </a:r>
            <a:r>
              <a:rPr lang="ru-RU" sz="2200" dirty="0" err="1" smtClean="0"/>
              <a:t>клас</a:t>
            </a:r>
            <a:r>
              <a:rPr lang="ru-RU" sz="2200" dirty="0" smtClean="0"/>
              <a:t> </a:t>
            </a:r>
            <a:r>
              <a:rPr lang="ru-RU" sz="2200" dirty="0" err="1" smtClean="0"/>
              <a:t>Московського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університетського</a:t>
            </a:r>
            <a:r>
              <a:rPr lang="ru-RU" sz="2200" dirty="0" smtClean="0"/>
              <a:t> благородного </a:t>
            </a:r>
            <a:r>
              <a:rPr lang="ru-RU" sz="2200" dirty="0" err="1" smtClean="0"/>
              <a:t>пансіону</a:t>
            </a:r>
            <a:r>
              <a:rPr lang="ru-RU" sz="2200" dirty="0" smtClean="0"/>
              <a:t>, одного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найкращих</a:t>
            </a:r>
            <a:r>
              <a:rPr lang="ru-RU" sz="2200" dirty="0" smtClean="0"/>
              <a:t> </a:t>
            </a:r>
            <a:r>
              <a:rPr lang="ru-RU" sz="2200" dirty="0" err="1" smtClean="0"/>
              <a:t>учбових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закладів</a:t>
            </a:r>
            <a:r>
              <a:rPr lang="ru-RU" sz="2200" dirty="0" smtClean="0"/>
              <a:t> </a:t>
            </a:r>
            <a:r>
              <a:rPr lang="ru-RU" sz="2200" dirty="0" err="1" smtClean="0"/>
              <a:t>Росії</a:t>
            </a:r>
            <a:r>
              <a:rPr lang="ru-RU" sz="2200" dirty="0" smtClean="0"/>
              <a:t>. Тут Лермонтов </a:t>
            </a:r>
            <a:r>
              <a:rPr lang="ru-RU" sz="2200" dirty="0" err="1" smtClean="0"/>
              <a:t>здобув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систематичну</a:t>
            </a:r>
            <a:r>
              <a:rPr lang="ru-RU" sz="2200" dirty="0" smtClean="0"/>
              <a:t> </a:t>
            </a:r>
            <a:r>
              <a:rPr lang="ru-RU" sz="2200" dirty="0" err="1" smtClean="0"/>
              <a:t>гуманітарну</a:t>
            </a:r>
            <a:r>
              <a:rPr lang="ru-RU" sz="2200" dirty="0" smtClean="0"/>
              <a:t> </a:t>
            </a:r>
            <a:r>
              <a:rPr lang="ru-RU" sz="2200" dirty="0" err="1" smtClean="0"/>
              <a:t>освіту</a:t>
            </a:r>
            <a:r>
              <a:rPr lang="ru-RU" sz="2200" dirty="0" smtClean="0"/>
              <a:t>, яку </a:t>
            </a:r>
            <a:r>
              <a:rPr lang="ru-RU" sz="2200" dirty="0" err="1" smtClean="0"/>
              <a:t>згодом</a:t>
            </a:r>
            <a:r>
              <a:rPr lang="ru-RU" sz="2200" dirty="0" smtClean="0"/>
              <a:t> </a:t>
            </a:r>
            <a:r>
              <a:rPr lang="ru-RU" sz="2200" dirty="0" err="1" smtClean="0"/>
              <a:t>поповнив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самостійним</a:t>
            </a:r>
            <a:r>
              <a:rPr lang="ru-RU" sz="2200" dirty="0" smtClean="0"/>
              <a:t> </a:t>
            </a:r>
            <a:r>
              <a:rPr lang="ru-RU" sz="2200" dirty="0" err="1" smtClean="0"/>
              <a:t>читанням</a:t>
            </a:r>
            <a:r>
              <a:rPr lang="ru-RU" sz="2200" dirty="0" smtClean="0"/>
              <a:t>. Уже в Тарханах Лермонтов </a:t>
            </a:r>
            <a:r>
              <a:rPr lang="ru-RU" sz="2200" dirty="0" err="1" smtClean="0"/>
              <a:t>зацікавився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літературою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поетичною</a:t>
            </a:r>
            <a:r>
              <a:rPr lang="ru-RU" sz="2200" dirty="0" smtClean="0"/>
              <a:t> </a:t>
            </a:r>
            <a:r>
              <a:rPr lang="ru-RU" sz="2200" dirty="0" err="1" smtClean="0"/>
              <a:t>творчістю</a:t>
            </a:r>
            <a:r>
              <a:rPr lang="ru-RU" sz="2200" dirty="0" smtClean="0"/>
              <a:t>. </a:t>
            </a:r>
          </a:p>
          <a:p>
            <a:endParaRPr lang="ru-RU" sz="2200" dirty="0" smtClean="0"/>
          </a:p>
          <a:p>
            <a:r>
              <a:rPr lang="ru-RU" sz="2200" dirty="0" smtClean="0"/>
              <a:t>У 1828—1829 </a:t>
            </a:r>
            <a:r>
              <a:rPr lang="ru-RU" sz="2200" dirty="0" err="1" smtClean="0"/>
              <a:t>рр</a:t>
            </a:r>
            <a:r>
              <a:rPr lang="ru-RU" sz="2200" dirty="0" smtClean="0"/>
              <a:t>. Лермонтов написав </a:t>
            </a:r>
            <a:r>
              <a:rPr lang="ru-RU" sz="2200" dirty="0" err="1" smtClean="0"/>
              <a:t>декілька</a:t>
            </a:r>
            <a:r>
              <a:rPr lang="ru-RU" sz="2200" dirty="0" smtClean="0"/>
              <a:t> «</a:t>
            </a:r>
            <a:r>
              <a:rPr lang="ru-RU" sz="2200" dirty="0" err="1" smtClean="0"/>
              <a:t>байронічних</a:t>
            </a:r>
            <a:r>
              <a:rPr lang="ru-RU" sz="2200" dirty="0" smtClean="0"/>
              <a:t> поем»: «Корсар», «</a:t>
            </a:r>
            <a:r>
              <a:rPr lang="ru-RU" sz="2200" dirty="0" err="1" smtClean="0"/>
              <a:t>Злочинець</a:t>
            </a:r>
            <a:r>
              <a:rPr lang="ru-RU" sz="2200" dirty="0" smtClean="0"/>
              <a:t>», «Олег» </a:t>
            </a:r>
            <a:r>
              <a:rPr lang="ru-RU" sz="2200" dirty="0" err="1" smtClean="0"/>
              <a:t>і</a:t>
            </a:r>
            <a:r>
              <a:rPr lang="ru-RU" sz="2200" dirty="0" smtClean="0"/>
              <a:t> «Два </a:t>
            </a:r>
            <a:r>
              <a:rPr lang="ru-RU" sz="2200" dirty="0" err="1" smtClean="0"/>
              <a:t>брати</a:t>
            </a:r>
            <a:r>
              <a:rPr lang="ru-RU" sz="2200" dirty="0" smtClean="0"/>
              <a:t>». Для </a:t>
            </a:r>
            <a:r>
              <a:rPr lang="ru-RU" sz="2200" dirty="0" err="1" smtClean="0"/>
              <a:t>цих</a:t>
            </a:r>
            <a:r>
              <a:rPr lang="ru-RU" sz="2200" dirty="0" smtClean="0"/>
              <a:t> поем, як </a:t>
            </a:r>
            <a:r>
              <a:rPr lang="ru-RU" sz="2200" dirty="0" err="1" smtClean="0"/>
              <a:t>і</a:t>
            </a:r>
            <a:r>
              <a:rPr lang="ru-RU" sz="2200" dirty="0" smtClean="0"/>
              <a:t> для «</a:t>
            </a:r>
            <a:r>
              <a:rPr lang="ru-RU" sz="2200" dirty="0" err="1" smtClean="0"/>
              <a:t>байронічної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поеми</a:t>
            </a:r>
            <a:r>
              <a:rPr lang="ru-RU" sz="2200" dirty="0" smtClean="0"/>
              <a:t>» </a:t>
            </a:r>
            <a:r>
              <a:rPr lang="ru-RU" sz="2200" dirty="0" err="1" smtClean="0"/>
              <a:t>загалом</a:t>
            </a:r>
            <a:r>
              <a:rPr lang="ru-RU" sz="2200" dirty="0" smtClean="0"/>
              <a:t>, характерною </a:t>
            </a:r>
            <a:r>
              <a:rPr lang="ru-RU" sz="2200" dirty="0" err="1" smtClean="0"/>
              <a:t>є</a:t>
            </a:r>
            <a:r>
              <a:rPr lang="ru-RU" sz="2200" dirty="0" smtClean="0"/>
              <a:t> центральна </a:t>
            </a:r>
            <a:r>
              <a:rPr lang="ru-RU" sz="2200" dirty="0" err="1" smtClean="0"/>
              <a:t>постать</a:t>
            </a:r>
            <a:r>
              <a:rPr lang="ru-RU" sz="2200" dirty="0" smtClean="0"/>
              <a:t> героя — </a:t>
            </a:r>
            <a:r>
              <a:rPr lang="ru-RU" sz="2200" dirty="0" err="1" smtClean="0"/>
              <a:t>сильної</a:t>
            </a:r>
            <a:r>
              <a:rPr lang="ru-RU" sz="2200" dirty="0" smtClean="0"/>
              <a:t>, </a:t>
            </a:r>
            <a:r>
              <a:rPr lang="ru-RU" sz="2200" dirty="0" err="1" smtClean="0"/>
              <a:t>вольової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особистості</a:t>
            </a:r>
            <a:r>
              <a:rPr lang="ru-RU" sz="2200" dirty="0" smtClean="0"/>
              <a:t>, </a:t>
            </a:r>
            <a:r>
              <a:rPr lang="ru-RU" sz="2200" dirty="0" err="1" smtClean="0"/>
              <a:t>наділеної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титанічними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пристрастями</a:t>
            </a:r>
            <a:r>
              <a:rPr lang="ru-RU" sz="2200" dirty="0" smtClean="0"/>
              <a:t>,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4293097"/>
            <a:ext cx="2940203" cy="228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533">
        <p14:doors dir="vert"/>
      </p:transition>
    </mc:Choice>
    <mc:Fallback xmlns="">
      <p:transition spd="slow" advTm="30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2736304"/>
          </a:xfrm>
        </p:spPr>
        <p:txBody>
          <a:bodyPr>
            <a:normAutofit/>
          </a:bodyPr>
          <a:lstStyle/>
          <a:p>
            <a:pPr algn="ctr"/>
            <a:r>
              <a:rPr lang="uk-UA" sz="11500" dirty="0" smtClean="0"/>
              <a:t>Творчість</a:t>
            </a:r>
            <a:endParaRPr lang="uk-UA" sz="11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1642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816424" cy="263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86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335">
        <p14:honeycomb/>
      </p:transition>
    </mc:Choice>
    <mc:Fallback xmlns="">
      <p:transition spd="slow" advTm="133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4|1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9.5|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3.1|4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4.3|2.6|5.2|1.4|6.4|1.5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5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4.4"/>
</p:tagLst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487</TotalTime>
  <Words>1853</Words>
  <Application>Microsoft Office PowerPoint</Application>
  <PresentationFormat>Экран (4:3)</PresentationFormat>
  <Paragraphs>155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Паркет</vt:lpstr>
      <vt:lpstr>Документ</vt:lpstr>
      <vt:lpstr>Презентация PowerPoint</vt:lpstr>
      <vt:lpstr>Тема: «М. Ю. Лермонтов. Життя і творчість»</vt:lpstr>
      <vt:lpstr>Біографія</vt:lpstr>
      <vt:lpstr>М. Ю. Лермонтов</vt:lpstr>
      <vt:lpstr>Презентация PowerPoint</vt:lpstr>
      <vt:lpstr>Презентация PowerPoint</vt:lpstr>
      <vt:lpstr>Батько Ю. П. Лермонтов </vt:lpstr>
      <vt:lpstr>Презентация PowerPoint</vt:lpstr>
      <vt:lpstr>Творчість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Пам’ятники Великому поету</vt:lpstr>
      <vt:lpstr>Висновок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User</cp:lastModifiedBy>
  <cp:revision>58</cp:revision>
  <dcterms:created xsi:type="dcterms:W3CDTF">2013-02-04T18:36:08Z</dcterms:created>
  <dcterms:modified xsi:type="dcterms:W3CDTF">2015-05-15T07:51:40Z</dcterms:modified>
</cp:coreProperties>
</file>