
<file path=[Content_Types].xml><?xml version="1.0" encoding="utf-8"?>
<Types xmlns="http://schemas.openxmlformats.org/package/2006/content-types">
  <Override ContentType="application/vnd.openxmlformats-officedocument.presentationml.slide+xml" PartName="/ppt/slides/slide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Override ContentType="application/vnd.openxmlformats-officedocument.presentationml.tags+xml" PartName="/ppt/tags/tag2.xml"/>
  <Default ContentType="image/x-wmf" Extension="wmf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presentationml.tags+xml" PartName="/ppt/tags/tag1.xml"/>
  <Default ContentType="audio/wav" Extension="wav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Default ContentType="image/gif" Extension="gif"/>
  <Default ContentType="application/vnd.openxmlformats-officedocument.vmlDrawing" Extension="v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presentationml.slide+xml" PartName="/ppt/slides/slide5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Default ContentType="image/png" Extension="png"/>
  <Default ContentType="application/vnd.openxmlformats-officedocument.oleObject" Extension="bin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2" r:id="rId3"/>
    <p:sldId id="271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6" r:id="rId12"/>
    <p:sldId id="267" r:id="rId13"/>
    <p:sldId id="268" r:id="rId14"/>
    <p:sldId id="269" r:id="rId15"/>
    <p:sldId id="273" r:id="rId16"/>
    <p:sldId id="274" r:id="rId17"/>
    <p:sldId id="275" r:id="rId18"/>
    <p:sldId id="276" r:id="rId19"/>
    <p:sldId id="270" r:id="rId20"/>
    <p:sldId id="264" r:id="rId21"/>
    <p:sldId id="265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5EB58"/>
    <a:srgbClr val="73D34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09E88-2139-43DA-99F0-A2D9A3EE9F33}" type="datetimeFigureOut">
              <a:rPr lang="ru-RU" smtClean="0"/>
              <a:pPr/>
              <a:t>16.05.2014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B5B65A-6051-4D98-B1C9-112DBE44C70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3" Target="../media/audio1.wav" Type="http://schemas.openxmlformats.org/officeDocument/2006/relationships/audio"/><Relationship Id="rId2" Target="../slideLayouts/slideLayout1.xml" Type="http://schemas.openxmlformats.org/officeDocument/2006/relationships/slideLayout"/><Relationship Id="rId1" Target="../tags/tag1.xml" Type="http://schemas.openxmlformats.org/officeDocument/2006/relationships/tags"/><Relationship Id="rId6" Target="../media/image3.jpeg" Type="http://schemas.openxmlformats.org/officeDocument/2006/relationships/image"/><Relationship Id="rId5" Target="../media/image2.jpeg" Type="http://schemas.openxmlformats.org/officeDocument/2006/relationships/image"/><Relationship Id="rId4" Target="../media/image1.jpeg" Type="http://schemas.openxmlformats.org/officeDocument/2006/relationships/image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 ?><Relationships xmlns="http://schemas.openxmlformats.org/package/2006/relationships"><Relationship Id="rId8" Target="../media/image25.wmf" Type="http://schemas.openxmlformats.org/officeDocument/2006/relationships/image"/><Relationship Id="rId3" Target="../media/image20.wmf" Type="http://schemas.openxmlformats.org/officeDocument/2006/relationships/image"/><Relationship Id="rId7" Target="../media/image24.wmf" Type="http://schemas.openxmlformats.org/officeDocument/2006/relationships/image"/><Relationship Id="rId2" Target="../slideLayouts/slideLayout2.xml" Type="http://schemas.openxmlformats.org/officeDocument/2006/relationships/slideLayout"/><Relationship Id="rId6" Target="../media/image23.wmf" Type="http://schemas.openxmlformats.org/officeDocument/2006/relationships/image"/><Relationship Id="rId5" Target="../media/image22.wmf" Type="http://schemas.openxmlformats.org/officeDocument/2006/relationships/image"/><Relationship Id="rId4" Target="../media/image21.wmf" Type="http://schemas.openxmlformats.org/officeDocument/2006/relationships/image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 ?><Relationships xmlns="http://schemas.openxmlformats.org/package/2006/relationships"><Relationship Id="rId3" Target="../media/image7.png" Type="http://schemas.openxmlformats.org/officeDocument/2006/relationships/image"/><Relationship Id="rId2" Target="../slideLayouts/slideLayout2.xml" Type="http://schemas.openxmlformats.org/officeDocument/2006/relationships/slideLayout"/><Relationship Id="rId1" Target="file:///C:\Users\oll493\Desktop\&#1050;&#1086;&#1085;&#1082;&#1091;&#1088;&#1089;%20&#1057;&#1083;&#1072;&#1089;&#1090;&#1110;&#1085;&#1072;%20&#1054;.&#1055;\&#1055;&#1083;&#1072;&#1074;&#1083;&#1077;&#1085;&#1085;&#1103;%20&#1090;&#1072;%20&#1082;&#1088;&#1080;&#1089;&#1090;&#1072;&#1083;&#1110;&#1079;&#1072;&#1094;&#1110;&#1103;.mp4" TargetMode="External" Type="http://schemas.openxmlformats.org/officeDocument/2006/relationships/video"/><Relationship Id="rId4" Target="../media/image8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slideLayouts/slideLayout2.xml" Type="http://schemas.openxmlformats.org/officeDocument/2006/relationships/slideLayout"/><Relationship Id="rId1" Target="../tags/tag2.xml" Type="http://schemas.openxmlformats.org/officeDocument/2006/relationships/tags"/></Relationships>
</file>

<file path=ppt/slides/_rels/slide7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media/image10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27371"/>
            <a:ext cx="7700392" cy="1181993"/>
          </a:xfrm>
        </p:spPr>
        <p:txBody>
          <a:bodyPr/>
          <a:lstStyle/>
          <a:p>
            <a:pPr algn="ctr"/>
            <a:r>
              <a:rPr b="1" dirty="0" i="1" lang="ru-RU" smtClean="0" u="sng">
                <a:solidFill>
                  <a:srgbClr val="FF0000"/>
                </a:solidFill>
              </a:rPr>
              <a:t>Тема уроку:</a:t>
            </a:r>
            <a:endParaRPr b="1" dirty="0" i="1" lang="ru-RU" u="sng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idx="1" type="subTitle"/>
          </p:nvPr>
        </p:nvSpPr>
        <p:spPr>
          <a:xfrm>
            <a:off x="467544" y="1196752"/>
            <a:ext cx="8352928" cy="3600400"/>
          </a:xfrm>
        </p:spPr>
        <p:txBody>
          <a:bodyPr>
            <a:normAutofit/>
          </a:bodyPr>
          <a:lstStyle/>
          <a:p>
            <a:pPr algn="ctr"/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«</a:t>
            </a:r>
            <a:r>
              <a:rPr b="1" dirty="0" err="1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Плавлення</a:t>
            </a:r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 й </a:t>
            </a:r>
            <a:r>
              <a:rPr b="1" dirty="0" err="1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кристалізація</a:t>
            </a:r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 </a:t>
            </a:r>
            <a:r>
              <a:rPr b="1" dirty="0" err="1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твердих</a:t>
            </a:r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 </a:t>
            </a:r>
            <a:r>
              <a:rPr b="1" dirty="0" err="1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тіл</a:t>
            </a:r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. </a:t>
            </a:r>
            <a:r>
              <a:rPr b="1" dirty="0" err="1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Питома</a:t>
            </a:r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 теплота </a:t>
            </a:r>
            <a:r>
              <a:rPr b="1" dirty="0" err="1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плавлення</a:t>
            </a:r>
            <a:r>
              <a:rPr b="1" dirty="0" lang="ru-RU" smtClean="0" sz="4800">
                <a:effectLst>
                  <a:outerShdw algn="tl" blurRad="38100" dir="2700000" dist="38100">
                    <a:srgbClr val="C0C0C0"/>
                  </a:outerShdw>
                </a:effectLst>
                <a:latin charset="0" typeface="Arial"/>
              </a:rPr>
              <a:t>.»</a:t>
            </a:r>
            <a:endParaRPr dirty="0" lang="ru-RU" sz="4800"/>
          </a:p>
        </p:txBody>
      </p:sp>
      <p:pic>
        <p:nvPicPr>
          <p:cNvPr descr="http://900igr.net/datas/fizika/Plavlenie-tvjordykh-tel/0022-022-Sabitova-Fajruza-Rifovna-prepodavatel-fiziki-GAOU-SPO-Sarmanovskij.jpg" id="1026" name="Picture 2"/>
          <p:cNvPicPr>
            <a:picLocks noChangeArrowheads="1" noChangeAspect="1"/>
          </p:cNvPicPr>
          <p:nvPr/>
        </p:nvPicPr>
        <p:blipFill rotWithShape="1">
          <a:blip cstate="print"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7"/>
          <a:stretch/>
        </p:blipFill>
        <p:spPr bwMode="auto">
          <a:xfrm>
            <a:off x="179512" y="4077072"/>
            <a:ext cx="3672408" cy="25768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/>
          <p:cNvPicPr>
            <a:picLocks noChangeArrowheads="1" noChangeAspect="1"/>
          </p:cNvPicPr>
          <p:nvPr>
            <p:custDataLst>
              <p:tags r:id="rId1"/>
            </p:custDataLst>
          </p:nvPr>
        </p:nvPicPr>
        <p:blipFill>
          <a:blip cstate="print"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86259" y="4081887"/>
            <a:ext cx="3456012" cy="26042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descr="http://benzoteh.com.ua/wp-content/plugins/ajax-post-carousel/owl-cartoon-pictures-i19.jpg" id="1028" name="Picture 4"/>
          <p:cNvPicPr>
            <a:picLocks noChangeArrowheads="1" noChangeAspect="1"/>
          </p:cNvPicPr>
          <p:nvPr/>
        </p:nvPicPr>
        <p:blipFill>
          <a:blip cstate="print"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332656"/>
            <a:ext cx="1756424" cy="1675077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152400" dir="900000" dist="12000" kx="110000" ky="200000" rotWithShape="0" sy="9800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dir="t" rig="threePt"/>
          </a:scene3d>
          <a:sp3d contourW="6350" prstMaterial="matte">
            <a:bevelT h="101600" w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522679772"/>
      </p:ext>
    </p:extLst>
  </p:cSld>
  <p:clrMapOvr>
    <a:masterClrMapping/>
  </p:clrMapOvr>
  <p:transition spd="med">
    <p:wedge/>
    <p:sndAc>
      <p:stSnd>
        <p:snd name="drumroll.wav" r:embed="rId3"/>
      </p:stSnd>
    </p:sndAc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7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9" nodeType="withEffect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dur="500" fill="hold" id="11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dur="500" fill="hold" id="12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3">
                            <p:stCondLst>
                              <p:cond delay="500"/>
                            </p:stCondLst>
                            <p:childTnLst>
                              <p:par>
                                <p:cTn fill="hold" id="14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1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6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8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9">
                            <p:stCondLst>
                              <p:cond delay="14100"/>
                            </p:stCondLst>
                            <p:childTnLst>
                              <p:par>
                                <p:cTn fill="hold" id="20" nodeType="afterEffect" presetClass="entr" presetID="3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2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3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900" fill="hold" id="24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100" fill="hold" id="25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fill="hold" id="26" nodeType="withEffect" presetClass="entr" presetID="37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 id="28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1000" fill="hold" id="29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900" fill="hold" id="3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100" fill="hold" id="31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altLang="ru-RU" sz="2800" dirty="0">
                <a:latin typeface="Arial" charset="0"/>
                <a:cs typeface="Times New Roman" pitchFamily="18" charset="0"/>
              </a:rPr>
              <a:t>Щоб визначити кількість теплоти, необхідну для плавлення твердого тіла, треба питому теплоту плавлення λ помножити на масу тіла:</a:t>
            </a:r>
            <a:r>
              <a:rPr lang="ru-RU" altLang="ru-RU" sz="2800" dirty="0">
                <a:latin typeface="Arial" charset="0"/>
              </a:rPr>
              <a:t/>
            </a:r>
            <a:br>
              <a:rPr lang="ru-RU" altLang="ru-RU" sz="2800" dirty="0">
                <a:latin typeface="Arial" charset="0"/>
              </a:rPr>
            </a:br>
            <a:endParaRPr lang="ru-RU" sz="2800" dirty="0"/>
          </a:p>
        </p:txBody>
      </p:sp>
      <p:graphicFrame>
        <p:nvGraphicFramePr>
          <p:cNvPr id="4" name="Object 9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7622619"/>
              </p:ext>
            </p:extLst>
          </p:nvPr>
        </p:nvGraphicFramePr>
        <p:xfrm>
          <a:off x="2195736" y="1772816"/>
          <a:ext cx="4968552" cy="1944216"/>
        </p:xfrm>
        <a:graphic>
          <a:graphicData uri="http://schemas.openxmlformats.org/presentationml/2006/ole">
            <p:oleObj spid="_x0000_s10252" name="Формула" r:id="rId3" imgW="583920" imgH="228600" progId="Equation.3">
              <p:embed/>
            </p:oleObj>
          </a:graphicData>
        </a:graphic>
      </p:graphicFrame>
      <p:cxnSp>
        <p:nvCxnSpPr>
          <p:cNvPr id="7" name="Прямая соединительная линия 6"/>
          <p:cNvCxnSpPr>
            <a:stCxn id="5" idx="1"/>
            <a:endCxn id="5" idx="5"/>
          </p:cNvCxnSpPr>
          <p:nvPr/>
        </p:nvCxnSpPr>
        <p:spPr>
          <a:xfrm>
            <a:off x="1277634" y="4940309"/>
            <a:ext cx="1620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>
            <a:stCxn id="5" idx="1"/>
            <a:endCxn id="5" idx="5"/>
          </p:cNvCxnSpPr>
          <p:nvPr/>
        </p:nvCxnSpPr>
        <p:spPr>
          <a:xfrm>
            <a:off x="1277634" y="4940309"/>
            <a:ext cx="162018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Группа 17"/>
          <p:cNvGrpSpPr/>
          <p:nvPr/>
        </p:nvGrpSpPr>
        <p:grpSpPr>
          <a:xfrm>
            <a:off x="467544" y="3680169"/>
            <a:ext cx="3240360" cy="2520280"/>
            <a:chOff x="467544" y="3680169"/>
            <a:chExt cx="3240360" cy="2520280"/>
          </a:xfrm>
        </p:grpSpPr>
        <p:grpSp>
          <p:nvGrpSpPr>
            <p:cNvPr id="16" name="Группа 15"/>
            <p:cNvGrpSpPr/>
            <p:nvPr/>
          </p:nvGrpSpPr>
          <p:grpSpPr>
            <a:xfrm>
              <a:off x="467544" y="3680169"/>
              <a:ext cx="3240360" cy="2520280"/>
              <a:chOff x="467544" y="3645024"/>
              <a:chExt cx="3240360" cy="2520280"/>
            </a:xfrm>
          </p:grpSpPr>
          <p:grpSp>
            <p:nvGrpSpPr>
              <p:cNvPr id="14" name="Группа 13"/>
              <p:cNvGrpSpPr/>
              <p:nvPr/>
            </p:nvGrpSpPr>
            <p:grpSpPr>
              <a:xfrm>
                <a:off x="467544" y="3645024"/>
                <a:ext cx="3240360" cy="2520280"/>
                <a:chOff x="467544" y="3645024"/>
                <a:chExt cx="3240360" cy="2520280"/>
              </a:xfrm>
            </p:grpSpPr>
            <p:sp>
              <p:nvSpPr>
                <p:cNvPr id="5" name="Равнобедренный треугольник 4"/>
                <p:cNvSpPr/>
                <p:nvPr/>
              </p:nvSpPr>
              <p:spPr>
                <a:xfrm>
                  <a:off x="467544" y="3645024"/>
                  <a:ext cx="3240360" cy="2520280"/>
                </a:xfrm>
                <a:prstGeom prst="triangl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ru-RU"/>
                </a:p>
              </p:txBody>
            </p:sp>
            <p:cxnSp>
              <p:nvCxnSpPr>
                <p:cNvPr id="11" name="Прямая соединительная линия 10"/>
                <p:cNvCxnSpPr>
                  <a:stCxn id="5" idx="1"/>
                  <a:endCxn id="5" idx="5"/>
                </p:cNvCxnSpPr>
                <p:nvPr/>
              </p:nvCxnSpPr>
              <p:spPr>
                <a:xfrm>
                  <a:off x="1277634" y="4905164"/>
                  <a:ext cx="1620180" cy="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13" name="Прямая соединительная линия 12"/>
                <p:cNvCxnSpPr>
                  <a:endCxn id="5" idx="3"/>
                </p:cNvCxnSpPr>
                <p:nvPr/>
              </p:nvCxnSpPr>
              <p:spPr>
                <a:xfrm>
                  <a:off x="2087724" y="4905164"/>
                  <a:ext cx="0" cy="1260140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mc:AlternateContent xmlns:mc="http://schemas.openxmlformats.org/markup-compatibility/2006">
            <mc:Choice xmlns="" xmlns:a14="http://schemas.microsoft.com/office/drawing/2010/main" Requires="a14">
              <p:sp>
                <p:nvSpPr>
                  <p:cNvPr id="15" name="TextBox 14"/>
                  <p:cNvSpPr txBox="1"/>
                  <p:nvPr/>
                </p:nvSpPr>
                <p:spPr>
                  <a:xfrm>
                    <a:off x="1763688" y="4089717"/>
                    <a:ext cx="504056" cy="63344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14:m>
                      <m:oMathPara xmlns:m="http://schemas.openxmlformats.org/officeDocument/2006/math">
                        <m:oMathParaPr>
                          <m:jc m:val="centerGroup"/>
                        </m:oMathParaPr>
                        <m:oMath xmlns:m="http://schemas.openxmlformats.org/officeDocument/2006/math">
                          <m:sSub>
                            <m:sSubPr>
                              <m:ctrlPr>
                                <a:rPr lang="en-US" sz="32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3200" b="1" i="1" smtClean="0">
                                  <a:solidFill>
                                    <a:schemeClr val="bg1"/>
                                  </a:solidFill>
                                  <a:latin typeface="Cambria Math"/>
                                </a:rPr>
                                <m:t>𝑸</m:t>
                              </m:r>
                            </m:e>
                            <m:sub>
                              <m:sSup>
                                <m:sSupPr>
                                  <m:ctrlPr>
                                    <a:rPr lang="en-US" sz="3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ru-RU" sz="3200" b="1" i="1" smtClean="0">
                                      <a:solidFill>
                                        <a:schemeClr val="bg1"/>
                                      </a:solidFill>
                                      <a:latin typeface="Cambria Math"/>
                                    </a:rPr>
                                    <m:t>пл</m:t>
                                  </m:r>
                                </m:e>
                                <m:sup/>
                              </m:sSup>
                            </m:sub>
                          </m:sSub>
                        </m:oMath>
                      </m:oMathPara>
                    </a14:m>
                    <a:endParaRPr lang="ru-RU" sz="3200" b="1" dirty="0"/>
                  </a:p>
                </p:txBody>
              </p:sp>
            </mc:Choice>
            <mc:Fallback>
              <p:sp>
                <p:nvSpPr>
                  <p:cNvPr id="15" name="TextBox 14"/>
                  <p:cNvSpPr txBox="1">
                    <a:spLocks noRot="1" noChangeAspect="1" noMove="1" noResize="1" noEditPoints="1" noAdjustHandles="1" noChangeArrowheads="1" noChangeShapeType="1" noTextEdit="1"/>
                  </p:cNvSpPr>
                  <p:nvPr/>
                </p:nvSpPr>
                <p:spPr>
                  <a:xfrm>
                    <a:off x="1763688" y="4089717"/>
                    <a:ext cx="504056" cy="633443"/>
                  </a:xfrm>
                  <a:prstGeom prst="rect">
                    <a:avLst/>
                  </a:prstGeom>
                  <a:blipFill rotWithShape="1">
                    <a:blip r:embed="rId4" cstate="print"/>
                    <a:stretch>
                      <a:fillRect r="-42169"/>
                    </a:stretch>
                  </a:blipFill>
                </p:spPr>
                <p:txBody>
                  <a:bodyPr/>
                  <a:lstStyle/>
                  <a:p>
                    <a:r>
                      <a:rPr lang="ru-RU">
                        <a:noFill/>
                      </a:rPr>
                      <a:t> </a:t>
                    </a:r>
                  </a:p>
                </p:txBody>
              </p:sp>
            </mc:Fallback>
          </mc:AlternateContent>
        </p:grpSp>
        <p:sp>
          <p:nvSpPr>
            <p:cNvPr id="17" name="TextBox 16"/>
            <p:cNvSpPr txBox="1"/>
            <p:nvPr/>
          </p:nvSpPr>
          <p:spPr>
            <a:xfrm>
              <a:off x="1277634" y="5373216"/>
              <a:ext cx="48605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l-GR" sz="3200" b="1" i="1" dirty="0" smtClean="0">
                  <a:solidFill>
                    <a:schemeClr val="bg1"/>
                  </a:solidFill>
                </a:rPr>
                <a:t>λ</a:t>
              </a:r>
              <a:endParaRPr lang="ru-RU" sz="3200" b="1" i="1" dirty="0">
                <a:solidFill>
                  <a:schemeClr val="bg1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2285327" y="5277991"/>
              <a:ext cx="6300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i="1" dirty="0">
                  <a:solidFill>
                    <a:schemeClr val="bg1"/>
                  </a:solidFill>
                </a:rPr>
                <a:t>m</a:t>
              </a:r>
              <a:endParaRPr lang="ru-RU" sz="3200" b="1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2" name="Стрелка вправо 21"/>
          <p:cNvSpPr/>
          <p:nvPr/>
        </p:nvSpPr>
        <p:spPr>
          <a:xfrm>
            <a:off x="3776959" y="4481688"/>
            <a:ext cx="1224136" cy="917242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23" name="TextBox 22"/>
              <p:cNvSpPr txBox="1"/>
              <p:nvPr/>
            </p:nvSpPr>
            <p:spPr>
              <a:xfrm>
                <a:off x="5112060" y="3371190"/>
                <a:ext cx="3168352" cy="1364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ru-RU" sz="4400" i="1" smtClean="0">
                          <a:latin typeface="Cambria Math"/>
                          <a:ea typeface="Cambria Math"/>
                        </a:rPr>
                        <m:t>𝜆</m:t>
                      </m:r>
                      <m:r>
                        <a:rPr lang="en-US" sz="4400" b="0" i="1" smtClean="0">
                          <a:latin typeface="Cambria Math"/>
                          <a:ea typeface="Cambria Math"/>
                        </a:rPr>
                        <m:t>= </m:t>
                      </m:r>
                      <m:f>
                        <m:fPr>
                          <m:ctrlPr>
                            <a:rPr lang="en-US" sz="4400" b="0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latin typeface="Cambria Math"/>
                                  <a:ea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uk-UA" sz="4400" b="0" i="1" smtClean="0">
                                  <a:latin typeface="Cambria Math"/>
                                  <a:ea typeface="Cambria Math"/>
                                </a:rPr>
                                <m:t>пл</m:t>
                              </m:r>
                            </m:sub>
                          </m:sSub>
                        </m:num>
                        <m:den>
                          <m:r>
                            <a:rPr lang="en-US" sz="4400" b="0" i="1" smtClean="0">
                              <a:latin typeface="Cambria Math"/>
                              <a:ea typeface="Cambria Math"/>
                            </a:rPr>
                            <m:t>𝑚</m:t>
                          </m:r>
                        </m:den>
                      </m:f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23" name="TextBox 2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12060" y="3371190"/>
                <a:ext cx="3168352" cy="1364412"/>
              </a:xfrm>
              <a:prstGeom prst="rect">
                <a:avLst/>
              </a:prstGeom>
              <a:blipFill rotWithShape="1">
                <a:blip r:embed="rId5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sp>
            <p:nvSpPr>
              <p:cNvPr id="24" name="TextBox 23"/>
              <p:cNvSpPr txBox="1"/>
              <p:nvPr/>
            </p:nvSpPr>
            <p:spPr>
              <a:xfrm>
                <a:off x="5364088" y="4983397"/>
                <a:ext cx="2664296" cy="13644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400" b="0" i="1" smtClean="0">
                          <a:latin typeface="Cambria Math"/>
                        </a:rPr>
                        <m:t>𝑚</m:t>
                      </m:r>
                      <m:r>
                        <a:rPr lang="en-US" sz="4400" b="0" i="1" smtClean="0">
                          <a:latin typeface="Cambria Math"/>
                        </a:rPr>
                        <m:t>= </m:t>
                      </m:r>
                      <m:f>
                        <m:fPr>
                          <m:ctrlPr>
                            <a:rPr lang="en-US" sz="4400" b="0" i="1" smtClean="0">
                              <a:latin typeface="Cambria Math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4400" b="0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4400" b="0" i="1" smtClean="0">
                                  <a:latin typeface="Cambria Math"/>
                                </a:rPr>
                                <m:t>𝑄</m:t>
                              </m:r>
                            </m:e>
                            <m:sub>
                              <m:r>
                                <a:rPr lang="uk-UA" sz="4400" b="0" i="1" smtClean="0">
                                  <a:latin typeface="Cambria Math"/>
                                </a:rPr>
                                <m:t>пл</m:t>
                              </m:r>
                            </m:sub>
                          </m:sSub>
                        </m:num>
                        <m:den>
                          <m:r>
                            <a:rPr lang="en-US" sz="4400" b="0" i="1" smtClean="0">
                              <a:latin typeface="Cambria Math"/>
                              <a:ea typeface="Cambria Math"/>
                            </a:rPr>
                            <m:t>𝜆</m:t>
                          </m:r>
                        </m:den>
                      </m:f>
                    </m:oMath>
                  </m:oMathPara>
                </a14:m>
                <a:endParaRPr lang="ru-RU" sz="4400" dirty="0"/>
              </a:p>
            </p:txBody>
          </p:sp>
        </mc:Choice>
        <mc:Fallback>
          <p:sp>
            <p:nvSpPr>
              <p:cNvPr id="24" name="TextBox 2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4088" y="4983397"/>
                <a:ext cx="2664296" cy="1364412"/>
              </a:xfrm>
              <a:prstGeom prst="rect">
                <a:avLst/>
              </a:prstGeom>
              <a:blipFill rotWithShape="1">
                <a:blip r:embed="rId6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="" xmlns:p14="http://schemas.microsoft.com/office/powerpoint/2010/main" val="382830854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000"/>
                            </p:stCondLst>
                            <p:childTnLst>
                              <p:par>
                                <p:cTn id="36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7000"/>
                            </p:stCondLst>
                            <p:childTnLst>
                              <p:par>
                                <p:cTn id="52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2" grpId="0" animBg="1"/>
      <p:bldP spid="23" grpId="0" animBg="1"/>
      <p:bldP spid="2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332656"/>
            <a:ext cx="7125113" cy="924475"/>
          </a:xfrm>
        </p:spPr>
        <p:txBody>
          <a:bodyPr/>
          <a:lstStyle/>
          <a:p>
            <a:pPr algn="ctr"/>
            <a:r>
              <a:rPr lang="uk-UA" dirty="0" smtClean="0"/>
              <a:t>Якісні задачі: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340768"/>
            <a:ext cx="7125112" cy="4051437"/>
          </a:xfrm>
        </p:spPr>
        <p:txBody>
          <a:bodyPr/>
          <a:lstStyle/>
          <a:p>
            <a:pPr lvl="0"/>
            <a:r>
              <a:rPr lang="ru-RU" sz="2400" dirty="0"/>
              <a:t>У </a:t>
            </a:r>
            <a:r>
              <a:rPr lang="ru-RU" sz="2400" dirty="0" err="1"/>
              <a:t>каструлі</a:t>
            </a:r>
            <a:r>
              <a:rPr lang="ru-RU" sz="2400" dirty="0"/>
              <a:t> з водою </a:t>
            </a:r>
            <a:r>
              <a:rPr lang="ru-RU" sz="2400" dirty="0" err="1"/>
              <a:t>плаває</a:t>
            </a:r>
            <a:r>
              <a:rPr lang="ru-RU" sz="2400" dirty="0"/>
              <a:t> шматок </a:t>
            </a:r>
            <a:r>
              <a:rPr lang="ru-RU" sz="2400" dirty="0" err="1"/>
              <a:t>льоду</a:t>
            </a:r>
            <a:r>
              <a:rPr lang="ru-RU" sz="2400" dirty="0"/>
              <a:t>. За </a:t>
            </a:r>
            <a:r>
              <a:rPr lang="ru-RU" sz="2400" dirty="0" err="1"/>
              <a:t>якої</a:t>
            </a:r>
            <a:r>
              <a:rPr lang="ru-RU" sz="2400" dirty="0"/>
              <a:t> </a:t>
            </a:r>
            <a:r>
              <a:rPr lang="ru-RU" sz="2400" dirty="0" err="1"/>
              <a:t>умови</a:t>
            </a:r>
            <a:r>
              <a:rPr lang="ru-RU" sz="2400" dirty="0"/>
              <a:t> </a:t>
            </a:r>
            <a:r>
              <a:rPr lang="ru-RU" sz="2400" dirty="0" err="1"/>
              <a:t>він</a:t>
            </a:r>
            <a:r>
              <a:rPr lang="ru-RU" sz="2400" dirty="0"/>
              <a:t> не буде </a:t>
            </a:r>
            <a:r>
              <a:rPr lang="ru-RU" sz="2400" dirty="0" err="1"/>
              <a:t>танути</a:t>
            </a:r>
            <a:r>
              <a:rPr lang="ru-RU" sz="2400" dirty="0"/>
              <a:t>?</a:t>
            </a:r>
          </a:p>
          <a:p>
            <a:pPr lvl="0"/>
            <a:r>
              <a:rPr lang="ru-RU" sz="2400" dirty="0" err="1"/>
              <a:t>Чи</a:t>
            </a:r>
            <a:r>
              <a:rPr lang="ru-RU" sz="2400" dirty="0"/>
              <a:t> </a:t>
            </a:r>
            <a:r>
              <a:rPr lang="ru-RU" sz="2400" dirty="0" err="1"/>
              <a:t>можна</a:t>
            </a:r>
            <a:r>
              <a:rPr lang="ru-RU" sz="2400" dirty="0"/>
              <a:t> в </a:t>
            </a:r>
            <a:r>
              <a:rPr lang="ru-RU" sz="2400" dirty="0" err="1"/>
              <a:t>чавуному</a:t>
            </a:r>
            <a:r>
              <a:rPr lang="ru-RU" sz="2400" dirty="0"/>
              <a:t> </a:t>
            </a:r>
            <a:r>
              <a:rPr lang="ru-RU" sz="2400" dirty="0" err="1"/>
              <a:t>казані</a:t>
            </a:r>
            <a:r>
              <a:rPr lang="ru-RU" sz="2400" dirty="0"/>
              <a:t> </a:t>
            </a:r>
            <a:r>
              <a:rPr lang="ru-RU" sz="2400" dirty="0" err="1"/>
              <a:t>розпалити</a:t>
            </a:r>
            <a:r>
              <a:rPr lang="ru-RU" sz="2400" dirty="0"/>
              <a:t> </a:t>
            </a:r>
            <a:r>
              <a:rPr lang="ru-RU" sz="2400" dirty="0" err="1"/>
              <a:t>срібло</a:t>
            </a:r>
            <a:r>
              <a:rPr lang="ru-RU" sz="2400" dirty="0"/>
              <a:t>? </a:t>
            </a:r>
            <a:r>
              <a:rPr lang="ru-RU" sz="2400" dirty="0" err="1"/>
              <a:t>Заліло</a:t>
            </a:r>
            <a:r>
              <a:rPr lang="ru-RU" sz="2400" dirty="0"/>
              <a:t>?</a:t>
            </a:r>
          </a:p>
          <a:p>
            <a:pPr lvl="0"/>
            <a:r>
              <a:rPr lang="uk-UA" sz="2400" dirty="0"/>
              <a:t>З морозилки дістали шматок льоду і поклали його на тарілку. Чому він не одразу починає танути, адже температура в кухні значно вища від 0?</a:t>
            </a:r>
            <a:endParaRPr lang="ru-RU" sz="2400" dirty="0"/>
          </a:p>
          <a:p>
            <a:endParaRPr lang="ru-RU" dirty="0"/>
          </a:p>
        </p:txBody>
      </p:sp>
      <p:pic>
        <p:nvPicPr>
          <p:cNvPr id="11266" name="Picture 2" descr="C:\Documents and Settings\User\Рабочий стол\Конкурс Сластіна О.П\schoolkids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4606639"/>
            <a:ext cx="2857500" cy="22479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658393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0" accel="50000" fill="hold">
                                          <p:stCondLst>
                                            <p:cond delay="2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25113" cy="924475"/>
          </a:xfrm>
        </p:spPr>
        <p:txBody>
          <a:bodyPr/>
          <a:lstStyle/>
          <a:p>
            <a:pPr algn="ctr"/>
            <a:r>
              <a:rPr lang="uk-UA" sz="6000" b="1" dirty="0" smtClean="0">
                <a:solidFill>
                  <a:schemeClr val="bg1"/>
                </a:solidFill>
              </a:rPr>
              <a:t>Задача</a:t>
            </a:r>
            <a:endParaRPr lang="ru-RU" sz="6000" b="1" dirty="0">
              <a:solidFill>
                <a:schemeClr val="bg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412776"/>
            <a:ext cx="7125112" cy="4051437"/>
          </a:xfrm>
        </p:spPr>
        <p:txBody>
          <a:bodyPr/>
          <a:lstStyle/>
          <a:p>
            <a:pPr marL="0" indent="0" algn="just">
              <a:buNone/>
            </a:pPr>
            <a:r>
              <a:rPr lang="uk-UA" altLang="ru-RU" sz="3200" dirty="0" smtClean="0">
                <a:latin typeface="Arial" charset="0"/>
                <a:cs typeface="Times New Roman" pitchFamily="18" charset="0"/>
              </a:rPr>
              <a:t>    Яку </a:t>
            </a:r>
            <a:r>
              <a:rPr lang="uk-UA" altLang="ru-RU" sz="3200" dirty="0">
                <a:latin typeface="Arial" charset="0"/>
                <a:cs typeface="Times New Roman" pitchFamily="18" charset="0"/>
              </a:rPr>
              <a:t>енергію необхідно затратити, щоб розплавити шматок свинцю масою </a:t>
            </a:r>
            <a:r>
              <a:rPr lang="uk-UA" altLang="ru-RU" sz="3200" i="1" dirty="0">
                <a:latin typeface="Arial" charset="0"/>
                <a:cs typeface="Times New Roman" pitchFamily="18" charset="0"/>
              </a:rPr>
              <a:t>m </a:t>
            </a:r>
            <a:r>
              <a:rPr lang="uk-UA" altLang="ru-RU" sz="3200" dirty="0">
                <a:latin typeface="Arial" charset="0"/>
                <a:cs typeface="Times New Roman" pitchFamily="18" charset="0"/>
              </a:rPr>
              <a:t>= 2кг, взятий при температурі </a:t>
            </a:r>
            <a:r>
              <a:rPr lang="uk-UA" altLang="ru-RU" sz="3200" i="1" dirty="0">
                <a:latin typeface="Arial" charset="0"/>
                <a:cs typeface="Times New Roman" pitchFamily="18" charset="0"/>
              </a:rPr>
              <a:t>t</a:t>
            </a:r>
            <a:r>
              <a:rPr lang="uk-UA" altLang="ru-RU" sz="3200" baseline="-30000" dirty="0">
                <a:latin typeface="Arial" charset="0"/>
                <a:cs typeface="Times New Roman" pitchFamily="18" charset="0"/>
              </a:rPr>
              <a:t>1</a:t>
            </a:r>
            <a:r>
              <a:rPr lang="uk-UA" altLang="ru-RU" sz="3200" dirty="0">
                <a:latin typeface="Arial" charset="0"/>
                <a:cs typeface="Times New Roman" pitchFamily="18" charset="0"/>
              </a:rPr>
              <a:t> =27 °C?</a:t>
            </a:r>
            <a:endParaRPr lang="ru-RU" altLang="ru-RU" sz="3200" dirty="0">
              <a:latin typeface="Arial" charset="0"/>
            </a:endParaRPr>
          </a:p>
          <a:p>
            <a:endParaRPr lang="ru-RU" dirty="0"/>
          </a:p>
        </p:txBody>
      </p:sp>
      <p:pic>
        <p:nvPicPr>
          <p:cNvPr id="12290" name="Picture 2" descr="http://img1.1tv.ru/imgsize460x259/PR2013012811353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4221088"/>
            <a:ext cx="4381500" cy="24669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031123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000"/>
                            </p:stCondLst>
                            <p:childTnLst>
                              <p:par>
                                <p:cTn id="8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altLang="ru-RU" b="1" dirty="0" i="1" lang="uk-UA" smtClean="0" sz="2800">
                <a:solidFill>
                  <a:schemeClr val="bg1"/>
                </a:solidFill>
                <a:latin charset="0" typeface="Arial"/>
                <a:cs charset="0" pitchFamily="18" typeface="Times New Roman"/>
              </a:rPr>
              <a:t>Розв’язок</a:t>
            </a:r>
            <a:r>
              <a:rPr altLang="ru-RU" b="1" dirty="0" i="1" lang="uk-UA" smtClean="0">
                <a:solidFill>
                  <a:schemeClr val="hlink"/>
                </a:solidFill>
                <a:latin charset="0" typeface="Arial"/>
                <a:cs charset="0" pitchFamily="18" typeface="Times New Roman"/>
              </a:rPr>
              <a:t/>
            </a:r>
            <a:br>
              <a:rPr altLang="ru-RU" b="1" dirty="0" i="1" lang="uk-UA" smtClean="0">
                <a:solidFill>
                  <a:schemeClr val="hlink"/>
                </a:solidFill>
                <a:latin charset="0" typeface="Arial"/>
                <a:cs charset="0" pitchFamily="18" typeface="Times New Roman"/>
              </a:rPr>
            </a:br>
            <a:r>
              <a:rPr altLang="ru-RU" dirty="0" lang="uk-UA" sz="2000">
                <a:latin charset="0" typeface="Arial"/>
                <a:cs charset="0" pitchFamily="18" typeface="Times New Roman"/>
              </a:rPr>
              <a:t>Процес складається із двох етапів: на першому етапі свинець нагрівається до температури плавлення, на другому етапі плавиться.</a:t>
            </a:r>
            <a:r>
              <a:rPr altLang="ru-RU" dirty="0" lang="ru-RU" sz="2000">
                <a:latin charset="0" typeface="Arial"/>
              </a:rPr>
              <a:t/>
            </a:r>
            <a:br>
              <a:rPr altLang="ru-RU" dirty="0" lang="ru-RU" sz="2000">
                <a:latin charset="0" typeface="Arial"/>
              </a:rPr>
            </a:br>
            <a:r>
              <a:rPr altLang="ru-RU" b="1" dirty="0" lang="ru-RU">
                <a:solidFill>
                  <a:schemeClr val="hlink"/>
                </a:solidFill>
                <a:latin charset="0" typeface="Arial"/>
                <a:cs charset="0" pitchFamily="18" typeface="Times New Roman"/>
              </a:rPr>
              <a:t/>
            </a:r>
            <a:br>
              <a:rPr altLang="ru-RU" b="1" dirty="0" lang="ru-RU">
                <a:solidFill>
                  <a:schemeClr val="hlink"/>
                </a:solidFill>
                <a:latin charset="0" typeface="Arial"/>
                <a:cs charset="0" pitchFamily="18" typeface="Times New Roman"/>
              </a:rPr>
            </a:br>
            <a:endParaRPr dirty="0" lang="ru-RU"/>
          </a:p>
        </p:txBody>
      </p:sp>
      <p:pic>
        <p:nvPicPr>
          <p:cNvPr id="4" name="Object 24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79838" y="1916113"/>
            <a:ext cx="1590675" cy="444500"/>
          </a:xfrm>
          <a:prstGeom prst="rect"/>
          <a:noFill/>
        </p:spPr>
      </p:pic>
      <p:sp>
        <p:nvSpPr>
          <p:cNvPr id="5" name="Прямоугольник 4"/>
          <p:cNvSpPr/>
          <p:nvPr/>
        </p:nvSpPr>
        <p:spPr>
          <a:xfrm>
            <a:off x="1187624" y="2564904"/>
            <a:ext cx="1423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altLang="ru-RU" dirty="0" lang="uk-UA">
                <a:latin charset="0" typeface="Arial"/>
                <a:cs charset="0" pitchFamily="18" typeface="Times New Roman"/>
              </a:rPr>
              <a:t>або інакше:</a:t>
            </a:r>
            <a:endParaRPr altLang="ru-RU" dirty="0" lang="ru-RU">
              <a:latin charset="0" typeface="Arial"/>
            </a:endParaRPr>
          </a:p>
        </p:txBody>
      </p:sp>
      <p:pic>
        <p:nvPicPr>
          <p:cNvPr id="6" name="Object 23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71800" y="2564904"/>
            <a:ext cx="1911350" cy="425450"/>
          </a:xfrm>
          <a:prstGeom prst="rect"/>
          <a:noFill/>
        </p:spPr>
      </p:pic>
      <p:pic>
        <p:nvPicPr>
          <p:cNvPr id="7" name="Object 22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51388" y="2501900"/>
            <a:ext cx="1128712" cy="419100"/>
          </a:xfrm>
          <a:prstGeom prst="rect"/>
          <a:noFill/>
        </p:spPr>
      </p:pic>
      <p:sp>
        <p:nvSpPr>
          <p:cNvPr id="8" name="Rectangle 28"/>
          <p:cNvSpPr>
            <a:spLocks noChangeArrowheads="1"/>
          </p:cNvSpPr>
          <p:nvPr/>
        </p:nvSpPr>
        <p:spPr bwMode="auto">
          <a:xfrm>
            <a:off x="179388" y="2960688"/>
            <a:ext cx="4017963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wrap="none">
            <a:spAutoFit/>
          </a:bodyPr>
          <a:lstStyle>
            <a:lvl1pPr eaLnBrk="0" hangingPunct="0">
              <a:spcBef>
                <a:spcPct val="20000"/>
              </a:spcBef>
              <a:buFont charset="0" typeface="Arial"/>
              <a:buChar char="•"/>
              <a:defRPr sz="3200">
                <a:solidFill>
                  <a:schemeClr val="tx1"/>
                </a:solidFill>
                <a:latin charset="0" pitchFamily="34" typeface="Calibri"/>
              </a:defRPr>
            </a:lvl1pPr>
            <a:lvl2pPr eaLnBrk="0" hangingPunct="0" indent="-285750" marL="742950">
              <a:spcBef>
                <a:spcPct val="20000"/>
              </a:spcBef>
              <a:buFont charset="0" typeface="Arial"/>
              <a:buChar char="–"/>
              <a:defRPr sz="2800">
                <a:solidFill>
                  <a:schemeClr val="tx1"/>
                </a:solidFill>
                <a:latin charset="0" pitchFamily="34" typeface="Calibri"/>
              </a:defRPr>
            </a:lvl2pPr>
            <a:lvl3pPr eaLnBrk="0" hangingPunct="0" indent="-228600" marL="1143000">
              <a:spcBef>
                <a:spcPct val="20000"/>
              </a:spcBef>
              <a:buFont charset="0" typeface="Arial"/>
              <a:buChar char="•"/>
              <a:defRPr sz="2400">
                <a:solidFill>
                  <a:schemeClr val="tx1"/>
                </a:solidFill>
                <a:latin charset="0" pitchFamily="34" typeface="Calibri"/>
              </a:defRPr>
            </a:lvl3pPr>
            <a:lvl4pPr eaLnBrk="0" hangingPunct="0" indent="-228600" marL="1600200">
              <a:spcBef>
                <a:spcPct val="20000"/>
              </a:spcBef>
              <a:buFont charset="0" typeface="Arial"/>
              <a:buChar char="–"/>
              <a:defRPr sz="2000">
                <a:solidFill>
                  <a:schemeClr val="tx1"/>
                </a:solidFill>
                <a:latin charset="0" pitchFamily="34" typeface="Calibri"/>
              </a:defRPr>
            </a:lvl4pPr>
            <a:lvl5pPr eaLnBrk="0" hangingPunct="0" indent="-228600" marL="2057400">
              <a:spcBef>
                <a:spcPct val="20000"/>
              </a:spcBef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altLang="ru-RU" dirty="0" lang="uk-UA" sz="1800">
                <a:latin charset="0" typeface="Arial"/>
                <a:cs charset="0" pitchFamily="18" typeface="Times New Roman"/>
              </a:rPr>
              <a:t>Звідси остаточно одержуємо:</a:t>
            </a:r>
            <a:endParaRPr altLang="ru-RU" dirty="0" lang="ru-RU" sz="1800">
              <a:latin charset="0" typeface="Arial"/>
            </a:endParaRPr>
          </a:p>
        </p:txBody>
      </p:sp>
      <p:pic>
        <p:nvPicPr>
          <p:cNvPr id="9" name="Object 21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68575" y="3530600"/>
            <a:ext cx="4491038" cy="419100"/>
          </a:xfrm>
          <a:prstGeom prst="rect"/>
          <a:noFill/>
        </p:spPr>
      </p:pic>
      <p:sp>
        <p:nvSpPr>
          <p:cNvPr id="10" name="Rectangle 29"/>
          <p:cNvSpPr>
            <a:spLocks noChangeArrowheads="1"/>
          </p:cNvSpPr>
          <p:nvPr/>
        </p:nvSpPr>
        <p:spPr bwMode="auto">
          <a:xfrm>
            <a:off x="142875" y="4113213"/>
            <a:ext cx="4198938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wrap="none">
            <a:spAutoFit/>
          </a:bodyPr>
          <a:lstStyle>
            <a:lvl1pPr eaLnBrk="0" hangingPunct="0">
              <a:spcBef>
                <a:spcPct val="20000"/>
              </a:spcBef>
              <a:buFont charset="0" typeface="Arial"/>
              <a:buChar char="•"/>
              <a:defRPr sz="3200">
                <a:solidFill>
                  <a:schemeClr val="tx1"/>
                </a:solidFill>
                <a:latin charset="0" pitchFamily="34" typeface="Calibri"/>
              </a:defRPr>
            </a:lvl1pPr>
            <a:lvl2pPr eaLnBrk="0" hangingPunct="0" indent="-285750" marL="742950">
              <a:spcBef>
                <a:spcPct val="20000"/>
              </a:spcBef>
              <a:buFont charset="0" typeface="Arial"/>
              <a:buChar char="–"/>
              <a:defRPr sz="2800">
                <a:solidFill>
                  <a:schemeClr val="tx1"/>
                </a:solidFill>
                <a:latin charset="0" pitchFamily="34" typeface="Calibri"/>
              </a:defRPr>
            </a:lvl2pPr>
            <a:lvl3pPr eaLnBrk="0" hangingPunct="0" indent="-228600" marL="1143000">
              <a:spcBef>
                <a:spcPct val="20000"/>
              </a:spcBef>
              <a:buFont charset="0" typeface="Arial"/>
              <a:buChar char="•"/>
              <a:defRPr sz="2400">
                <a:solidFill>
                  <a:schemeClr val="tx1"/>
                </a:solidFill>
                <a:latin charset="0" pitchFamily="34" typeface="Calibri"/>
              </a:defRPr>
            </a:lvl3pPr>
            <a:lvl4pPr eaLnBrk="0" hangingPunct="0" indent="-228600" marL="1600200">
              <a:spcBef>
                <a:spcPct val="20000"/>
              </a:spcBef>
              <a:buFont charset="0" typeface="Arial"/>
              <a:buChar char="–"/>
              <a:defRPr sz="2000">
                <a:solidFill>
                  <a:schemeClr val="tx1"/>
                </a:solidFill>
                <a:latin charset="0" pitchFamily="34" typeface="Calibri"/>
              </a:defRPr>
            </a:lvl4pPr>
            <a:lvl5pPr eaLnBrk="0" hangingPunct="0" indent="-228600" marL="2057400">
              <a:spcBef>
                <a:spcPct val="20000"/>
              </a:spcBef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altLang="ru-RU" dirty="0" lang="uk-UA" sz="1800">
                <a:latin charset="0" typeface="Arial"/>
                <a:cs charset="0" pitchFamily="18" typeface="Times New Roman"/>
              </a:rPr>
              <a:t>Перевіряємо одиниці величин:</a:t>
            </a:r>
            <a:endParaRPr altLang="ru-RU" dirty="0" lang="ru-RU" sz="1800">
              <a:latin charset="0" typeface="Arial"/>
            </a:endParaRPr>
          </a:p>
        </p:txBody>
      </p:sp>
      <p:pic>
        <p:nvPicPr>
          <p:cNvPr id="11" name="Object 20"/>
          <p:cNvPicPr>
            <a:picLocks noChangeAspect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97351" y="4113213"/>
            <a:ext cx="4165600" cy="735013"/>
          </a:xfrm>
          <a:prstGeom prst="rect"/>
          <a:noFill/>
        </p:spPr>
      </p:pic>
      <p:sp>
        <p:nvSpPr>
          <p:cNvPr id="12" name="Rectangle 30"/>
          <p:cNvSpPr>
            <a:spLocks noChangeArrowheads="1"/>
          </p:cNvSpPr>
          <p:nvPr/>
        </p:nvSpPr>
        <p:spPr bwMode="auto">
          <a:xfrm>
            <a:off x="179512" y="5013176"/>
            <a:ext cx="642302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wrap="none">
            <a:spAutoFit/>
          </a:bodyPr>
          <a:lstStyle>
            <a:lvl1pPr eaLnBrk="0" hangingPunct="0">
              <a:spcBef>
                <a:spcPct val="20000"/>
              </a:spcBef>
              <a:buFont charset="0" typeface="Arial"/>
              <a:buChar char="•"/>
              <a:defRPr sz="3200">
                <a:solidFill>
                  <a:schemeClr val="tx1"/>
                </a:solidFill>
                <a:latin charset="0" pitchFamily="34" typeface="Calibri"/>
              </a:defRPr>
            </a:lvl1pPr>
            <a:lvl2pPr eaLnBrk="0" hangingPunct="0" indent="-285750" marL="742950">
              <a:spcBef>
                <a:spcPct val="20000"/>
              </a:spcBef>
              <a:buFont charset="0" typeface="Arial"/>
              <a:buChar char="–"/>
              <a:defRPr sz="2800">
                <a:solidFill>
                  <a:schemeClr val="tx1"/>
                </a:solidFill>
                <a:latin charset="0" pitchFamily="34" typeface="Calibri"/>
              </a:defRPr>
            </a:lvl2pPr>
            <a:lvl3pPr eaLnBrk="0" hangingPunct="0" indent="-228600" marL="1143000">
              <a:spcBef>
                <a:spcPct val="20000"/>
              </a:spcBef>
              <a:buFont charset="0" typeface="Arial"/>
              <a:buChar char="•"/>
              <a:defRPr sz="2400">
                <a:solidFill>
                  <a:schemeClr val="tx1"/>
                </a:solidFill>
                <a:latin charset="0" pitchFamily="34" typeface="Calibri"/>
              </a:defRPr>
            </a:lvl3pPr>
            <a:lvl4pPr eaLnBrk="0" hangingPunct="0" indent="-228600" marL="1600200">
              <a:spcBef>
                <a:spcPct val="20000"/>
              </a:spcBef>
              <a:buFont charset="0" typeface="Arial"/>
              <a:buChar char="–"/>
              <a:defRPr sz="2000">
                <a:solidFill>
                  <a:schemeClr val="tx1"/>
                </a:solidFill>
                <a:latin charset="0" pitchFamily="34" typeface="Calibri"/>
              </a:defRPr>
            </a:lvl4pPr>
            <a:lvl5pPr eaLnBrk="0" hangingPunct="0" indent="-228600" marL="2057400">
              <a:spcBef>
                <a:spcPct val="20000"/>
              </a:spcBef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5pPr>
            <a:lvl6pPr eaLnBrk="0" fontAlgn="base" hangingPunct="0" indent="-228600" marL="25146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6pPr>
            <a:lvl7pPr eaLnBrk="0" fontAlgn="base" hangingPunct="0" indent="-228600" marL="29718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7pPr>
            <a:lvl8pPr eaLnBrk="0" fontAlgn="base" hangingPunct="0" indent="-228600" marL="34290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8pPr>
            <a:lvl9pPr eaLnBrk="0" fontAlgn="base" hangingPunct="0" indent="-228600" marL="3886200">
              <a:spcBef>
                <a:spcPct val="20000"/>
              </a:spcBef>
              <a:spcAft>
                <a:spcPct val="0"/>
              </a:spcAft>
              <a:buFont charset="0" typeface="Arial"/>
              <a:buChar char="»"/>
              <a:defRPr sz="2000">
                <a:solidFill>
                  <a:schemeClr val="tx1"/>
                </a:solidFill>
                <a:latin charset="0" pitchFamily="34" typeface="Calibri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altLang="ru-RU" dirty="0" lang="uk-UA" sz="1800">
                <a:latin charset="0" typeface="Arial"/>
                <a:cs charset="0" pitchFamily="18" typeface="Times New Roman"/>
              </a:rPr>
              <a:t>Обчислюємо необхідну для плавлення енергію:</a:t>
            </a:r>
            <a:endParaRPr altLang="ru-RU" dirty="0" lang="ru-RU" sz="1800">
              <a:latin charset="0" typeface="Arial"/>
            </a:endParaRPr>
          </a:p>
        </p:txBody>
      </p:sp>
      <p:pic>
        <p:nvPicPr>
          <p:cNvPr id="13" name="Object 19"/>
          <p:cNvPicPr>
            <a:picLocks noChangeAspect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47813" y="5734051"/>
            <a:ext cx="6372225" cy="465138"/>
          </a:xfrm>
          <a:prstGeom prst="rect"/>
          <a:noFill/>
        </p:spPr>
      </p:pic>
    </p:spTree>
    <p:extLst>
      <p:ext uri="{BB962C8B-B14F-4D97-AF65-F5344CB8AC3E}">
        <p14:creationId xmlns:p14="http://schemas.microsoft.com/office/powerpoint/2010/main" xmlns="" val="2036398192"/>
      </p:ext>
    </p:extLst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grpId="0" id="5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3000" id="7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3000" fill="hold" id="8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9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38400"/>
                            </p:stCondLst>
                            <p:childTnLst>
                              <p:par>
                                <p:cTn decel="100000" fill="hold" id="11" nodeType="afterEffect" presetClass="entr" presetID="5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13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14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15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39400"/>
                            </p:stCondLst>
                            <p:childTnLst>
                              <p:par>
                                <p:cTn fill="hold" id="17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9"/>
                                        <p:tgtEl>
                                          <p:spTgt spid="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20"/>
                                        <p:tgtEl>
                                          <p:spTgt spid="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21"/>
                                        <p:tgtEl>
                                          <p:spTgt spid="5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2">
                            <p:stCondLst>
                              <p:cond delay="43200"/>
                            </p:stCondLst>
                            <p:childTnLst>
                              <p:par>
                                <p:cTn fill="hold" id="23" nodeType="afterEffect" presetClass="entr" presetID="3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ecel="100000" dur="1600" id="25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ecel="100000" dur="1600" fill="hold" id="26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1600" fill="hold" id="2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1600" fill="hold" id="2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400" fill="hold" id="29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400" fill="hold" id="30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1">
                            <p:stCondLst>
                              <p:cond delay="45200"/>
                            </p:stCondLst>
                            <p:childTnLst>
                              <p:par>
                                <p:cTn fill="hold" id="32" nodeType="afterEffect" presetClass="entr" presetID="3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ecel="100000" dur="4000" id="34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ecel="100000" dur="4000" fill="hold" id="35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4000" fill="hold" id="36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4000" fill="hold" id="37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1000" fill="hold" id="38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1000" fill="hold" id="39">
                                          <p:stCondLst>
                                            <p:cond delay="40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0">
                            <p:stCondLst>
                              <p:cond delay="50200"/>
                            </p:stCondLst>
                            <p:childTnLst>
                              <p:par>
                                <p:cTn fill="hold" id="41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4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43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44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45"/>
                                        <p:tgtEl>
                                          <p:spTgt spid="8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46">
                            <p:stCondLst>
                              <p:cond delay="57000"/>
                            </p:stCondLst>
                            <p:childTnLst>
                              <p:par>
                                <p:cTn fill="hold" id="47" nodeType="afterEffect" presetClass="entr" presetID="3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ecel="100000" dur="1600" id="49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ecel="100000" dur="1600" fill="hold" id="5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1600" fill="hold" id="51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1600" fill="hold" id="52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400" fill="hold" id="53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400" fill="hold" id="54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55">
                            <p:stCondLst>
                              <p:cond delay="59000"/>
                            </p:stCondLst>
                            <p:childTnLst>
                              <p:par>
                                <p:cTn fill="hold" id="56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57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58"/>
                                        <p:tgtEl>
                                          <p:spTgt spid="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59"/>
                                        <p:tgtEl>
                                          <p:spTgt spid="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60"/>
                                        <p:tgtEl>
                                          <p:spTgt spid="10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61">
                            <p:stCondLst>
                              <p:cond delay="66000"/>
                            </p:stCondLst>
                            <p:childTnLst>
                              <p:par>
                                <p:cTn fill="hold" id="62" nodeType="afterEffect" presetClass="entr" presetID="3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3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ecel="100000" dur="2400" id="64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ecel="100000" dur="2400" fill="hold" id="65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2400" fill="hold" id="66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2400" fill="hold" id="67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600" fill="hold" id="68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600" fill="hold" id="69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0">
                            <p:stCondLst>
                              <p:cond delay="69000"/>
                            </p:stCondLst>
                            <p:childTnLst>
                              <p:par>
                                <p:cTn fill="hold" id="71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7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3"/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74"/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75"/>
                                        <p:tgtEl>
                                          <p:spTgt spid="12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76">
                            <p:stCondLst>
                              <p:cond delay="78600"/>
                            </p:stCondLst>
                            <p:childTnLst>
                              <p:par>
                                <p:cTn fill="hold" id="77" nodeType="afterEffect" presetClass="entr" presetID="3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7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ecel="100000" dur="2400" id="79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ecel="100000" dur="2400" fill="hold" id="80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2400" fill="hold" id="81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ecel="100000" dur="2400" fill="hold" id="82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600" fill="hold" id="83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accel="100000" dur="600" fill="hold" id="84">
                                          <p:stCondLst>
                                            <p:cond delay="2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grpId="0" spid="2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836712"/>
            <a:ext cx="7125113" cy="924475"/>
          </a:xfrm>
        </p:spPr>
        <p:txBody>
          <a:bodyPr/>
          <a:lstStyle/>
          <a:p>
            <a:pPr algn="ctr"/>
            <a:r>
              <a:rPr lang="uk-UA" sz="7200" i="1" dirty="0"/>
              <a:t>«Світлофор»</a:t>
            </a:r>
            <a:r>
              <a:rPr lang="ru-RU" sz="7200" dirty="0"/>
              <a:t/>
            </a:r>
            <a:br>
              <a:rPr lang="ru-RU" sz="7200" dirty="0"/>
            </a:br>
            <a:endParaRPr lang="ru-RU" sz="7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11561" y="1700808"/>
            <a:ext cx="4680520" cy="4051437"/>
          </a:xfrm>
        </p:spPr>
        <p:txBody>
          <a:bodyPr>
            <a:normAutofit/>
          </a:bodyPr>
          <a:lstStyle/>
          <a:p>
            <a:endParaRPr lang="uk-UA" sz="2800" dirty="0" smtClean="0"/>
          </a:p>
          <a:p>
            <a:r>
              <a:rPr lang="uk-UA" sz="2800" b="1" dirty="0">
                <a:solidFill>
                  <a:srgbClr val="FF0000"/>
                </a:solidFill>
              </a:rPr>
              <a:t>Червоний (ч)</a:t>
            </a:r>
            <a:r>
              <a:rPr lang="uk-UA" sz="2800" dirty="0"/>
              <a:t> – ні; </a:t>
            </a:r>
            <a:endParaRPr lang="ru-RU" sz="2800" dirty="0"/>
          </a:p>
          <a:p>
            <a:r>
              <a:rPr lang="uk-UA" sz="2800" b="1" dirty="0">
                <a:solidFill>
                  <a:srgbClr val="FFFF00"/>
                </a:solidFill>
              </a:rPr>
              <a:t>Жовтий (ж)</a:t>
            </a:r>
            <a:r>
              <a:rPr lang="uk-UA" sz="2800" dirty="0"/>
              <a:t> – твердження не стосується теми.</a:t>
            </a:r>
            <a:endParaRPr lang="ru-RU" sz="2800" dirty="0"/>
          </a:p>
          <a:p>
            <a:r>
              <a:rPr lang="uk-UA" sz="2800" b="1" dirty="0">
                <a:solidFill>
                  <a:srgbClr val="35EB58"/>
                </a:solidFill>
              </a:rPr>
              <a:t>Зелений колір (з)</a:t>
            </a:r>
            <a:r>
              <a:rPr lang="uk-UA" sz="2800" b="1" dirty="0">
                <a:solidFill>
                  <a:srgbClr val="73D34D"/>
                </a:solidFill>
              </a:rPr>
              <a:t> </a:t>
            </a:r>
            <a:r>
              <a:rPr lang="uk-UA" sz="2800" dirty="0"/>
              <a:t>– правильно;</a:t>
            </a:r>
            <a:endParaRPr lang="ru-RU" sz="2800" dirty="0"/>
          </a:p>
          <a:p>
            <a:endParaRPr lang="ru-RU" dirty="0"/>
          </a:p>
        </p:txBody>
      </p:sp>
      <p:pic>
        <p:nvPicPr>
          <p:cNvPr id="14338" name="Picture 2" descr="C:\Documents and Settings\User\Рабочий стол\Конкурс Сластіна О.П\svetofor_Denis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5" y="1412776"/>
            <a:ext cx="5105383" cy="510538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915078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55576" y="332657"/>
            <a:ext cx="7378979" cy="5526142"/>
          </a:xfrm>
        </p:spPr>
        <p:txBody>
          <a:bodyPr/>
          <a:lstStyle/>
          <a:p>
            <a:r>
              <a:rPr lang="ru-RU" dirty="0" err="1" smtClean="0"/>
              <a:t>Перехід</a:t>
            </a:r>
            <a:r>
              <a:rPr lang="ru-RU" dirty="0" smtClean="0"/>
              <a:t> </a:t>
            </a:r>
            <a:r>
              <a:rPr lang="ru-RU" dirty="0" err="1" smtClean="0"/>
              <a:t>речовини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рідкого</a:t>
            </a:r>
            <a:r>
              <a:rPr lang="ru-RU" dirty="0" smtClean="0"/>
              <a:t> стану в </a:t>
            </a:r>
            <a:r>
              <a:rPr lang="ru-RU" dirty="0" err="1" smtClean="0"/>
              <a:t>кристалічний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кристалізація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Кристалізація відбувається за більшої температури, ніж плавлення.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707904" y="2420888"/>
            <a:ext cx="1152128" cy="1008112"/>
          </a:xfrm>
          <a:prstGeom prst="ellipse">
            <a:avLst/>
          </a:prstGeom>
          <a:solidFill>
            <a:srgbClr val="35EB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07904" y="4365104"/>
            <a:ext cx="1152128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09443" y="764705"/>
            <a:ext cx="7125112" cy="5094094"/>
          </a:xfrm>
        </p:spPr>
        <p:txBody>
          <a:bodyPr/>
          <a:lstStyle/>
          <a:p>
            <a:r>
              <a:rPr lang="uk-UA" dirty="0" smtClean="0"/>
              <a:t>Передаючі тілу енергію, не можна перевести його із твердого стану в рідкий.</a:t>
            </a:r>
          </a:p>
          <a:p>
            <a:endParaRPr lang="uk-UA" dirty="0" smtClean="0"/>
          </a:p>
          <a:p>
            <a:pPr>
              <a:buNone/>
            </a:pPr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Лід, вода та водяна пара агрегатні стани.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779912" y="2924944"/>
            <a:ext cx="1152128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07904" y="4509120"/>
            <a:ext cx="1152128" cy="1008112"/>
          </a:xfrm>
          <a:prstGeom prst="ellipse">
            <a:avLst/>
          </a:prstGeom>
          <a:solidFill>
            <a:srgbClr val="35EB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 tmFilter="0,0; .5, 1; 1, 1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980728"/>
            <a:ext cx="7125112" cy="4896544"/>
          </a:xfrm>
        </p:spPr>
        <p:txBody>
          <a:bodyPr/>
          <a:lstStyle/>
          <a:p>
            <a:r>
              <a:rPr lang="uk-UA" dirty="0" smtClean="0"/>
              <a:t>Питома теплоємність у дерева більша ніж у заліза.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dirty="0" smtClean="0"/>
              <a:t>При плавлені температура тіла зростає.</a:t>
            </a:r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3707904" y="2636912"/>
            <a:ext cx="1152128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851920" y="4797152"/>
            <a:ext cx="1152128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3000" tmFilter="0,0; .5, 1; 1, 1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620688"/>
            <a:ext cx="7344815" cy="5760639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sz="3300" dirty="0" smtClean="0"/>
          </a:p>
          <a:p>
            <a:r>
              <a:rPr lang="uk-UA" sz="3300" dirty="0" smtClean="0"/>
              <a:t>При кристалізації температура тіла не змінюється.</a:t>
            </a:r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endParaRPr lang="uk-UA" dirty="0" smtClean="0"/>
          </a:p>
          <a:p>
            <a:r>
              <a:rPr lang="uk-UA" sz="3300" dirty="0" smtClean="0"/>
              <a:t>У разі відсутності теплообміну, якщо над тілом виконується робота, то внутрішня енергія тіла збільшується.</a:t>
            </a:r>
          </a:p>
          <a:p>
            <a:endParaRPr lang="uk-UA" dirty="0" smtClean="0"/>
          </a:p>
          <a:p>
            <a:endParaRPr lang="uk-UA" dirty="0" smtClean="0"/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 smtClean="0"/>
          </a:p>
          <a:p>
            <a:endParaRPr lang="uk-UA" dirty="0" smtClean="0"/>
          </a:p>
          <a:p>
            <a:pPr>
              <a:buNone/>
            </a:pPr>
            <a:r>
              <a:rPr lang="uk-UA" dirty="0" smtClean="0"/>
              <a:t> </a:t>
            </a:r>
          </a:p>
          <a:p>
            <a:pPr>
              <a:buNone/>
            </a:pPr>
            <a:endParaRPr lang="uk-UA" dirty="0" smtClean="0"/>
          </a:p>
        </p:txBody>
      </p:sp>
      <p:sp>
        <p:nvSpPr>
          <p:cNvPr id="4" name="Овал 3"/>
          <p:cNvSpPr/>
          <p:nvPr/>
        </p:nvSpPr>
        <p:spPr>
          <a:xfrm>
            <a:off x="3707904" y="2636912"/>
            <a:ext cx="1152128" cy="1008112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79912" y="4797152"/>
            <a:ext cx="1152128" cy="1008112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3000" tmFilter="0,0; .5, 1; 1, 1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7200" b="1" dirty="0" smtClean="0"/>
              <a:t>Кошик знань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5362" name="Picture 2" descr="C:\Documents and Settings\User\Рабочий стол\Конкурс Сластіна О.П\21990294-5e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204864"/>
            <a:ext cx="3287322" cy="36004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417281355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5400" b="1" dirty="0" smtClean="0"/>
              <a:t>Хто більше знає?</a:t>
            </a:r>
            <a:endParaRPr lang="ru-RU" sz="5400" b="1" dirty="0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7551213" cy="47691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69407782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39952" y="675724"/>
            <a:ext cx="4752528" cy="924475"/>
          </a:xfrm>
        </p:spPr>
        <p:txBody>
          <a:bodyPr/>
          <a:lstStyle/>
          <a:p>
            <a:r>
              <a:rPr lang="uk-UA" dirty="0" smtClean="0"/>
              <a:t>Домашнє завдання: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328449" y="1807361"/>
            <a:ext cx="3806106" cy="4051437"/>
          </a:xfrm>
        </p:spPr>
        <p:txBody>
          <a:bodyPr>
            <a:normAutofit lnSpcReduction="10000"/>
          </a:bodyPr>
          <a:lstStyle/>
          <a:p>
            <a:r>
              <a:rPr lang="ru-RU" sz="2400" dirty="0" smtClean="0"/>
              <a:t>§ 55</a:t>
            </a:r>
          </a:p>
          <a:p>
            <a:r>
              <a:rPr lang="uk-UA" sz="2400" dirty="0"/>
              <a:t>ст. 178 – 179, розглянути задачі </a:t>
            </a:r>
            <a:r>
              <a:rPr lang="uk-UA" sz="2400" dirty="0" smtClean="0"/>
              <a:t>1,2</a:t>
            </a:r>
          </a:p>
          <a:p>
            <a:pPr>
              <a:buNone/>
            </a:pPr>
            <a:r>
              <a:rPr lang="uk-UA" sz="2400" b="1" i="1" dirty="0" smtClean="0"/>
              <a:t>Творче завдання:</a:t>
            </a:r>
          </a:p>
          <a:p>
            <a:pPr algn="ctr">
              <a:buNone/>
            </a:pPr>
            <a:r>
              <a:rPr lang="uk-UA" sz="2400" dirty="0" smtClean="0"/>
              <a:t>скласти кросворд за темою уроку</a:t>
            </a:r>
          </a:p>
          <a:p>
            <a:pPr algn="ctr">
              <a:buNone/>
            </a:pPr>
            <a:r>
              <a:rPr lang="uk-UA" sz="2400" dirty="0" smtClean="0"/>
              <a:t>чи</a:t>
            </a:r>
          </a:p>
          <a:p>
            <a:pPr algn="ctr">
              <a:buNone/>
            </a:pPr>
            <a:r>
              <a:rPr lang="uk-UA" sz="2400" dirty="0" smtClean="0"/>
              <a:t>підготувати ребуси</a:t>
            </a:r>
          </a:p>
        </p:txBody>
      </p:sp>
      <p:pic>
        <p:nvPicPr>
          <p:cNvPr id="8194" name="Picture 2" descr="http://4.bp.blogspot.com/-1zc5nggS1EM/UI5rIC-w6hI/AAAAAAAABfY/WXGYkjBVKe4/s1600/pencil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703643"/>
            <a:ext cx="3788897" cy="597135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0111118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1000"/>
                            </p:stCondLst>
                            <p:childTnLst>
                              <p:par>
                                <p:cTn id="2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6000"/>
                            </p:stCondLst>
                            <p:childTnLst>
                              <p:par>
                                <p:cTn id="2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1000"/>
                            </p:stCondLst>
                            <p:childTnLst>
                              <p:par>
                                <p:cTn id="34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6000"/>
                            </p:stCondLst>
                            <p:childTnLst>
                              <p:par>
                                <p:cTn id="3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7125113" cy="1817172"/>
          </a:xfrm>
        </p:spPr>
        <p:txBody>
          <a:bodyPr/>
          <a:lstStyle/>
          <a:p>
            <a:r>
              <a:rPr lang="uk-UA" sz="6000" dirty="0" smtClean="0">
                <a:solidFill>
                  <a:srgbClr val="FF0000"/>
                </a:solidFill>
              </a:rPr>
              <a:t>Дякую за увагу!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23629" y="5421417"/>
            <a:ext cx="50405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dirty="0" smtClean="0"/>
              <a:t>Презентацію підготувала вчитель фізики: </a:t>
            </a:r>
            <a:r>
              <a:rPr lang="uk-UA" sz="2400" dirty="0" err="1" smtClean="0"/>
              <a:t>Сластіна</a:t>
            </a:r>
            <a:r>
              <a:rPr lang="uk-UA" sz="2400" dirty="0" smtClean="0"/>
              <a:t> О.П.</a:t>
            </a:r>
          </a:p>
          <a:p>
            <a:r>
              <a:rPr lang="uk-UA" sz="2400" dirty="0" smtClean="0"/>
              <a:t>КЗШ І – ІІІ ступенів №102</a:t>
            </a:r>
            <a:endParaRPr lang="ru-RU" sz="2400" dirty="0"/>
          </a:p>
        </p:txBody>
      </p:sp>
      <p:pic>
        <p:nvPicPr>
          <p:cNvPr id="9218" name="Picture 2" descr="C:\Documents and Settings\User\Рабочий стол\Конкурс Сластіна О.П\629438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761732"/>
            <a:ext cx="5040560" cy="364040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411098427"/>
      </p:ext>
    </p:extLst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3600" b="1" dirty="0" smtClean="0"/>
              <a:t>Перевір себе та інших…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0" name="Picture 2" descr="C:\Documents and Settings\User\Рабочий стол\Конкурс Сластіна О.П\thumb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513556"/>
            <a:ext cx="5184576" cy="499255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70747793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548680"/>
            <a:ext cx="7197121" cy="1068491"/>
          </a:xfrm>
        </p:spPr>
        <p:txBody>
          <a:bodyPr/>
          <a:lstStyle/>
          <a:p>
            <a:pPr algn="ctr"/>
            <a:r>
              <a:rPr lang="uk-UA" sz="4000" i="1" dirty="0"/>
              <a:t>Фізика у художній літературі та віршах</a:t>
            </a:r>
            <a:r>
              <a:rPr lang="ru-RU" sz="4000" i="1" dirty="0"/>
              <a:t/>
            </a:r>
            <a:br>
              <a:rPr lang="ru-RU" sz="4000" i="1" dirty="0"/>
            </a:br>
            <a:endParaRPr lang="ru-RU" sz="4000" i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700808"/>
            <a:ext cx="6048672" cy="4608512"/>
          </a:xfrm>
        </p:spPr>
        <p:txBody>
          <a:bodyPr>
            <a:normAutofit/>
          </a:bodyPr>
          <a:lstStyle/>
          <a:p>
            <a:pPr marL="0" indent="457200">
              <a:buNone/>
            </a:pPr>
            <a:r>
              <a:rPr lang="ru-RU" sz="2400" dirty="0"/>
              <a:t>«В деревьях есть сырость, и сырость эта замерзает , как вода… Если налить воды в бутылку и поставить на мороз, вода замерзает и разорвет бутылку. Когда из воды делается лед, то во льду этом такая сила, что если наполнить чугунную пушку водой и заморозить, то льдом </a:t>
            </a:r>
            <a:r>
              <a:rPr lang="ru-RU" sz="2400" dirty="0" smtClean="0"/>
              <a:t>разорвет ее».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dirty="0"/>
              <a:t>(рассказ «Отчего в морозы трещат деревья». </a:t>
            </a:r>
            <a:r>
              <a:rPr lang="ru-RU" sz="2400" dirty="0" err="1"/>
              <a:t>Л.Н.Толстой</a:t>
            </a:r>
            <a:r>
              <a:rPr lang="ru-RU" sz="2400" dirty="0"/>
              <a:t>)</a:t>
            </a:r>
          </a:p>
          <a:p>
            <a:endParaRPr lang="ru-RU" dirty="0"/>
          </a:p>
        </p:txBody>
      </p:sp>
      <p:pic>
        <p:nvPicPr>
          <p:cNvPr id="3074" name="Picture 2" descr="http://www.artalbom.ru/catalog/superbig/prt_11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060848"/>
            <a:ext cx="2616289" cy="3600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90269211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sz="4400" b="1" dirty="0" smtClean="0"/>
              <a:t>Демонстрація</a:t>
            </a:r>
            <a:endParaRPr lang="ru-RU" sz="4400" b="1" dirty="0"/>
          </a:p>
        </p:txBody>
      </p:sp>
      <p:pic>
        <p:nvPicPr>
          <p:cNvPr id="2050" name="Picture 2" descr="http://mediasubs.ru/group/uploads/na/nastrojka-programm/image2/VmMmU3ZWF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772816"/>
            <a:ext cx="6237112" cy="33843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Плавлення та кристалізація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623585774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592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992888" cy="2160240"/>
          </a:xfrm>
        </p:spPr>
        <p:txBody>
          <a:bodyPr/>
          <a:lstStyle/>
          <a:p>
            <a:pPr indent="457200"/>
            <a:r>
              <a:rPr lang="ru-RU" altLang="ru-RU" sz="2800" dirty="0" err="1"/>
              <a:t>Залежно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від</a:t>
            </a:r>
            <a:r>
              <a:rPr lang="ru-RU" altLang="ru-RU" sz="2800" dirty="0"/>
              <a:t> умов одна й та сама </a:t>
            </a:r>
            <a:r>
              <a:rPr lang="ru-RU" altLang="ru-RU" sz="2800" dirty="0" err="1"/>
              <a:t>речовина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може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перебувати</a:t>
            </a:r>
            <a:r>
              <a:rPr lang="ru-RU" altLang="ru-RU" sz="2800" dirty="0"/>
              <a:t> в </a:t>
            </a:r>
            <a:r>
              <a:rPr lang="ru-RU" altLang="ru-RU" sz="2800" dirty="0" err="1"/>
              <a:t>різних</a:t>
            </a:r>
            <a:r>
              <a:rPr lang="ru-RU" altLang="ru-RU" sz="2800" dirty="0"/>
              <a:t> станах, </a:t>
            </a:r>
            <a:r>
              <a:rPr lang="ru-RU" altLang="ru-RU" sz="2800" dirty="0" err="1"/>
              <a:t>наприклад</a:t>
            </a:r>
            <a:r>
              <a:rPr lang="ru-RU" altLang="ru-RU" sz="2800" dirty="0"/>
              <a:t> у твердому, </a:t>
            </a:r>
            <a:r>
              <a:rPr lang="ru-RU" altLang="ru-RU" sz="2800" dirty="0" err="1"/>
              <a:t>рідкому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або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газоподібному</a:t>
            </a:r>
            <a:r>
              <a:rPr lang="ru-RU" altLang="ru-RU" sz="2800" dirty="0"/>
              <a:t>. </a:t>
            </a:r>
            <a:r>
              <a:rPr lang="ru-RU" altLang="ru-RU" sz="2800" dirty="0" err="1"/>
              <a:t>Ці</a:t>
            </a:r>
            <a:r>
              <a:rPr lang="ru-RU" altLang="ru-RU" sz="2800" dirty="0"/>
              <a:t> </a:t>
            </a:r>
            <a:r>
              <a:rPr lang="ru-RU" altLang="ru-RU" sz="2800" dirty="0" err="1"/>
              <a:t>стани</a:t>
            </a:r>
            <a:r>
              <a:rPr lang="ru-RU" altLang="ru-RU" sz="2800" dirty="0"/>
              <a:t> </a:t>
            </a:r>
            <a:r>
              <a:rPr lang="ru-RU" altLang="ru-RU" sz="2800" dirty="0" err="1"/>
              <a:t>називають</a:t>
            </a:r>
            <a:r>
              <a:rPr lang="ru-RU" altLang="ru-RU" sz="2800" dirty="0"/>
              <a:t> </a:t>
            </a:r>
            <a:r>
              <a:rPr lang="ru-RU" altLang="ru-RU" sz="2800" b="1" dirty="0" err="1">
                <a:solidFill>
                  <a:schemeClr val="bg1"/>
                </a:solidFill>
              </a:rPr>
              <a:t>агрегатними</a:t>
            </a:r>
            <a:r>
              <a:rPr lang="ru-RU" altLang="ru-RU" sz="2800" b="1" dirty="0">
                <a:solidFill>
                  <a:schemeClr val="bg1"/>
                </a:solidFill>
              </a:rPr>
              <a:t> станами</a:t>
            </a:r>
            <a:r>
              <a:rPr lang="ru-RU" altLang="ru-RU" sz="2800" dirty="0"/>
              <a:t>.</a:t>
            </a:r>
            <a:endParaRPr lang="ru-RU" sz="2800" dirty="0"/>
          </a:p>
        </p:txBody>
      </p:sp>
      <p:pic>
        <p:nvPicPr>
          <p:cNvPr id="4" name="Picture 6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2027" y="2996952"/>
            <a:ext cx="5113337" cy="3643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627896122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0"/>
            <a:ext cx="7090947" cy="2861846"/>
          </a:xfrm>
        </p:spPr>
        <p:txBody>
          <a:bodyPr/>
          <a:lstStyle/>
          <a:p>
            <a:r>
              <a:rPr dirty="0" lang="uk-UA" smtClean="0"/>
              <a:t>Плавлення – це </a:t>
            </a:r>
            <a:r>
              <a:rPr dirty="0" err="1" lang="ru-RU" smtClean="0"/>
              <a:t>п</a:t>
            </a:r>
            <a:r>
              <a:rPr altLang="ru-RU" dirty="0" err="1" lang="ru-RU" smtClean="0"/>
              <a:t>ерехід</a:t>
            </a:r>
            <a:r>
              <a:rPr altLang="ru-RU" dirty="0" lang="ru-RU" smtClean="0"/>
              <a:t> </a:t>
            </a:r>
            <a:r>
              <a:rPr altLang="ru-RU" dirty="0" err="1" lang="ru-RU"/>
              <a:t>речовини</a:t>
            </a:r>
            <a:r>
              <a:rPr altLang="ru-RU" dirty="0" lang="ru-RU"/>
              <a:t> </a:t>
            </a:r>
            <a:r>
              <a:rPr altLang="ru-RU" dirty="0" err="1" lang="ru-RU"/>
              <a:t>із</a:t>
            </a:r>
            <a:r>
              <a:rPr altLang="ru-RU" dirty="0" lang="ru-RU"/>
              <a:t> </a:t>
            </a:r>
            <a:r>
              <a:rPr altLang="ru-RU" dirty="0" err="1" lang="ru-RU"/>
              <a:t>кристалічного</a:t>
            </a:r>
            <a:r>
              <a:rPr altLang="ru-RU" dirty="0" lang="ru-RU"/>
              <a:t> стану в </a:t>
            </a:r>
            <a:r>
              <a:rPr altLang="ru-RU" dirty="0" err="1" lang="ru-RU" smtClean="0"/>
              <a:t>рідкий</a:t>
            </a:r>
            <a:r>
              <a:rPr altLang="ru-RU" dirty="0" lang="ru-RU" smtClean="0"/>
              <a:t>.</a:t>
            </a:r>
          </a:p>
          <a:p>
            <a:pPr indent="0" marL="0">
              <a:buNone/>
            </a:pPr>
            <a:r>
              <a:rPr altLang="ru-RU" dirty="0" lang="ru-RU" smtClean="0"/>
              <a:t>      Температуру</a:t>
            </a:r>
            <a:r>
              <a:rPr altLang="ru-RU" dirty="0" lang="ru-RU"/>
              <a:t>, за </a:t>
            </a:r>
            <a:r>
              <a:rPr altLang="ru-RU" dirty="0" err="1" lang="ru-RU"/>
              <a:t>якої</a:t>
            </a:r>
            <a:r>
              <a:rPr altLang="ru-RU" dirty="0" lang="ru-RU"/>
              <a:t> </a:t>
            </a:r>
            <a:r>
              <a:rPr altLang="ru-RU" dirty="0" err="1" lang="ru-RU"/>
              <a:t>речовина</a:t>
            </a:r>
            <a:r>
              <a:rPr altLang="ru-RU" dirty="0" lang="ru-RU"/>
              <a:t> плавиться, </a:t>
            </a:r>
            <a:r>
              <a:rPr altLang="ru-RU" dirty="0" err="1" lang="ru-RU"/>
              <a:t>називають</a:t>
            </a:r>
            <a:r>
              <a:rPr altLang="ru-RU" dirty="0" lang="ru-RU"/>
              <a:t> </a:t>
            </a:r>
            <a:r>
              <a:rPr altLang="ru-RU" b="1" dirty="0" lang="ru-RU">
                <a:solidFill>
                  <a:schemeClr val="bg1"/>
                </a:solidFill>
              </a:rPr>
              <a:t>температурою </a:t>
            </a:r>
            <a:r>
              <a:rPr altLang="ru-RU" b="1" dirty="0" err="1" lang="ru-RU">
                <a:solidFill>
                  <a:schemeClr val="bg1"/>
                </a:solidFill>
              </a:rPr>
              <a:t>плавлення</a:t>
            </a:r>
            <a:r>
              <a:rPr altLang="ru-RU" dirty="0" lang="ru-RU">
                <a:solidFill>
                  <a:schemeClr val="bg1"/>
                </a:solidFill>
              </a:rPr>
              <a:t>.</a:t>
            </a:r>
          </a:p>
          <a:p>
            <a:endParaRPr dirty="0" lang="ru-RU"/>
          </a:p>
        </p:txBody>
      </p:sp>
      <p:pic>
        <p:nvPicPr>
          <p:cNvPr id="4098" name="Picture 2"/>
          <p:cNvPicPr>
            <a:picLocks noChangeArrowheads="1" noChangeAspect="1"/>
          </p:cNvPicPr>
          <p:nvPr/>
        </p:nvPicPr>
        <p:blipFill>
          <a:blip cstate="print"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5328592" cy="2064830"/>
          </a:xfrm>
          <a:prstGeom prst="roundRect">
            <a:avLst>
              <a:gd fmla="val 16667" name="adj"/>
            </a:avLst>
          </a:prstGeom>
          <a:ln>
            <a:noFill/>
          </a:ln>
          <a:effectLst>
            <a:outerShdw algn="tl" blurRad="76200" dir="7800000" dist="38100" rotWithShape="0">
              <a:srgbClr val="000000">
                <a:alpha val="40000"/>
              </a:srgbClr>
            </a:outerShdw>
          </a:effectLst>
          <a:scene3d>
            <a:camera prst="orthographicFront"/>
            <a:lightRig dir="t" rig="contrasting">
              <a:rot lat="0" lon="0" rev="4200000"/>
            </a:lightRig>
          </a:scene3d>
          <a:sp3d prstMaterial="plastic">
            <a:bevelT h="114300" prst="relaxedInset" w="3810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4365104"/>
            <a:ext cx="6912768" cy="2492990"/>
          </a:xfrm>
          <a:prstGeom prst="rect">
            <a:avLst/>
          </a:prstGeom>
          <a:noFill/>
        </p:spPr>
        <p:txBody>
          <a:bodyPr rtlCol="0" wrap="square">
            <a:spAutoFit/>
          </a:bodyPr>
          <a:lstStyle/>
          <a:p>
            <a:r>
              <a:rPr b="1" dirty="0" i="1" lang="uk-UA" smtClean="0">
                <a:solidFill>
                  <a:srgbClr val="FF0000"/>
                </a:solidFill>
              </a:rPr>
              <a:t>Примітка:</a:t>
            </a:r>
          </a:p>
          <a:p>
            <a:pPr algn="ctr" indent="-457200" marL="457200">
              <a:spcBef>
                <a:spcPct val="0"/>
              </a:spcBef>
              <a:buAutoNum type="arabicParenR"/>
            </a:pPr>
            <a:r>
              <a:rPr altLang="ru-RU" dirty="0" lang="uk-UA" smtClean="0" sz="2000">
                <a:solidFill>
                  <a:schemeClr val="bg1"/>
                </a:solidFill>
                <a:latin charset="0" typeface="Arial"/>
              </a:rPr>
              <a:t>існує температура, вище від якої речовина у твердому стані не може перебувати;</a:t>
            </a:r>
            <a:endParaRPr altLang="ru-RU" dirty="0" lang="ru-RU" sz="2000">
              <a:solidFill>
                <a:schemeClr val="bg1"/>
              </a:solidFill>
              <a:latin charset="0" typeface="Arial"/>
            </a:endParaRPr>
          </a:p>
          <a:p>
            <a:pPr algn="ctr" indent="-457200" marL="457200">
              <a:spcBef>
                <a:spcPct val="0"/>
              </a:spcBef>
              <a:buAutoNum type="arabicParenR"/>
            </a:pPr>
            <a:r>
              <a:rPr altLang="ru-RU" dirty="0" lang="uk-UA" smtClean="0" sz="2000">
                <a:solidFill>
                  <a:schemeClr val="bg1"/>
                </a:solidFill>
                <a:latin charset="0" typeface="Arial"/>
              </a:rPr>
              <a:t> температура під час плавлення залишається постійною;</a:t>
            </a:r>
          </a:p>
          <a:p>
            <a:pPr algn="ctr">
              <a:spcBef>
                <a:spcPct val="0"/>
              </a:spcBef>
            </a:pPr>
            <a:r>
              <a:rPr altLang="ru-RU" dirty="0" lang="uk-UA" smtClean="0" sz="2000">
                <a:solidFill>
                  <a:schemeClr val="bg1"/>
                </a:solidFill>
                <a:latin charset="0" typeface="Arial"/>
              </a:rPr>
              <a:t>3) процес плавлення вимагає припливу енергії до речовини, що плавиться.</a:t>
            </a:r>
            <a:endParaRPr altLang="ru-RU" dirty="0" lang="ru-RU" smtClean="0" sz="2000">
              <a:solidFill>
                <a:schemeClr val="bg1"/>
              </a:solidFill>
              <a:latin charset="0" typeface="Arial"/>
            </a:endParaRPr>
          </a:p>
          <a:p>
            <a:endParaRPr dirty="0" lang="ru-RU"/>
          </a:p>
        </p:txBody>
      </p:sp>
      <p:pic>
        <p:nvPicPr>
          <p:cNvPr descr="http://t2.ftcdn.net/jpg/00/41/06/17/400_F_41061758_bqcVnoCiYwRptf4vMDOO3YWmpDwvhAC8.jpg" id="4102" name="Picture 6"/>
          <p:cNvPicPr>
            <a:picLocks noChangeArrowheads="1" noChangeAspect="1"/>
          </p:cNvPicPr>
          <p:nvPr/>
        </p:nvPicPr>
        <p:blipFill rotWithShape="1">
          <a:blip cstate="print"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67"/>
          <a:stretch/>
        </p:blipFill>
        <p:spPr bwMode="auto">
          <a:xfrm>
            <a:off x="84660" y="4486047"/>
            <a:ext cx="1188640" cy="1885950"/>
          </a:xfrm>
          <a:prstGeom prst="roundRect">
            <a:avLst>
              <a:gd fmla="val 8594" name="adj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algn="bl" blurRad="12700" dir="5400000" dist="5000" endPos="28000" rotWithShape="0" stA="38000" sy="-100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537015163"/>
      </p:ext>
    </p:extLst>
  </p:cSld>
  <p:clrMapOvr>
    <a:masterClrMapping/>
  </p:clrMapOvr>
  <p:transition>
    <p:wedge/>
  </p:transition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  <p:cond delay="0" evt="onBegin">
                          <p:tn val="2"/>
                        </p:cond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3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0">
                            <p:stCondLst>
                              <p:cond delay="12800"/>
                            </p:stCondLst>
                            <p:childTnLst>
                              <p:par>
                                <p:cTn fill="hold" id="11" nodeType="afterEffect" presetClass="entr" presetID="45" presetSubtype="0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dur="1" fill="hold" id="1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13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14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fmla="#ppt_w*sin(2.5*pi*$)"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5"/>
                                        <p:tgtEl>
                                          <p:spTgt spid="3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16">
                            <p:stCondLst>
                              <p:cond delay="28000"/>
                            </p:stCondLst>
                            <p:childTnLst>
                              <p:par>
                                <p:cTn fill="hold" id="17" nodeType="after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1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3000" id="19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0">
                            <p:stCondLst>
                              <p:cond delay="31000"/>
                            </p:stCondLst>
                            <p:childTnLst>
                              <p:par>
                                <p:cTn fill="hold" id="21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2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23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24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25"/>
                                        <p:tgtEl>
                                          <p:spTgt spid="4">
                                            <p:txEl>
                                              <p:pRg end="0" st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26">
                            <p:stCondLst>
                              <p:cond delay="34000"/>
                            </p:stCondLst>
                            <p:childTnLst>
                              <p:par>
                                <p:cTn fill="hold" id="27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28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29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30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31"/>
                                        <p:tgtEl>
                                          <p:spTgt spid="4">
                                            <p:txEl>
                                              <p:pRg end="1" st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2">
                            <p:stCondLst>
                              <p:cond delay="37000"/>
                            </p:stCondLst>
                            <p:childTnLst>
                              <p:par>
                                <p:cTn fill="hold" id="33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34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35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36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37"/>
                                        <p:tgtEl>
                                          <p:spTgt spid="4">
                                            <p:txEl>
                                              <p:pRg end="2" st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 id="38">
                            <p:stCondLst>
                              <p:cond delay="40000"/>
                            </p:stCondLst>
                            <p:childTnLst>
                              <p:par>
                                <p:cTn fill="hold" id="39" nodeType="afterEffect" presetClass="entr" presetID="5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3000" fill="hold" id="41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3000" fill="hold" id="42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3000" id="43"/>
                                        <p:tgtEl>
                                          <p:spTgt spid="4">
                                            <p:txEl>
                                              <p:pRg end="3" st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accel="50000" fill="hold" id="44" nodeType="withEffect" presetClass="entr" presetID="48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1000" fill="hold" id="46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7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1000" fill="hold" id="48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1000" id="49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88640"/>
            <a:ext cx="7125112" cy="3005862"/>
          </a:xfrm>
        </p:spPr>
        <p:txBody>
          <a:bodyPr/>
          <a:lstStyle/>
          <a:p>
            <a:r>
              <a:rPr lang="uk-UA" dirty="0" smtClean="0"/>
              <a:t>Кристалізація – це </a:t>
            </a:r>
            <a:r>
              <a:rPr lang="ru-RU" dirty="0" err="1" smtClean="0"/>
              <a:t>п</a:t>
            </a:r>
            <a:r>
              <a:rPr lang="ru-RU" altLang="ru-RU" dirty="0" err="1" smtClean="0"/>
              <a:t>ерехід</a:t>
            </a:r>
            <a:r>
              <a:rPr lang="ru-RU" altLang="ru-RU" dirty="0" smtClean="0"/>
              <a:t> </a:t>
            </a:r>
            <a:r>
              <a:rPr lang="ru-RU" altLang="ru-RU" dirty="0" err="1"/>
              <a:t>речовини</a:t>
            </a:r>
            <a:r>
              <a:rPr lang="ru-RU" altLang="ru-RU" dirty="0"/>
              <a:t> з </a:t>
            </a:r>
            <a:r>
              <a:rPr lang="ru-RU" altLang="ru-RU" dirty="0" err="1"/>
              <a:t>рідкого</a:t>
            </a:r>
            <a:r>
              <a:rPr lang="ru-RU" altLang="ru-RU" dirty="0"/>
              <a:t> стану в </a:t>
            </a:r>
            <a:r>
              <a:rPr lang="ru-RU" altLang="ru-RU" dirty="0" err="1" smtClean="0"/>
              <a:t>кристалічний</a:t>
            </a:r>
            <a:r>
              <a:rPr lang="ru-RU" altLang="ru-RU" dirty="0" smtClean="0"/>
              <a:t>.</a:t>
            </a:r>
          </a:p>
          <a:p>
            <a:pPr marL="0" indent="0">
              <a:buNone/>
            </a:pPr>
            <a:r>
              <a:rPr lang="ru-RU" altLang="ru-RU" dirty="0" smtClean="0"/>
              <a:t>    </a:t>
            </a:r>
            <a:r>
              <a:rPr lang="ru-RU" altLang="ru-RU" dirty="0" err="1" smtClean="0"/>
              <a:t>Кристалізація</a:t>
            </a:r>
            <a:r>
              <a:rPr lang="ru-RU" altLang="ru-RU" dirty="0" smtClean="0"/>
              <a:t> </a:t>
            </a:r>
            <a:r>
              <a:rPr lang="ru-RU" altLang="ru-RU" dirty="0" err="1"/>
              <a:t>відбувається</a:t>
            </a:r>
            <a:r>
              <a:rPr lang="ru-RU" altLang="ru-RU" dirty="0"/>
              <a:t> за </a:t>
            </a:r>
            <a:r>
              <a:rPr lang="ru-RU" altLang="ru-RU" dirty="0" err="1"/>
              <a:t>тієї</a:t>
            </a:r>
            <a:r>
              <a:rPr lang="ru-RU" altLang="ru-RU" dirty="0"/>
              <a:t> ж </a:t>
            </a:r>
            <a:r>
              <a:rPr lang="ru-RU" altLang="ru-RU" dirty="0" err="1"/>
              <a:t>температури</a:t>
            </a:r>
            <a:r>
              <a:rPr lang="ru-RU" altLang="ru-RU" dirty="0"/>
              <a:t>, </a:t>
            </a:r>
            <a:r>
              <a:rPr lang="ru-RU" altLang="ru-RU" dirty="0" err="1"/>
              <a:t>що</a:t>
            </a:r>
            <a:r>
              <a:rPr lang="ru-RU" altLang="ru-RU" dirty="0"/>
              <a:t> й </a:t>
            </a:r>
            <a:r>
              <a:rPr lang="ru-RU" altLang="ru-RU" dirty="0" err="1"/>
              <a:t>плавлення</a:t>
            </a:r>
            <a:r>
              <a:rPr lang="ru-RU" altLang="ru-RU" dirty="0"/>
              <a:t>.</a:t>
            </a:r>
            <a:endParaRPr lang="ru-RU" dirty="0"/>
          </a:p>
        </p:txBody>
      </p:sp>
      <p:pic>
        <p:nvPicPr>
          <p:cNvPr id="6146" name="Picture 2" descr="http://www.koipkro.kostroma.ru/koiro/RESC/CDODI/testgr1/12/_w/0200302_gif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6490" y="3150260"/>
            <a:ext cx="7200800" cy="32730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038498" y="2780928"/>
            <a:ext cx="70567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/>
              <a:t>АГРЕГАТНІ СТАНИ РЕЧОВИНИ</a:t>
            </a:r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3802874130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6700"/>
                            </p:stCondLst>
                            <p:childTnLst>
                              <p:par>
                                <p:cTn id="12" presetID="56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3300"/>
                            </p:stCondLst>
                            <p:childTnLst>
                              <p:par>
                                <p:cTn id="19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6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5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26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2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8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indent="457200" algn="just"/>
            <a:r>
              <a:rPr lang="ru-RU" altLang="ru-RU" sz="2400" b="1" dirty="0" err="1">
                <a:solidFill>
                  <a:schemeClr val="bg1"/>
                </a:solidFill>
              </a:rPr>
              <a:t>Питома</a:t>
            </a:r>
            <a:r>
              <a:rPr lang="ru-RU" altLang="ru-RU" sz="2400" b="1" dirty="0">
                <a:solidFill>
                  <a:schemeClr val="bg1"/>
                </a:solidFill>
              </a:rPr>
              <a:t> теплота </a:t>
            </a:r>
            <a:r>
              <a:rPr lang="ru-RU" altLang="ru-RU" sz="2400" b="1" dirty="0" err="1">
                <a:solidFill>
                  <a:schemeClr val="bg1"/>
                </a:solidFill>
              </a:rPr>
              <a:t>плавлення</a:t>
            </a:r>
            <a:r>
              <a:rPr lang="ru-RU" altLang="ru-RU" sz="2400" b="1" dirty="0">
                <a:solidFill>
                  <a:schemeClr val="bg1"/>
                </a:solidFill>
              </a:rPr>
              <a:t> </a:t>
            </a:r>
            <a:r>
              <a:rPr lang="ru-RU" altLang="ru-RU" sz="2400" dirty="0" err="1"/>
              <a:t>дорівнює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кількості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теплоти</a:t>
            </a:r>
            <a:r>
              <a:rPr lang="ru-RU" altLang="ru-RU" sz="2400" dirty="0"/>
              <a:t>, яка </a:t>
            </a:r>
            <a:r>
              <a:rPr lang="ru-RU" altLang="ru-RU" sz="2400" dirty="0" err="1"/>
              <a:t>необхідна</a:t>
            </a:r>
            <a:r>
              <a:rPr lang="ru-RU" altLang="ru-RU" sz="2400" dirty="0"/>
              <a:t> для </a:t>
            </a:r>
            <a:r>
              <a:rPr lang="ru-RU" altLang="ru-RU" sz="2400" dirty="0" err="1"/>
              <a:t>перетворення</a:t>
            </a:r>
            <a:r>
              <a:rPr lang="ru-RU" altLang="ru-RU" sz="2400" dirty="0"/>
              <a:t> </a:t>
            </a:r>
            <a:r>
              <a:rPr lang="ru-RU" altLang="ru-RU" sz="2400" b="1" dirty="0">
                <a:solidFill>
                  <a:schemeClr val="bg1"/>
                </a:solidFill>
              </a:rPr>
              <a:t>1 кг </a:t>
            </a:r>
            <a:r>
              <a:rPr lang="ru-RU" altLang="ru-RU" sz="2400" dirty="0" err="1"/>
              <a:t>речовини</a:t>
            </a:r>
            <a:r>
              <a:rPr lang="ru-RU" altLang="ru-RU" sz="2400" dirty="0"/>
              <a:t> </a:t>
            </a:r>
            <a:r>
              <a:rPr lang="ru-RU" altLang="ru-RU" sz="2400" dirty="0" err="1"/>
              <a:t>із</a:t>
            </a:r>
            <a:r>
              <a:rPr lang="ru-RU" altLang="ru-RU" sz="2400" dirty="0"/>
              <a:t> твердого в </a:t>
            </a:r>
            <a:r>
              <a:rPr lang="ru-RU" altLang="ru-RU" sz="2400" dirty="0" err="1"/>
              <a:t>рідкий</a:t>
            </a:r>
            <a:r>
              <a:rPr lang="ru-RU" altLang="ru-RU" sz="2400" dirty="0"/>
              <a:t> стан при </a:t>
            </a:r>
            <a:r>
              <a:rPr lang="ru-RU" altLang="ru-RU" sz="2400" dirty="0" err="1"/>
              <a:t>температурі</a:t>
            </a:r>
            <a:r>
              <a:rPr lang="ru-RU" altLang="ru-RU" sz="2400" dirty="0"/>
              <a:t> </a:t>
            </a:r>
            <a:r>
              <a:rPr lang="ru-RU" altLang="ru-RU" sz="2400" dirty="0" err="1"/>
              <a:t>плавлення</a:t>
            </a:r>
            <a:r>
              <a:rPr lang="ru-RU" altLang="ru-RU" sz="2400" dirty="0"/>
              <a:t>.</a:t>
            </a:r>
            <a:br>
              <a:rPr lang="ru-RU" altLang="ru-RU" sz="2400" dirty="0"/>
            </a:b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15616" y="1700808"/>
            <a:ext cx="7125112" cy="3259349"/>
          </a:xfrm>
        </p:spPr>
        <p:txBody>
          <a:bodyPr/>
          <a:lstStyle/>
          <a:p>
            <a:r>
              <a:rPr lang="uk-UA" sz="2800" dirty="0" smtClean="0"/>
              <a:t>Позначають: 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λ – греч. буква «Лямбда»</a:t>
            </a:r>
            <a:endParaRPr lang="uk-UA" sz="2800" dirty="0" smtClean="0">
              <a:solidFill>
                <a:schemeClr val="bg1"/>
              </a:solidFill>
            </a:endParaRPr>
          </a:p>
          <a:p>
            <a:r>
              <a:rPr lang="uk-UA" sz="2800" dirty="0" smtClean="0"/>
              <a:t>Одиниці вимірювання: </a:t>
            </a:r>
            <a:r>
              <a:rPr lang="ru-RU" altLang="ru-RU" sz="2800" b="1" dirty="0">
                <a:solidFill>
                  <a:schemeClr val="bg1"/>
                </a:solidFill>
              </a:rPr>
              <a:t>(Дж/кг</a:t>
            </a:r>
            <a:r>
              <a:rPr lang="ru-RU" altLang="ru-RU" sz="2800" b="1" dirty="0" smtClean="0">
                <a:solidFill>
                  <a:schemeClr val="bg1"/>
                </a:solidFill>
              </a:rPr>
              <a:t>)</a:t>
            </a:r>
            <a:endParaRPr lang="uk-UA" sz="2800" b="1" dirty="0" smtClean="0">
              <a:solidFill>
                <a:schemeClr val="bg1"/>
              </a:solidFill>
            </a:endParaRPr>
          </a:p>
          <a:p>
            <a:endParaRPr lang="ru-RU" dirty="0"/>
          </a:p>
        </p:txBody>
      </p:sp>
      <p:pic>
        <p:nvPicPr>
          <p:cNvPr id="7171" name="Picture 3" descr="C:\Documents and Settings\User\Рабочий стол\Конкурс Сластіна О.П\ZADUMALSYA_4995823_9967682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320" y="3904696"/>
            <a:ext cx="1750045" cy="22149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474285225"/>
      </p:ext>
    </p:extLst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58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71290SlideId25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ULLVER_BOOKMARK" val="п2011471302SlideId258"/>
</p:tagLst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TC102455519[[fn=Зима]]</Template>
  <TotalTime>349</TotalTime>
  <Words>518</Words>
  <Application>Microsoft Office PowerPoint</Application>
  <PresentationFormat>Экран (4:3)</PresentationFormat>
  <Paragraphs>89</Paragraphs>
  <Slides>21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Winter</vt:lpstr>
      <vt:lpstr>Формула</vt:lpstr>
      <vt:lpstr>Тема уроку:</vt:lpstr>
      <vt:lpstr>Хто більше знає?</vt:lpstr>
      <vt:lpstr>Перевір себе та інших…</vt:lpstr>
      <vt:lpstr>Фізика у художній літературі та віршах </vt:lpstr>
      <vt:lpstr>Демонстрація</vt:lpstr>
      <vt:lpstr>Залежно від умов одна й та сама речовина може перебувати в різних станах, наприклад у твердому, рідкому або газоподібному. Ці стани називають агрегатними станами.</vt:lpstr>
      <vt:lpstr>Слайд 7</vt:lpstr>
      <vt:lpstr>Слайд 8</vt:lpstr>
      <vt:lpstr>Питома теплота плавлення дорівнює кількості теплоти, яка необхідна для перетворення 1 кг речовини із твердого в рідкий стан при температурі плавлення. </vt:lpstr>
      <vt:lpstr>Щоб визначити кількість теплоти, необхідну для плавлення твердого тіла, треба питому теплоту плавлення λ помножити на масу тіла: </vt:lpstr>
      <vt:lpstr>Якісні задачі:</vt:lpstr>
      <vt:lpstr>Задача</vt:lpstr>
      <vt:lpstr>Розв’язок Процес складається із двох етапів: на першому етапі свинець нагрівається до температури плавлення, на другому етапі плавиться.  </vt:lpstr>
      <vt:lpstr>«Світлофор» </vt:lpstr>
      <vt:lpstr>Слайд 15</vt:lpstr>
      <vt:lpstr>Слайд 16</vt:lpstr>
      <vt:lpstr>Слайд 17</vt:lpstr>
      <vt:lpstr>Слайд 18</vt:lpstr>
      <vt:lpstr>Кошик знань</vt:lpstr>
      <vt:lpstr>Домашнє завдання:</vt:lpstr>
      <vt:lpstr>Дякую за увагу!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уроку:</dc:title>
  <dc:creator>User</dc:creator>
  <cp:lastModifiedBy>oll493</cp:lastModifiedBy>
  <cp:revision>63</cp:revision>
  <dcterms:created xsi:type="dcterms:W3CDTF">2014-05-13T12:28:30Z</dcterms:created>
  <dcterms:modified xsi:type="dcterms:W3CDTF">2014-05-16T11:07:21Z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994374</vt:lpwstr>
  </property>
  <property fmtid="{D5CDD505-2E9C-101B-9397-08002B2CF9AE}" name="NXPowerLiteVersion" pid="3">
    <vt:lpwstr>D4.1.4</vt:lpwstr>
  </property>
</Properties>
</file>