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57" r:id="rId4"/>
    <p:sldId id="258" r:id="rId5"/>
    <p:sldId id="287" r:id="rId6"/>
    <p:sldId id="259" r:id="rId7"/>
    <p:sldId id="261" r:id="rId8"/>
    <p:sldId id="260" r:id="rId9"/>
    <p:sldId id="262" r:id="rId10"/>
    <p:sldId id="284" r:id="rId11"/>
    <p:sldId id="263" r:id="rId12"/>
    <p:sldId id="265" r:id="rId13"/>
    <p:sldId id="267" r:id="rId14"/>
    <p:sldId id="271" r:id="rId15"/>
    <p:sldId id="274" r:id="rId16"/>
    <p:sldId id="275" r:id="rId17"/>
    <p:sldId id="276" r:id="rId18"/>
    <p:sldId id="277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>
      <p:cViewPr>
        <p:scale>
          <a:sx n="76" d="100"/>
          <a:sy n="76" d="100"/>
        </p:scale>
        <p:origin x="-102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8FBA5-74F3-4579-AF44-1A818BE151E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758AA-81C3-4985-A578-E9B5416A0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58AA-81C3-4985-A578-E9B5416A08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2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58AA-81C3-4985-A578-E9B5416A08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2B5D6F-AEEB-46B6-B931-09A45E1D96D4}" type="datetimeFigureOut">
              <a:rPr lang="ru-RU" smtClean="0"/>
              <a:pPr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114A49-9AAE-4BCD-A998-EADD92D9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780928"/>
            <a:ext cx="7270576" cy="1107554"/>
          </a:xfrm>
        </p:spPr>
        <p:txBody>
          <a:bodyPr>
            <a:noAutofit/>
          </a:bodyPr>
          <a:lstStyle/>
          <a:p>
            <a:pPr algn="r"/>
            <a:r>
              <a:rPr lang="ru-RU" sz="8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</a:t>
            </a:r>
            <a:r>
              <a:rPr lang="uk-UA" sz="8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євий</a:t>
            </a:r>
            <a:r>
              <a:rPr lang="uk-UA" sz="8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творчий шлях </a:t>
            </a:r>
            <a:r>
              <a:rPr lang="ru-RU" sz="8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Поля </a:t>
            </a:r>
            <a:r>
              <a:rPr lang="ru-RU" sz="8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</a:t>
            </a:r>
            <a:r>
              <a:rPr lang="ru-RU" sz="8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8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Верлена</a:t>
            </a:r>
            <a:endParaRPr lang="ru-RU" sz="8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08518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Презентацію підготували</a:t>
            </a:r>
          </a:p>
          <a:p>
            <a:pPr algn="ctr"/>
            <a:r>
              <a:rPr lang="uk-UA" sz="2000" dirty="0"/>
              <a:t>у</a:t>
            </a:r>
            <a:r>
              <a:rPr lang="uk-UA" sz="2000" dirty="0" smtClean="0"/>
              <a:t>чениці 10-Ф класу </a:t>
            </a:r>
          </a:p>
          <a:p>
            <a:pPr algn="ctr"/>
            <a:r>
              <a:rPr lang="uk-UA" sz="2000" dirty="0" smtClean="0"/>
              <a:t>Рискаль Анна та </a:t>
            </a:r>
          </a:p>
          <a:p>
            <a:pPr algn="ctr"/>
            <a:r>
              <a:rPr lang="uk-UA" sz="2000" dirty="0" smtClean="0"/>
              <a:t>Семененко Анна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5" y="1628800"/>
            <a:ext cx="34563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Поль Верлен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французьких</a:t>
            </a:r>
            <a:r>
              <a:rPr lang="ru-RU" dirty="0"/>
              <a:t> </a:t>
            </a:r>
            <a:r>
              <a:rPr lang="ru-RU" dirty="0" err="1"/>
              <a:t>ліриків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XIX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Проголошений</a:t>
            </a:r>
            <a:r>
              <a:rPr lang="ru-RU" dirty="0"/>
              <a:t> "</a:t>
            </a:r>
            <a:r>
              <a:rPr lang="ru-RU" dirty="0" err="1"/>
              <a:t>принцом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" і </a:t>
            </a:r>
            <a:r>
              <a:rPr lang="ru-RU" dirty="0" err="1"/>
              <a:t>шанований</a:t>
            </a:r>
            <a:r>
              <a:rPr lang="ru-RU" dirty="0"/>
              <a:t> як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майстер</a:t>
            </a:r>
            <a:r>
              <a:rPr lang="ru-RU" dirty="0"/>
              <a:t> </a:t>
            </a:r>
            <a:r>
              <a:rPr lang="ru-RU" dirty="0" err="1"/>
              <a:t>символічного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теоретиком.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біографії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. Натура </a:t>
            </a:r>
            <a:r>
              <a:rPr lang="ru-RU" dirty="0" err="1"/>
              <a:t>пристрасна</a:t>
            </a:r>
            <a:r>
              <a:rPr lang="ru-RU" dirty="0"/>
              <a:t> й </a:t>
            </a:r>
            <a:r>
              <a:rPr lang="ru-RU" dirty="0" err="1"/>
              <a:t>неврівноважена</a:t>
            </a:r>
            <a:r>
              <a:rPr lang="ru-RU" dirty="0"/>
              <a:t>, Верлен часто </a:t>
            </a:r>
            <a:r>
              <a:rPr lang="ru-RU" dirty="0" err="1"/>
              <a:t>згинався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тягарем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заплутувався</a:t>
            </a:r>
            <a:r>
              <a:rPr lang="ru-RU" dirty="0"/>
              <a:t> в </a:t>
            </a:r>
            <a:r>
              <a:rPr lang="ru-RU" dirty="0" err="1"/>
              <a:t>суперечностях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й характеру.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9674"/>
            <a:ext cx="3459187" cy="604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2880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Уже в </a:t>
            </a:r>
            <a:r>
              <a:rPr lang="ru-RU" dirty="0" err="1"/>
              <a:t>юнацькі</a:t>
            </a:r>
            <a:r>
              <a:rPr lang="ru-RU" dirty="0"/>
              <a:t> роки у Верлена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. </a:t>
            </a:r>
          </a:p>
          <a:p>
            <a:pPr algn="ctr"/>
            <a:r>
              <a:rPr lang="ru-RU" dirty="0" smtClean="0"/>
              <a:t>У </a:t>
            </a:r>
            <a:r>
              <a:rPr lang="ru-RU" dirty="0"/>
              <a:t>1866 </a:t>
            </a:r>
            <a:r>
              <a:rPr lang="ru-RU" dirty="0" err="1"/>
              <a:t>році</a:t>
            </a:r>
            <a:r>
              <a:rPr lang="ru-RU" dirty="0"/>
              <a:t> Верлен </a:t>
            </a:r>
            <a:r>
              <a:rPr lang="ru-RU" dirty="0" err="1"/>
              <a:t>публікує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"</a:t>
            </a:r>
            <a:r>
              <a:rPr lang="ru-RU" dirty="0" err="1"/>
              <a:t>Сучасний</a:t>
            </a:r>
            <a:r>
              <a:rPr lang="ru-RU" dirty="0"/>
              <a:t> Парнас" і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коштом </a:t>
            </a:r>
            <a:r>
              <a:rPr lang="ru-RU" dirty="0" err="1"/>
              <a:t>збірку</a:t>
            </a:r>
            <a:r>
              <a:rPr lang="ru-RU" dirty="0"/>
              <a:t> "</a:t>
            </a:r>
            <a:r>
              <a:rPr lang="ru-RU" dirty="0" err="1"/>
              <a:t>Сатурнічні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"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збірці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відчутний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естетики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-"</a:t>
            </a:r>
            <a:r>
              <a:rPr lang="ru-RU" dirty="0" err="1"/>
              <a:t>парнасців</a:t>
            </a:r>
            <a:r>
              <a:rPr lang="ru-RU" dirty="0"/>
              <a:t>". "</a:t>
            </a:r>
            <a:r>
              <a:rPr lang="ru-RU" dirty="0" err="1"/>
              <a:t>Парнасці</a:t>
            </a:r>
            <a:r>
              <a:rPr lang="ru-RU" dirty="0"/>
              <a:t>" </a:t>
            </a:r>
            <a:r>
              <a:rPr lang="ru-RU" dirty="0" err="1"/>
              <a:t>відмовлялися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романтичного "</a:t>
            </a:r>
            <a:r>
              <a:rPr lang="ru-RU" dirty="0" err="1"/>
              <a:t>кипіння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", </a:t>
            </a:r>
            <a:r>
              <a:rPr lang="ru-RU" dirty="0" err="1"/>
              <a:t>від</a:t>
            </a:r>
            <a:r>
              <a:rPr lang="ru-RU" dirty="0"/>
              <a:t> "</a:t>
            </a:r>
            <a:r>
              <a:rPr lang="ru-RU" dirty="0" err="1"/>
              <a:t>сповідальної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".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357371" cy="580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1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присвячена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"</a:t>
            </a:r>
            <a:r>
              <a:rPr lang="ru-RU" dirty="0" err="1"/>
              <a:t>під</a:t>
            </a:r>
            <a:r>
              <a:rPr lang="ru-RU" dirty="0"/>
              <a:t> знаком Сатурна", </a:t>
            </a:r>
            <a:r>
              <a:rPr lang="ru-RU" dirty="0" err="1"/>
              <a:t>усім</a:t>
            </a:r>
            <a:r>
              <a:rPr lang="ru-RU" dirty="0"/>
              <a:t>, "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нещасливий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, кого </a:t>
            </a:r>
            <a:r>
              <a:rPr lang="ru-RU" dirty="0" err="1"/>
              <a:t>тривожить</a:t>
            </a:r>
            <a:r>
              <a:rPr lang="ru-RU" dirty="0"/>
              <a:t> </a:t>
            </a:r>
            <a:r>
              <a:rPr lang="ru-RU" dirty="0" err="1"/>
              <a:t>бентежна</a:t>
            </a:r>
            <a:r>
              <a:rPr lang="ru-RU" dirty="0"/>
              <a:t> </a:t>
            </a:r>
            <a:r>
              <a:rPr lang="ru-RU" dirty="0" err="1"/>
              <a:t>уява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приречений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, а </a:t>
            </a:r>
            <a:r>
              <a:rPr lang="ru-RU" dirty="0" err="1"/>
              <a:t>можливо</a:t>
            </a:r>
            <a:r>
              <a:rPr lang="ru-RU" dirty="0"/>
              <a:t>, і на </a:t>
            </a:r>
            <a:r>
              <a:rPr lang="ru-RU" dirty="0" err="1"/>
              <a:t>віковічні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". </a:t>
            </a:r>
            <a:r>
              <a:rPr lang="ru-RU" dirty="0" err="1"/>
              <a:t>Саме</a:t>
            </a:r>
            <a:r>
              <a:rPr lang="ru-RU" dirty="0"/>
              <a:t> таким </a:t>
            </a:r>
            <a:r>
              <a:rPr lang="ru-RU" dirty="0" err="1"/>
              <a:t>бачив</a:t>
            </a:r>
            <a:r>
              <a:rPr lang="ru-RU" dirty="0"/>
              <a:t> поет себе й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, </a:t>
            </a:r>
            <a:r>
              <a:rPr lang="ru-RU" dirty="0" err="1"/>
              <a:t>сподіваючись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співчуття</a:t>
            </a:r>
            <a:r>
              <a:rPr lang="ru-RU" dirty="0"/>
              <a:t>. Поет </a:t>
            </a:r>
            <a:r>
              <a:rPr lang="ru-RU" dirty="0" err="1"/>
              <a:t>захоплено</a:t>
            </a:r>
            <a:r>
              <a:rPr lang="ru-RU" dirty="0"/>
              <a:t> говорить про твори та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часто </a:t>
            </a:r>
            <a:r>
              <a:rPr lang="ru-RU" dirty="0" err="1"/>
              <a:t>вживає</a:t>
            </a:r>
            <a:r>
              <a:rPr lang="ru-RU" dirty="0"/>
              <a:t> слова </a:t>
            </a:r>
            <a:r>
              <a:rPr lang="ru-RU" dirty="0" err="1"/>
              <a:t>прекрасне</a:t>
            </a:r>
            <a:r>
              <a:rPr lang="ru-RU" dirty="0"/>
              <a:t>, </a:t>
            </a:r>
            <a:r>
              <a:rPr lang="ru-RU" dirty="0" err="1"/>
              <a:t>ідеал</a:t>
            </a:r>
            <a:r>
              <a:rPr lang="ru-RU" dirty="0"/>
              <a:t>, </a:t>
            </a:r>
            <a:r>
              <a:rPr lang="ru-RU" dirty="0" err="1"/>
              <a:t>безпристрасний</a:t>
            </a:r>
            <a:r>
              <a:rPr lang="ru-RU" dirty="0"/>
              <a:t>, </a:t>
            </a:r>
            <a:r>
              <a:rPr lang="ru-RU" dirty="0" err="1"/>
              <a:t>байдужий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3" y="2499908"/>
            <a:ext cx="27020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Створені</a:t>
            </a:r>
            <a:r>
              <a:rPr lang="ru-RU" dirty="0"/>
              <a:t> Верленом </a:t>
            </a:r>
            <a:r>
              <a:rPr lang="ru-RU" dirty="0" err="1"/>
              <a:t>пейзажі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зображують</a:t>
            </a:r>
            <a:r>
              <a:rPr lang="ru-RU" dirty="0"/>
              <a:t> </a:t>
            </a:r>
            <a:r>
              <a:rPr lang="ru-RU" dirty="0" err="1"/>
              <a:t>осінь</a:t>
            </a:r>
            <a:r>
              <a:rPr lang="ru-RU" dirty="0"/>
              <a:t>,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сутінки</a:t>
            </a:r>
            <a:r>
              <a:rPr lang="ru-RU" dirty="0"/>
              <a:t> ("</a:t>
            </a:r>
            <a:r>
              <a:rPr lang="ru-RU" dirty="0" err="1"/>
              <a:t>Осіння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", "</a:t>
            </a:r>
            <a:r>
              <a:rPr lang="ru-RU" dirty="0" err="1"/>
              <a:t>Сонце</a:t>
            </a:r>
            <a:r>
              <a:rPr lang="ru-RU" dirty="0"/>
              <a:t> на </a:t>
            </a:r>
            <a:r>
              <a:rPr lang="ru-RU" dirty="0" err="1"/>
              <a:t>спаді</a:t>
            </a:r>
            <a:r>
              <a:rPr lang="ru-RU" dirty="0"/>
              <a:t>", "</a:t>
            </a:r>
            <a:r>
              <a:rPr lang="en-US" dirty="0"/>
              <a:t>Never more"). </a:t>
            </a:r>
            <a:r>
              <a:rPr lang="ru-RU" dirty="0" err="1"/>
              <a:t>Ліричний</a:t>
            </a:r>
            <a:r>
              <a:rPr lang="ru-RU" dirty="0"/>
              <a:t> герой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</a:t>
            </a:r>
            <a:r>
              <a:rPr lang="ru-RU" dirty="0" err="1"/>
              <a:t>статичний</a:t>
            </a:r>
            <a:r>
              <a:rPr lang="ru-RU" dirty="0"/>
              <a:t>,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застиглості</a:t>
            </a:r>
            <a:r>
              <a:rPr lang="ru-RU" dirty="0"/>
              <a:t> </a:t>
            </a:r>
            <a:r>
              <a:rPr lang="ru-RU" dirty="0" err="1"/>
              <a:t>відчутне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фатальне</a:t>
            </a:r>
            <a:r>
              <a:rPr lang="ru-RU" dirty="0"/>
              <a:t>. У 1869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коштом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"</a:t>
            </a:r>
            <a:r>
              <a:rPr lang="ru-RU" dirty="0" err="1"/>
              <a:t>Вишукані</a:t>
            </a:r>
            <a:r>
              <a:rPr lang="ru-RU" dirty="0"/>
              <a:t> свята".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08" y="2499908"/>
            <a:ext cx="51339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6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9816"/>
            <a:ext cx="7439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Збірка</a:t>
            </a:r>
            <a:r>
              <a:rPr lang="ru-RU" dirty="0"/>
              <a:t> "</a:t>
            </a:r>
            <a:r>
              <a:rPr lang="ru-RU" dirty="0" err="1"/>
              <a:t>Вишукані</a:t>
            </a:r>
            <a:r>
              <a:rPr lang="ru-RU" dirty="0"/>
              <a:t> свята" дала </a:t>
            </a:r>
            <a:r>
              <a:rPr lang="ru-RU" dirty="0" err="1"/>
              <a:t>поштовх</a:t>
            </a:r>
            <a:r>
              <a:rPr lang="ru-RU" dirty="0"/>
              <a:t>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творчим</a:t>
            </a:r>
            <a:r>
              <a:rPr lang="ru-RU" dirty="0"/>
              <a:t> </a:t>
            </a:r>
            <a:r>
              <a:rPr lang="ru-RU" dirty="0" err="1"/>
              <a:t>шуканням</a:t>
            </a:r>
            <a:r>
              <a:rPr lang="ru-RU" dirty="0"/>
              <a:t> самого Верлена і А. Рембо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1871 року </a:t>
            </a:r>
            <a:r>
              <a:rPr lang="ru-RU" dirty="0" err="1"/>
              <a:t>верленівска</a:t>
            </a:r>
            <a:r>
              <a:rPr lang="ru-RU" dirty="0"/>
              <a:t> </a:t>
            </a:r>
            <a:r>
              <a:rPr lang="ru-RU" dirty="0" err="1"/>
              <a:t>меланхолія</a:t>
            </a:r>
            <a:r>
              <a:rPr lang="ru-RU" dirty="0"/>
              <a:t> </a:t>
            </a:r>
            <a:r>
              <a:rPr lang="ru-RU" dirty="0" err="1"/>
              <a:t>поглиблюється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свою роль і </a:t>
            </a:r>
            <a:r>
              <a:rPr lang="ru-RU" dirty="0" err="1"/>
              <a:t>поразка</a:t>
            </a:r>
            <a:r>
              <a:rPr lang="ru-RU" dirty="0"/>
              <a:t> </a:t>
            </a:r>
            <a:r>
              <a:rPr lang="ru-RU" dirty="0" err="1"/>
              <a:t>Паризької</a:t>
            </a:r>
            <a:r>
              <a:rPr lang="ru-RU" dirty="0"/>
              <a:t> </a:t>
            </a:r>
            <a:r>
              <a:rPr lang="ru-RU" dirty="0" err="1"/>
              <a:t>Комуни</a:t>
            </a:r>
            <a:r>
              <a:rPr lang="ru-RU" dirty="0"/>
              <a:t>, і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склалося</a:t>
            </a:r>
            <a:r>
              <a:rPr lang="ru-RU" dirty="0"/>
              <a:t>. </a:t>
            </a:r>
            <a:r>
              <a:rPr lang="ru-RU" dirty="0" err="1"/>
              <a:t>Родинні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на </a:t>
            </a:r>
            <a:r>
              <a:rPr lang="ru-RU" dirty="0" err="1"/>
              <a:t>справжню</a:t>
            </a:r>
            <a:r>
              <a:rPr lang="ru-RU" dirty="0"/>
              <a:t> драму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з </a:t>
            </a:r>
            <a:r>
              <a:rPr lang="ru-RU" dirty="0" err="1"/>
              <a:t>Артюром</a:t>
            </a:r>
            <a:r>
              <a:rPr lang="ru-RU" dirty="0"/>
              <a:t> Рембо. </a:t>
            </a:r>
            <a:r>
              <a:rPr lang="ru-RU" dirty="0" smtClean="0"/>
              <a:t>1873 </a:t>
            </a:r>
            <a:r>
              <a:rPr lang="ru-RU" dirty="0"/>
              <a:t>року </a:t>
            </a:r>
            <a:r>
              <a:rPr lang="ru-RU" dirty="0" err="1" smtClean="0"/>
              <a:t>вибухає</a:t>
            </a:r>
            <a:r>
              <a:rPr lang="ru-RU" dirty="0" smtClean="0"/>
              <a:t> сварка</a:t>
            </a:r>
            <a:r>
              <a:rPr lang="ru-RU" dirty="0"/>
              <a:t>. Верлен </a:t>
            </a:r>
            <a:r>
              <a:rPr lang="ru-RU" dirty="0" err="1"/>
              <a:t>стріляє</a:t>
            </a:r>
            <a:r>
              <a:rPr lang="ru-RU" dirty="0"/>
              <a:t> в Рембо з револьвера й легко ранить </a:t>
            </a:r>
            <a:r>
              <a:rPr lang="ru-RU" dirty="0" err="1"/>
              <a:t>його</a:t>
            </a:r>
            <a:r>
              <a:rPr lang="ru-RU" dirty="0"/>
              <a:t> в руку, за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заарештовують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засуджують</a:t>
            </a:r>
            <a:r>
              <a:rPr lang="ru-RU" dirty="0"/>
              <a:t> до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ув'язнення</a:t>
            </a:r>
            <a:r>
              <a:rPr lang="ru-RU" dirty="0" smtClean="0"/>
              <a:t>.</a:t>
            </a:r>
            <a:r>
              <a:rPr lang="ru-RU" dirty="0"/>
              <a:t> На волю поет </a:t>
            </a:r>
            <a:r>
              <a:rPr lang="ru-RU" dirty="0" err="1"/>
              <a:t>вийде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січні</a:t>
            </a:r>
            <a:r>
              <a:rPr lang="ru-RU" dirty="0"/>
              <a:t> 1875 року, тому першим </a:t>
            </a:r>
            <a:r>
              <a:rPr lang="ru-RU" dirty="0" err="1"/>
              <a:t>виданням</a:t>
            </a:r>
            <a:r>
              <a:rPr lang="ru-RU" dirty="0"/>
              <a:t> "</a:t>
            </a:r>
            <a:r>
              <a:rPr lang="ru-RU" dirty="0" err="1"/>
              <a:t>Романсів</a:t>
            </a:r>
            <a:r>
              <a:rPr lang="ru-RU" dirty="0"/>
              <a:t> без </a:t>
            </a:r>
            <a:r>
              <a:rPr lang="ru-RU" dirty="0" err="1"/>
              <a:t>слів</a:t>
            </a:r>
            <a:r>
              <a:rPr lang="ru-RU" dirty="0"/>
              <a:t>" (1874)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керує</a:t>
            </a:r>
            <a:r>
              <a:rPr lang="ru-RU" dirty="0"/>
              <a:t> з </a:t>
            </a:r>
            <a:r>
              <a:rPr lang="ru-RU" dirty="0" err="1"/>
              <a:t>в'язниці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3176199"/>
            <a:ext cx="2758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/>
              <a:t>Романси</a:t>
            </a:r>
            <a:r>
              <a:rPr lang="ru-RU" dirty="0"/>
              <a:t> без </a:t>
            </a:r>
            <a:r>
              <a:rPr lang="ru-RU" dirty="0" err="1"/>
              <a:t>слів</a:t>
            </a:r>
            <a:r>
              <a:rPr lang="ru-RU" dirty="0"/>
              <a:t>» - </a:t>
            </a:r>
            <a:r>
              <a:rPr lang="ru-RU" dirty="0" err="1"/>
              <a:t>найвище</a:t>
            </a:r>
            <a:r>
              <a:rPr lang="ru-RU" dirty="0"/>
              <a:t> </a:t>
            </a:r>
            <a:r>
              <a:rPr lang="ru-RU" dirty="0" err="1"/>
              <a:t>поетичне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Верлена.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98356" y="563243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поранений Верленом Рембо. Художник Ж. </a:t>
            </a:r>
            <a:r>
              <a:rPr lang="ru-RU" dirty="0" err="1"/>
              <a:t>Росман</a:t>
            </a:r>
            <a:r>
              <a:rPr lang="ru-RU" dirty="0"/>
              <a:t> "</a:t>
            </a:r>
            <a:r>
              <a:rPr lang="ru-RU" dirty="0" err="1"/>
              <a:t>Епілог</a:t>
            </a:r>
            <a:r>
              <a:rPr lang="ru-RU" dirty="0"/>
              <a:t> на </a:t>
            </a:r>
            <a:r>
              <a:rPr lang="ru-RU" dirty="0" err="1"/>
              <a:t>французький</a:t>
            </a:r>
            <a:r>
              <a:rPr lang="ru-RU" dirty="0"/>
              <a:t> манер"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4" y="3140338"/>
            <a:ext cx="49815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8640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Навколишні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предмети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існують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окремо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світла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яке вони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випромінюють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вібрації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повітря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: "-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Зеленаво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малиново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/ У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непевнім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світлі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лампи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/За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вікном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все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Мерехтять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пригарки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рампи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...". «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Романси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»,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імпресіоністичні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своєю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природою,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складаються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переважно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віршів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змальовують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пейзажі</a:t>
            </a:r>
            <a:r>
              <a:rPr lang="ru-RU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47932"/>
            <a:ext cx="60293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2739"/>
            <a:ext cx="6012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сюжети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героїчні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сатиричні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безслідно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зникають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пейзаж тут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незвичайний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знов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-таки "пейзаж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Природа й душа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поета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зливаються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одному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єдиній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істоті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залишаючись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природою,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стає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водночас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людиною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"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Миттєвість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вражень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підкреслена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Верлен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часів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дієслова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віддає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перевагу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теперішньому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дієслова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нього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поступаються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іменникам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Разом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дієсловом-присудком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поетичної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фрази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зникає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Верлен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спробував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довірити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спілкування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душі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барвам</a:t>
            </a:r>
            <a:r>
              <a:rPr lang="ru-RU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звукам.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44847"/>
            <a:ext cx="52292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3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6632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Сама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назва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збірки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Романси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слів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свідчить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прагнення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поета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підсилити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музичну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забарвленість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віршів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: "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Мжиці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зажурені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звуки / і на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землі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й по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дахах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! / В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серці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в'яне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скуки, /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ллються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зажурені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звуки".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Поезія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Верлена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вперше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Франції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покладається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сугестивну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силу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лірики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поетичне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слово в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віршах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впливає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стільки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завдяки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своєму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предметному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значенню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скільки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завдяки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"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смисловому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ореолу",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навіює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підказує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настрої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Саме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через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поети-символісти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вважали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Верлена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своїм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попередником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90000"/>
            <a:ext cx="60674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90872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в'язниці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світосприйнятті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справжній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переворот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навернувся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книга Верлена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Мудрість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(1881) явила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натхнення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обернення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бурхливе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пристрасне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притаманно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Верлену,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суперечливим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непослідовним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разом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Мудрість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- книга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продумана. Поет,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відрікаючись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розпусного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минулого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Рембо,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розраховував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підкріплення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розв'язати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і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У 1875-1877 роках поет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12976"/>
            <a:ext cx="26289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5844" y="260648"/>
            <a:ext cx="4572000" cy="286232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 1882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році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Верлен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публікує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вірш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"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Поетичне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мистецтво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".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Вірш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ніби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подає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теоретичне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обґрунтування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тих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особливостей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поезії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Верлена,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які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намітилися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 "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Сатурналіях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 та "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Вишуканих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святах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 і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повністю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втілилися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в "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Добрій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пісні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 й особливо в "Романсах без </a:t>
            </a:r>
            <a:r>
              <a:rPr lang="ru-RU" b="1" cap="all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слів</a:t>
            </a:r>
            <a:r>
              <a:rPr lang="ru-RU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22970"/>
            <a:ext cx="26765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3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408" y="357301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Верлен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проклав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шлях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верлібру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поетів-символістів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"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Поетичне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сприйняте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молодими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поетами-символістами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справжній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маніфест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сам Верлен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застерігав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послідовників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буквального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наслідування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настанов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циклі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Прокляті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(1882) Верлен дав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вичерпну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характеристику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найновішої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поетів-символістів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геніями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зовсім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невідомих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той час С.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Малларме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А. Рембо, Т.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Корб'єра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Успіх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Проклятих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викликав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цікавість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публіки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до самого Верлена - поет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отримав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змогу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видавати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свої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твори 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одержувати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них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злиденне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існування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хворий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переслідуваний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постійними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невдачами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Помер Поль Верлен 1896 року в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лікарні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запалення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легень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14525"/>
            <a:ext cx="69638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традиційного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французького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олександрійського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силабічного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віршування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вимагали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певної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кількості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складів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рядку та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наявності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рим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мова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мала "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підкорятися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розміру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Верлен же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піддавав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сумніву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рими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і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мірність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вірша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поруч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демонстрував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можливості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"неправильностей"; Повтори,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рими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співзвучних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голосних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асонанси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і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приголосних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алітерації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- все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створює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ефект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справжньої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слова. Поет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вплітає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просторіччя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провінціалізми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архаїчне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мовлення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мовні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неправильності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створює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ілюзію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абсолютної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спонтанності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мовної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інтимності</a:t>
            </a:r>
            <a:r>
              <a:rPr lang="ru-RU" b="1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rgbClr val="E7D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485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19672" y="1628800"/>
            <a:ext cx="2393975" cy="291147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Верлен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1844-1896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-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поет, один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основоположників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імпресіонізму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символізму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42" y="620838"/>
            <a:ext cx="4325589" cy="57452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/>
          <a:stretch/>
        </p:blipFill>
        <p:spPr bwMode="auto">
          <a:xfrm>
            <a:off x="1475656" y="1456084"/>
            <a:ext cx="3168352" cy="4601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4008" y="548680"/>
            <a:ext cx="4104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Роль Верлен </a:t>
            </a:r>
            <a:r>
              <a:rPr lang="ru-RU" sz="2200" dirty="0" err="1" smtClean="0"/>
              <a:t>народився</a:t>
            </a:r>
            <a:r>
              <a:rPr lang="ru-RU" sz="2200" dirty="0" smtClean="0"/>
              <a:t> </a:t>
            </a:r>
            <a:r>
              <a:rPr lang="ru-RU" sz="2200" dirty="0"/>
              <a:t>30 </a:t>
            </a:r>
            <a:r>
              <a:rPr lang="ru-RU" sz="2200" dirty="0" err="1"/>
              <a:t>березня</a:t>
            </a:r>
            <a:r>
              <a:rPr lang="ru-RU" sz="2200" dirty="0"/>
              <a:t> 1844 року в </a:t>
            </a:r>
            <a:r>
              <a:rPr lang="ru-RU" sz="2200" dirty="0" err="1"/>
              <a:t>містечку</a:t>
            </a:r>
            <a:r>
              <a:rPr lang="ru-RU" sz="2200" dirty="0"/>
              <a:t> </a:t>
            </a:r>
            <a:r>
              <a:rPr lang="ru-RU" sz="2200" dirty="0" err="1"/>
              <a:t>Мец</a:t>
            </a:r>
            <a:r>
              <a:rPr lang="ru-RU" sz="2200" dirty="0"/>
              <a:t> у </a:t>
            </a:r>
            <a:r>
              <a:rPr lang="ru-RU" sz="2200" dirty="0" err="1"/>
              <a:t>сім'ї</a:t>
            </a:r>
            <a:r>
              <a:rPr lang="ru-RU" sz="2200" dirty="0"/>
              <a:t> </a:t>
            </a:r>
            <a:r>
              <a:rPr lang="ru-RU" sz="2200" dirty="0" err="1"/>
              <a:t>військового</a:t>
            </a:r>
            <a:r>
              <a:rPr lang="ru-RU" sz="2200" dirty="0"/>
              <a:t> </a:t>
            </a:r>
            <a:r>
              <a:rPr lang="ru-RU" sz="2200" dirty="0" err="1"/>
              <a:t>інженера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рано </a:t>
            </a:r>
            <a:r>
              <a:rPr lang="ru-RU" sz="2200" dirty="0" smtClean="0"/>
              <a:t>помер.</a:t>
            </a:r>
          </a:p>
          <a:p>
            <a:pPr algn="ctr"/>
            <a:r>
              <a:rPr lang="ru-RU" sz="2200" dirty="0" smtClean="0"/>
              <a:t>У </a:t>
            </a:r>
            <a:r>
              <a:rPr lang="ru-RU" sz="2200" dirty="0"/>
              <a:t>1851 </a:t>
            </a:r>
            <a:r>
              <a:rPr lang="ru-RU" sz="2200" dirty="0" err="1"/>
              <a:t>році</a:t>
            </a:r>
            <a:r>
              <a:rPr lang="ru-RU" sz="2200" dirty="0"/>
              <a:t> Верлен </a:t>
            </a:r>
            <a:r>
              <a:rPr lang="ru-RU" sz="2200" dirty="0" err="1"/>
              <a:t>навчався</a:t>
            </a:r>
            <a:r>
              <a:rPr lang="ru-RU" sz="2200" dirty="0"/>
              <a:t> у </a:t>
            </a:r>
            <a:r>
              <a:rPr lang="ru-RU" sz="2200" dirty="0" err="1"/>
              <a:t>Парижі</a:t>
            </a:r>
            <a:r>
              <a:rPr lang="ru-RU" sz="2200" dirty="0"/>
              <a:t>, в приватному </a:t>
            </a:r>
            <a:r>
              <a:rPr lang="ru-RU" sz="2200" dirty="0" err="1"/>
              <a:t>пансіоні</a:t>
            </a:r>
            <a:r>
              <a:rPr lang="ru-RU" sz="2200" dirty="0"/>
              <a:t> </a:t>
            </a:r>
            <a:r>
              <a:rPr lang="ru-RU" sz="2200" dirty="0" err="1"/>
              <a:t>Ландрі</a:t>
            </a:r>
            <a:r>
              <a:rPr lang="ru-RU" sz="2200" dirty="0"/>
              <a:t>. </a:t>
            </a:r>
            <a:r>
              <a:rPr lang="ru-RU" sz="2200" dirty="0" err="1"/>
              <a:t>Згодом</a:t>
            </a:r>
            <a:r>
              <a:rPr lang="ru-RU" sz="2200" dirty="0"/>
              <a:t> Верлен </a:t>
            </a:r>
            <a:r>
              <a:rPr lang="ru-RU" sz="2200" dirty="0" err="1"/>
              <a:t>продовжив</a:t>
            </a:r>
            <a:r>
              <a:rPr lang="ru-RU" sz="2200" dirty="0"/>
              <a:t> </a:t>
            </a:r>
            <a:r>
              <a:rPr lang="ru-RU" sz="2200" dirty="0" err="1"/>
              <a:t>навчання</a:t>
            </a:r>
            <a:r>
              <a:rPr lang="ru-RU" sz="2200" dirty="0"/>
              <a:t> в </a:t>
            </a:r>
            <a:r>
              <a:rPr lang="ru-RU" sz="2200" dirty="0" err="1"/>
              <a:t>паризькому</a:t>
            </a:r>
            <a:r>
              <a:rPr lang="ru-RU" sz="2200" dirty="0"/>
              <a:t> </a:t>
            </a:r>
            <a:r>
              <a:rPr lang="ru-RU" sz="2200" dirty="0" err="1"/>
              <a:t>ліцеї</a:t>
            </a:r>
            <a:r>
              <a:rPr lang="ru-RU" sz="2200" dirty="0"/>
              <a:t> </a:t>
            </a:r>
            <a:r>
              <a:rPr lang="ru-RU" sz="2200" dirty="0" smtClean="0"/>
              <a:t>Бонапарта.</a:t>
            </a:r>
          </a:p>
          <a:p>
            <a:pPr algn="ctr"/>
            <a:r>
              <a:rPr lang="ru-RU" sz="2200" dirty="0" smtClean="0"/>
              <a:t>Уже </a:t>
            </a:r>
            <a:r>
              <a:rPr lang="ru-RU" sz="2200" dirty="0"/>
              <a:t>в 1864 </a:t>
            </a:r>
            <a:r>
              <a:rPr lang="ru-RU" sz="2200" dirty="0" err="1"/>
              <a:t>році</a:t>
            </a:r>
            <a:r>
              <a:rPr lang="ru-RU" sz="2200" dirty="0"/>
              <a:t> Верлен — </a:t>
            </a:r>
            <a:r>
              <a:rPr lang="ru-RU" sz="2200" dirty="0" err="1"/>
              <a:t>дрібний</a:t>
            </a:r>
            <a:r>
              <a:rPr lang="ru-RU" sz="2200" dirty="0"/>
              <a:t> </a:t>
            </a:r>
            <a:r>
              <a:rPr lang="ru-RU" sz="2200" dirty="0" err="1"/>
              <a:t>службовець</a:t>
            </a:r>
            <a:r>
              <a:rPr lang="ru-RU" sz="2200" dirty="0"/>
              <a:t> одного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страхових</a:t>
            </a:r>
            <a:r>
              <a:rPr lang="ru-RU" sz="2200" dirty="0"/>
              <a:t> агентств, </a:t>
            </a:r>
            <a:r>
              <a:rPr lang="ru-RU" sz="2200" dirty="0" err="1"/>
              <a:t>дещо</a:t>
            </a:r>
            <a:r>
              <a:rPr lang="ru-RU" sz="2200" dirty="0"/>
              <a:t> </a:t>
            </a:r>
            <a:r>
              <a:rPr lang="ru-RU" sz="2200" dirty="0" err="1"/>
              <a:t>пізніше</a:t>
            </a:r>
            <a:r>
              <a:rPr lang="ru-RU" sz="2200" dirty="0"/>
              <a:t> — чиновник </a:t>
            </a:r>
            <a:r>
              <a:rPr lang="ru-RU" sz="2200" dirty="0" err="1"/>
              <a:t>районної</a:t>
            </a:r>
            <a:r>
              <a:rPr lang="ru-RU" sz="2200" dirty="0"/>
              <a:t> </a:t>
            </a:r>
            <a:r>
              <a:rPr lang="ru-RU" sz="2200" dirty="0" err="1"/>
              <a:t>паризької</a:t>
            </a:r>
            <a:r>
              <a:rPr lang="ru-RU" sz="2200" dirty="0"/>
              <a:t> </a:t>
            </a:r>
            <a:r>
              <a:rPr lang="ru-RU" sz="2200" dirty="0" err="1"/>
              <a:t>мерії</a:t>
            </a:r>
            <a:r>
              <a:rPr lang="ru-RU" sz="2200" dirty="0"/>
              <a:t> та </a:t>
            </a:r>
            <a:r>
              <a:rPr lang="ru-RU" sz="2200" dirty="0" err="1"/>
              <a:t>міської</a:t>
            </a:r>
            <a:r>
              <a:rPr lang="ru-RU" sz="2200" dirty="0"/>
              <a:t> </a:t>
            </a:r>
            <a:r>
              <a:rPr lang="ru-RU" sz="2200" dirty="0" err="1"/>
              <a:t>ратуші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3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6"/>
          <a:stretch/>
        </p:blipFill>
        <p:spPr bwMode="auto">
          <a:xfrm>
            <a:off x="5515075" y="1444341"/>
            <a:ext cx="2110361" cy="21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46" y="3789040"/>
            <a:ext cx="2608057" cy="39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4514961_Verlen_unosha (206x351, 20Kb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 b="2187"/>
          <a:stretch/>
        </p:blipFill>
        <p:spPr bwMode="auto">
          <a:xfrm>
            <a:off x="1115616" y="1628800"/>
            <a:ext cx="2789924" cy="480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7" b="71749" l="200" r="99800">
                        <a14:foregroundMark x1="4600" y1="7623" x2="6000" y2="64350"/>
                        <a14:foregroundMark x1="600" y1="6278" x2="94000" y2="5381"/>
                        <a14:foregroundMark x1="96000" y1="6278" x2="97200" y2="70404"/>
                        <a14:foregroundMark x1="600" y1="1121" x2="99800" y2="1794"/>
                        <a14:foregroundMark x1="6000" y1="68386" x2="96000" y2="69731"/>
                        <a14:foregroundMark x1="2600" y1="70852" x2="200" y2="70852"/>
                        <a14:backgroundMark x1="17600" y1="18834" x2="39000" y2="52691"/>
                        <a14:backgroundMark x1="61000" y1="17040" x2="81400" y2="32960"/>
                        <a14:backgroundMark x1="61200" y1="41480" x2="81800" y2="58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 bwMode="auto">
          <a:xfrm>
            <a:off x="0" y="0"/>
            <a:ext cx="91668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775" y="1628800"/>
            <a:ext cx="4139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Сподіваючись</a:t>
            </a:r>
            <a:r>
              <a:rPr lang="ru-RU" dirty="0"/>
              <a:t> на </a:t>
            </a:r>
            <a:r>
              <a:rPr lang="ru-RU" dirty="0" err="1"/>
              <a:t>сімейне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та </a:t>
            </a:r>
            <a:r>
              <a:rPr lang="ru-RU" dirty="0" err="1"/>
              <a:t>домашній</a:t>
            </a:r>
            <a:r>
              <a:rPr lang="ru-RU" dirty="0"/>
              <a:t> </a:t>
            </a:r>
            <a:r>
              <a:rPr lang="ru-RU" dirty="0" err="1"/>
              <a:t>затишок</a:t>
            </a:r>
            <a:r>
              <a:rPr lang="ru-RU" dirty="0"/>
              <a:t> Поль Верлен у 1870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з Матильдою Моте,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поету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зазнати</a:t>
            </a:r>
            <a:r>
              <a:rPr lang="ru-RU" dirty="0"/>
              <a:t> </a:t>
            </a:r>
            <a:r>
              <a:rPr lang="ru-RU" dirty="0" err="1"/>
              <a:t>розчарування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задумах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1871 </a:t>
            </a:r>
            <a:r>
              <a:rPr lang="ru-RU" dirty="0" err="1"/>
              <a:t>році</a:t>
            </a:r>
            <a:r>
              <a:rPr lang="ru-RU" dirty="0"/>
              <a:t> Верлен не </a:t>
            </a:r>
            <a:r>
              <a:rPr lang="ru-RU" dirty="0" err="1"/>
              <a:t>підкорився</a:t>
            </a:r>
            <a:r>
              <a:rPr lang="ru-RU" dirty="0"/>
              <a:t> </a:t>
            </a:r>
            <a:r>
              <a:rPr lang="ru-RU" dirty="0" err="1"/>
              <a:t>версальцям</a:t>
            </a:r>
            <a:r>
              <a:rPr lang="ru-RU" dirty="0"/>
              <a:t>, </a:t>
            </a:r>
            <a:r>
              <a:rPr lang="ru-RU" dirty="0" err="1"/>
              <a:t>залишився</a:t>
            </a:r>
            <a:r>
              <a:rPr lang="ru-RU" dirty="0"/>
              <a:t> в </a:t>
            </a:r>
            <a:r>
              <a:rPr lang="ru-RU" dirty="0" err="1"/>
              <a:t>Парижі</a:t>
            </a:r>
            <a:r>
              <a:rPr lang="ru-RU" dirty="0"/>
              <a:t>, </a:t>
            </a:r>
            <a:r>
              <a:rPr lang="ru-RU" dirty="0" err="1"/>
              <a:t>працюючи</a:t>
            </a:r>
            <a:r>
              <a:rPr lang="ru-RU" dirty="0"/>
              <a:t> в бюро </a:t>
            </a:r>
            <a:r>
              <a:rPr lang="ru-RU" dirty="0" err="1"/>
              <a:t>преси</a:t>
            </a:r>
            <a:r>
              <a:rPr lang="ru-RU" dirty="0"/>
              <a:t> </a:t>
            </a:r>
            <a:r>
              <a:rPr lang="ru-RU" dirty="0" err="1"/>
              <a:t>Паризької</a:t>
            </a:r>
            <a:r>
              <a:rPr lang="ru-RU" dirty="0"/>
              <a:t> </a:t>
            </a:r>
            <a:r>
              <a:rPr lang="ru-RU" dirty="0" err="1"/>
              <a:t>комуни</a:t>
            </a:r>
            <a:r>
              <a:rPr lang="ru-RU" dirty="0"/>
              <a:t>. Тому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пережити</a:t>
            </a:r>
            <a:r>
              <a:rPr lang="ru-RU" dirty="0"/>
              <a:t> </a:t>
            </a:r>
            <a:r>
              <a:rPr lang="ru-RU" dirty="0" err="1"/>
              <a:t>репресії</a:t>
            </a:r>
            <a:r>
              <a:rPr lang="ru-RU" dirty="0"/>
              <a:t> та </a:t>
            </a:r>
            <a:r>
              <a:rPr lang="ru-RU" dirty="0" err="1"/>
              <a:t>кривавий</a:t>
            </a:r>
            <a:r>
              <a:rPr lang="ru-RU" dirty="0"/>
              <a:t> </a:t>
            </a:r>
            <a:r>
              <a:rPr lang="ru-RU" dirty="0" err="1"/>
              <a:t>терор</a:t>
            </a:r>
            <a:r>
              <a:rPr lang="ru-RU" dirty="0"/>
              <a:t>,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переховуючись</a:t>
            </a:r>
            <a:r>
              <a:rPr lang="ru-RU" dirty="0"/>
              <a:t>. Так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заохотився</a:t>
            </a:r>
            <a:r>
              <a:rPr lang="ru-RU" dirty="0"/>
              <a:t> до алкоголю. </a:t>
            </a:r>
            <a:r>
              <a:rPr lang="ru-RU" dirty="0" err="1"/>
              <a:t>Фатальну</a:t>
            </a:r>
            <a:r>
              <a:rPr lang="ru-RU" dirty="0"/>
              <a:t> роль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відіграла</a:t>
            </a:r>
            <a:r>
              <a:rPr lang="ru-RU" dirty="0"/>
              <a:t> і дружба з Рембо.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26" y="980727"/>
            <a:ext cx="2984993" cy="489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56792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Зблизившись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Верленом Рембо став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постійним</a:t>
            </a:r>
            <a:r>
              <a:rPr lang="ru-RU" dirty="0"/>
              <a:t> </a:t>
            </a:r>
            <a:r>
              <a:rPr lang="ru-RU" dirty="0" err="1"/>
              <a:t>супутником</a:t>
            </a:r>
            <a:r>
              <a:rPr lang="ru-RU" dirty="0"/>
              <a:t>, </a:t>
            </a:r>
            <a:r>
              <a:rPr lang="ru-RU" dirty="0" err="1"/>
              <a:t>завсідником</a:t>
            </a:r>
            <a:r>
              <a:rPr lang="ru-RU" dirty="0"/>
              <a:t> гулянок у кафе</a:t>
            </a:r>
            <a:r>
              <a:rPr lang="ru-RU" dirty="0" smtClean="0"/>
              <a:t>. </a:t>
            </a:r>
            <a:r>
              <a:rPr lang="ru-RU" dirty="0" err="1" smtClean="0"/>
              <a:t>Улітку</a:t>
            </a:r>
            <a:r>
              <a:rPr lang="ru-RU" dirty="0" smtClean="0"/>
              <a:t> </a:t>
            </a:r>
            <a:r>
              <a:rPr lang="ru-RU" dirty="0"/>
              <a:t>1873 року у </a:t>
            </a:r>
            <a:r>
              <a:rPr lang="ru-RU" dirty="0" err="1"/>
              <a:t>Брюсселі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сварки Верлен поранив </a:t>
            </a:r>
            <a:r>
              <a:rPr lang="ru-RU" dirty="0" err="1"/>
              <a:t>товариша</a:t>
            </a:r>
            <a:r>
              <a:rPr lang="ru-RU" dirty="0"/>
              <a:t>, </a:t>
            </a:r>
            <a:r>
              <a:rPr lang="ru-RU" dirty="0" err="1"/>
              <a:t>вистріливши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з </a:t>
            </a:r>
            <a:r>
              <a:rPr lang="ru-RU" dirty="0" err="1"/>
              <a:t>пістолета</a:t>
            </a:r>
            <a:r>
              <a:rPr lang="ru-RU" dirty="0"/>
              <a:t>. За замах на </a:t>
            </a:r>
            <a:r>
              <a:rPr lang="ru-RU" dirty="0" err="1"/>
              <a:t>життя</a:t>
            </a:r>
            <a:r>
              <a:rPr lang="ru-RU" dirty="0"/>
              <a:t> Рембо Верлена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затримано</a:t>
            </a:r>
            <a:r>
              <a:rPr lang="ru-RU" dirty="0"/>
              <a:t> і 8 </a:t>
            </a:r>
            <a:r>
              <a:rPr lang="ru-RU" dirty="0" err="1"/>
              <a:t>серпня</a:t>
            </a:r>
            <a:r>
              <a:rPr lang="ru-RU" dirty="0"/>
              <a:t> 1873 року </a:t>
            </a:r>
            <a:r>
              <a:rPr lang="ru-RU" dirty="0" err="1"/>
              <a:t>засуджено</a:t>
            </a:r>
            <a:r>
              <a:rPr lang="ru-RU" dirty="0"/>
              <a:t> на 2 роки тюремного </a:t>
            </a:r>
            <a:r>
              <a:rPr lang="ru-RU" dirty="0" err="1"/>
              <a:t>ув'язнення</a:t>
            </a:r>
            <a:r>
              <a:rPr lang="ru-RU" dirty="0"/>
              <a:t>. Коли Верлен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</a:t>
            </a:r>
            <a:r>
              <a:rPr lang="ru-RU" dirty="0" err="1"/>
              <a:t>Монс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вручено </a:t>
            </a:r>
            <a:r>
              <a:rPr lang="ru-RU" dirty="0" err="1"/>
              <a:t>копію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суду про </a:t>
            </a:r>
            <a:r>
              <a:rPr lang="ru-RU" dirty="0" err="1"/>
              <a:t>розірвання</a:t>
            </a:r>
            <a:r>
              <a:rPr lang="ru-RU" dirty="0"/>
              <a:t> </a:t>
            </a:r>
            <a:r>
              <a:rPr lang="ru-RU" dirty="0" err="1"/>
              <a:t>шлюбу</a:t>
            </a:r>
            <a:r>
              <a:rPr lang="ru-RU" dirty="0"/>
              <a:t> з дружиною.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20" y="548680"/>
            <a:ext cx="3522686" cy="533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790" y="1698076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тюрмі</a:t>
            </a:r>
            <a:r>
              <a:rPr lang="ru-RU" dirty="0"/>
              <a:t> Верлен переживав </a:t>
            </a:r>
            <a:r>
              <a:rPr lang="ru-RU" dirty="0" err="1"/>
              <a:t>глибоку</a:t>
            </a:r>
            <a:r>
              <a:rPr lang="ru-RU" dirty="0"/>
              <a:t> </a:t>
            </a:r>
            <a:r>
              <a:rPr lang="ru-RU" dirty="0" err="1"/>
              <a:t>духовну</a:t>
            </a:r>
            <a:r>
              <a:rPr lang="ru-RU" dirty="0"/>
              <a:t> кризу.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навернувся</a:t>
            </a:r>
            <a:r>
              <a:rPr lang="ru-RU" dirty="0"/>
              <a:t> до </a:t>
            </a:r>
            <a:r>
              <a:rPr lang="ru-RU" dirty="0" err="1"/>
              <a:t>католицької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, </a:t>
            </a:r>
            <a:r>
              <a:rPr lang="ru-RU" dirty="0" err="1"/>
              <a:t>віри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. Там же </a:t>
            </a:r>
            <a:r>
              <a:rPr lang="ru-RU" dirty="0" err="1"/>
              <a:t>він</a:t>
            </a:r>
            <a:r>
              <a:rPr lang="ru-RU" dirty="0"/>
              <a:t> написав </a:t>
            </a:r>
            <a:r>
              <a:rPr lang="ru-RU" dirty="0" err="1"/>
              <a:t>поезії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«</a:t>
            </a:r>
            <a:r>
              <a:rPr lang="ru-RU" dirty="0" err="1"/>
              <a:t>Романси</a:t>
            </a:r>
            <a:r>
              <a:rPr lang="ru-RU" dirty="0"/>
              <a:t> без </a:t>
            </a:r>
            <a:r>
              <a:rPr lang="ru-RU" dirty="0" err="1"/>
              <a:t>слів</a:t>
            </a:r>
            <a:r>
              <a:rPr lang="ru-RU" dirty="0"/>
              <a:t>» (1874).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</a:t>
            </a:r>
            <a:r>
              <a:rPr lang="ru-RU" dirty="0" err="1"/>
              <a:t>літературознавці</a:t>
            </a:r>
            <a:r>
              <a:rPr lang="ru-RU" dirty="0"/>
              <a:t> </a:t>
            </a:r>
            <a:r>
              <a:rPr lang="ru-RU" dirty="0" err="1"/>
              <a:t>оцінюють</a:t>
            </a:r>
            <a:r>
              <a:rPr lang="ru-RU" dirty="0"/>
              <a:t> як вершину </a:t>
            </a:r>
            <a:r>
              <a:rPr lang="ru-RU" dirty="0" err="1"/>
              <a:t>творчості</a:t>
            </a:r>
            <a:r>
              <a:rPr lang="ru-RU" dirty="0"/>
              <a:t> Поля Верлена,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з нею </a:t>
            </a:r>
            <a:r>
              <a:rPr lang="ru-RU" dirty="0" err="1"/>
              <a:t>пов'язується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нову</a:t>
            </a:r>
            <a:r>
              <a:rPr lang="ru-RU" dirty="0"/>
              <a:t>, </a:t>
            </a:r>
            <a:r>
              <a:rPr lang="ru-RU" dirty="0" err="1"/>
              <a:t>імпресіоністичну</a:t>
            </a:r>
            <a:r>
              <a:rPr lang="ru-RU" dirty="0"/>
              <a:t> </a:t>
            </a:r>
            <a:r>
              <a:rPr lang="ru-RU" dirty="0" err="1"/>
              <a:t>поезію</a:t>
            </a:r>
            <a:r>
              <a:rPr lang="ru-RU" dirty="0"/>
              <a:t> Верлена.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26" y="793915"/>
            <a:ext cx="4020322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7772400" cy="1362075"/>
          </a:xfrm>
        </p:spPr>
        <p:txBody>
          <a:bodyPr>
            <a:normAutofit/>
          </a:bodyPr>
          <a:lstStyle/>
          <a:p>
            <a:r>
              <a:rPr lang="ru-RU" sz="80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7667" l="4875" r="96500">
                        <a14:foregroundMark x1="11500" y1="54667" x2="24500" y2="54833"/>
                        <a14:foregroundMark x1="10000" y1="51833" x2="9500" y2="50500"/>
                        <a14:foregroundMark x1="90875" y1="14167" x2="90875" y2="14167"/>
                        <a14:foregroundMark x1="89500" y1="14167" x2="90250" y2="16333"/>
                        <a14:foregroundMark x1="91375" y1="15000" x2="90875" y2="16500"/>
                        <a14:foregroundMark x1="93500" y1="45500" x2="95625" y2="48333"/>
                        <a14:foregroundMark x1="94125" y1="48500" x2="93625" y2="50667"/>
                        <a14:foregroundMark x1="75375" y1="35500" x2="75250" y2="40667"/>
                        <a14:backgroundMark x1="11750" y1="52667" x2="23000" y2="52833"/>
                        <a14:backgroundMark x1="93750" y1="17833" x2="77750" y2="36167"/>
                        <a14:backgroundMark x1="90000" y1="20000" x2="77250" y2="34667"/>
                        <a14:backgroundMark x1="76500" y1="56333" x2="77000" y2="72833"/>
                        <a14:backgroundMark x1="76375" y1="53333" x2="97750" y2="51833"/>
                        <a14:backgroundMark x1="77875" y1="19833" x2="76000" y2="23333"/>
                        <a14:backgroundMark x1="79500" y1="52000" x2="76375" y2="5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645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Становлення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поета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1700808"/>
            <a:ext cx="74009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Поетичну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творчість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розпочав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митців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парнаської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романтиків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Ш.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Бодлера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Про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парнасців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на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становлення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свідчить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спроби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(сонет «Пан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Прюдум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Сатурнічні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— 1866)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помітно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позначені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їхньою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естетикою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1869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Верлена —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Вишукані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свята» як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своєрідне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наслідування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стильової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манери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художника Ватто. У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цій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збірці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типово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парнаським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віршами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з'явилися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Верлена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наспівні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пронизані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відчуттям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безпричинної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меланхолії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1870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Поля Верлена «Добра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присвячена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нареченій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Матильді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Моте.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18"/>
            <a:ext cx="4126293" cy="682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64" y="0"/>
            <a:ext cx="443638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22" y="530341"/>
            <a:ext cx="7316970" cy="5766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40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S0300059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4BDAE3-7B6F-42F9-A29F-FB528BFE82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TS030005980</Template>
  <TotalTime>194</TotalTime>
  <Words>1435</Words>
  <Application>Microsoft Office PowerPoint</Application>
  <PresentationFormat>Экран (4:3)</PresentationFormat>
  <Paragraphs>33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TS030005980</vt:lpstr>
      <vt:lpstr>Життєвий і творчий шлях  Поля Марі Верлена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Творчість</vt:lpstr>
      <vt:lpstr>Становлення поета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і творчий шлях  Поля Марі Верлена</dc:title>
  <dc:creator>123</dc:creator>
  <cp:lastModifiedBy>User</cp:lastModifiedBy>
  <cp:revision>20</cp:revision>
  <dcterms:created xsi:type="dcterms:W3CDTF">2013-02-28T14:01:32Z</dcterms:created>
  <dcterms:modified xsi:type="dcterms:W3CDTF">2015-05-14T12:43:34Z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TC300059809990</vt:lpwstr>
  </property>
</Properties>
</file>