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9376CE3-FBEC-4BC8-A73C-7B0DE171704E}" type="datetimeFigureOut">
              <a:rPr lang="ru-RU"/>
              <a:pPr>
                <a:defRPr/>
              </a:pPr>
              <a:t>02.11.2013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9793A0-314D-419B-8893-E878571AAF1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A02DECC-BCCA-433F-A48E-ADD3C6A479A9}" type="datetimeFigureOut">
              <a:rPr lang="ru-RU"/>
              <a:pPr>
                <a:defRPr/>
              </a:pPr>
              <a:t>02.11.2013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58D23C2-6A13-4B8F-AB9E-423E7F2D936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CDF126-39F4-4BA8-AFE2-C99E79A9BD84}" type="datetimeFigureOut">
              <a:rPr lang="ru-RU"/>
              <a:pPr>
                <a:defRPr/>
              </a:pPr>
              <a:t>02.11.2013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46536B-BF27-4B95-9977-DCBDD4C2F7C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179388" y="188913"/>
            <a:ext cx="8785225" cy="6480175"/>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D3902B7-8E13-4998-9FDE-A964B65F5127}" type="datetimeFigureOut">
              <a:rPr lang="ru-RU"/>
              <a:pPr>
                <a:defRPr/>
              </a:pPr>
              <a:t>02.11.2013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9FFDE9F-B4AB-40B3-A90D-060646B7C65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DC17BF1-D5FD-4282-A96C-128DEBBC2712}" type="datetimeFigureOut">
              <a:rPr lang="ru-RU"/>
              <a:pPr>
                <a:defRPr/>
              </a:pPr>
              <a:t>02.11.2013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DE448B-63C2-4D2A-A335-B01D45202B9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F6A64AF-93E2-438A-90FB-6AC12A858EAD}" type="datetimeFigureOut">
              <a:rPr lang="ru-RU"/>
              <a:pPr>
                <a:defRPr/>
              </a:pPr>
              <a:t>02.11.2013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275BA1A-4B02-49C2-B330-762B103BE1D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F4D42DC-8FAC-4131-8352-2556CE8DC34D}" type="datetimeFigureOut">
              <a:rPr lang="ru-RU"/>
              <a:pPr>
                <a:defRPr/>
              </a:pPr>
              <a:t>02.11.2013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D535D29-945F-4334-93BD-BCFD139839C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A9E293E-DF4E-4664-BFAC-D53B93F0B23C}" type="datetimeFigureOut">
              <a:rPr lang="ru-RU"/>
              <a:pPr>
                <a:defRPr/>
              </a:pPr>
              <a:t>02.11.2013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B4C9F0E-F1D1-4172-A9C4-31E057FF8BD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D4D6010-FCCA-4152-9B86-31EDB50B4BF1}" type="datetimeFigureOut">
              <a:rPr lang="ru-RU"/>
              <a:pPr>
                <a:defRPr/>
              </a:pPr>
              <a:t>02.11.2013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0307548-F252-4084-82FB-DC67C101001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08BDB37-3A19-40D7-B2F7-CD86EDB8AA3B}" type="datetimeFigureOut">
              <a:rPr lang="ru-RU"/>
              <a:pPr>
                <a:defRPr/>
              </a:pPr>
              <a:t>02.11.2013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1603ABE-17D3-4FCF-9064-A33A1C36E1F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0786423-340B-4662-8747-EF1338731D01}" type="datetimeFigureOut">
              <a:rPr lang="ru-RU"/>
              <a:pPr>
                <a:defRPr/>
              </a:pPr>
              <a:t>02.11.2013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2DA6FC1-C51E-4690-9438-CF66ECA905B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908420B-03DB-4CA1-B717-AEFFFD57AA0B}" type="datetimeFigureOut">
              <a:rPr lang="ru-RU"/>
              <a:pPr>
                <a:defRPr/>
              </a:pPr>
              <a:t>02.11.2013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D970ED-028E-4AB1-9793-E28DFE3FAB54}" type="slidenum">
              <a:rPr lang="ru-RU"/>
              <a:pPr>
                <a:defRPr/>
              </a:pPr>
              <a:t>‹#›</a:t>
            </a:fld>
            <a:endParaRPr lang="ru-RU"/>
          </a:p>
        </p:txBody>
      </p:sp>
      <p:sp>
        <p:nvSpPr>
          <p:cNvPr id="7" name="Прямоугольник 6"/>
          <p:cNvSpPr/>
          <p:nvPr userDrawn="1"/>
        </p:nvSpPr>
        <p:spPr>
          <a:xfrm>
            <a:off x="179512" y="188640"/>
            <a:ext cx="8784976" cy="6480720"/>
          </a:xfrm>
          <a:prstGeom prst="rect">
            <a:avLst/>
          </a:prstGeom>
          <a:ln>
            <a:solidFill>
              <a:srgbClr val="FFFF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313" name="Rectangle 1"/>
          <p:cNvSpPr>
            <a:spLocks noChangeArrowheads="1"/>
          </p:cNvSpPr>
          <p:nvPr userDrawn="1"/>
        </p:nvSpPr>
        <p:spPr bwMode="auto">
          <a:xfrm>
            <a:off x="7897813" y="6642100"/>
            <a:ext cx="1246187" cy="215900"/>
          </a:xfrm>
          <a:prstGeom prst="rect">
            <a:avLst/>
          </a:prstGeom>
          <a:noFill/>
          <a:ln w="9525">
            <a:noFill/>
            <a:miter lim="800000"/>
            <a:headEnd/>
            <a:tailEnd/>
          </a:ln>
          <a:effectLst/>
        </p:spPr>
        <p:txBody>
          <a:bodyPr wrap="none" anchor="ctr">
            <a:spAutoFit/>
          </a:bodyPr>
          <a:lstStyle/>
          <a:p>
            <a:pPr>
              <a:defRPr/>
            </a:pPr>
            <a:r>
              <a:rPr lang="en-US" sz="800" dirty="0">
                <a:solidFill>
                  <a:schemeClr val="tx1">
                    <a:lumMod val="65000"/>
                    <a:lumOff val="35000"/>
                  </a:schemeClr>
                </a:solidFill>
                <a:latin typeface="Arial" pitchFamily="34" charset="0"/>
                <a:ea typeface="Calibri" pitchFamily="34" charset="0"/>
                <a:cs typeface="Times New Roman" pitchFamily="18" charset="0"/>
              </a:rPr>
              <a:t>FokinaLida.75@mail.ru</a:t>
            </a:r>
            <a:endParaRPr lang="en-US" sz="800" dirty="0">
              <a:solidFill>
                <a:schemeClr val="tx1">
                  <a:lumMod val="65000"/>
                  <a:lumOff val="35000"/>
                </a:scheme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k.wikipedia.org/wiki/1848" TargetMode="External"/><Relationship Id="rId2" Type="http://schemas.openxmlformats.org/officeDocument/2006/relationships/hyperlink" Target="http://uk.wikipedia.org/wiki/1847"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uk.wikipedia.org/wiki/1849" TargetMode="External"/><Relationship Id="rId2" Type="http://schemas.openxmlformats.org/officeDocument/2006/relationships/hyperlink" Target="http://uk.wikipedia.org/wiki/15_%D0%BA%D0%B2%D1%96%D1%82%D0%BD%D1%8F"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uk.wikipedia.org/wiki/23_%D0%BA%D0%B2%D1%96%D1%82%D0%BD%D1%8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k.wikipedia.org/wiki/%D0%9E%D0%BC%D1%81%D1%8C%D0%BA" TargetMode="External"/><Relationship Id="rId2" Type="http://schemas.openxmlformats.org/officeDocument/2006/relationships/hyperlink" Target="http://uk.wikipedia.org/wiki/1850"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uk.wikipedia.org/wiki/%D0%A1%D0%B5%D0%BC%D0%B8%D0%BF%D0%B0%D0%BB%D0%B0%D1%82%D0%B8%D0%BD%D1%81%D1%8C%D0%BA" TargetMode="External"/><Relationship Id="rId7" Type="http://schemas.openxmlformats.org/officeDocument/2006/relationships/image" Target="../media/image19.jpeg"/><Relationship Id="rId2" Type="http://schemas.openxmlformats.org/officeDocument/2006/relationships/hyperlink" Target="http://uk.wikipedia.org/wiki/1854"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uk.wikipedia.org/wiki/1860" TargetMode="External"/><Relationship Id="rId4" Type="http://schemas.openxmlformats.org/officeDocument/2006/relationships/hyperlink" Target="http://uk.wikipedia.org/wiki/1859"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uk.wikipedia.org/wiki/1859" TargetMode="External"/><Relationship Id="rId2" Type="http://schemas.openxmlformats.org/officeDocument/2006/relationships/hyperlink" Target="http://uk.wikipedia.org/wiki/30_%D1%87%D0%B5%D1%80%D0%B2%D0%BD%D1%8F"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uk.wikipedia.org/wiki/2_%D0%BB%D0%B8%D0%BF%D0%BD%D1%8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k.wikipedia.org/wiki/186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k.wikipedia.org/wiki/1864" TargetMode="External"/><Relationship Id="rId2" Type="http://schemas.openxmlformats.org/officeDocument/2006/relationships/hyperlink" Target="http://uk.wikipedia.org/wiki/%D0%91%D0%B0%D0%B4%D0%B5%D0%BD-%D0%91%D0%B0%D0%B4%D0%B5%D0%BD"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k.wikipedia.org/wiki/%D0%97%D0%BB%D0%BE%D1%87%D0%B8%D0%BD_%D1%96_%D0%BA%D0%B0%D1%80%D0%B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k.wikipedia.org/wiki/1867" TargetMode="External"/><Relationship Id="rId2" Type="http://schemas.openxmlformats.org/officeDocument/2006/relationships/hyperlink" Target="http://uk.wikipedia.org/wiki/%D0%97%D0%BB%D0%BE%D1%87%D0%B8%D0%BD_%D1%96_%D0%BA%D0%B0%D1%80%D0%B0"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k.wikipedia.org/wiki/1875" TargetMode="External"/><Relationship Id="rId2" Type="http://schemas.openxmlformats.org/officeDocument/2006/relationships/hyperlink" Target="http://uk.wikipedia.org/wiki/%D0%97%D0%B0%D1%85%D1%96%D0%B4%D0%BD%D0%B8%D0%BA%D0%B8"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hyperlink" Target="http://uk.wikipedia.org/wiki/1879" TargetMode="External"/><Relationship Id="rId2" Type="http://schemas.openxmlformats.org/officeDocument/2006/relationships/hyperlink" Target="http://uk.wikipedia.org/wiki/1878"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hyperlink" Target="http://uk.wikipedia.org/wiki/1_%D0%BB%D1%8E%D1%82%D0%BE%D0%B3%D0%BE" TargetMode="External"/><Relationship Id="rId2" Type="http://schemas.openxmlformats.org/officeDocument/2006/relationships/hyperlink" Target="http://uk.wikipedia.org/wiki/1881"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uk.wikipedia.org/wiki/%D0%9E%D0%BB%D0%B5%D0%BA%D1%81%D0%B0%D0%BD%D0%B4%D1%80%D0%BE-%D0%9D%D0%B5%D0%B2%D1%81%D1%8C%D0%BA%D0%B0_%D0%BB%D0%B0%D0%B2%D1%80%D0%B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k.wikipedia.org/wiki/1839" TargetMode="External"/><Relationship Id="rId2" Type="http://schemas.openxmlformats.org/officeDocument/2006/relationships/hyperlink" Target="http://uk.wikipedia.org/wiki/1831"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k.wikipedia.org/wiki/1837"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k.wikipedia.org/wiki/184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k.wikipedia.org/wiki/1846" TargetMode="External"/><Relationship Id="rId2" Type="http://schemas.openxmlformats.org/officeDocument/2006/relationships/hyperlink" Target="http://uk.wikipedia.org/wiki/1845"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844824"/>
            <a:ext cx="7021461" cy="1015663"/>
          </a:xfrm>
          <a:prstGeom prst="rect">
            <a:avLst/>
          </a:prstGeom>
          <a:noFill/>
        </p:spPr>
        <p:txBody>
          <a:bodyPr>
            <a:spAutoFit/>
          </a:bodyPr>
          <a:lstStyle/>
          <a:p>
            <a:pPr algn="ctr" fontAlgn="auto">
              <a:spcBef>
                <a:spcPts val="0"/>
              </a:spcBef>
              <a:spcAft>
                <a:spcPts val="0"/>
              </a:spcAft>
              <a:defRPr/>
            </a:pPr>
            <a:endParaRPr lang="ru-RU" sz="6000" b="1" dirty="0">
              <a:ln w="19050">
                <a:solidFill>
                  <a:schemeClr val="tx2">
                    <a:tint val="1000"/>
                  </a:schemeClr>
                </a:solidFill>
                <a:prstDash val="solid"/>
              </a:ln>
              <a:solidFill>
                <a:schemeClr val="accent6">
                  <a:lumMod val="50000"/>
                </a:schemeClr>
              </a:solidFill>
              <a:effectLst>
                <a:outerShdw blurRad="50000" dist="50800" dir="7500000" algn="tl">
                  <a:srgbClr val="000000">
                    <a:shade val="5000"/>
                    <a:alpha val="35000"/>
                  </a:srgbClr>
                </a:outerShdw>
              </a:effectLst>
              <a:latin typeface="Monotype Corsiva" pitchFamily="66" charset="0"/>
            </a:endParaRPr>
          </a:p>
        </p:txBody>
      </p:sp>
      <p:sp>
        <p:nvSpPr>
          <p:cNvPr id="8" name="Прямоугольник 7"/>
          <p:cNvSpPr/>
          <p:nvPr/>
        </p:nvSpPr>
        <p:spPr>
          <a:xfrm>
            <a:off x="827584" y="404664"/>
            <a:ext cx="7848872" cy="4093428"/>
          </a:xfrm>
          <a:prstGeom prst="rect">
            <a:avLst/>
          </a:prstGeom>
        </p:spPr>
        <p:txBody>
          <a:bodyPr wrap="square">
            <a:spAutoFit/>
          </a:bodyPr>
          <a:lstStyle/>
          <a:p>
            <a:endParaRPr lang="uk-UA" sz="2800" b="1" dirty="0" smtClean="0"/>
          </a:p>
          <a:p>
            <a:endParaRPr lang="uk-UA" sz="2800" b="1" dirty="0" smtClean="0"/>
          </a:p>
          <a:p>
            <a:endParaRPr lang="uk-UA" sz="2800" b="1" dirty="0" smtClean="0"/>
          </a:p>
          <a:p>
            <a:endParaRPr lang="uk-UA" sz="2800" b="1" dirty="0" smtClean="0"/>
          </a:p>
          <a:p>
            <a:endParaRPr lang="uk-UA" sz="2800" b="1" dirty="0" smtClean="0"/>
          </a:p>
          <a:p>
            <a:pPr algn="ctr"/>
            <a:r>
              <a:rPr lang="uk-UA"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Достоєвський </a:t>
            </a:r>
            <a:r>
              <a:rPr lang="uk-UA"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Федір </a:t>
            </a:r>
            <a:r>
              <a:rPr lang="uk-UA"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Михайлович</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8229600" cy="1143000"/>
          </a:xfrm>
        </p:spPr>
        <p:txBody>
          <a:bodyPr/>
          <a:lstStyle/>
          <a:p>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tooltip="1847"/>
              </a:rPr>
              <a:t>1847</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року Достоєвський зближується із Михайлом </a:t>
            </a:r>
            <a:r>
              <a:rPr lang="uk-U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Буташевичем-Петрашевським</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Письменник почав відвідувати його відомі «п'ятниці», де знайшов коло нових друзів. Радикальні погляди «</a:t>
            </a:r>
            <a:r>
              <a:rPr lang="uk-U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петрашевців</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підігрівалися подіями революції </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tooltip="1848"/>
              </a:rPr>
              <a:t>1848</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року. Федір Михайлович виступив за негайне скасування кріпацтва в Росії — навіть шляхом повстання.</a:t>
            </a:r>
            <a:endPar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Содержимое 4" descr="rubase_3_1023726228_25084.jpg"/>
          <p:cNvPicPr>
            <a:picLocks noGrp="1" noChangeAspect="1"/>
          </p:cNvPicPr>
          <p:nvPr>
            <p:ph idx="1"/>
          </p:nvPr>
        </p:nvPicPr>
        <p:blipFill>
          <a:blip r:embed="rId4" cstate="print"/>
          <a:stretch>
            <a:fillRect/>
          </a:stretch>
        </p:blipFill>
        <p:spPr>
          <a:xfrm>
            <a:off x="1259632" y="404664"/>
            <a:ext cx="3175248" cy="2265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31_012_0000.jpg"/>
          <p:cNvPicPr>
            <a:picLocks noChangeAspect="1"/>
          </p:cNvPicPr>
          <p:nvPr/>
        </p:nvPicPr>
        <p:blipFill>
          <a:blip r:embed="rId5" cstate="print"/>
          <a:stretch>
            <a:fillRect/>
          </a:stretch>
        </p:blipFill>
        <p:spPr>
          <a:xfrm>
            <a:off x="5364088" y="381815"/>
            <a:ext cx="2016224" cy="2327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6"/>
                                        </p:tgtEl>
                                        <p:attrNameLst>
                                          <p:attrName>ppt_y</p:attrName>
                                        </p:attrNameLst>
                                      </p:cBhvr>
                                      <p:tavLst>
                                        <p:tav tm="0">
                                          <p:val>
                                            <p:strVal val="#ppt_y"/>
                                          </p:val>
                                        </p:tav>
                                        <p:tav tm="100000">
                                          <p:val>
                                            <p:strVal val="#ppt_y"/>
                                          </p:val>
                                        </p:tav>
                                      </p:tavLst>
                                    </p:anim>
                                    <p:animEffect transition="in" filter="fade">
                                      <p:cBhvr>
                                        <p:cTn id="10" dur="2000"/>
                                        <p:tgtEl>
                                          <p:spTgt spid="6"/>
                                        </p:tgtEl>
                                      </p:cBhvr>
                                    </p:animEffect>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0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tooltip="15 квітня"/>
              </a:rPr>
              <a:t>15 квітня</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tooltip="1849"/>
              </a:rPr>
              <a:t>1849</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року в гуртку зачитували заборонений тоді «Лист </a:t>
            </a:r>
            <a:r>
              <a:rPr lang="uk-UA"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Белінського</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до Гоголя». </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tooltip="23 квітня"/>
              </a:rPr>
              <a:t>23 квітня</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tooltip="1849"/>
              </a:rPr>
              <a:t>1849</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року 37 учасників гуртка «</a:t>
            </a:r>
            <a:r>
              <a:rPr lang="uk-UA"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петрашевців</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заарештували. Федір Михайлович стійко пережив 7-місячне слідство і був засуджений до смертної кари, яку, проте, невдовзі замінили на каторгу.</a:t>
            </a:r>
            <a:endParaRPr lang="uk-U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Содержимое 3" descr="rodilsya_fedor_mihaylovich_dostoevskiy_1024.jpg"/>
          <p:cNvPicPr>
            <a:picLocks noGrp="1" noChangeAspect="1"/>
          </p:cNvPicPr>
          <p:nvPr>
            <p:ph idx="1"/>
          </p:nvPr>
        </p:nvPicPr>
        <p:blipFill>
          <a:blip r:embed="rId5" cstate="print"/>
          <a:stretch>
            <a:fillRect/>
          </a:stretch>
        </p:blipFill>
        <p:spPr>
          <a:xfrm>
            <a:off x="2886075" y="1624806"/>
            <a:ext cx="3371850" cy="44767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fmla="#ppt_w*sin(2.5*pi*$)">
                                          <p:val>
                                            <p:fltVal val="0"/>
                                          </p:val>
                                        </p:tav>
                                        <p:tav tm="100000">
                                          <p:val>
                                            <p:fltVal val="1"/>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
            </a:r>
            <a:br>
              <a:rPr lang="uk-UA" b="1" dirty="0" smtClean="0"/>
            </a:br>
            <a:r>
              <a:rPr lang="uk-UA"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Сибір </a:t>
            </a:r>
            <a:r>
              <a:rPr lang="uk-UA"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і каторга</a:t>
            </a:r>
            <a:br>
              <a:rPr lang="uk-UA"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uk-UA" dirty="0"/>
          </a:p>
        </p:txBody>
      </p:sp>
      <p:pic>
        <p:nvPicPr>
          <p:cNvPr id="4" name="Содержимое 3" descr="images (1).jpg"/>
          <p:cNvPicPr>
            <a:picLocks noGrp="1" noChangeAspect="1"/>
          </p:cNvPicPr>
          <p:nvPr>
            <p:ph idx="1"/>
          </p:nvPr>
        </p:nvPicPr>
        <p:blipFill>
          <a:blip r:embed="rId2" cstate="print"/>
          <a:stretch>
            <a:fillRect/>
          </a:stretch>
        </p:blipFill>
        <p:spPr>
          <a:xfrm>
            <a:off x="1331639" y="1700808"/>
            <a:ext cx="6188853" cy="420047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6" presetClass="emph" presetSubtype="0" fill="hold" grpId="0" nodeType="withEffect">
                                  <p:stCondLst>
                                    <p:cond delay="0"/>
                                  </p:stCondLst>
                                  <p:childTnLst>
                                    <p:animScale>
                                      <p:cBhvr>
                                        <p:cTn id="1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229600" cy="1143000"/>
          </a:xfrm>
        </p:spPr>
        <p:txBody>
          <a:bodyPr/>
          <a:lstStyle/>
          <a:p>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зими</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1850"/>
              </a:rPr>
              <a:t>1850</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року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Достоєвський</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перебував</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tooltip="Омськ"/>
              </a:rPr>
              <a:t>Омському</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острозі</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Йому</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заборонили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писати</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тож</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він</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міг</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лише</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спостерігав</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життя</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каторжан.В</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острозі</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Достоєвський</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звертається</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Біблії</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Для Федора Михайловича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починається</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духовний</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пошук</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нових</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шляхів</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розвитку</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Росії</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тривав</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 1860-х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років</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b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uk-UA"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Содержимое 6" descr="загруженное (4).jpg"/>
          <p:cNvPicPr>
            <a:picLocks noGrp="1" noChangeAspect="1"/>
          </p:cNvPicPr>
          <p:nvPr>
            <p:ph idx="1"/>
          </p:nvPr>
        </p:nvPicPr>
        <p:blipFill>
          <a:blip r:embed="rId4" cstate="print"/>
          <a:stretch>
            <a:fillRect/>
          </a:stretch>
        </p:blipFill>
        <p:spPr>
          <a:xfrm>
            <a:off x="827584" y="2996952"/>
            <a:ext cx="4480678" cy="2808312"/>
          </a:xfrm>
        </p:spPr>
      </p:pic>
      <p:pic>
        <p:nvPicPr>
          <p:cNvPr id="8" name="Рисунок 7" descr="загруженное (5).jpg"/>
          <p:cNvPicPr>
            <a:picLocks noChangeAspect="1"/>
          </p:cNvPicPr>
          <p:nvPr/>
        </p:nvPicPr>
        <p:blipFill>
          <a:blip r:embed="rId5" cstate="print"/>
          <a:stretch>
            <a:fillRect/>
          </a:stretch>
        </p:blipFill>
        <p:spPr>
          <a:xfrm>
            <a:off x="5508104" y="1772817"/>
            <a:ext cx="3340577" cy="2502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par>
                                <p:cTn id="10" presetID="39" presetClass="entr" presetSubtype="0" ac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 </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1854"/>
              </a:rPr>
              <a:t>1854</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року Достоєвський перебував у </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tooltip="Семипалатинськ"/>
              </a:rPr>
              <a:t>Семипалатинську</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Він одружився з Марією Дмитрівною Ісаєвою. Проте їх шлюб не був щасливим. Лише </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tooltip="1859"/>
              </a:rPr>
              <a:t>1859</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року Достоєвський отримав дозвіл жити у столиці. Тоді ж вийшли друком його твори «</a:t>
            </a:r>
            <a:r>
              <a:rPr lang="uk-UA"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Дядюшкін</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сон» та «Село </a:t>
            </a:r>
            <a:r>
              <a:rPr lang="uk-UA"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Стєпанчіково</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 його мешканці». </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5" tooltip="1860"/>
              </a:rPr>
              <a:t>1860</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року вийшла перша двотомна збірка творів письменника.</a:t>
            </a:r>
            <a:endPar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Содержимое 3" descr="dostoev3.jpg"/>
          <p:cNvPicPr>
            <a:picLocks noGrp="1" noChangeAspect="1"/>
          </p:cNvPicPr>
          <p:nvPr>
            <p:ph idx="1"/>
          </p:nvPr>
        </p:nvPicPr>
        <p:blipFill>
          <a:blip r:embed="rId6" cstate="print"/>
          <a:stretch>
            <a:fillRect/>
          </a:stretch>
        </p:blipFill>
        <p:spPr>
          <a:xfrm>
            <a:off x="755576" y="1844824"/>
            <a:ext cx="2784140" cy="3340968"/>
          </a:xfrm>
        </p:spPr>
      </p:pic>
      <p:pic>
        <p:nvPicPr>
          <p:cNvPr id="5" name="Рисунок 4" descr="550px-Semey_central_square.jpg"/>
          <p:cNvPicPr>
            <a:picLocks noChangeAspect="1"/>
          </p:cNvPicPr>
          <p:nvPr/>
        </p:nvPicPr>
        <p:blipFill>
          <a:blip r:embed="rId7" cstate="print"/>
          <a:stretch>
            <a:fillRect/>
          </a:stretch>
        </p:blipFill>
        <p:spPr>
          <a:xfrm>
            <a:off x="4139952" y="2708920"/>
            <a:ext cx="3891318" cy="2304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childTnLst>
                                </p:cTn>
                              </p:par>
                              <p:par>
                                <p:cTn id="11" presetID="19"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30 червня"/>
              </a:rPr>
              <a:t>30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30 червня"/>
              </a:rPr>
              <a:t>червня</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tooltip="1859"/>
              </a:rPr>
              <a:t>1859</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Достоєвському</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видають</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тимчасовий</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квиток № 2030,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дозволяє</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йому</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виїзд</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Твер</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tooltip="2 липня"/>
              </a:rPr>
              <a:t>2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tooltip="2 липня"/>
              </a:rPr>
              <a:t>липня</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письменник</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залишає</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Семипалатинськ</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 1860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Достоєвський</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дружиною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прийомним</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сином</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Павлом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повернувся</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 Петербурга,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але</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негласне</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спостереження</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 ним не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припинявся</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середини</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1870-х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років</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Содержимое 3" descr="images (2).jpg"/>
          <p:cNvPicPr>
            <a:picLocks noGrp="1" noChangeAspect="1"/>
          </p:cNvPicPr>
          <p:nvPr>
            <p:ph idx="1"/>
          </p:nvPr>
        </p:nvPicPr>
        <p:blipFill>
          <a:blip r:embed="rId5" cstate="print"/>
          <a:stretch>
            <a:fillRect/>
          </a:stretch>
        </p:blipFill>
        <p:spPr>
          <a:xfrm>
            <a:off x="611560" y="1772816"/>
            <a:ext cx="4521620" cy="2880320"/>
          </a:xfrm>
        </p:spPr>
      </p:pic>
      <p:pic>
        <p:nvPicPr>
          <p:cNvPr id="6" name="Рисунок 5" descr="images (3).jpg"/>
          <p:cNvPicPr>
            <a:picLocks noChangeAspect="1"/>
          </p:cNvPicPr>
          <p:nvPr/>
        </p:nvPicPr>
        <p:blipFill>
          <a:blip r:embed="rId6" cstate="print"/>
          <a:stretch>
            <a:fillRect/>
          </a:stretch>
        </p:blipFill>
        <p:spPr>
          <a:xfrm>
            <a:off x="5292080" y="3284984"/>
            <a:ext cx="3422892" cy="2376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 початку 1861 Федір Михайлович допомагає братові Михайлу видавати власний журнал «Час», після закриття якого в </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1863"/>
              </a:rPr>
              <a:t>1863</a:t>
            </a: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брати починають випускати журнал «Епоха». На сторінках цих журналів з'являються такі твори Достоєвського, як «Принижені і ображені», «Записки з мертвого будинку», «Зимові нотатки про літні враження» і «Записки з підпілля».</a:t>
            </a:r>
            <a:endPar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Содержимое 3" descr="загруженное (6).jpg"/>
          <p:cNvPicPr>
            <a:picLocks noGrp="1" noChangeAspect="1"/>
          </p:cNvPicPr>
          <p:nvPr>
            <p:ph idx="1"/>
          </p:nvPr>
        </p:nvPicPr>
        <p:blipFill>
          <a:blip r:embed="rId3" cstate="print"/>
          <a:stretch>
            <a:fillRect/>
          </a:stretch>
        </p:blipFill>
        <p:spPr>
          <a:xfrm>
            <a:off x="2771800" y="1628800"/>
            <a:ext cx="3744416" cy="439561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Достоєвський робить поїздку за кордон з молодою емансипованою особою ​​Аполлінарією </a:t>
            </a:r>
            <a:r>
              <a:rPr lang="uk-UA"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Сусловою</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 </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Баден-Баден"/>
              </a:rPr>
              <a:t>Баден-Бадені</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захоплюється руйнівної грою в рулетку, відчуває постійну потребу в грошах і в цей же час (</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tooltip="1864"/>
              </a:rPr>
              <a:t>1864</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втрачає дружину і брата</a:t>
            </a:r>
            <a:endParaRPr lang="uk-UA"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Содержимое 3" descr="images (4).jpg"/>
          <p:cNvPicPr>
            <a:picLocks noGrp="1" noChangeAspect="1"/>
          </p:cNvPicPr>
          <p:nvPr>
            <p:ph idx="1"/>
          </p:nvPr>
        </p:nvPicPr>
        <p:blipFill>
          <a:blip r:embed="rId4" cstate="print"/>
          <a:stretch>
            <a:fillRect/>
          </a:stretch>
        </p:blipFill>
        <p:spPr>
          <a:xfrm>
            <a:off x="1043608" y="2420888"/>
            <a:ext cx="2250387" cy="3312368"/>
          </a:xfrm>
        </p:spPr>
      </p:pic>
      <p:pic>
        <p:nvPicPr>
          <p:cNvPr id="5" name="Рисунок 4" descr="images (5).jpg"/>
          <p:cNvPicPr>
            <a:picLocks noChangeAspect="1"/>
          </p:cNvPicPr>
          <p:nvPr/>
        </p:nvPicPr>
        <p:blipFill>
          <a:blip r:embed="rId5" cstate="print"/>
          <a:stretch>
            <a:fillRect/>
          </a:stretch>
        </p:blipFill>
        <p:spPr>
          <a:xfrm>
            <a:off x="4139952" y="2492896"/>
            <a:ext cx="4061400" cy="3042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par>
                                <p:cTn id="12" presetID="31" presetClass="entr" presetSubtype="0" fill="hold" nodeType="with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Через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півроку</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після</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смерті</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брата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видання</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Епохи</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припиняється</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лютий</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1865). У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безвихідному</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матеріальному</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становищі</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Достоєвський</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пише</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глави</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Злочин і кара"/>
              </a:rPr>
              <a:t>«</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Злочин і кара"/>
              </a:rPr>
              <a:t>Злочину</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Злочин і кара"/>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Злочин і кара"/>
              </a:rPr>
              <a:t>і</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Злочин і кара"/>
              </a:rPr>
              <a:t> кари»</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посилаючи</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їх</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М. Н. Каткова прямо в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журнальний</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набір</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консервативного «Русского вестника», де вони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друкуються</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номера в номер.</a:t>
            </a:r>
            <a:endPar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Содержимое 3" descr="images (6).jpg"/>
          <p:cNvPicPr>
            <a:picLocks noGrp="1" noChangeAspect="1"/>
          </p:cNvPicPr>
          <p:nvPr>
            <p:ph idx="1"/>
          </p:nvPr>
        </p:nvPicPr>
        <p:blipFill>
          <a:blip r:embed="rId3" cstate="print"/>
          <a:stretch>
            <a:fillRect/>
          </a:stretch>
        </p:blipFill>
        <p:spPr>
          <a:xfrm>
            <a:off x="2843808" y="1772816"/>
            <a:ext cx="3168352" cy="44591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0" fill="hold"/>
                                        <p:tgtEl>
                                          <p:spTgt spid="4"/>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Роман</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tooltip="Злочин і кара"/>
              </a:rPr>
              <a:t>«Злочин і кара»</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був закінчений і оплачений дуже добре, але щоб ці гроші в нього не відібрали кредитори, письменник їде за кордон зі своєю новою дружиною, Ганною Григорівною </a:t>
            </a:r>
            <a:r>
              <a:rPr lang="uk-UA"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Сніткіной</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Поїздка відображена у щоденнику, який в </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tooltip="1867"/>
              </a:rPr>
              <a:t>1867</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почала вести А. Г. </a:t>
            </a:r>
            <a:r>
              <a:rPr lang="uk-UA"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Сніткіна-Достоєвська</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По дорозі в Німеччину подружжя зупинилися на кілька днів у Вільні</a:t>
            </a:r>
            <a:r>
              <a:rPr lang="uk-UA"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uk-UA"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Содержимое 3" descr="zlochyn-i-kara_1.jpeg"/>
          <p:cNvPicPr>
            <a:picLocks noGrp="1" noChangeAspect="1"/>
          </p:cNvPicPr>
          <p:nvPr>
            <p:ph idx="1"/>
          </p:nvPr>
        </p:nvPicPr>
        <p:blipFill>
          <a:blip r:embed="rId4" cstate="print"/>
          <a:stretch>
            <a:fillRect/>
          </a:stretch>
        </p:blipFill>
        <p:spPr>
          <a:xfrm>
            <a:off x="1475656" y="2420888"/>
            <a:ext cx="2376264" cy="3300367"/>
          </a:xfrm>
        </p:spPr>
      </p:pic>
      <p:pic>
        <p:nvPicPr>
          <p:cNvPr id="5" name="Рисунок 4" descr="220px-Dostoevskaya.jpg"/>
          <p:cNvPicPr>
            <a:picLocks noChangeAspect="1"/>
          </p:cNvPicPr>
          <p:nvPr/>
        </p:nvPicPr>
        <p:blipFill>
          <a:blip r:embed="rId5" cstate="print"/>
          <a:stretch>
            <a:fillRect/>
          </a:stretch>
        </p:blipFill>
        <p:spPr>
          <a:xfrm>
            <a:off x="4932040" y="2132856"/>
            <a:ext cx="2880320" cy="4071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3"/>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539552" y="332656"/>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vi-VN"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Фе́дір </a:t>
            </a:r>
            <a:r>
              <a:rPr lang="vi-VN"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Миха́йлович </a:t>
            </a:r>
            <a:r>
              <a:rPr lang="vi-VN"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Достоє́вський</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30 жовтня (11 листопада)1821-28 січня(9 лютого)1881 </a:t>
            </a:r>
            <a:r>
              <a:rPr lang="uk-UA"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р.р</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Содержимое 3" descr="images.jpg"/>
          <p:cNvPicPr>
            <a:picLocks noGrp="1" noChangeAspect="1"/>
          </p:cNvPicPr>
          <p:nvPr>
            <p:ph idx="1"/>
          </p:nvPr>
        </p:nvPicPr>
        <p:blipFill>
          <a:blip r:embed="rId2" cstate="print"/>
          <a:stretch>
            <a:fillRect/>
          </a:stretch>
        </p:blipFill>
        <p:spPr>
          <a:xfrm>
            <a:off x="2195736" y="1628800"/>
            <a:ext cx="4824536" cy="4512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Творчість</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Достоєвського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 70-ті роки</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Починаючи працювати над «Бісами» (1870–1871), Достоєвський мав намір створити памфлет проти </a:t>
            </a:r>
            <a:r>
              <a:rPr lang="uk-UA" sz="2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Західники"/>
              </a:rPr>
              <a:t>західників</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та нігілістів</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endPar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tooltip="1875"/>
            </a:endParaRPr>
          </a:p>
          <a:p>
            <a:endPar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tooltip="1875"/>
            </a:endParaRPr>
          </a:p>
          <a:p>
            <a:endPar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tooltip="1875"/>
            </a:endParaRPr>
          </a:p>
          <a:p>
            <a:endPar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tooltip="1875"/>
            </a:endParaRPr>
          </a:p>
          <a:p>
            <a:endPar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tooltip="1875"/>
            </a:endParaRPr>
          </a:p>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tooltip="1875"/>
              </a:rPr>
              <a:t>1875</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з'являється роман «Підліток» («</a:t>
            </a:r>
            <a:r>
              <a:rPr lang="uk-UA"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Подросток</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 якому письменник змалював розпад родини, втрату традиційних святинь та пошук нових</a:t>
            </a: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Рисунок 3" descr="загруженное (7).jpg"/>
          <p:cNvPicPr>
            <a:picLocks noChangeAspect="1"/>
          </p:cNvPicPr>
          <p:nvPr/>
        </p:nvPicPr>
        <p:blipFill>
          <a:blip r:embed="rId4" cstate="print"/>
          <a:stretch>
            <a:fillRect/>
          </a:stretch>
        </p:blipFill>
        <p:spPr>
          <a:xfrm>
            <a:off x="1043608" y="2348880"/>
            <a:ext cx="1224136" cy="1687687"/>
          </a:xfrm>
          <a:prstGeom prst="rect">
            <a:avLst/>
          </a:prstGeom>
        </p:spPr>
      </p:pic>
      <p:pic>
        <p:nvPicPr>
          <p:cNvPr id="5" name="Рисунок 4" descr="F._M._Dostoevskij__Podrostok.jpg"/>
          <p:cNvPicPr>
            <a:picLocks noChangeAspect="1"/>
          </p:cNvPicPr>
          <p:nvPr/>
        </p:nvPicPr>
        <p:blipFill>
          <a:blip r:embed="rId5" cstate="print"/>
          <a:stretch>
            <a:fillRect/>
          </a:stretch>
        </p:blipFill>
        <p:spPr>
          <a:xfrm>
            <a:off x="6804248" y="2564904"/>
            <a:ext cx="1248139" cy="1872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
            </a:r>
            <a:b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b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78"/>
              </a:rPr>
              <a:t>1878</a:t>
            </a: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року від нападу епілепсії помер син Федора Михайловича, Олексій. Письменник тяжко переживав втрату сина. Відбулася бесіда Достоєвського із старцем Амвросієм в </a:t>
            </a:r>
            <a:r>
              <a:rPr lang="uk-UA" sz="1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Оптинській</a:t>
            </a: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пустині. </a:t>
            </a: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tooltip="1879"/>
              </a:rPr>
              <a:t>1879</a:t>
            </a:r>
            <a:r>
              <a:rPr lang="uk-UA"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року з'явився роман «Брати Карамазови».</a:t>
            </a:r>
            <a:endParaRPr lang="uk-UA"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Содержимое 3" descr="1_2e1bb97d8c86210ca808ec6025b9c9d4.jpg"/>
          <p:cNvPicPr>
            <a:picLocks noGrp="1" noChangeAspect="1"/>
          </p:cNvPicPr>
          <p:nvPr>
            <p:ph idx="1"/>
          </p:nvPr>
        </p:nvPicPr>
        <p:blipFill>
          <a:blip r:embed="rId4" cstate="print"/>
          <a:stretch>
            <a:fillRect/>
          </a:stretch>
        </p:blipFill>
        <p:spPr>
          <a:xfrm>
            <a:off x="2483768" y="536700"/>
            <a:ext cx="3888432" cy="38884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39" presetClass="entr" presetSubtype="0" ac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 січні </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81"/>
              </a:rPr>
              <a:t>1881</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року хвороба Достоєвського ускладнюється. 27 січня Федір Михайлович попрощався із дружиною та дітьми, попросив передати синові Євангеліє, що той отримав від дружин декабристів у Тобольську. Ввечері того ж дня Достоєвського не стало.</a:t>
            </a:r>
            <a:b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tooltip="1 лютого"/>
              </a:rPr>
              <a:t>1 лютого</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81"/>
              </a:rPr>
              <a:t>1881</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року Достоєвського поховали в </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tooltip="Олександро-Невська лавра"/>
              </a:rPr>
              <a:t>Олександро-Невській лаврі</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b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uk-UA"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Содержимое 3" descr="220px-Alexander_Nevsky_Lavra.jpg"/>
          <p:cNvPicPr>
            <a:picLocks noGrp="1" noChangeAspect="1"/>
          </p:cNvPicPr>
          <p:nvPr>
            <p:ph idx="1"/>
          </p:nvPr>
        </p:nvPicPr>
        <p:blipFill>
          <a:blip r:embed="rId5" cstate="print"/>
          <a:stretch>
            <a:fillRect/>
          </a:stretch>
        </p:blipFill>
        <p:spPr>
          <a:xfrm>
            <a:off x="1331641" y="2492896"/>
            <a:ext cx="3552394" cy="3096344"/>
          </a:xfrm>
        </p:spPr>
      </p:pic>
      <p:pic>
        <p:nvPicPr>
          <p:cNvPr id="6" name="Рисунок 5" descr="200px-Monument_on_the_grave_of_Dostoevsky.JPG"/>
          <p:cNvPicPr>
            <a:picLocks noChangeAspect="1"/>
          </p:cNvPicPr>
          <p:nvPr/>
        </p:nvPicPr>
        <p:blipFill>
          <a:blip r:embed="rId6" cstate="print"/>
          <a:stretch>
            <a:fillRect/>
          </a:stretch>
        </p:blipFill>
        <p:spPr>
          <a:xfrm>
            <a:off x="5508104" y="1700808"/>
            <a:ext cx="2540000" cy="452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dirty="0" smtClean="0"/>
              <a:t/>
            </a:r>
            <a:br>
              <a:rPr lang="uk-UA" sz="2400" dirty="0" smtClean="0"/>
            </a:br>
            <a:r>
              <a:rPr lang="uk-UA" sz="2400" dirty="0" smtClean="0"/>
              <a:t/>
            </a:r>
            <a:br>
              <a:rPr lang="uk-UA" sz="2400" dirty="0" smtClean="0"/>
            </a:b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Автор: </a:t>
            </a:r>
            <a:r>
              <a:rPr lang="uk-U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Маковоз</a:t>
            </a: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Марія</a:t>
            </a:r>
            <a:b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учениця 10-А класу</a:t>
            </a: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школи №5 </a:t>
            </a:r>
            <a:b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М.Бориспіль</a:t>
            </a:r>
            <a:b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uk-UA" sz="2400" dirty="0"/>
          </a:p>
        </p:txBody>
      </p:sp>
      <p:pic>
        <p:nvPicPr>
          <p:cNvPr id="4" name="Содержимое 3" descr="37029034467.jpg"/>
          <p:cNvPicPr>
            <a:picLocks noGrp="1" noChangeAspect="1"/>
          </p:cNvPicPr>
          <p:nvPr>
            <p:ph idx="1"/>
          </p:nvPr>
        </p:nvPicPr>
        <p:blipFill>
          <a:blip r:embed="rId2" cstate="print"/>
          <a:stretch>
            <a:fillRect/>
          </a:stretch>
        </p:blipFill>
        <p:spPr>
          <a:xfrm>
            <a:off x="1475656" y="1844824"/>
            <a:ext cx="6481146" cy="433310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par>
                                <p:cTn id="10" presetID="34"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1200" fill="hold">
                                          <p:stCondLst>
                                            <p:cond delay="0"/>
                                          </p:stCondLst>
                                        </p:cTn>
                                        <p:tgtEl>
                                          <p:spTgt spid="4"/>
                                        </p:tgtEl>
                                        <p:attrNameLst>
                                          <p:attrName>ppt_x</p:attrName>
                                        </p:attrNameLst>
                                      </p:cBhvr>
                                    </p:anim>
                                    <p:anim from="0" to="-1.0" calcmode="lin" valueType="num">
                                      <p:cBhvr>
                                        <p:cTn id="13" dur="400" decel="50000" autoRev="1" fill="hold">
                                          <p:stCondLst>
                                            <p:cond delay="1200"/>
                                          </p:stCondLst>
                                        </p:cTn>
                                        <p:tgtEl>
                                          <p:spTgt spid="4"/>
                                        </p:tgtEl>
                                        <p:attrNameLst>
                                          <p:attrName>xshear</p:attrName>
                                        </p:attrNameLst>
                                      </p:cBhvr>
                                    </p:anim>
                                    <p:animScale>
                                      <p:cBhvr>
                                        <p:cTn id="14" dur="400" decel="100000" autoRev="1" fill="hold">
                                          <p:stCondLst>
                                            <p:cond delay="1200"/>
                                          </p:stCondLst>
                                        </p:cTn>
                                        <p:tgtEl>
                                          <p:spTgt spid="4"/>
                                        </p:tgtEl>
                                      </p:cBhvr>
                                      <p:from x="100000" y="100000"/>
                                      <p:to x="80000" y="100000"/>
                                    </p:animScale>
                                    <p:anim by="(#ppt_h/3+#ppt_w*0.1)" calcmode="lin" valueType="num">
                                      <p:cBhvr additive="sum">
                                        <p:cTn id="15" dur="400" decel="100000" autoRev="1" fill="hold">
                                          <p:stCondLst>
                                            <p:cond delay="12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1"/>
          </p:nvPr>
        </p:nvSpPr>
        <p:spPr>
          <a:xfrm>
            <a:off x="395536" y="332656"/>
            <a:ext cx="8229600" cy="46064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Родина, </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дитинство</a:t>
            </a:r>
          </a:p>
          <a:p>
            <a:pPr algn="r">
              <a:buNone/>
            </a:pPr>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r">
              <a:buNone/>
            </a:pPr>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r">
              <a:buNone/>
            </a:pPr>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r">
              <a:buNone/>
            </a:pPr>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r">
              <a:buNone/>
            </a:pPr>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r">
              <a:buNone/>
            </a:pPr>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r">
              <a:buNone/>
            </a:pP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tooltip="1831"/>
              </a:rPr>
              <a:t>1831</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році батько Достоєвського придбав дві невеликі садиби в Тульській губернії із сотнею кріпосних селян. </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Він </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жорстоко ставився до кріпосних, що призвело до трагедії: М.Достоєвського вбили </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tooltip="1839"/>
              </a:rPr>
              <a:t>1839</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року його ж кріпаки. Ф.Достоєвський дуже складно пережив втрату батька. Це викликало його перший напад </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епілепсії, </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що супроводжувала письменника протягом всього </a:t>
            </a: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життя.</a:t>
            </a:r>
          </a:p>
          <a:p>
            <a:pPr algn="ctr">
              <a:buNone/>
            </a:pPr>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endPar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None/>
            </a:pPr>
            <a:endParaRPr lang="ru-RU"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pSp>
        <p:nvGrpSpPr>
          <p:cNvPr id="5" name="Группа 1"/>
          <p:cNvGrpSpPr>
            <a:grpSpLocks/>
          </p:cNvGrpSpPr>
          <p:nvPr/>
        </p:nvGrpSpPr>
        <p:grpSpPr bwMode="auto">
          <a:xfrm>
            <a:off x="1331640" y="1700808"/>
            <a:ext cx="7993063" cy="4483228"/>
            <a:chOff x="539552" y="260648"/>
            <a:chExt cx="7992888" cy="4792060"/>
          </a:xfrm>
        </p:grpSpPr>
        <p:sp>
          <p:nvSpPr>
            <p:cNvPr id="6" name="Прямоугольник 5"/>
            <p:cNvSpPr/>
            <p:nvPr/>
          </p:nvSpPr>
          <p:spPr>
            <a:xfrm>
              <a:off x="539552" y="260648"/>
              <a:ext cx="7992888" cy="427672"/>
            </a:xfrm>
            <a:prstGeom prst="rect">
              <a:avLst/>
            </a:prstGeom>
          </p:spPr>
          <p:txBody>
            <a:bodyPr wrap="square">
              <a:spAutoFit/>
            </a:bodyPr>
            <a:lstStyle/>
            <a:p>
              <a:pPr algn="ctr" fontAlgn="auto">
                <a:spcBef>
                  <a:spcPts val="0"/>
                </a:spcBef>
                <a:spcAft>
                  <a:spcPts val="0"/>
                </a:spcAft>
                <a:defRPr/>
              </a:pPr>
              <a:endParaRPr lang="ru-RU" sz="2000" dirty="0">
                <a:solidFill>
                  <a:schemeClr val="accent6">
                    <a:lumMod val="50000"/>
                  </a:schemeClr>
                </a:solidFill>
              </a:endParaRPr>
            </a:p>
          </p:txBody>
        </p:sp>
        <p:sp>
          <p:nvSpPr>
            <p:cNvPr id="7" name="Прямоугольник 3"/>
            <p:cNvSpPr>
              <a:spLocks noChangeArrowheads="1"/>
            </p:cNvSpPr>
            <p:nvPr/>
          </p:nvSpPr>
          <p:spPr bwMode="auto">
            <a:xfrm>
              <a:off x="2699792" y="4559241"/>
              <a:ext cx="3628503" cy="493467"/>
            </a:xfrm>
            <a:prstGeom prst="rect">
              <a:avLst/>
            </a:prstGeom>
            <a:noFill/>
            <a:ln w="9525">
              <a:noFill/>
              <a:miter lim="800000"/>
              <a:headEnd/>
              <a:tailEnd/>
            </a:ln>
          </p:spPr>
          <p:txBody>
            <a:bodyPr wrap="square">
              <a:spAutoFit/>
            </a:bodyPr>
            <a:lstStyle/>
            <a:p>
              <a:pPr algn="ctr"/>
              <a:endParaRPr lang="ru-RU" sz="2400" b="1" dirty="0">
                <a:latin typeface="Monotype Corsiva" pitchFamily="66" charset="0"/>
              </a:endParaRPr>
            </a:p>
          </p:txBody>
        </p:sp>
      </p:grpSp>
      <p:pic>
        <p:nvPicPr>
          <p:cNvPr id="8" name="Рисунок 7" descr="180px-Михаил_Андреевич_Достоевский.jpg"/>
          <p:cNvPicPr>
            <a:picLocks noChangeAspect="1"/>
          </p:cNvPicPr>
          <p:nvPr/>
        </p:nvPicPr>
        <p:blipFill>
          <a:blip r:embed="rId4" cstate="print"/>
          <a:stretch>
            <a:fillRect/>
          </a:stretch>
        </p:blipFill>
        <p:spPr>
          <a:xfrm>
            <a:off x="683568" y="692695"/>
            <a:ext cx="2592288" cy="3033937"/>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Мати письменника — Марія Федорівна, була веселою та світлою жінкою. Любила поезію. Її життя обірвалося у 1837 році від сухот. Складні взаємини батьків письменника знайшли своє відбиття в сюжеті твору «</a:t>
            </a:r>
            <a:r>
              <a:rPr lang="uk-UA"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Нєточка</a:t>
            </a:r>
            <a: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Нєзванова</a:t>
            </a:r>
            <a: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b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uk-U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Содержимое 3" descr="up03ogxa8w.jpg"/>
          <p:cNvPicPr>
            <a:picLocks noGrp="1" noChangeAspect="1"/>
          </p:cNvPicPr>
          <p:nvPr>
            <p:ph idx="1"/>
          </p:nvPr>
        </p:nvPicPr>
        <p:blipFill>
          <a:blip r:embed="rId2" cstate="print"/>
          <a:stretch>
            <a:fillRect/>
          </a:stretch>
        </p:blipFill>
        <p:spPr>
          <a:xfrm>
            <a:off x="2925776" y="2443956"/>
            <a:ext cx="3528850" cy="3505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Навесні</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37"/>
              </a:rPr>
              <a:t>1837</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року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батько</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привіз</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Федора та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його</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старшого брата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Михайла</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до Петербурга для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вступу</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Інженерне</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училище.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Проте</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зарахованим</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був</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лише</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Федір</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(Михайло не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пройшов</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 станом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здоров'я</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Навесні</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37"/>
              </a:rPr>
              <a:t>1837</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року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батько</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привіз</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Федора та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його</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старшого брата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Михайла</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до Петербурга для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вступу</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Інженерне</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училище.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Проте</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зарахованим</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був</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лише</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Федір</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(Михайло не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пройшов</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 станом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здоров'я</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Содержимое 3" descr="загруженное (1).jpg"/>
          <p:cNvPicPr>
            <a:picLocks noGrp="1" noChangeAspect="1"/>
          </p:cNvPicPr>
          <p:nvPr>
            <p:ph idx="1"/>
          </p:nvPr>
        </p:nvPicPr>
        <p:blipFill>
          <a:blip r:embed="rId3" cstate="print"/>
          <a:stretch>
            <a:fillRect/>
          </a:stretch>
        </p:blipFill>
        <p:spPr>
          <a:xfrm>
            <a:off x="827584" y="332656"/>
            <a:ext cx="2304256" cy="2749572"/>
          </a:xfrm>
        </p:spPr>
      </p:pic>
      <p:pic>
        <p:nvPicPr>
          <p:cNvPr id="5" name="Рисунок 4" descr="dostoewski-trutowski.jpg"/>
          <p:cNvPicPr>
            <a:picLocks noChangeAspect="1"/>
          </p:cNvPicPr>
          <p:nvPr/>
        </p:nvPicPr>
        <p:blipFill>
          <a:blip r:embed="rId4" cstate="print"/>
          <a:stretch>
            <a:fillRect/>
          </a:stretch>
        </p:blipFill>
        <p:spPr>
          <a:xfrm>
            <a:off x="4283968" y="404664"/>
            <a:ext cx="2376264" cy="270300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43"/>
              </a:rPr>
              <a:t/>
            </a:r>
            <a:b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43"/>
              </a:rPr>
            </a:b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tooltip="1843"/>
              </a:rPr>
              <a:t>1843</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року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закінчив</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Інженерне</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училище,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працював</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креслярському</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Інженерному</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департаменті</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Але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вже</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наступного</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року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пішов</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відставку</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uk-U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Содержимое 3" descr="загруженное (2).jpg"/>
          <p:cNvPicPr>
            <a:picLocks noGrp="1" noChangeAspect="1"/>
          </p:cNvPicPr>
          <p:nvPr>
            <p:ph idx="1"/>
          </p:nvPr>
        </p:nvPicPr>
        <p:blipFill>
          <a:blip r:embed="rId3" cstate="print">
            <a:lum bright="-20000"/>
          </a:blip>
          <a:stretch>
            <a:fillRect/>
          </a:stretch>
        </p:blipFill>
        <p:spPr>
          <a:xfrm>
            <a:off x="2195736" y="2121796"/>
            <a:ext cx="5026398" cy="3683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Початок літературної діяльності</a:t>
            </a:r>
            <a:r>
              <a:rPr lang="uk-UA" b="1" dirty="0" smtClean="0"/>
              <a:t/>
            </a:r>
            <a:br>
              <a:rPr lang="uk-UA" b="1" dirty="0" smtClean="0"/>
            </a:br>
            <a:endParaRPr lang="uk-UA" dirty="0"/>
          </a:p>
        </p:txBody>
      </p:sp>
      <p:pic>
        <p:nvPicPr>
          <p:cNvPr id="6" name="Содержимое 5" descr="0_4bda6_b66afa48_XL.jpg"/>
          <p:cNvPicPr>
            <a:picLocks noGrp="1" noChangeAspect="1"/>
          </p:cNvPicPr>
          <p:nvPr>
            <p:ph idx="1"/>
          </p:nvPr>
        </p:nvPicPr>
        <p:blipFill>
          <a:blip r:embed="rId2" cstate="print"/>
          <a:stretch>
            <a:fillRect/>
          </a:stretch>
        </p:blipFill>
        <p:spPr>
          <a:xfrm>
            <a:off x="1175405" y="1600200"/>
            <a:ext cx="6793190"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початку </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2" tooltip="1845"/>
              </a:rPr>
              <a:t>1845</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з'явився</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перший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власний</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твір</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Достоєвського</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Бідні</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люди», написаний як роман у листах.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Це</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історія</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пробудження</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піднесення</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й</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падіння</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нарешті</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повного</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знищення</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людської</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душі</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Вже</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першому</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своєму</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творі</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Достоєвський</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звертається</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до теми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маленької</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людини</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наступній</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повісті</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Двійник</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tooltip="1846"/>
              </a:rPr>
              <a:t>1846</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Достоєвський</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знову</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звернувся</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до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питання</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ролі</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соціального</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середовища</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конкретних</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життєвих</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обставин</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у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долі</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людини</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uk-UA"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Содержимое 3" descr="42542.gif.jpg"/>
          <p:cNvPicPr>
            <a:picLocks noGrp="1" noChangeAspect="1"/>
          </p:cNvPicPr>
          <p:nvPr>
            <p:ph idx="1"/>
          </p:nvPr>
        </p:nvPicPr>
        <p:blipFill>
          <a:blip r:embed="rId4" cstate="print"/>
          <a:stretch>
            <a:fillRect/>
          </a:stretch>
        </p:blipFill>
        <p:spPr>
          <a:xfrm>
            <a:off x="3923928" y="2564904"/>
            <a:ext cx="4176464" cy="3857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загруженное (3).jpg"/>
          <p:cNvPicPr>
            <a:picLocks noChangeAspect="1"/>
          </p:cNvPicPr>
          <p:nvPr/>
        </p:nvPicPr>
        <p:blipFill>
          <a:blip r:embed="rId5" cstate="print"/>
          <a:stretch>
            <a:fillRect/>
          </a:stretch>
        </p:blipFill>
        <p:spPr>
          <a:xfrm>
            <a:off x="539552" y="2276872"/>
            <a:ext cx="2592288" cy="400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Гурток </a:t>
            </a:r>
            <a:r>
              <a:rPr lang="uk-U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Петрашевського</a:t>
            </a:r>
            <a:r>
              <a:rPr lang="uk-UA" b="1" dirty="0" smtClean="0"/>
              <a:t/>
            </a:r>
            <a:br>
              <a:rPr lang="uk-UA" b="1" dirty="0" smtClean="0"/>
            </a:br>
            <a:endParaRPr lang="uk-UA" dirty="0"/>
          </a:p>
        </p:txBody>
      </p:sp>
      <p:pic>
        <p:nvPicPr>
          <p:cNvPr id="4" name="Содержимое 3" descr="Petrashevsky.jpg"/>
          <p:cNvPicPr>
            <a:picLocks noGrp="1" noChangeAspect="1"/>
          </p:cNvPicPr>
          <p:nvPr>
            <p:ph idx="1"/>
          </p:nvPr>
        </p:nvPicPr>
        <p:blipFill>
          <a:blip r:embed="rId2" cstate="print"/>
          <a:stretch>
            <a:fillRect/>
          </a:stretch>
        </p:blipFill>
        <p:spPr>
          <a:xfrm>
            <a:off x="2699792" y="1912484"/>
            <a:ext cx="3384376" cy="436584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par>
                                <p:cTn id="7" presetID="25"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0"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1"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anim calcmode="lin" valueType="num">
                                      <p:cBhvr>
                                        <p:cTn id="13"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4"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5"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6"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57</Words>
  <Application>Microsoft Office PowerPoint</Application>
  <PresentationFormat>Экран (4:3)</PresentationFormat>
  <Paragraphs>46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 Фе́дір Миха́йлович Достоє́вський 30 жовтня (11 листопада)1821-28 січня(9 лютого)1881 р.р </vt:lpstr>
      <vt:lpstr>Слайд 3</vt:lpstr>
      <vt:lpstr>Мати письменника — Марія Федорівна, була веселою та світлою жінкою. Любила поезію. Її життя обірвалося у 1837 році від сухот. Складні взаємини батьків письменника знайшли своє відбиття в сюжеті твору «Нєточка Нєзванова». </vt:lpstr>
      <vt:lpstr>                Навесні 1837 року батько привіз Федора та його старшого брата Михайла до Петербурга для вступу в Інженерне училище. Проте зарахованим був лише Федір (Михайло не пройшов за станом здоров'я). Навесні 1837 року батько привіз Федора та його старшого брата Михайла до Петербурга для вступу в Інженерне училище. Проте зарахованим був лише Федір (Михайло не пройшов за станом здоров'я).</vt:lpstr>
      <vt:lpstr> 1843 року закінчив Інженерне училище, працював у креслярському Інженерному департаменті. Але вже наступного року пішов у відставку.</vt:lpstr>
      <vt:lpstr> Початок літературної діяльності </vt:lpstr>
      <vt:lpstr>На початку 1845 з'явився перший власний твір Достоєвського — «Бідні люди», написаний як роман у листах. Це історія пробудження, піднесення й падіння, нарешті повного знищення людської душі Вже у першому своєму творі Достоєвський звертається до теми «маленької» людини. У наступній повісті «Двійник» (1846) Достоєвський знову звернувся до питання ролі соціального середовища, конкретних життєвих обставин у долі людини. </vt:lpstr>
      <vt:lpstr> Гурток Петрашевського </vt:lpstr>
      <vt:lpstr>             З 1847 року Достоєвський зближується із Михайлом Буташевичем-Петрашевським. Письменник почав відвідувати його відомі «п'ятниці», де знайшов коло нових друзів. Радикальні погляди «петрашевців» підігрівалися подіями революції 1848 року. Федір Михайлович виступив за негайне скасування кріпацтва в Росії — навіть шляхом повстання.</vt:lpstr>
      <vt:lpstr> 15 квітня 1849 року в гуртку зачитували заборонений тоді «Лист Белінського до Гоголя». 23 квітня 1849 року 37 учасників гуртка «петрашевців» заарештували. Федір Михайлович стійко пережив 7-місячне слідство і був засуджений до смертної кари, яку, проте, невдовзі замінили на каторгу.</vt:lpstr>
      <vt:lpstr> Сибір і каторга </vt:lpstr>
      <vt:lpstr>Від зими 1850 року Достоєвський перебував в Омському острозі. Йому заборонили писати, тож він міг лише спостерігав життя каторжан.В острозі Достоєвський звертається до Біблії. Для Федора Михайловича починається духовний пошук нових шляхів розвитку Росії, що тривав до 1860-х років.  </vt:lpstr>
      <vt:lpstr>З 1854 року Достоєвський перебував у Семипалатинську. Він одружився з Марією Дмитрівною Ісаєвою. Проте їх шлюб не був щасливим. Лише 1859 року Достоєвський отримав дозвіл жити у столиці. Тоді ж вийшли друком його твори «Дядюшкін сон» та «Село Стєпанчіково і його мешканці». 1860 року вийшла перша двотомна збірка творів письменника.</vt:lpstr>
      <vt:lpstr>30 червня 1859 Достоєвському видають тимчасовий квиток № 2030, що дозволяє йому виїзд у Твер, і 2 липня письменник залишає Семипалатинськ. У 1860 Достоєвський з дружиною і прийомним сином Павлом повернувся до Петербурга, але негласне спостереження за ним не припинявся до середини 1870-х років.</vt:lpstr>
      <vt:lpstr> З початку 1861 Федір Михайлович допомагає братові Михайлу видавати власний журнал «Час», після закриття якого в 1863 брати починають випускати журнал «Епоха». На сторінках цих журналів з'являються такі твори Достоєвського, як «Принижені і ображені», «Записки з мертвого будинку», «Зимові нотатки про літні враження» і «Записки з підпілля».</vt:lpstr>
      <vt:lpstr>Достоєвський робить поїздку за кордон з молодою емансипованою особою ​​Аполлінарією Сусловою, у Баден-Бадені захоплюється руйнівної грою в рулетку, відчуває постійну потребу в грошах і в цей же час (1864) втрачає дружину і брата</vt:lpstr>
      <vt:lpstr>Через півроку після смерті брата видання «Епохи» припиняється (лютий 1865). У безвихідному матеріальному становищі Достоєвський пише глави «Злочину і кари», посилаючи їх М. Н. Каткова прямо в журнальний набір консервативного «Русского вестника», де вони друкуються з номера в номер.</vt:lpstr>
      <vt:lpstr>Роман «Злочин і кара» був закінчений і оплачений дуже добре, але щоб ці гроші в нього не відібрали кредитори, письменник їде за кордон зі своєю новою дружиною, Ганною Григорівною Сніткіной. Поїздка відображена у щоденнику, який в 1867 почала вести А. Г. Сніткіна-Достоєвська. По дорозі в Німеччину подружжя зупинилися на кілька днів у Вільні.</vt:lpstr>
      <vt:lpstr> Творчість Достоєвського у 70-ті роки </vt:lpstr>
      <vt:lpstr>                                 1878 року від нападу епілепсії помер син Федора Михайловича, Олексій. Письменник тяжко переживав втрату сина. Відбулася бесіда Достоєвського із старцем Амвросієм в Оптинській пустині. 1879 року з'явився роман «Брати Карамазови».</vt:lpstr>
      <vt:lpstr>У січні 1881 року хвороба Достоєвського ускладнюється. 27 січня Федір Михайлович попрощався із дружиною та дітьми, попросив передати синові Євангеліє, що той отримав від дружин декабристів у Тобольську. Ввечері того ж дня Достоєвського не стало. 1 лютого 1881 року Достоєвського поховали в Олександро-Невській лаврі. </vt:lpstr>
      <vt:lpstr>  Автор: Маковоз Марія учениця 10-А класу школи №5  М.Бориспіль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Компас</dc:creator>
  <cp:lastModifiedBy>USER</cp:lastModifiedBy>
  <cp:revision>15</cp:revision>
  <dcterms:created xsi:type="dcterms:W3CDTF">2013-07-10T15:03:44Z</dcterms:created>
  <dcterms:modified xsi:type="dcterms:W3CDTF">2013-11-02T11:35:26Z</dcterms:modified>
</cp:coreProperties>
</file>