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0000" autoAdjust="0"/>
  </p:normalViewPr>
  <p:slideViewPr>
    <p:cSldViewPr>
      <p:cViewPr>
        <p:scale>
          <a:sx n="91" d="100"/>
          <a:sy n="91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D9CBD57-132B-44FA-9BA6-8DBC40B89A7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A4FE3F-4405-4700-AF05-25EF60366A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heel spokes="1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2808312"/>
          </a:xfr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i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Йоганн</a:t>
            </a:r>
            <a:r>
              <a:rPr lang="ru-RU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Вольфганг фон </a:t>
            </a:r>
            <a:r>
              <a:rPr lang="ru-RU" sz="5400" b="1" i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Ґете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208912" cy="172819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Життєвий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 </a:t>
            </a:r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і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 </a:t>
            </a:r>
            <a:r>
              <a:rPr lang="ru-RU" sz="4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творчий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atangChe" pitchFamily="49" charset="-127"/>
                <a:ea typeface="BatangChe" pitchFamily="49" charset="-127"/>
                <a:cs typeface="Andalus" pitchFamily="18" charset="-78"/>
              </a:rPr>
              <a:t> шлях 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BatangChe" pitchFamily="49" charset="-127"/>
              <a:ea typeface="BatangChe" pitchFamily="49" charset="-127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725144"/>
            <a:ext cx="410445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tx2">
                    <a:lumMod val="25000"/>
                  </a:schemeClr>
                </a:solidFill>
              </a:rPr>
              <a:t>Підготувала учениця 9 – Б класу</a:t>
            </a:r>
          </a:p>
          <a:p>
            <a:pPr algn="ctr"/>
            <a:r>
              <a:rPr lang="uk-UA" sz="2400" i="1" dirty="0" smtClean="0">
                <a:solidFill>
                  <a:schemeClr val="tx2">
                    <a:lumMod val="25000"/>
                  </a:schemeClr>
                </a:solidFill>
              </a:rPr>
              <a:t>Свалявської школи ЗОШ </a:t>
            </a:r>
            <a:r>
              <a:rPr lang="de-DE" sz="2400" i="1" dirty="0" smtClean="0">
                <a:solidFill>
                  <a:schemeClr val="tx2">
                    <a:lumMod val="25000"/>
                  </a:schemeClr>
                </a:solidFill>
              </a:rPr>
              <a:t>I-III</a:t>
            </a:r>
            <a:r>
              <a:rPr lang="uk-UA" sz="2400" i="1" dirty="0" smtClean="0">
                <a:solidFill>
                  <a:schemeClr val="tx2">
                    <a:lumMod val="25000"/>
                  </a:schemeClr>
                </a:solidFill>
              </a:rPr>
              <a:t> ст. №3</a:t>
            </a:r>
          </a:p>
          <a:p>
            <a:pPr algn="ctr"/>
            <a:r>
              <a:rPr lang="uk-UA" sz="2400" i="1" dirty="0" err="1" smtClean="0">
                <a:solidFill>
                  <a:schemeClr val="tx2">
                    <a:lumMod val="25000"/>
                  </a:schemeClr>
                </a:solidFill>
              </a:rPr>
              <a:t>Шепель</a:t>
            </a:r>
            <a:r>
              <a:rPr lang="uk-UA" sz="2400" i="1" dirty="0" smtClean="0">
                <a:solidFill>
                  <a:schemeClr val="tx2">
                    <a:lumMod val="25000"/>
                  </a:schemeClr>
                </a:solidFill>
              </a:rPr>
              <a:t> Поліна</a:t>
            </a:r>
            <a:endParaRPr lang="uk-UA" sz="2400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60648"/>
            <a:ext cx="5653136" cy="62478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Гете — найвизначніший німецький поет, прозаїк, драматург, майстер художньої, виразної мови; філософ, натураліст і державний діяч. Його життя і діяльність нерозривно пов'язані з великим катаклізмом, котрий перетворив — під гуркіт війн і революцій — Європу феодальну, дворянсько-монархічну на Європу буржуазно-капіталістичну. Гете володів кількома іноземними мовами (французькою, італійською, англійською), вивчав художню літературу, історію, природничі науки, займався музикою та малюванням.</a:t>
            </a: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Народився 28 серпня 1749 року у Франкфурті-на-Майні, "вільному" імперському місті, котре за часів дитинства й ранньої юності Гете залишалось наполовину середньовічним містом. Йоганн Вольфганг — син заможного імперського радника Йоганна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Каспара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Гете, котрий не міг похвалитися родовитістю, і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Катаріни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Єлизавети, уродженої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Текстор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Гете — у найкращих своїх творах — це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найдовершеніший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зразок мислення в образах..Дослідники підрахували, що Гете написав понад 1600 віршів. Його твори народжувалися як відгук на безпосередні життєві враження і переживання. Він віддавався цілком почуттям, пристрасть веліла йому висловити її в поетичних рядках. Разом з тим Гете завжди надзвичайно скромний і коректний у передачі ліричних переживань.</a:t>
            </a:r>
            <a:endParaRPr lang="uk-UA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Рисунок 2" descr="Der_junge_Goethe,_gemalt_von_Angelica_Kauffmann_1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768889" cy="396044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92888" cy="62478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У 1769 році Гете видає першу книгу своїх віршів. Незабаром він стає одним з ідеологів літературного руху «Буря і натиск», що став популярним в Німеччині, яке вважало головним завданням автора створення в образі героя вольової, сильної особистості. Ці поети і драматурги іменували себе "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штюрмерами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" — від німецької назви "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Sturm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und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Drang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".</a:t>
            </a: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У 1771 році Гете закінчив університет і отримав диплом доктора права. З 1771 по 1775 роки Йоганн Гете займається юридичною практикою. У той же час він видає свої твори: роман «Страждання молодого Вертера» (1772), історичну драму «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Гец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фон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Берліхінген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» (1773).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    </a:t>
            </a: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Вірш «Пробачення і розлука» (1771) присвячений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Фрідеріці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Бріон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. Попри схвильованість і надлишок почуттів, ліричний герой є шляхетно-цнотливим. Зустріч закоханих відбувається тільки в мріях і спогадах. </a:t>
            </a:r>
          </a:p>
          <a:p>
            <a:pPr algn="ctr"/>
            <a:endParaRPr lang="uk-UA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Вірш «Прометей»  - це темпераментний монолог заступника людей Прометея, який кидає тиранові Зевсу виклик, стверджуючи, що верховний небожитель — лише породження людських забобонів і страхів. Волелюбні бунтарські настрої молодого Гете проявилися також у його драмі (1773), матеріалом для якої послугував життєпис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Готфріда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фон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Берліхінгена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, написаний ним у 1557 році, але надрукований в 1731 році.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Гец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 (скор. від </a:t>
            </a:r>
            <a:r>
              <a:rPr lang="uk-UA" sz="1600" dirty="0" err="1" smtClean="0">
                <a:solidFill>
                  <a:schemeClr val="tx2">
                    <a:lumMod val="10000"/>
                  </a:schemeClr>
                </a:solidFill>
              </a:rPr>
              <a:t>Готфрід</a:t>
            </a:r>
            <a:r>
              <a:rPr lang="uk-UA" sz="1600" dirty="0" smtClean="0">
                <a:solidFill>
                  <a:schemeClr val="tx2">
                    <a:lumMod val="10000"/>
                  </a:schemeClr>
                </a:solidFill>
              </a:rPr>
              <a:t>) — реальна історична особа.</a:t>
            </a:r>
          </a:p>
          <a:p>
            <a:pPr algn="ctr"/>
            <a:endParaRPr lang="uk-UA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uk-UA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8643536" cy="23762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Перша частина видатного твору письменника - трагедії «Фауст» виходить друком в 1808 році.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Він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планував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випустити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світ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повний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текст “Фауста” при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житті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: перша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частина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була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опублікована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фрагментами в 1790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році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повністю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– 1808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році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другої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частини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друкувалися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відривки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Гете з його тонким сприйманням старовини,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вiдчув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красу та значимість сюжету про Фауста ще в юності. Письменник віддав основній книзі 62 роки свого життя. Безперечно, Гете знав не тільки легенду про Фауста, а й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лiтературнi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обробки. Використав він також i легенду про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Симона-мага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. Гете знайшов простий спосіб, як поєднати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цi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два сюжети: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Мефiстофель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омолоджує вченого i перетворює його на юнака. Такий задум, за словами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нiмецького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письменника Томаса Манна, міг народитися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тiльки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"з юнацького ритму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кровi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" поета.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Гетевський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Фауст мало чим схожий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зi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 своїми праобразами. Він наділений рисами людини не Середньовіччя, а епохи 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Вiдродження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. Мабуть, тому вся культура нової доби була визначена Шпенглером, як "</a:t>
            </a:r>
            <a:r>
              <a:rPr lang="uk-UA" sz="1800" dirty="0" err="1" smtClean="0">
                <a:solidFill>
                  <a:schemeClr val="tx2">
                    <a:lumMod val="10000"/>
                  </a:schemeClr>
                </a:solidFill>
              </a:rPr>
              <a:t>фаустiвська</a:t>
            </a:r>
            <a:r>
              <a:rPr lang="uk-UA" sz="1800" dirty="0" smtClean="0">
                <a:solidFill>
                  <a:schemeClr val="tx2">
                    <a:lumMod val="10000"/>
                  </a:schemeClr>
                </a:solidFill>
              </a:rPr>
              <a:t>".</a:t>
            </a:r>
            <a:endParaRPr lang="ru-RU" sz="18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48528984_YEzhen_Delakr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140968"/>
            <a:ext cx="2880319" cy="35283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Рисунок 6" descr="93885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2727975" cy="3600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8" name="Рисунок 7" descr="goethe_fau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68960"/>
            <a:ext cx="2736304" cy="3600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771800" y="2636912"/>
            <a:ext cx="3456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Ілюстрації до твору «Фауст».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33600" cy="8367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Останні роки життя Гете</a:t>
            </a:r>
            <a:br>
              <a:rPr lang="uk-UA" sz="20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20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88640"/>
            <a:ext cx="4896544" cy="65527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uk-UA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У липні 1831 року Гете нарешті осилив «Фауста» і міг з полегшенням записати в щоденнику: «Завершена головна справа життя. Минулий раз переписано начисто. Всі чистовики зброшуровані»(22 липня 1831 р.). «Подальше моє життя я відтепер розглядаю як подарунок, і тепер уже, власне, байдуже, чи буду я що-небудь робити і що саме», - сказав він </a:t>
            </a:r>
            <a:r>
              <a:rPr lang="uk-UA" sz="2100" dirty="0" err="1" smtClean="0">
                <a:solidFill>
                  <a:schemeClr val="tx2">
                    <a:lumMod val="10000"/>
                  </a:schemeClr>
                </a:solidFill>
              </a:rPr>
              <a:t>Еккерману</a:t>
            </a:r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 6 червня 1831 (</a:t>
            </a:r>
            <a:r>
              <a:rPr lang="uk-UA" sz="2100" dirty="0" err="1" smtClean="0">
                <a:solidFill>
                  <a:schemeClr val="tx2">
                    <a:lumMod val="10000"/>
                  </a:schemeClr>
                </a:solidFill>
              </a:rPr>
              <a:t>Еккерман</a:t>
            </a:r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, 440). Щоб уникнути поздоровлень з 82-м днем ​​народження, якому судилося стати останнім, він виїхав у супроводі онуків та одного слуги в добре знайоме </a:t>
            </a:r>
            <a:r>
              <a:rPr lang="uk-UA" sz="2100" dirty="0" err="1" smtClean="0">
                <a:solidFill>
                  <a:schemeClr val="tx2">
                    <a:lumMod val="10000"/>
                  </a:schemeClr>
                </a:solidFill>
              </a:rPr>
              <a:t>Ільменау</a:t>
            </a:r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. Надвірний радник доктор Карл </a:t>
            </a:r>
            <a:r>
              <a:rPr lang="uk-UA" sz="2100" dirty="0" err="1" smtClean="0">
                <a:solidFill>
                  <a:schemeClr val="tx2">
                    <a:lumMod val="10000"/>
                  </a:schemeClr>
                </a:solidFill>
              </a:rPr>
              <a:t>Фогель</a:t>
            </a:r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uk-UA" sz="2100" dirty="0" err="1" smtClean="0">
                <a:solidFill>
                  <a:schemeClr val="tx2">
                    <a:lumMod val="10000"/>
                  </a:schemeClr>
                </a:solidFill>
              </a:rPr>
              <a:t>лейбмедік</a:t>
            </a:r>
            <a:r>
              <a:rPr lang="uk-UA" sz="2100" dirty="0" smtClean="0">
                <a:solidFill>
                  <a:schemeClr val="tx2">
                    <a:lumMod val="10000"/>
                  </a:schemeClr>
                </a:solidFill>
              </a:rPr>
              <a:t> ерцгерцога з 1826 року, став тоді ж і домашнім лікарем Гете, а також його помічником у «вищому нагляд» і таким чином опинився у вузькому колі особистих друзів старого поета. Його бюлетені зберегли картину стану здоров'я Гете останніх місяців, тижнів і днів. Взимку 1831-1832 років він був у хорошому стані, зберігав безперервну активність. З'явилися тільки звичайні вікові явища: скутість рухів, погіршення пам'яті на події нещодавнього минулого, ослаблення концентрації, наростаюча глухота. 15 березня 1832 він, мабуть, застудився під час прогулянки в екіпажі. «Цілий день пролежав у ліжку через погане самопочуття» - ця запис, зроблений 16 березня, стала останньою в щоденнику Гете. Стан був важкий, сильні болі в грудях, Гете відчував себе слабким і розбитим. Сподівалися на покращення. 19 березня дійсно повернувся апетит, майже цілий день Гете був на ногах, став думати про свої плани.</a:t>
            </a:r>
            <a:endParaRPr lang="uk-UA" sz="21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tv-blog.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88432" cy="49597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32656"/>
            <a:ext cx="8496944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ніч на 20 березня настало раптове погіршення. До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сильного ознобу, згідно з повідомленнями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Фогеля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приєднався і біль, «який почався в кінцівках, потім швидко перейшов на ребра і груди, утруднюючи дихання, викликаючи почуття страху та занепокоєння». На наступний ранок лікар застав «сумну картину»: «Божевільний страх і занепокоєння не залишали його.»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Після цього нападу Гете трохи заспокоївся, але до середини дня 21 березня стан знову помітно погіршився. З вечора цього дня він, мабуть, вже рідко був у повній свідомості. Сидячи в кріслі, він куняв у півсні. Стверджують, що він ще виголошував іноді дивні слова. Запитав про дату і потім сказав: «Значить, починається весна, і можна сподіватися тим швидше прийти в себе», попросив відкрити віконниці, щоб у кімнаті стало ясно.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oetix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5112568" cy="41032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 descr="nb_sculpture_david_jean-pierre_johann_wolfgang_von_goethe_lond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564904"/>
            <a:ext cx="2880320" cy="40486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332656"/>
            <a:ext cx="792088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Більш ймовірно, що в ці останні години він майже не міг говорити. Але страх смерті пройшов. Вказівним пальцем він щось писав у повітрі, потім слабшою рукою на ковдрі на колінах. «Він зовсім не відчував, що вмирає, - згадував канцлер фон Мюллер, - в 9 годин, коли лікар давно вже сказав, що становище безнадійне, він ще жартував з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Оттілія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хоча був уже дуже слабкий. Потім просто зупинилося дихання, ні судом, ні тремтіння. Це була смерть ». Вона наступила в четвер 22 березня 1832 о пів на дванадцяту дня.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oetheh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032448" cy="4752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Рисунок 5" descr="450px-Берлін-201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723878" cy="47731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3568" y="6237312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>
                    <a:lumMod val="75000"/>
                  </a:schemeClr>
                </a:solidFill>
              </a:rPr>
              <a:t>Будинок у Франкфурті-на-Майні, де народився Гете. Відновлено в 1947-1949 роках.</a:t>
            </a:r>
            <a:endParaRPr lang="uk-UA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6237312"/>
            <a:ext cx="33843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</a:rPr>
              <a:t>Пам'ятник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</a:rPr>
              <a:t>Йоганну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 Вольфгангу фон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</a:rPr>
              <a:t>Ґете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bg2">
                    <a:lumMod val="75000"/>
                  </a:schemeClr>
                </a:solidFill>
              </a:rPr>
              <a:t>Берлін</a:t>
            </a:r>
            <a:endParaRPr lang="uk-UA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309</TotalTime>
  <Words>1167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Йоганн Вольфганг фон Ґете </vt:lpstr>
      <vt:lpstr>Слайд 2</vt:lpstr>
      <vt:lpstr>Слайд 3</vt:lpstr>
      <vt:lpstr>Слайд 4</vt:lpstr>
      <vt:lpstr> Останні роки життя Гете 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Йоганн Вольфганг фон Ґете</dc:title>
  <dc:creator>Полина</dc:creator>
  <cp:lastModifiedBy>Полина</cp:lastModifiedBy>
  <cp:revision>46</cp:revision>
  <dcterms:created xsi:type="dcterms:W3CDTF">2011-11-15T18:00:05Z</dcterms:created>
  <dcterms:modified xsi:type="dcterms:W3CDTF">2014-06-04T18:41:33Z</dcterms:modified>
</cp:coreProperties>
</file>