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9" r:id="rId10"/>
    <p:sldId id="264" r:id="rId11"/>
    <p:sldId id="266" r:id="rId12"/>
    <p:sldId id="265" r:id="rId13"/>
    <p:sldId id="267" r:id="rId14"/>
    <p:sldId id="268" r:id="rId15"/>
    <p:sldId id="280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9896D-0245-4B01-94A7-C71271FBEB8C}" type="datetimeFigureOut">
              <a:rPr lang="uk-UA" smtClean="0"/>
              <a:t>18.05.2014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1234A-581B-4C56-9F9B-47A312759C84}" type="slidenum">
              <a:rPr lang="uk-UA" smtClean="0"/>
              <a:t>‹#›</a:t>
            </a:fld>
            <a:endParaRPr lang="uk-UA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9896D-0245-4B01-94A7-C71271FBEB8C}" type="datetimeFigureOut">
              <a:rPr lang="uk-UA" smtClean="0"/>
              <a:t>18.05.2014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1234A-581B-4C56-9F9B-47A312759C8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9896D-0245-4B01-94A7-C71271FBEB8C}" type="datetimeFigureOut">
              <a:rPr lang="uk-UA" smtClean="0"/>
              <a:t>18.05.2014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1234A-581B-4C56-9F9B-47A312759C8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9896D-0245-4B01-94A7-C71271FBEB8C}" type="datetimeFigureOut">
              <a:rPr lang="uk-UA" smtClean="0"/>
              <a:t>18.05.2014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1234A-581B-4C56-9F9B-47A312759C8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9896D-0245-4B01-94A7-C71271FBEB8C}" type="datetimeFigureOut">
              <a:rPr lang="uk-UA" smtClean="0"/>
              <a:t>18.05.2014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1234A-581B-4C56-9F9B-47A312759C84}" type="slidenum">
              <a:rPr lang="uk-UA" smtClean="0"/>
              <a:t>‹#›</a:t>
            </a:fld>
            <a:endParaRPr lang="uk-UA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9896D-0245-4B01-94A7-C71271FBEB8C}" type="datetimeFigureOut">
              <a:rPr lang="uk-UA" smtClean="0"/>
              <a:t>18.05.2014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1234A-581B-4C56-9F9B-47A312759C8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9896D-0245-4B01-94A7-C71271FBEB8C}" type="datetimeFigureOut">
              <a:rPr lang="uk-UA" smtClean="0"/>
              <a:t>18.05.2014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1234A-581B-4C56-9F9B-47A312759C84}" type="slidenum">
              <a:rPr lang="uk-UA" smtClean="0"/>
              <a:t>‹#›</a:t>
            </a:fld>
            <a:endParaRPr lang="uk-UA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9896D-0245-4B01-94A7-C71271FBEB8C}" type="datetimeFigureOut">
              <a:rPr lang="uk-UA" smtClean="0"/>
              <a:t>18.05.2014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1234A-581B-4C56-9F9B-47A312759C8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9896D-0245-4B01-94A7-C71271FBEB8C}" type="datetimeFigureOut">
              <a:rPr lang="uk-UA" smtClean="0"/>
              <a:t>18.05.2014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1234A-581B-4C56-9F9B-47A312759C8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9896D-0245-4B01-94A7-C71271FBEB8C}" type="datetimeFigureOut">
              <a:rPr lang="uk-UA" smtClean="0"/>
              <a:t>18.05.2014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1234A-581B-4C56-9F9B-47A312759C84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9896D-0245-4B01-94A7-C71271FBEB8C}" type="datetimeFigureOut">
              <a:rPr lang="uk-UA" smtClean="0"/>
              <a:t>18.05.2014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1234A-581B-4C56-9F9B-47A312759C8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B79896D-0245-4B01-94A7-C71271FBEB8C}" type="datetimeFigureOut">
              <a:rPr lang="uk-UA" smtClean="0"/>
              <a:t>18.05.2014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1FD1234A-581B-4C56-9F9B-47A312759C84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jpeg"/><Relationship Id="rId3" Type="http://schemas.openxmlformats.org/officeDocument/2006/relationships/image" Target="../media/image17.jpeg"/><Relationship Id="rId7" Type="http://schemas.openxmlformats.org/officeDocument/2006/relationships/image" Target="../media/image21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Relationship Id="rId9" Type="http://schemas.openxmlformats.org/officeDocument/2006/relationships/image" Target="../media/image23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548680"/>
            <a:ext cx="7630616" cy="3098775"/>
          </a:xfrm>
        </p:spPr>
        <p:txBody>
          <a:bodyPr>
            <a:normAutofit fontScale="90000"/>
          </a:bodyPr>
          <a:lstStyle/>
          <a:p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Художні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течії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і напрямки в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літературі</a:t>
            </a:r>
            <a:r>
              <a:rPr lang="ru-RU" dirty="0"/>
              <a:t/>
            </a:r>
            <a:br>
              <a:rPr lang="ru-RU" dirty="0"/>
            </a:b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292080" y="6093296"/>
            <a:ext cx="34285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Виконала : </a:t>
            </a:r>
            <a:r>
              <a:rPr lang="uk-U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Лісовецька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Юлія</a:t>
            </a:r>
            <a:endParaRPr lang="uk-U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809530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5637" y="339436"/>
            <a:ext cx="8229600" cy="990600"/>
          </a:xfrm>
        </p:spPr>
        <p:txBody>
          <a:bodyPr/>
          <a:lstStyle/>
          <a:p>
            <a:r>
              <a:rPr lang="uk-UA" b="1" dirty="0" smtClean="0"/>
              <a:t>Велика Британія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91264" cy="4929411"/>
          </a:xfrm>
        </p:spPr>
        <p:txBody>
          <a:bodyPr>
            <a:noAutofit/>
          </a:bodyPr>
          <a:lstStyle/>
          <a:p>
            <a:r>
              <a:rPr lang="uk-UA" sz="3200" b="1" dirty="0" smtClean="0"/>
              <a:t>Дуже популярним письменником у Великій Британії у повоєнні роки був Д.Б.</a:t>
            </a:r>
            <a:r>
              <a:rPr lang="uk-UA" sz="3200" b="1" dirty="0" err="1" smtClean="0"/>
              <a:t>Прістлі</a:t>
            </a:r>
            <a:r>
              <a:rPr lang="uk-UA" sz="3200" b="1" dirty="0" smtClean="0"/>
              <a:t>.</a:t>
            </a:r>
          </a:p>
          <a:p>
            <a:r>
              <a:rPr lang="uk-UA" sz="3200" b="1" dirty="0" smtClean="0"/>
              <a:t>Усесвітньо визнаними стали англійські письменники Г.Грін,Ч.</a:t>
            </a:r>
            <a:r>
              <a:rPr lang="uk-UA" sz="3200" b="1" dirty="0" err="1" smtClean="0"/>
              <a:t>Сноу</a:t>
            </a:r>
            <a:r>
              <a:rPr lang="uk-UA" sz="3200" b="1" dirty="0" smtClean="0"/>
              <a:t>,які розглядали у своїх творах актуальні </a:t>
            </a:r>
            <a:r>
              <a:rPr lang="uk-UA" sz="3200" b="1" dirty="0" err="1" smtClean="0"/>
              <a:t>роблеми.Наприклад</a:t>
            </a:r>
            <a:r>
              <a:rPr lang="uk-UA" sz="3200" b="1" dirty="0" smtClean="0"/>
              <a:t>, романи Г.Гріна «</a:t>
            </a:r>
            <a:r>
              <a:rPr lang="ru-RU" sz="3200" b="1" dirty="0" smtClean="0"/>
              <a:t>Тихий </a:t>
            </a:r>
            <a:r>
              <a:rPr lang="ru-RU" sz="3200" b="1" dirty="0" err="1" smtClean="0"/>
              <a:t>американець</a:t>
            </a:r>
            <a:r>
              <a:rPr lang="ru-RU" sz="3200" b="1" dirty="0" smtClean="0"/>
              <a:t>», «Наш резидент у </a:t>
            </a:r>
            <a:r>
              <a:rPr lang="ru-RU" sz="3200" b="1" dirty="0" err="1" smtClean="0"/>
              <a:t>Гаван</a:t>
            </a:r>
            <a:r>
              <a:rPr lang="uk-UA" sz="3200" b="1" dirty="0" smtClean="0"/>
              <a:t>і»,Ч.П.</a:t>
            </a:r>
            <a:r>
              <a:rPr lang="uk-UA" sz="3200" b="1" dirty="0" err="1" smtClean="0"/>
              <a:t>Сноуа</a:t>
            </a:r>
            <a:r>
              <a:rPr lang="uk-UA" sz="3200" b="1" dirty="0" smtClean="0"/>
              <a:t> «Чужі брати», «Коридори влади»</a:t>
            </a:r>
            <a:endParaRPr lang="uk-UA" sz="3200" b="1" dirty="0"/>
          </a:p>
        </p:txBody>
      </p:sp>
    </p:spTree>
    <p:extLst>
      <p:ext uri="{BB962C8B-B14F-4D97-AF65-F5344CB8AC3E}">
        <p14:creationId xmlns:p14="http://schemas.microsoft.com/office/powerpoint/2010/main" val="33889047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08720"/>
            <a:ext cx="8363272" cy="6336704"/>
          </a:xfrm>
        </p:spPr>
        <p:txBody>
          <a:bodyPr>
            <a:normAutofit/>
          </a:bodyPr>
          <a:lstStyle/>
          <a:p>
            <a:r>
              <a:rPr lang="uk-UA" sz="2800" b="1" dirty="0"/>
              <a:t>Течія «</a:t>
            </a:r>
            <a:r>
              <a:rPr lang="uk-UA" sz="2800" b="1" dirty="0" smtClean="0"/>
              <a:t>сердитої молоді</a:t>
            </a:r>
            <a:r>
              <a:rPr lang="uk-UA" sz="2800" b="1" dirty="0"/>
              <a:t>» була представлена Д. </a:t>
            </a:r>
            <a:r>
              <a:rPr lang="uk-UA" sz="2800" b="1" dirty="0" err="1"/>
              <a:t>Вейном</a:t>
            </a:r>
            <a:r>
              <a:rPr lang="uk-UA" sz="2800" b="1" dirty="0"/>
              <a:t> та К. </a:t>
            </a:r>
            <a:r>
              <a:rPr lang="uk-UA" sz="2800" b="1" dirty="0" err="1"/>
              <a:t>Емісом</a:t>
            </a:r>
            <a:r>
              <a:rPr lang="uk-UA" sz="2800" b="1" dirty="0"/>
              <a:t> в 50-х роках. </a:t>
            </a:r>
            <a:endParaRPr lang="uk-UA" sz="2800" b="1" dirty="0" smtClean="0"/>
          </a:p>
          <a:p>
            <a:r>
              <a:rPr lang="uk-UA" sz="2800" b="1" dirty="0" smtClean="0"/>
              <a:t>«</a:t>
            </a:r>
            <a:r>
              <a:rPr lang="uk-UA" sz="2800" b="1" dirty="0"/>
              <a:t>Робітничі романісти» 60-х років А. </a:t>
            </a:r>
            <a:r>
              <a:rPr lang="uk-UA" sz="2800" b="1" dirty="0" err="1"/>
              <a:t>Сіллітоу</a:t>
            </a:r>
            <a:r>
              <a:rPr lang="uk-UA" sz="2800" b="1" dirty="0"/>
              <a:t> («Ключ від дверей», «Суботній вечір, недільний ранок»), Д. </a:t>
            </a:r>
            <a:r>
              <a:rPr lang="uk-UA" sz="2800" b="1" dirty="0" err="1"/>
              <a:t>Брейн</a:t>
            </a:r>
            <a:r>
              <a:rPr lang="uk-UA" sz="2800" b="1" dirty="0"/>
              <a:t> («Шлях нагору», «Життя нагорі»), С. Чаплін («День сардини», «Наглядачі і піднаглядні») обрали своїм героєм незаможну, демократичну молоду людину. </a:t>
            </a:r>
            <a:endParaRPr lang="uk-UA" sz="2800" b="1" dirty="0" smtClean="0"/>
          </a:p>
          <a:p>
            <a:r>
              <a:rPr lang="uk-UA" sz="2800" b="1" dirty="0" smtClean="0"/>
              <a:t>Вони </a:t>
            </a:r>
            <a:r>
              <a:rPr lang="uk-UA" sz="2800" b="1" dirty="0"/>
              <a:t>ж першими в післявоєнній літературі Англії змалювали образ підлітка (</a:t>
            </a:r>
            <a:r>
              <a:rPr lang="en-US" sz="2800" b="1" dirty="0"/>
              <a:t>teen-ager).</a:t>
            </a:r>
            <a:endParaRPr lang="uk-UA" sz="2800" b="1" dirty="0"/>
          </a:p>
        </p:txBody>
      </p:sp>
    </p:spTree>
    <p:extLst>
      <p:ext uri="{BB962C8B-B14F-4D97-AF65-F5344CB8AC3E}">
        <p14:creationId xmlns:p14="http://schemas.microsoft.com/office/powerpoint/2010/main" val="826781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Файл:Graham Green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06953"/>
            <a:ext cx="3600400" cy="5382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i.livelib.ru/auface/003023/l/3bf0/Charlz_Persi_Snou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82255"/>
            <a:ext cx="3425252" cy="5262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796136" y="5453995"/>
            <a:ext cx="2232248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 err="1"/>
              <a:t>Чарлз</a:t>
            </a:r>
            <a:r>
              <a:rPr lang="uk-UA" sz="2800" b="1" dirty="0"/>
              <a:t> </a:t>
            </a:r>
            <a:r>
              <a:rPr lang="uk-UA" sz="2800" b="1" dirty="0" smtClean="0"/>
              <a:t>Персі</a:t>
            </a:r>
          </a:p>
          <a:p>
            <a:r>
              <a:rPr lang="uk-UA" sz="2800" b="1" dirty="0"/>
              <a:t>СНОУ</a:t>
            </a:r>
          </a:p>
          <a:p>
            <a:endParaRPr lang="uk-UA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5746382"/>
            <a:ext cx="205966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b="1" dirty="0" err="1"/>
              <a:t>Ґрем</a:t>
            </a:r>
            <a:r>
              <a:rPr lang="uk-UA" sz="3600" b="1" dirty="0"/>
              <a:t> </a:t>
            </a:r>
            <a:r>
              <a:rPr lang="uk-UA" sz="3600" b="1" dirty="0" err="1"/>
              <a:t>Ґрін</a:t>
            </a:r>
            <a:endParaRPr lang="uk-UA" sz="3600" b="1" dirty="0"/>
          </a:p>
        </p:txBody>
      </p:sp>
    </p:spTree>
    <p:extLst>
      <p:ext uri="{BB962C8B-B14F-4D97-AF65-F5344CB8AC3E}">
        <p14:creationId xmlns:p14="http://schemas.microsoft.com/office/powerpoint/2010/main" val="8212379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Німеччина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dirty="0"/>
              <a:t>Вона </a:t>
            </a:r>
            <a:r>
              <a:rPr lang="ru-RU" sz="2800" b="1" dirty="0" err="1"/>
              <a:t>потерпіла</a:t>
            </a:r>
            <a:r>
              <a:rPr lang="ru-RU" sz="2800" b="1" dirty="0"/>
              <a:t> </a:t>
            </a:r>
            <a:r>
              <a:rPr lang="ru-RU" sz="2800" b="1" dirty="0" err="1"/>
              <a:t>поразку</a:t>
            </a:r>
            <a:r>
              <a:rPr lang="ru-RU" sz="2800" b="1" dirty="0"/>
              <a:t> у </a:t>
            </a:r>
            <a:r>
              <a:rPr lang="ru-RU" sz="2800" b="1" dirty="0" err="1"/>
              <a:t>війні</a:t>
            </a:r>
            <a:r>
              <a:rPr lang="ru-RU" sz="2800" b="1" dirty="0"/>
              <a:t>, тому в </a:t>
            </a:r>
            <a:r>
              <a:rPr lang="ru-RU" sz="2800" b="1" dirty="0" err="1"/>
              <a:t>літературі</a:t>
            </a:r>
            <a:r>
              <a:rPr lang="ru-RU" sz="2800" b="1" dirty="0"/>
              <a:t> </a:t>
            </a:r>
            <a:r>
              <a:rPr lang="ru-RU" sz="2800" b="1" dirty="0" err="1"/>
              <a:t>їй</a:t>
            </a:r>
            <a:r>
              <a:rPr lang="ru-RU" sz="2800" b="1" dirty="0"/>
              <a:t> все приходиться </a:t>
            </a:r>
            <a:r>
              <a:rPr lang="ru-RU" sz="2800" b="1" dirty="0" err="1"/>
              <a:t>починати</a:t>
            </a:r>
            <a:r>
              <a:rPr lang="ru-RU" sz="2800" b="1" dirty="0"/>
              <a:t> заново</a:t>
            </a:r>
            <a:r>
              <a:rPr lang="ru-RU" sz="2800" b="1" dirty="0" smtClean="0"/>
              <a:t>.</a:t>
            </a:r>
          </a:p>
          <a:p>
            <a:r>
              <a:rPr lang="uk-UA" sz="2800" b="1" dirty="0"/>
              <a:t>Але завдяки цим умовам спочатку з'являється «література руїн», «група 47». </a:t>
            </a:r>
            <a:endParaRPr lang="uk-UA" sz="2800" b="1" dirty="0" smtClean="0"/>
          </a:p>
          <a:p>
            <a:r>
              <a:rPr lang="uk-UA" sz="2800" b="1" dirty="0" smtClean="0"/>
              <a:t>Ядро </a:t>
            </a:r>
            <a:r>
              <a:rPr lang="uk-UA" sz="2800" b="1" dirty="0"/>
              <a:t>цієї групи склало повоєнне покоління німецьких авторів, які повернулися з війни, її лідерами були Г. В. Ріхтер, А. </a:t>
            </a:r>
            <a:r>
              <a:rPr lang="uk-UA" sz="2800" b="1" dirty="0" err="1"/>
              <a:t>Андерш</a:t>
            </a:r>
            <a:r>
              <a:rPr lang="uk-UA" sz="2800" b="1" dirty="0"/>
              <a:t> та В. </a:t>
            </a:r>
            <a:r>
              <a:rPr lang="uk-UA" sz="2800" b="1" dirty="0" err="1"/>
              <a:t>Вайраух</a:t>
            </a:r>
            <a:r>
              <a:rPr lang="uk-UA" sz="28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27807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692696"/>
            <a:ext cx="8496944" cy="6264696"/>
          </a:xfrm>
        </p:spPr>
        <p:txBody>
          <a:bodyPr/>
          <a:lstStyle/>
          <a:p>
            <a:r>
              <a:rPr lang="ru-RU" sz="2800" b="1" dirty="0" err="1"/>
              <a:t>Всередині</a:t>
            </a:r>
            <a:r>
              <a:rPr lang="ru-RU" sz="2800" b="1" dirty="0"/>
              <a:t> </a:t>
            </a:r>
            <a:r>
              <a:rPr lang="ru-RU" sz="2800" b="1" dirty="0" err="1"/>
              <a:t>цього</a:t>
            </a:r>
            <a:r>
              <a:rPr lang="ru-RU" sz="2800" b="1" dirty="0"/>
              <a:t> </a:t>
            </a:r>
            <a:r>
              <a:rPr lang="ru-RU" sz="2800" b="1" dirty="0" err="1"/>
              <a:t>руху</a:t>
            </a:r>
            <a:r>
              <a:rPr lang="ru-RU" sz="2800" b="1" dirty="0"/>
              <a:t> і </a:t>
            </a:r>
            <a:r>
              <a:rPr lang="ru-RU" sz="2800" b="1" dirty="0" err="1"/>
              <a:t>виникла</a:t>
            </a:r>
            <a:r>
              <a:rPr lang="ru-RU" sz="2800" b="1" dirty="0"/>
              <a:t> </a:t>
            </a:r>
            <a:r>
              <a:rPr lang="ru-RU" sz="2800" b="1" dirty="0" err="1"/>
              <a:t>література</a:t>
            </a:r>
            <a:r>
              <a:rPr lang="ru-RU" sz="2800" b="1" dirty="0"/>
              <a:t> критичного </a:t>
            </a:r>
            <a:r>
              <a:rPr lang="ru-RU" sz="2800" b="1" dirty="0" err="1"/>
              <a:t>реалізму</a:t>
            </a:r>
            <a:r>
              <a:rPr lang="ru-RU" sz="2800" b="1" dirty="0"/>
              <a:t> ФРН. Г. </a:t>
            </a:r>
            <a:r>
              <a:rPr lang="ru-RU" sz="2800" b="1" dirty="0" smtClean="0"/>
              <a:t>Белль</a:t>
            </a:r>
            <a:r>
              <a:rPr lang="ru-RU" sz="2800" b="1" dirty="0"/>
              <a:t>, В. Кеппен та </a:t>
            </a:r>
            <a:r>
              <a:rPr lang="ru-RU" sz="2800" b="1" dirty="0" err="1"/>
              <a:t>інші</a:t>
            </a:r>
            <a:r>
              <a:rPr lang="ru-RU" sz="2800" b="1" dirty="0"/>
              <a:t> </a:t>
            </a:r>
            <a:r>
              <a:rPr lang="ru-RU" sz="2800" b="1" dirty="0" err="1"/>
              <a:t>видатні</a:t>
            </a:r>
            <a:r>
              <a:rPr lang="ru-RU" sz="2800" b="1" dirty="0"/>
              <a:t> </a:t>
            </a:r>
            <a:r>
              <a:rPr lang="ru-RU" sz="2800" b="1" dirty="0" err="1"/>
              <a:t>романісти</a:t>
            </a:r>
            <a:r>
              <a:rPr lang="ru-RU" sz="2800" b="1" dirty="0"/>
              <a:t> писали у </a:t>
            </a:r>
            <a:r>
              <a:rPr lang="ru-RU" sz="2800" b="1" dirty="0" err="1"/>
              <a:t>своїх</a:t>
            </a:r>
            <a:r>
              <a:rPr lang="ru-RU" sz="2800" b="1" dirty="0"/>
              <a:t> </a:t>
            </a:r>
            <a:r>
              <a:rPr lang="ru-RU" sz="2800" b="1" dirty="0" err="1"/>
              <a:t>творах</a:t>
            </a:r>
            <a:r>
              <a:rPr lang="ru-RU" sz="2800" b="1" dirty="0"/>
              <a:t> про «</a:t>
            </a:r>
            <a:r>
              <a:rPr lang="ru-RU" sz="2800" b="1" dirty="0" err="1"/>
              <a:t>неподолане</a:t>
            </a:r>
            <a:r>
              <a:rPr lang="ru-RU" sz="2800" b="1" dirty="0"/>
              <a:t> </a:t>
            </a:r>
            <a:r>
              <a:rPr lang="ru-RU" sz="2800" b="1" dirty="0" err="1"/>
              <a:t>минуле</a:t>
            </a:r>
            <a:r>
              <a:rPr lang="ru-RU" sz="2800" b="1" dirty="0"/>
              <a:t>» в </a:t>
            </a:r>
            <a:r>
              <a:rPr lang="ru-RU" sz="2800" b="1" dirty="0" err="1"/>
              <a:t>долі</a:t>
            </a:r>
            <a:r>
              <a:rPr lang="ru-RU" sz="2800" b="1" dirty="0"/>
              <a:t> </a:t>
            </a:r>
            <a:r>
              <a:rPr lang="ru-RU" sz="2800" b="1" dirty="0" err="1"/>
              <a:t>німецького</a:t>
            </a:r>
            <a:r>
              <a:rPr lang="ru-RU" sz="2800" b="1" dirty="0"/>
              <a:t> народу</a:t>
            </a:r>
            <a:r>
              <a:rPr lang="ru-RU" sz="2800" b="1" dirty="0" smtClean="0"/>
              <a:t>.</a:t>
            </a:r>
          </a:p>
          <a:p>
            <a:r>
              <a:rPr lang="uk-UA" sz="2800" b="1" dirty="0"/>
              <a:t>З надр «групи 47» вийшли і німецькі </a:t>
            </a:r>
            <a:r>
              <a:rPr lang="uk-UA" sz="2800" b="1" dirty="0" err="1"/>
              <a:t>екзистенц-романісти</a:t>
            </a:r>
            <a:r>
              <a:rPr lang="uk-UA" sz="2800" b="1" dirty="0"/>
              <a:t> А. </a:t>
            </a:r>
            <a:r>
              <a:rPr lang="uk-UA" sz="2800" b="1" dirty="0" err="1"/>
              <a:t>Андерш</a:t>
            </a:r>
            <a:r>
              <a:rPr lang="uk-UA" sz="2800" b="1" dirty="0"/>
              <a:t>, В. </a:t>
            </a:r>
            <a:r>
              <a:rPr lang="uk-UA" sz="2800" b="1" dirty="0" err="1"/>
              <a:t>Ієнс</a:t>
            </a:r>
            <a:r>
              <a:rPr lang="uk-UA" sz="2800" b="1" dirty="0"/>
              <a:t>, Г. Е. </a:t>
            </a:r>
            <a:r>
              <a:rPr lang="uk-UA" sz="2800" b="1" dirty="0" err="1"/>
              <a:t>Хольтхузен</a:t>
            </a:r>
            <a:r>
              <a:rPr lang="uk-UA" sz="2800" b="1" dirty="0"/>
              <a:t>. Та все ж магістральною лінією літератури ФРН стає саме критичний реалізм, твори, що проникнуті ідеями соціального критицизму і громадянської відповідальності.</a:t>
            </a:r>
            <a:endParaRPr lang="ru-RU" sz="2800" b="1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849828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t1.moskva.fm/uimg/artists/source/f1/f118e41242e2dc626f7fb0f87689b144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65" y="548680"/>
            <a:ext cx="2684535" cy="411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25716" y="5008820"/>
            <a:ext cx="24112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dirty="0" smtClean="0"/>
              <a:t>Г. В. Ріхтер</a:t>
            </a:r>
            <a:endParaRPr lang="uk-UA" sz="3200" b="1" dirty="0"/>
          </a:p>
        </p:txBody>
      </p:sp>
      <p:pic>
        <p:nvPicPr>
          <p:cNvPr id="8196" name="Picture 4" descr="http://j.livelib.ru/auface/170674/l/03c5/Alfred_Anders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5411" y="547579"/>
            <a:ext cx="2895946" cy="411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291328" y="4905314"/>
            <a:ext cx="24481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dirty="0" smtClean="0"/>
              <a:t>А. </a:t>
            </a:r>
            <a:r>
              <a:rPr lang="uk-UA" sz="3200" b="1" dirty="0" err="1" smtClean="0"/>
              <a:t>Андерш</a:t>
            </a:r>
            <a:r>
              <a:rPr lang="uk-UA" sz="3200" b="1" dirty="0" smtClean="0"/>
              <a:t> </a:t>
            </a:r>
            <a:endParaRPr lang="uk-UA" sz="3200" b="1" dirty="0"/>
          </a:p>
        </p:txBody>
      </p:sp>
      <p:pic>
        <p:nvPicPr>
          <p:cNvPr id="8198" name="Picture 6" descr="http://t1.gstatic.com/images?q=tbn:ANd9GcSkuumCPuede6bsT796Na9YZV3TDMMSPxTlsothZhVsO90BNJ7P2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9434" y="466589"/>
            <a:ext cx="3173653" cy="4177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660232" y="4937238"/>
            <a:ext cx="18902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dirty="0" smtClean="0"/>
              <a:t>Г.</a:t>
            </a:r>
            <a:r>
              <a:rPr lang="uk-UA" sz="3200" b="1" dirty="0"/>
              <a:t> Белль</a:t>
            </a:r>
          </a:p>
        </p:txBody>
      </p:sp>
    </p:spTree>
    <p:extLst>
      <p:ext uri="{BB962C8B-B14F-4D97-AF65-F5344CB8AC3E}">
        <p14:creationId xmlns:p14="http://schemas.microsoft.com/office/powerpoint/2010/main" val="16763839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b="1" dirty="0"/>
              <a:t>Протягом 60-70-х років в ФРН говорили і писали про кризу «старої літератури». Що стосується роману, то молоді письменники, які зараховували себе до «нової лівої літератури», вважали, що він загинув. Для них і </a:t>
            </a:r>
            <a:r>
              <a:rPr lang="uk-UA" sz="2800" b="1" dirty="0" err="1"/>
              <a:t>Кеппен</a:t>
            </a:r>
            <a:r>
              <a:rPr lang="uk-UA" sz="2800" b="1" dirty="0"/>
              <a:t>, і </a:t>
            </a:r>
            <a:r>
              <a:rPr lang="uk-UA" sz="2800" b="1" dirty="0" err="1" smtClean="0"/>
              <a:t>Белль</a:t>
            </a:r>
            <a:r>
              <a:rPr lang="uk-UA" sz="2800" b="1" dirty="0" smtClean="0"/>
              <a:t> </a:t>
            </a:r>
            <a:r>
              <a:rPr lang="uk-UA" sz="2800" b="1" dirty="0"/>
              <a:t>були класиками, які застаріли, немов «кіно дідуся». </a:t>
            </a:r>
          </a:p>
        </p:txBody>
      </p:sp>
    </p:spTree>
    <p:extLst>
      <p:ext uri="{BB962C8B-B14F-4D97-AF65-F5344CB8AC3E}">
        <p14:creationId xmlns:p14="http://schemas.microsoft.com/office/powerpoint/2010/main" val="26082427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Росія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uk-UA" sz="3200" b="1" dirty="0"/>
              <a:t>На рубежі 50-60-х </a:t>
            </a:r>
            <a:r>
              <a:rPr lang="en-US" sz="3200" b="1" dirty="0"/>
              <a:t>pp. </a:t>
            </a:r>
            <a:r>
              <a:rPr lang="uk-UA" sz="3200" b="1" dirty="0"/>
              <a:t>справжній розквіт в російській радянській літературі переживало оповідання. Відомими його майстрами були Ю. </a:t>
            </a:r>
            <a:r>
              <a:rPr lang="uk-UA" sz="3200" b="1" dirty="0" err="1"/>
              <a:t>Нагібін</a:t>
            </a:r>
            <a:r>
              <a:rPr lang="uk-UA" sz="3200" b="1" dirty="0"/>
              <a:t>, В. Астаф'єв, В. Распутін, Ф. </a:t>
            </a:r>
            <a:r>
              <a:rPr lang="uk-UA" sz="3200" b="1" dirty="0" err="1"/>
              <a:t>Іскандер</a:t>
            </a:r>
            <a:r>
              <a:rPr lang="uk-UA" sz="3200" b="1" dirty="0"/>
              <a:t> та інші</a:t>
            </a:r>
            <a:r>
              <a:rPr lang="uk-UA" sz="3200" b="1" dirty="0" smtClean="0"/>
              <a:t>.</a:t>
            </a:r>
          </a:p>
          <a:p>
            <a:r>
              <a:rPr lang="ru-RU" sz="3200" b="1" dirty="0"/>
              <a:t>При </a:t>
            </a:r>
            <a:r>
              <a:rPr lang="ru-RU" sz="3200" b="1" dirty="0" err="1"/>
              <a:t>цьому</a:t>
            </a:r>
            <a:r>
              <a:rPr lang="ru-RU" sz="3200" b="1" dirty="0"/>
              <a:t> не </a:t>
            </a:r>
            <a:r>
              <a:rPr lang="ru-RU" sz="3200" b="1" dirty="0" err="1"/>
              <a:t>кращим</a:t>
            </a:r>
            <a:r>
              <a:rPr lang="ru-RU" sz="3200" b="1" dirty="0"/>
              <a:t> чином </a:t>
            </a:r>
            <a:r>
              <a:rPr lang="ru-RU" sz="3200" b="1" dirty="0" err="1"/>
              <a:t>склалися</a:t>
            </a:r>
            <a:r>
              <a:rPr lang="ru-RU" sz="3200" b="1" dirty="0"/>
              <a:t> </a:t>
            </a:r>
            <a:r>
              <a:rPr lang="ru-RU" sz="3200" b="1" dirty="0" err="1"/>
              <a:t>справи</a:t>
            </a:r>
            <a:r>
              <a:rPr lang="ru-RU" sz="3200" b="1" dirty="0"/>
              <a:t> з романом. </a:t>
            </a:r>
            <a:r>
              <a:rPr lang="ru-RU" sz="3200" b="1" dirty="0" err="1"/>
              <a:t>Тільки</a:t>
            </a:r>
            <a:r>
              <a:rPr lang="ru-RU" sz="3200" b="1" dirty="0"/>
              <a:t> один-два з них </a:t>
            </a:r>
            <a:r>
              <a:rPr lang="ru-RU" sz="3200" b="1" dirty="0" err="1"/>
              <a:t>вибилися</a:t>
            </a:r>
            <a:r>
              <a:rPr lang="ru-RU" sz="3200" b="1" dirty="0"/>
              <a:t> за </a:t>
            </a:r>
            <a:r>
              <a:rPr lang="ru-RU" sz="3200" b="1" dirty="0" err="1"/>
              <a:t>межі</a:t>
            </a:r>
            <a:r>
              <a:rPr lang="ru-RU" sz="3200" b="1" dirty="0"/>
              <a:t> </a:t>
            </a:r>
            <a:r>
              <a:rPr lang="ru-RU" sz="3200" b="1" dirty="0" err="1"/>
              <a:t>щоденного</a:t>
            </a:r>
            <a:r>
              <a:rPr lang="ru-RU" sz="3200" b="1" dirty="0"/>
              <a:t> </a:t>
            </a:r>
            <a:r>
              <a:rPr lang="ru-RU" sz="3200" b="1" dirty="0" err="1"/>
              <a:t>читва</a:t>
            </a:r>
            <a:r>
              <a:rPr lang="ru-RU" sz="3200" b="1" dirty="0"/>
              <a:t>.</a:t>
            </a:r>
            <a:endParaRPr lang="uk-UA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36368020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052736"/>
            <a:ext cx="8229600" cy="4876800"/>
          </a:xfrm>
        </p:spPr>
        <p:txBody>
          <a:bodyPr>
            <a:normAutofit fontScale="92500" lnSpcReduction="10000"/>
          </a:bodyPr>
          <a:lstStyle/>
          <a:p>
            <a:r>
              <a:rPr lang="ru-RU" sz="3200" b="1" dirty="0"/>
              <a:t>Широко </a:t>
            </a:r>
            <a:r>
              <a:rPr lang="ru-RU" sz="3200" b="1" dirty="0" err="1"/>
              <a:t>відомими</a:t>
            </a:r>
            <a:r>
              <a:rPr lang="ru-RU" sz="3200" b="1" dirty="0"/>
              <a:t> і </a:t>
            </a:r>
            <a:r>
              <a:rPr lang="ru-RU" sz="3200" b="1" dirty="0" err="1"/>
              <a:t>популярними</a:t>
            </a:r>
            <a:r>
              <a:rPr lang="ru-RU" sz="3200" b="1" dirty="0"/>
              <a:t> </a:t>
            </a:r>
            <a:r>
              <a:rPr lang="ru-RU" sz="3200" b="1" dirty="0" err="1"/>
              <a:t>були</a:t>
            </a:r>
            <a:r>
              <a:rPr lang="ru-RU" sz="3200" b="1" dirty="0"/>
              <a:t> </a:t>
            </a:r>
            <a:r>
              <a:rPr lang="ru-RU" sz="3200" b="1" dirty="0" err="1"/>
              <a:t>п'єси</a:t>
            </a:r>
            <a:r>
              <a:rPr lang="ru-RU" sz="3200" b="1" dirty="0"/>
              <a:t> таких </a:t>
            </a:r>
            <a:r>
              <a:rPr lang="ru-RU" sz="3200" b="1" dirty="0" err="1"/>
              <a:t>драматургів</a:t>
            </a:r>
            <a:r>
              <a:rPr lang="ru-RU" sz="3200" b="1" dirty="0"/>
              <a:t>, як В. Розов, О. Арбузов, О. </a:t>
            </a:r>
            <a:r>
              <a:rPr lang="ru-RU" sz="3200" b="1" dirty="0" err="1"/>
              <a:t>Володін</a:t>
            </a:r>
            <a:r>
              <a:rPr lang="ru-RU" sz="3200" b="1" dirty="0"/>
              <a:t>. </a:t>
            </a:r>
            <a:r>
              <a:rPr lang="ru-RU" sz="3200" b="1" dirty="0" err="1"/>
              <a:t>їх</a:t>
            </a:r>
            <a:r>
              <a:rPr lang="ru-RU" sz="3200" b="1" dirty="0"/>
              <a:t> </a:t>
            </a:r>
            <a:r>
              <a:rPr lang="ru-RU" sz="3200" b="1" dirty="0" err="1"/>
              <a:t>мелодрами</a:t>
            </a:r>
            <a:r>
              <a:rPr lang="ru-RU" sz="3200" b="1" dirty="0"/>
              <a:t> добре </a:t>
            </a:r>
            <a:r>
              <a:rPr lang="ru-RU" sz="3200" b="1" dirty="0" err="1"/>
              <a:t>сприймалися</a:t>
            </a:r>
            <a:r>
              <a:rPr lang="ru-RU" sz="3200" b="1" dirty="0"/>
              <a:t> широким колом </a:t>
            </a:r>
            <a:r>
              <a:rPr lang="ru-RU" sz="3200" b="1" dirty="0" err="1"/>
              <a:t>глядачів</a:t>
            </a:r>
            <a:r>
              <a:rPr lang="ru-RU" sz="3200" b="1" dirty="0" smtClean="0"/>
              <a:t>.</a:t>
            </a:r>
          </a:p>
          <a:p>
            <a:r>
              <a:rPr lang="uk-UA" sz="3200" b="1" dirty="0"/>
              <a:t>Основи тридцятирічної традиції гуманістичної воєнної прози в російській літературі закладені ще В. </a:t>
            </a:r>
            <a:r>
              <a:rPr lang="uk-UA" sz="3200" b="1" dirty="0" err="1"/>
              <a:t>Гроссманом</a:t>
            </a:r>
            <a:r>
              <a:rPr lang="uk-UA" sz="3200" b="1" dirty="0"/>
              <a:t>, В. Виковим, Г. </a:t>
            </a:r>
            <a:r>
              <a:rPr lang="uk-UA" sz="3200" b="1" dirty="0" err="1"/>
              <a:t>Баклановим</a:t>
            </a:r>
            <a:r>
              <a:rPr lang="uk-UA" sz="3200" b="1" dirty="0"/>
              <a:t>, Ю. Бондаревим, В. Астаф'євим, Б. Окуджавою та іншими</a:t>
            </a:r>
            <a:r>
              <a:rPr lang="uk-UA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5897649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548680"/>
            <a:ext cx="8856984" cy="5904656"/>
          </a:xfrm>
        </p:spPr>
        <p:txBody>
          <a:bodyPr>
            <a:normAutofit/>
          </a:bodyPr>
          <a:lstStyle/>
          <a:p>
            <a:r>
              <a:rPr lang="uk-UA" sz="2800" b="1" dirty="0"/>
              <a:t>Величезне значення для розвитку російської радянської літератури мали філософські і літературознавчі праці М.М. </a:t>
            </a:r>
            <a:r>
              <a:rPr lang="uk-UA" sz="2800" b="1" dirty="0" err="1"/>
              <a:t>Бахтіна</a:t>
            </a:r>
            <a:r>
              <a:rPr lang="uk-UA" sz="2800" b="1" dirty="0"/>
              <a:t>. </a:t>
            </a:r>
            <a:endParaRPr lang="uk-UA" sz="2800" b="1" dirty="0" smtClean="0"/>
          </a:p>
          <a:p>
            <a:endParaRPr lang="uk-UA" sz="2800" b="1" dirty="0" smtClean="0"/>
          </a:p>
          <a:p>
            <a:r>
              <a:rPr lang="uk-UA" sz="2800" b="1" dirty="0" smtClean="0"/>
              <a:t>Обличчя </a:t>
            </a:r>
            <a:r>
              <a:rPr lang="uk-UA" sz="2800" b="1" dirty="0"/>
              <a:t>російської прози і поезії пізньорадянського (післясталінського) часу визначав не тільки видатний поет </a:t>
            </a:r>
            <a:r>
              <a:rPr lang="en-US" sz="2800" b="1" dirty="0"/>
              <a:t>XX </a:t>
            </a:r>
            <a:r>
              <a:rPr lang="uk-UA" sz="2800" b="1" dirty="0"/>
              <a:t>ст. Б. Пастернак, а й В. </a:t>
            </a:r>
            <a:r>
              <a:rPr lang="uk-UA" sz="2800" b="1" dirty="0" err="1"/>
              <a:t>Шаламов</a:t>
            </a:r>
            <a:r>
              <a:rPr lang="uk-UA" sz="2800" b="1" dirty="0"/>
              <a:t>, О. Солженіцин, В. Аксьонов, Ф. </a:t>
            </a:r>
            <a:r>
              <a:rPr lang="uk-UA" sz="2800" b="1" dirty="0" err="1"/>
              <a:t>Іскандер</a:t>
            </a:r>
            <a:r>
              <a:rPr lang="uk-UA" sz="2800" b="1" dirty="0"/>
              <a:t>, Ф. </a:t>
            </a:r>
            <a:r>
              <a:rPr lang="uk-UA" sz="2800" b="1" dirty="0" err="1"/>
              <a:t>Абрамов</a:t>
            </a:r>
            <a:r>
              <a:rPr lang="uk-UA" sz="2800" b="1" dirty="0"/>
              <a:t>, Ю. </a:t>
            </a:r>
            <a:r>
              <a:rPr lang="uk-UA" sz="2800" b="1" dirty="0" err="1"/>
              <a:t>Тріфонов</a:t>
            </a:r>
            <a:r>
              <a:rPr lang="uk-UA" sz="2800" b="1" dirty="0"/>
              <a:t>, Г. </a:t>
            </a:r>
            <a:r>
              <a:rPr lang="uk-UA" sz="2800" b="1" dirty="0" err="1"/>
              <a:t>Вла-дімов</a:t>
            </a:r>
            <a:r>
              <a:rPr lang="uk-UA" sz="2800" b="1" dirty="0"/>
              <a:t>, В. Войнович, В. </a:t>
            </a:r>
            <a:r>
              <a:rPr lang="uk-UA" sz="2800" b="1" dirty="0" err="1"/>
              <a:t>Єрофєєв</a:t>
            </a:r>
            <a:r>
              <a:rPr lang="uk-UA" sz="2800" b="1" dirty="0"/>
              <a:t>, А. </a:t>
            </a:r>
            <a:r>
              <a:rPr lang="uk-UA" sz="2800" b="1" dirty="0" err="1"/>
              <a:t>Бітов</a:t>
            </a:r>
            <a:r>
              <a:rPr lang="uk-UA" sz="2800" b="1" dirty="0"/>
              <a:t>, Д. </a:t>
            </a:r>
            <a:r>
              <a:rPr lang="uk-UA" sz="2800" b="1" dirty="0" err="1"/>
              <a:t>Прігов</a:t>
            </a:r>
            <a:r>
              <a:rPr lang="uk-UA" sz="2800" b="1" dirty="0"/>
              <a:t> і ще декілька найбільш талановитих і відомих письменників</a:t>
            </a:r>
            <a:r>
              <a:rPr lang="uk-UA" sz="2800" b="1" dirty="0" smtClean="0"/>
              <a:t>.(постмодернізм)</a:t>
            </a:r>
            <a:endParaRPr lang="uk-UA" sz="2800" b="1" dirty="0"/>
          </a:p>
        </p:txBody>
      </p:sp>
    </p:spTree>
    <p:extLst>
      <p:ext uri="{BB962C8B-B14F-4D97-AF65-F5344CB8AC3E}">
        <p14:creationId xmlns:p14="http://schemas.microsoft.com/office/powerpoint/2010/main" val="2524953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3116801" cy="1143000"/>
          </a:xfrm>
        </p:spPr>
        <p:txBody>
          <a:bodyPr/>
          <a:lstStyle/>
          <a:p>
            <a:r>
              <a:rPr lang="uk-UA" dirty="0" smtClean="0"/>
              <a:t>Італія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196752"/>
            <a:ext cx="8208912" cy="4968552"/>
          </a:xfrm>
        </p:spPr>
        <p:txBody>
          <a:bodyPr>
            <a:normAutofit/>
          </a:bodyPr>
          <a:lstStyle/>
          <a:p>
            <a:r>
              <a:rPr lang="ru-RU" b="1" dirty="0"/>
              <a:t>В </a:t>
            </a:r>
            <a:r>
              <a:rPr lang="ru-RU" b="1" dirty="0" err="1"/>
              <a:t>Італії</a:t>
            </a:r>
            <a:r>
              <a:rPr lang="ru-RU" b="1" dirty="0"/>
              <a:t> в перше ж </a:t>
            </a:r>
            <a:r>
              <a:rPr lang="ru-RU" b="1" dirty="0" err="1"/>
              <a:t>повоєнне</a:t>
            </a:r>
            <a:r>
              <a:rPr lang="ru-RU" b="1" dirty="0"/>
              <a:t> </a:t>
            </a:r>
            <a:r>
              <a:rPr lang="ru-RU" b="1" dirty="0" err="1"/>
              <a:t>десятиліття</a:t>
            </a:r>
            <a:r>
              <a:rPr lang="ru-RU" b="1" dirty="0"/>
              <a:t> проявили себе </a:t>
            </a:r>
            <a:r>
              <a:rPr lang="ru-RU" b="1" dirty="0" err="1"/>
              <a:t>письменники</a:t>
            </a:r>
            <a:r>
              <a:rPr lang="ru-RU" b="1" dirty="0"/>
              <a:t>, </a:t>
            </a:r>
            <a:r>
              <a:rPr lang="ru-RU" b="1" dirty="0" err="1"/>
              <a:t>які</a:t>
            </a:r>
            <a:r>
              <a:rPr lang="ru-RU" b="1" dirty="0"/>
              <a:t> писали про </a:t>
            </a:r>
            <a:r>
              <a:rPr lang="ru-RU" b="1" dirty="0" err="1"/>
              <a:t>боротьбу</a:t>
            </a:r>
            <a:r>
              <a:rPr lang="ru-RU" b="1" dirty="0"/>
              <a:t> з фашизмом, про </a:t>
            </a:r>
            <a:r>
              <a:rPr lang="ru-RU" b="1" dirty="0" err="1"/>
              <a:t>історичний</a:t>
            </a:r>
            <a:r>
              <a:rPr lang="ru-RU" b="1" dirty="0"/>
              <a:t> </a:t>
            </a:r>
            <a:r>
              <a:rPr lang="ru-RU" b="1" dirty="0" err="1"/>
              <a:t>досвід</a:t>
            </a:r>
            <a:r>
              <a:rPr lang="ru-RU" b="1" dirty="0"/>
              <a:t> народу</a:t>
            </a:r>
            <a:r>
              <a:rPr lang="ru-RU" b="1" dirty="0" smtClean="0"/>
              <a:t>.</a:t>
            </a:r>
          </a:p>
          <a:p>
            <a:endParaRPr lang="uk-UA" b="1" dirty="0" smtClean="0"/>
          </a:p>
          <a:p>
            <a:r>
              <a:rPr lang="uk-UA" b="1" dirty="0" smtClean="0"/>
              <a:t>Незвичайною</a:t>
            </a:r>
            <a:r>
              <a:rPr lang="uk-UA" b="1" dirty="0"/>
              <a:t>, дивовижною постаттю в громадському житті і літературі Італії 40-50-х років був </a:t>
            </a:r>
            <a:r>
              <a:rPr lang="uk-UA" b="1" dirty="0" err="1"/>
              <a:t>Курціо</a:t>
            </a:r>
            <a:r>
              <a:rPr lang="uk-UA" b="1" dirty="0"/>
              <a:t> </a:t>
            </a:r>
            <a:r>
              <a:rPr lang="uk-UA" b="1" dirty="0" err="1"/>
              <a:t>Малапарте</a:t>
            </a:r>
            <a:r>
              <a:rPr lang="uk-UA" b="1" dirty="0"/>
              <a:t>. Очевидець і учасник багатьох великих подій напередодні і під час Другої світової війни, він був знайомий з безліччю знаменитих людей Європи і Америки.</a:t>
            </a:r>
          </a:p>
        </p:txBody>
      </p:sp>
    </p:spTree>
    <p:extLst>
      <p:ext uri="{BB962C8B-B14F-4D97-AF65-F5344CB8AC3E}">
        <p14:creationId xmlns:p14="http://schemas.microsoft.com/office/powerpoint/2010/main" val="31870485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3200" b="1" dirty="0" smtClean="0"/>
              <a:t>Зародилося </a:t>
            </a:r>
            <a:r>
              <a:rPr lang="uk-UA" sz="3200" b="1" dirty="0"/>
              <a:t>ціле літературне і театральне покоління Росії в особах Л. </a:t>
            </a:r>
            <a:r>
              <a:rPr lang="uk-UA" sz="3200" b="1" dirty="0" err="1"/>
              <a:t>Петрушевської</a:t>
            </a:r>
            <a:r>
              <a:rPr lang="uk-UA" sz="3200" b="1" dirty="0"/>
              <a:t>, В. </a:t>
            </a:r>
            <a:r>
              <a:rPr lang="uk-UA" sz="3200" b="1" dirty="0" err="1"/>
              <a:t>Славкіна</a:t>
            </a:r>
            <a:r>
              <a:rPr lang="uk-UA" sz="3200" b="1" dirty="0"/>
              <a:t>, Л. </a:t>
            </a:r>
            <a:r>
              <a:rPr lang="uk-UA" sz="3200" b="1" dirty="0" err="1"/>
              <a:t>Разумовської</a:t>
            </a:r>
            <a:r>
              <a:rPr lang="uk-UA" sz="3200" b="1" dirty="0"/>
              <a:t> та інших, їх п'єси в критиці 80-х років були названі «</a:t>
            </a:r>
            <a:r>
              <a:rPr lang="uk-UA" sz="3200" b="1" dirty="0" err="1"/>
              <a:t>поствампіловською</a:t>
            </a:r>
            <a:r>
              <a:rPr lang="uk-UA" sz="3200" b="1" dirty="0"/>
              <a:t> драматургією».</a:t>
            </a:r>
          </a:p>
        </p:txBody>
      </p:sp>
    </p:spTree>
    <p:extLst>
      <p:ext uri="{BB962C8B-B14F-4D97-AF65-F5344CB8AC3E}">
        <p14:creationId xmlns:p14="http://schemas.microsoft.com/office/powerpoint/2010/main" val="33671456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upload.wikimedia.org/wikipedia/ru/8/8e/Shalamov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403" y="414294"/>
            <a:ext cx="2438400" cy="5246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746595" y="6309320"/>
            <a:ext cx="18722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err="1" smtClean="0"/>
              <a:t>Шаламов</a:t>
            </a:r>
            <a:r>
              <a:rPr lang="uk-UA" dirty="0" smtClean="0"/>
              <a:t> В.</a:t>
            </a:r>
            <a:endParaRPr lang="uk-UA" dirty="0"/>
          </a:p>
        </p:txBody>
      </p:sp>
      <p:pic>
        <p:nvPicPr>
          <p:cNvPr id="5124" name="Picture 4" descr="Файл:Виктор Розов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0226" y="526760"/>
            <a:ext cx="3033901" cy="5022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429437" y="6150072"/>
            <a:ext cx="14210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 smtClean="0"/>
              <a:t>Віктор</a:t>
            </a:r>
            <a:r>
              <a:rPr lang="ru-RU" dirty="0" smtClean="0"/>
              <a:t> </a:t>
            </a:r>
            <a:r>
              <a:rPr lang="ru-RU" dirty="0"/>
              <a:t>Розов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724128" y="6124654"/>
            <a:ext cx="30243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/>
              <a:t>Солженіцин</a:t>
            </a:r>
            <a:r>
              <a:rPr lang="uk-UA" dirty="0"/>
              <a:t> </a:t>
            </a:r>
            <a:r>
              <a:rPr lang="uk-UA" dirty="0" smtClean="0"/>
              <a:t>О.</a:t>
            </a:r>
            <a:endParaRPr lang="uk-UA" dirty="0"/>
          </a:p>
        </p:txBody>
      </p:sp>
      <p:pic>
        <p:nvPicPr>
          <p:cNvPr id="5126" name="Picture 6" descr="http://tsikave.ostriv.in.ua/images/publications/4/4055/130393998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5540" y="764242"/>
            <a:ext cx="2990645" cy="4547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92190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uk-UA" dirty="0" smtClean="0"/>
              <a:t>Україна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435280" cy="5472608"/>
          </a:xfrm>
        </p:spPr>
        <p:txBody>
          <a:bodyPr>
            <a:normAutofit/>
          </a:bodyPr>
          <a:lstStyle/>
          <a:p>
            <a:r>
              <a:rPr lang="uk-UA" b="1" dirty="0"/>
              <a:t>В післявоєнний період літературний процес в Україні знову активізується</a:t>
            </a:r>
            <a:r>
              <a:rPr lang="uk-UA" b="1" dirty="0" smtClean="0"/>
              <a:t>.</a:t>
            </a:r>
          </a:p>
          <a:p>
            <a:r>
              <a:rPr lang="uk-UA" b="1" dirty="0" smtClean="0"/>
              <a:t> </a:t>
            </a:r>
            <a:r>
              <a:rPr lang="uk-UA" b="1" dirty="0"/>
              <a:t>Було видано друком твори молодих письменників воєнного і повоєнного покоління</a:t>
            </a:r>
            <a:r>
              <a:rPr lang="uk-UA" b="1" dirty="0" smtClean="0"/>
              <a:t>.</a:t>
            </a:r>
          </a:p>
          <a:p>
            <a:r>
              <a:rPr lang="uk-UA" b="1" dirty="0" smtClean="0"/>
              <a:t> </a:t>
            </a:r>
            <a:r>
              <a:rPr lang="uk-UA" b="1" dirty="0"/>
              <a:t>Воєнні мотиви в їх творах були основними. Найяскравішим письменником серед них був Олесь Гончар</a:t>
            </a:r>
            <a:r>
              <a:rPr lang="uk-UA" b="1" dirty="0" smtClean="0"/>
              <a:t>.</a:t>
            </a:r>
          </a:p>
          <a:p>
            <a:r>
              <a:rPr lang="uk-UA" b="1" dirty="0" smtClean="0"/>
              <a:t> </a:t>
            </a:r>
            <a:r>
              <a:rPr lang="uk-UA" b="1" dirty="0"/>
              <a:t>Його трилогія «Прапороносці» (1948 р.) увійшла до скарбниці вітчизняної літератури. Та найбільшої слави (як і переслідувань з боку влади) приніс О. Гончару роман «Собор» (1968 </a:t>
            </a:r>
            <a:r>
              <a:rPr lang="en-US" b="1" dirty="0"/>
              <a:t>p.).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35410678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692696"/>
            <a:ext cx="8352928" cy="5472608"/>
          </a:xfrm>
        </p:spPr>
        <p:txBody>
          <a:bodyPr>
            <a:normAutofit/>
          </a:bodyPr>
          <a:lstStyle/>
          <a:p>
            <a:r>
              <a:rPr lang="uk-UA" dirty="0"/>
              <a:t>Проявом відродження мистецького життя в Україні було відновлення літературної періодики. В 1948 році </a:t>
            </a:r>
            <a:r>
              <a:rPr lang="uk-UA" dirty="0" smtClean="0"/>
              <a:t>відбувся </a:t>
            </a:r>
            <a:r>
              <a:rPr lang="en-US" dirty="0" smtClean="0"/>
              <a:t>II </a:t>
            </a:r>
            <a:r>
              <a:rPr lang="uk-UA" dirty="0"/>
              <a:t>з'їзд письменників України</a:t>
            </a:r>
            <a:r>
              <a:rPr lang="uk-UA" dirty="0" smtClean="0"/>
              <a:t>.</a:t>
            </a:r>
          </a:p>
          <a:p>
            <a:r>
              <a:rPr lang="uk-UA" dirty="0"/>
              <a:t>З середини 50-х років, а особливо після розвінчання «культу особи» Сталіна в літературі України почався процес переборення схематизму, безконфліктності, збагачення засобів психологічного аналізу. </a:t>
            </a:r>
            <a:endParaRPr lang="uk-UA" dirty="0" smtClean="0"/>
          </a:p>
          <a:p>
            <a:r>
              <a:rPr lang="uk-UA" dirty="0" smtClean="0"/>
              <a:t>60-ті </a:t>
            </a:r>
            <a:r>
              <a:rPr lang="uk-UA" dirty="0"/>
              <a:t>роки були відзначені появою талановитих письменників і поетів — Михайла Стельмаха, Миколи Вінграновського та інших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751391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84784"/>
            <a:ext cx="8363272" cy="6192688"/>
          </a:xfrm>
        </p:spPr>
        <p:txBody>
          <a:bodyPr>
            <a:normAutofit/>
          </a:bodyPr>
          <a:lstStyle/>
          <a:p>
            <a:r>
              <a:rPr lang="ru-RU" b="1" dirty="0" err="1"/>
              <a:t>Однак</a:t>
            </a:r>
            <a:r>
              <a:rPr lang="ru-RU" b="1" dirty="0"/>
              <a:t> рамки </a:t>
            </a:r>
            <a:r>
              <a:rPr lang="ru-RU" b="1" dirty="0" err="1"/>
              <a:t>соціалістичного</a:t>
            </a:r>
            <a:r>
              <a:rPr lang="ru-RU" b="1" dirty="0"/>
              <a:t> </a:t>
            </a:r>
            <a:r>
              <a:rPr lang="ru-RU" b="1" dirty="0" err="1"/>
              <a:t>реалізму</a:t>
            </a:r>
            <a:r>
              <a:rPr lang="ru-RU" b="1" dirty="0"/>
              <a:t> й </a:t>
            </a:r>
            <a:r>
              <a:rPr lang="ru-RU" b="1" dirty="0" err="1"/>
              <a:t>надалі</a:t>
            </a:r>
            <a:r>
              <a:rPr lang="ru-RU" b="1" dirty="0"/>
              <a:t> </a:t>
            </a:r>
            <a:r>
              <a:rPr lang="ru-RU" b="1" dirty="0" err="1"/>
              <a:t>сковували</a:t>
            </a:r>
            <a:r>
              <a:rPr lang="ru-RU" b="1" dirty="0"/>
              <a:t> </a:t>
            </a:r>
            <a:r>
              <a:rPr lang="ru-RU" b="1" dirty="0" err="1"/>
              <a:t>мистецьку</a:t>
            </a:r>
            <a:r>
              <a:rPr lang="ru-RU" b="1" dirty="0"/>
              <a:t> </a:t>
            </a:r>
            <a:r>
              <a:rPr lang="ru-RU" b="1" dirty="0" err="1"/>
              <a:t>творчість</a:t>
            </a:r>
            <a:r>
              <a:rPr lang="ru-RU" b="1" dirty="0"/>
              <a:t> </a:t>
            </a:r>
            <a:r>
              <a:rPr lang="ru-RU" b="1" dirty="0" err="1"/>
              <a:t>письменників</a:t>
            </a:r>
            <a:r>
              <a:rPr lang="ru-RU" b="1" dirty="0"/>
              <a:t>.</a:t>
            </a:r>
            <a:endParaRPr lang="ru-RU" b="1" dirty="0" smtClean="0"/>
          </a:p>
          <a:p>
            <a:r>
              <a:rPr lang="uk-UA" b="1" dirty="0" smtClean="0"/>
              <a:t>Письменники </a:t>
            </a:r>
            <a:r>
              <a:rPr lang="uk-UA" b="1" dirty="0"/>
              <a:t>того періоду були вилучені цензурою з української прози і поезії. Було арештовано і замучено в ув'язненні тонкого і ліричного поета-містика В. Стуса, заборонено видавати друком прекрасного новеліста Григора Тютюнника, якого Олесь Гончар назвав «живописцем правди», і відому поетесу Ліну Костенко. Відбулося повне одержавлення літератури.</a:t>
            </a:r>
            <a:endParaRPr lang="ru-RU" b="1" dirty="0"/>
          </a:p>
          <a:p>
            <a:r>
              <a:rPr lang="ru-RU" b="1" dirty="0" smtClean="0"/>
              <a:t>В </a:t>
            </a:r>
            <a:r>
              <a:rPr lang="ru-RU" b="1" dirty="0" err="1"/>
              <a:t>кінці</a:t>
            </a:r>
            <a:r>
              <a:rPr lang="ru-RU" b="1" dirty="0"/>
              <a:t> 80-х — на початку 90-х </a:t>
            </a:r>
            <a:r>
              <a:rPr lang="ru-RU" b="1" dirty="0" err="1"/>
              <a:t>років</a:t>
            </a:r>
            <a:r>
              <a:rPr lang="ru-RU" b="1" dirty="0"/>
              <a:t> </a:t>
            </a:r>
            <a:r>
              <a:rPr lang="ru-RU" b="1" dirty="0" err="1"/>
              <a:t>письменники</a:t>
            </a:r>
            <a:r>
              <a:rPr lang="ru-RU" b="1" dirty="0"/>
              <a:t> старшого і </a:t>
            </a:r>
            <a:r>
              <a:rPr lang="ru-RU" b="1" dirty="0" err="1"/>
              <a:t>середнього</a:t>
            </a:r>
            <a:r>
              <a:rPr lang="ru-RU" b="1" dirty="0"/>
              <a:t> </a:t>
            </a:r>
            <a:r>
              <a:rPr lang="ru-RU" b="1" dirty="0" err="1"/>
              <a:t>покоління</a:t>
            </a:r>
            <a:r>
              <a:rPr lang="ru-RU" b="1" dirty="0"/>
              <a:t> — І. Драч, Б. </a:t>
            </a:r>
            <a:r>
              <a:rPr lang="ru-RU" b="1" dirty="0" err="1"/>
              <a:t>Олійник</a:t>
            </a:r>
            <a:r>
              <a:rPr lang="ru-RU" b="1" dirty="0"/>
              <a:t>, Ю. Щербак та </a:t>
            </a:r>
            <a:r>
              <a:rPr lang="ru-RU" b="1" dirty="0" err="1"/>
              <a:t>інші</a:t>
            </a:r>
            <a:r>
              <a:rPr lang="ru-RU" b="1" dirty="0"/>
              <a:t> </a:t>
            </a:r>
            <a:r>
              <a:rPr lang="ru-RU" b="1" dirty="0" err="1"/>
              <a:t>пішли</a:t>
            </a:r>
            <a:r>
              <a:rPr lang="ru-RU" b="1" dirty="0"/>
              <a:t> в </a:t>
            </a:r>
            <a:r>
              <a:rPr lang="ru-RU" b="1" dirty="0" err="1"/>
              <a:t>політику</a:t>
            </a:r>
            <a:r>
              <a:rPr lang="ru-RU" b="1" dirty="0"/>
              <a:t>. 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41659350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kostenko.electron.com.ua/photo/kostenko_lin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76672"/>
            <a:ext cx="1914525" cy="250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http://upload.wikimedia.org/wikipedia/uk/thumb/7/78/%D0%93%D0%BE%D0%BD%D1%87%D0%B0%D1%80_%D0%9E2.jpg/220px-%D0%93%D0%BE%D0%BD%D1%87%D0%B0%D1%80_%D0%9E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60649"/>
            <a:ext cx="2095500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http://upload.wikimedia.org/wikipedia/uk/thumb/c/cc/Stus_vasyl.JPG/200px-Stus_vasyl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4224" y="429881"/>
            <a:ext cx="1905000" cy="250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 descr="http://www.pisni.org.ua/files/026/006448_mykola_vinhranovskyy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3762" y="427273"/>
            <a:ext cx="1905000" cy="2713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10" descr="data:image/jpeg;base64,/9j/4AAQSkZJRgABAQAAAQABAAD/2wCEAAkGBxQTEhUUExQWFBUXFxcWGBcXFxgcGBcaGhgcFxcdGBwcHCggGBwlHBcXITEhJSksLi4uFx8zODMsNygtLiwBCgoKBQUFDgUFDisZExkrKysrKysrKysrKysrKysrKysrKysrKysrKysrKysrKysrKysrKysrKysrKysrKysrK//AABEIAREAuAMBIgACEQEDEQH/xAAcAAABBQEBAQAAAAAAAAAAAAADAAIEBQYBBwj/xAA7EAACAQIEBAQEBQMDAwUAAAABAgADEQQFITEGEkFRImFxgRORobEHMsHR8CNCUhRi4RUzklNjcrLC/8QAFAEBAAAAAAAAAAAAAAAAAAAAAP/EABQRAQAAAAAAAAAAAAAAAAAAAAD/2gAMAwEAAhEDEQA/AItU6mRyTD1l1nDSgD5zOq0XLOW7QHNEs4X0jOeAZnjeeAapGrUgWCmEUyJTeSKbawDjSFRoNCJIQ7QOgxEx1NtY60B6bQqRtMfy0IukBAx4E4flCo2mkBKDeS6UApk2ifKBJpreGopH4e0kLvtAJRpgxQ1JIoHk9S1zB9YqlSA5usB7EQDmdO95xzAUbacv5zjNaAxxH01jITQawC01h+cDcyqfGG9lj6VFn3vaBaDEp3EJ/rk7yKuWnopI84dMtfqvvaBKpYtTsZIp1gesqMXg2BuqkaSM7ON7iBqk1hBTlFh8WyWux+V5bYLMVfQnX6QJBEKq/WPVN4RafeAqa3FpKoLGJTk7DrANQSS6YjaKyQqwD0u8UfRnIHi1QRkK+8Ed4DmjGEJa4jVSAz4cY6SR0g7GBHdbCTTltQhD/wCovMo7L3PY6TScM8NJVpirVNl+IEUdz1vNTg+HLs52W4VdNQq9j2gYrJOFi5KAeK2/SbXK+DadJfH4m69ppsDgkpLyoLdz1PrDEQM5VydbWUAWkOrk52uJqalKDbD3gYzF5aVGov6Sor4MdvnPRcTgwRKavlwN7wPPsRl5APaVVWiUIINjvN3jMDy7DTtKDNMGBqBcdfKBLyLMxVHI35h9ZeW8p5zQqtSqXGljvN5l+MFZAw9xAnURJdGQ6RtJ9EQJlMaQ6iDS1o9YEim0UYpigeM1N4I7wlSCBgPvHLBhoSnARSFwWHLuqjckAe5k3AYAVTyq/iOwINj7ib7hnhkYch35WPQ/4994FfnFN2xOHwdL8iKrvbv1JPU2+83VGmFAA6SJhsvVa1Sr/c/KL9gB0/nSToHDOTpjLwO2nAI4TtoAaq6SvxNLSWrCRMQBAosXS76zOZlR0b+dJqcw0F+kzuJsT6wMLmNHS/UG3tDcOZiab2Ox0kzN6Ni/pM0HsYHr6rcAi2slUxp5zM8K5iKiBSfENJpaekCVTMLzD0kUE3hbwJNNdYoxIoHjbtGDeItGX1gEAENhgLjmFx27wCmT8rw/O4G1za/bvA9A4OyLkHOwAuNup8j2E1WJI5bW00FvU2mNrcQf6SnyqhY3IHNpbS+sfwnnr4mq3xCBZQ1h5EfvA3AijUa+sdA4Y1ROsYNKkAonY0GdvARkStJTGQsTU7QKjNKnhIMzrkc1pbZtU9ZRCr44FTxEd+mkxtRtZqOI6mp7H9JlKsC1yXMTSqKw6EXHlPWsFX+IgYWsReeJ0263m74HzUqfhk+E/SBu0Gk6rQiU4jSgINFHinFA8SYx6iNAhFMBLtNFwnhefEIp2HjPoJnh2m04fwNRKHxl1NQco7hbbiBI42qc5C0uVrLzNbp0Fz/N5TcB4djVdnblApsbd72H89JHKcjczEg2ZWHQ9R67fSWeROtQ1FXdlCgnte4v7wPScv8A+0g7Kv2kmQKXMtKmw1si8w7i2tvMR5zWjyhvipY/7hAlOJHVICjnFJzZXU+4khWudNYBFnSI0m0IIEeuxAlTi6/KNTvLXEsJTYvC8x12gUONfm9JTc9iT7TS5hQCja0xeNrWY22gU2e1fEdZSVGlhmR1lS7QDU2l7w3i+Sqp85m1eWOVVLVF9R94HvVFwVBB0tGu0i5TU/pL6SSw1gGQxQfP20igeMFDfY/Izi6HaW2Izwi9rfISqxGct3HrYQH+03mRcTouGp0yLGnYfcE/WYTKMNVxDXuQo3aW+LoqosrBR1J694E6sy1kCgXqMzA+oJAt6iSOCcKFqgNre5t6A2A+syhzVEZQpJAO5+Wkl4biLkekwGivcnuCdfpeBtuFlqYwVkepUXDU6jIqXtUPXldhryjsJT8WcO0KR/oqDcElLMxUDrcdPWXfB1YpjcVR/tctVX/yv/8AV1M1YQBToL6j1gfPWK0bw+HXpzC0ssizhqdRS7OQDqBVZSffpLPNMLaq16dwCbfPSDo4AMGZlsbWHrsIF/W4tNWnbCpi1qKdjy1E0/y3Mrqn4k4umQtRadx3Qg/eTOGMsxLNVqYKp8FCOXx6hnVQCRptcH5zG5zTr1MU4xBBqjci1tB0tA2FD8Tz/fQB81Y3+Rhqv4j02H5GX1EylHh3mbl5wByk8x72uAJCp5ZVBNgdO8Da1uKaddANj1tsZUViGYhdSdpQpT+IbEENtcDb5bydSxFSi/wSl6jWCsTuIFdmSanXbS/nKutTtLbOV5WCA3I3Pn1ldi21HoIEYeck4I+MSMxknBkll8yIHsvDeKJVVP8AjeXlplMiNvhONFIIPky9Peay2gPlA4DORxWKB4RXOsFRoFmkipTuYg/L5QLirmi06YRNLdpQYnFs25MG5vFRpEnygcpULm/SHoob27mSPhwuVp/U12Fyf56wPXcflhpvRxFO4sqq5UXIsoHNb+4EaH0BgeJs6KlBTIOlyVN95rKQ8I9B9pTZ3w5h655nSzf5KSp+m8DD0mpu93J85aigtWmaVDkNRjYAa8g6ux8hsO8bmPDuDpeImo1v7S5IM02RZQtMK6gLzKPCBoAdbeZ84B8Dglw1BaSbIu/Uncn5zxniEMMU1YjTnsZ7jiDcHttPMs1w4/1NSmQGR1Jt+3nAd/0YtT5ka40K97HpIGIy572Y/K8k4WniKCk0w1Sl0I1ZfJh5d49c259+UN/uNvvACuBFMXtKHMsTesj7lL2/SazO6dNKAd8QgY7Ipux9LTBV6nM19v2gR8UxLMxldVcm8lVNSZHZIAwDLfKMISwJHWP4fwqs682oJmwo5ddr2sOgHaBdZdT5aIU9bG3aaOg9lA7ASpoIN+1rQ4rWgWDNrFIa4gRQPISNZHfrJFQyMVLGwgCRObTpLBKYsOkHTp8ohl2+UDrDSMqNy0mPV7Aeg3+v2jypJAHpIWYt/UI6LoIHvnCmOFbCUKl73pqD6gcp+okHizNvhAKDYmZP8Is8/PhXP/uU/wD9j7H5yb+IGtUE3sAIEPB81d+ZzZOnnNIM2xFK1kFamNLDR1A7dGmUyHNFFZRVUpTItzEaX6Xm0/6rh9lrUyf/AJCBm6/HyDmQ30J6fy0yFfiDnr89j5d5tq/CqVqr1XRSp1BB0I9oPL8iSiSRTUWJ1tfTygLhJ3VfivcK7nQ9joDNRjMJSYXamjeqiZ/E5gCOTa9xO0c0bkKNuOvcQKDizC0BblRVN9xMTjABe0v8/wAWS9j0mYxj/WBHSpCXBkYgziMYGr4eyr4h8NRbA30PiHtNhhaZQWZuYjrPNsIzIQykqw6jearLeIufw1iAejDY+vYwNL/qrRj43zlc9aAetaBari9R0ilbTfURQMZWMfhtP1jG3iA17QCtEGnG2nAIB8NilRuZv7RcevSVNatzMx7mSsWlxK4DeBNyvMWw9anWT8yMG9e49xcT1DNajY/4VbDWZGWzC+qMNSG7bzyR12Ml5BxBWwdTnpHQ/mU/lb1/eB6NiKPwiAxs6kEdu8qs0zBGfmq0VOvQWHnqJr+H62GzGl8UL4ho6HdT+o7GWqZJQVSeQe+sDz7CYrDlgBVqpT/wWptp0v5yHi8SQSKdeoFvpdrn/mbvEcNYVrn4Sa+VpTY7IqNI3pgA+Z2+cCny3K6j+OpUcAbE9/SXNMeB3dhYC3rK3G5gw0vf0kTG08QU5VpPY7kiw+sDPZpieZmaUz1LyfmeEqUzaopUnv8AzWVxEBEw2Go31naVO5k+nRAt5QGunaDZ5McSI6QJ+XZuadlbxJ9R6S/WorDmBBExpW0Jhsc1M+H5dDA1Zq8rA+cUi4DGLV8m7ftFAo6m8cJxzeOG+sBKsdacLRM0Brytq07GWe8hYlPF6wGMmg8pDrprpLXk0/SQcT3gHyDOq2Eq89FrHYg/lYdiO09X4Nzitjz4kanTW5ZhflJ7KTv+lp4ws9//AA7zCnUwVBadrqnKw7MNGv6nX3gXByin15v/ACnGyqmNkX31kyqJHNx1MCFUy4X8KoPYSPWzNUY06q2NuuzDyk3MXfkuoFxMRxFjviMnlf1gZnijEFlZTqoclD2F7WmTVNZoccLo19xczP0m8UCww9KwhgdoMbXnFaAUxjTgNxEddPtAawB+Wmkj1ackwNUaQI1GqVYEGxvpOTqi5E5AsVJ1iQRITqI8jSBwtqJ110nHSOJgCEBW1YSQm8C63aA5tv53kSutxJpEBVECsJmt/DLPVwuK/qGyVFKHsDe6k/b3mTqLqY5VvaB67iuJ8XRuz0y1Mk8rC3te3TzmqyrF1HRWcAFtbDp7zyjGcTjkogE60lWov+9fDe3mAD7z1fhPEmrg6NRxYlbeoBsD7gQJWY1f6ZF9bGec4qmdT2N/Wei46kCNZiMzUKxuNIGTxVLwN7/KZW1mm3xdHQjzMxeKWzkWgWeGN1jU1H0gcILjfTykhbCAgJwmJzrvOc0B1ox7TrNGMdIEW2sUGwPMIoE5DqZKAFpDTc+smYdb7wHMNI0rpvHsekY3/MAZuDA0muTH1WkehbWAV2gjHsYyBH+Bcx7EKLTlSqdhAmmTvACBzGfQnB2ID5fhyOiBfdfCfqJ4EwsNJ7L+FWM5sCy9adRh7MA33Jga6r+UzK5nhvFtNIj3BkWph+c+UDA5zTsw89D6zEZ7R5ap856nn+B0YW1GomF4qwfhWoBvvApME0kcsiYAyY4gMtCosEf3jkPeB1qekE46Q5MDU3gRaujRTtOnc384oEhBvJuEFpCpdZYYRgP0gNYd4Oq0c7wbmBHrnQwdHaExUEDaB0mC5uY+Uc5B07/8TrC20BhNr2gqh6wjQZGkBxW83X4XZqtN6lFzYVQOW/8Amv7gn5TDA6byZRQ2Ftx2gev4TNxzFTcG9pf4VgRPPeEaFWujPzBihFwdyP3m+wV+UaWPUQIOf0QULdpgczQsr07X7T0nM8N8RSneeecW4paNQdgOXlDWa9iQ1x0BtA8/QlWt11k4vpIeJYs3NuSdZIO20BwOscWgr21jXr9oBi/86QZqXv8AKBBvtDNS06CAJX1FooQAAi295yASmd/WSEbYSKh3HnCgfpAkMsaWHXvHHaMPeAGvvIrtbeGZ9SYAkX1gdGg9Zy8exjCIHWMDYw0adoHKQuRLENaRMIupMn09x62gWGS5jUopWNN2RuW3MATrcWHkdDYyywv4hYqn+blqDbxDX5iab8M8upvhK6uobnqEMD1AUAfrKriH8PbXbDN6I36NAen4lkg3oi9tCGNr27WmQzHNHxCp8TlurN47a2OpB7gdIPF5TWoNaojAm1iNRv3kOo1rgGByrg/6PxeZbc/IFB1va5uOgtIyYjSDdrm2vKIJRZtdt4BXYnU7QagmHWmSQx26SQqQALpsJwt6e8kuPSAdoHabajXtFHYUFnUDckCKA+huZILeUBhzqZIMB3NpBVG0neecdtIEUGDqLbt5wttJx1gDE4p1hRVIBHfpYfeMt1gd5o1m3jkAtGstz6mBKwWiyZR1MCEsAJIQ2BPYH66QNJwlxR/pXs+tJjqOo8xPTcPiadZeekwde4P37TwmsIfJM5q4aoHpnY6g7MOxED1riDE0qNMvVICjvuT5ec8RzPFK9Rii8qliQPWWHEue1MXVLuTy38K9FHS0r6dG2p3+0BvwrC3XrAVhYyYVgKq3gGp/lBiLTmHGlj0jiIHC2kBDGCO9oFlw1SDVeY/22+ZikvhpB8yJyBV0Vsx9IRmM5TTUx5WAPynK23rJVHCMdQL+8h1L8xHaAyovS04VMfb7xAQBcp9o5k0joiNbQGsNIsKl29NZyreGwC+EnvAlUxrCVR/Tb2+pjEFt4ZwTTb1U/eBDVdIx6Z/T5wyDSHc8q6jxfb/mBCSjyjz+0cVjlY9Y9gYAGXSBdbw7wZGkDoSwv0iZZwt4D5TiNcQB1IMCEbeMIMC/yQWVfWKQ8JjLFR2tFAFQ3PpCJFFAt8Lt8vsZQ4r/ALjTsUBD9YxevpFFA4/T2+07+0UUAVT95Lw35YooEmnJ+C29oooEQfn9xBY7eKKAPtO1dh/Os7FAHUjensZyKAKr+QxmD2iigJd4w7mKKA6h+Yeo+8UUUD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3" name="AutoShape 12" descr="data:image/jpeg;base64,/9j/4AAQSkZJRgABAQAAAQABAAD/2wCEAAkGBxQTEhUUExQWFBUXFxcWGBcXFxgcGBcaGhgcFxcdGBwcHCggGBwlHBcXITEhJSksLi4uFx8zODMsNygtLiwBCgoKBQUFDgUFDisZExkrKysrKysrKysrKysrKysrKysrKysrKysrKysrKysrKysrKysrKysrKysrKysrKysrK//AABEIAREAuAMBIgACEQEDEQH/xAAcAAABBQEBAQAAAAAAAAAAAAADAAIEBQYBBwj/xAA7EAACAQIEBAQEBQMDAwUAAAABAgADEQQFITEGEkFRImFxgRORobEHMsHR8CNCUhRi4RUzklNjcrLC/8QAFAEBAAAAAAAAAAAAAAAAAAAAAP/EABQRAQAAAAAAAAAAAAAAAAAAAAD/2gAMAwEAAhEDEQA/AItU6mRyTD1l1nDSgD5zOq0XLOW7QHNEs4X0jOeAZnjeeAapGrUgWCmEUyJTeSKbawDjSFRoNCJIQ7QOgxEx1NtY60B6bQqRtMfy0IukBAx4E4flCo2mkBKDeS6UApk2ifKBJpreGopH4e0kLvtAJRpgxQ1JIoHk9S1zB9YqlSA5usB7EQDmdO95xzAUbacv5zjNaAxxH01jITQawC01h+cDcyqfGG9lj6VFn3vaBaDEp3EJ/rk7yKuWnopI84dMtfqvvaBKpYtTsZIp1gesqMXg2BuqkaSM7ON7iBqk1hBTlFh8WyWux+V5bYLMVfQnX6QJBEKq/WPVN4RafeAqa3FpKoLGJTk7DrANQSS6YjaKyQqwD0u8UfRnIHi1QRkK+8Ed4DmjGEJa4jVSAz4cY6SR0g7GBHdbCTTltQhD/wCovMo7L3PY6TScM8NJVpirVNl+IEUdz1vNTg+HLs52W4VdNQq9j2gYrJOFi5KAeK2/SbXK+DadJfH4m69ppsDgkpLyoLdz1PrDEQM5VydbWUAWkOrk52uJqalKDbD3gYzF5aVGov6Sor4MdvnPRcTgwRKavlwN7wPPsRl5APaVVWiUIINjvN3jMDy7DTtKDNMGBqBcdfKBLyLMxVHI35h9ZeW8p5zQqtSqXGljvN5l+MFZAw9xAnURJdGQ6RtJ9EQJlMaQ6iDS1o9YEim0UYpigeM1N4I7wlSCBgPvHLBhoSnARSFwWHLuqjckAe5k3AYAVTyq/iOwINj7ib7hnhkYch35WPQ/4994FfnFN2xOHwdL8iKrvbv1JPU2+83VGmFAA6SJhsvVa1Sr/c/KL9gB0/nSToHDOTpjLwO2nAI4TtoAaq6SvxNLSWrCRMQBAosXS76zOZlR0b+dJqcw0F+kzuJsT6wMLmNHS/UG3tDcOZiab2Ox0kzN6Ni/pM0HsYHr6rcAi2slUxp5zM8K5iKiBSfENJpaekCVTMLzD0kUE3hbwJNNdYoxIoHjbtGDeItGX1gEAENhgLjmFx27wCmT8rw/O4G1za/bvA9A4OyLkHOwAuNup8j2E1WJI5bW00FvU2mNrcQf6SnyqhY3IHNpbS+sfwnnr4mq3xCBZQ1h5EfvA3AijUa+sdA4Y1ROsYNKkAonY0GdvARkStJTGQsTU7QKjNKnhIMzrkc1pbZtU9ZRCr44FTxEd+mkxtRtZqOI6mp7H9JlKsC1yXMTSqKw6EXHlPWsFX+IgYWsReeJ0263m74HzUqfhk+E/SBu0Gk6rQiU4jSgINFHinFA8SYx6iNAhFMBLtNFwnhefEIp2HjPoJnh2m04fwNRKHxl1NQco7hbbiBI42qc5C0uVrLzNbp0Fz/N5TcB4djVdnblApsbd72H89JHKcjczEg2ZWHQ9R67fSWeROtQ1FXdlCgnte4v7wPScv8A+0g7Kv2kmQKXMtKmw1si8w7i2tvMR5zWjyhvipY/7hAlOJHVICjnFJzZXU+4khWudNYBFnSI0m0IIEeuxAlTi6/KNTvLXEsJTYvC8x12gUONfm9JTc9iT7TS5hQCja0xeNrWY22gU2e1fEdZSVGlhmR1lS7QDU2l7w3i+Sqp85m1eWOVVLVF9R94HvVFwVBB0tGu0i5TU/pL6SSw1gGQxQfP20igeMFDfY/Izi6HaW2Izwi9rfISqxGct3HrYQH+03mRcTouGp0yLGnYfcE/WYTKMNVxDXuQo3aW+LoqosrBR1J694E6sy1kCgXqMzA+oJAt6iSOCcKFqgNre5t6A2A+syhzVEZQpJAO5+Wkl4biLkekwGivcnuCdfpeBtuFlqYwVkepUXDU6jIqXtUPXldhryjsJT8WcO0KR/oqDcElLMxUDrcdPWXfB1YpjcVR/tctVX/yv/8AV1M1YQBToL6j1gfPWK0bw+HXpzC0ssizhqdRS7OQDqBVZSffpLPNMLaq16dwCbfPSDo4AMGZlsbWHrsIF/W4tNWnbCpi1qKdjy1E0/y3Mrqn4k4umQtRadx3Qg/eTOGMsxLNVqYKp8FCOXx6hnVQCRptcH5zG5zTr1MU4xBBqjci1tB0tA2FD8Tz/fQB81Y3+Rhqv4j02H5GX1EylHh3mbl5wByk8x72uAJCp5ZVBNgdO8Da1uKaddANj1tsZUViGYhdSdpQpT+IbEENtcDb5bydSxFSi/wSl6jWCsTuIFdmSanXbS/nKutTtLbOV5WCA3I3Pn1ldi21HoIEYeck4I+MSMxknBkll8yIHsvDeKJVVP8AjeXlplMiNvhONFIIPky9Peay2gPlA4DORxWKB4RXOsFRoFmkipTuYg/L5QLirmi06YRNLdpQYnFs25MG5vFRpEnygcpULm/SHoob27mSPhwuVp/U12Fyf56wPXcflhpvRxFO4sqq5UXIsoHNb+4EaH0BgeJs6KlBTIOlyVN95rKQ8I9B9pTZ3w5h655nSzf5KSp+m8DD0mpu93J85aigtWmaVDkNRjYAa8g6ux8hsO8bmPDuDpeImo1v7S5IM02RZQtMK6gLzKPCBoAdbeZ84B8Dglw1BaSbIu/Uncn5zxniEMMU1YjTnsZ7jiDcHttPMs1w4/1NSmQGR1Jt+3nAd/0YtT5ka40K97HpIGIy572Y/K8k4WniKCk0w1Sl0I1ZfJh5d49c259+UN/uNvvACuBFMXtKHMsTesj7lL2/SazO6dNKAd8QgY7Ipux9LTBV6nM19v2gR8UxLMxldVcm8lVNSZHZIAwDLfKMISwJHWP4fwqs682oJmwo5ddr2sOgHaBdZdT5aIU9bG3aaOg9lA7ASpoIN+1rQ4rWgWDNrFIa4gRQPISNZHfrJFQyMVLGwgCRObTpLBKYsOkHTp8ohl2+UDrDSMqNy0mPV7Aeg3+v2jypJAHpIWYt/UI6LoIHvnCmOFbCUKl73pqD6gcp+okHizNvhAKDYmZP8Is8/PhXP/uU/wD9j7H5yb+IGtUE3sAIEPB81d+ZzZOnnNIM2xFK1kFamNLDR1A7dGmUyHNFFZRVUpTItzEaX6Xm0/6rh9lrUyf/AJCBm6/HyDmQ30J6fy0yFfiDnr89j5d5tq/CqVqr1XRSp1BB0I9oPL8iSiSRTUWJ1tfTygLhJ3VfivcK7nQ9joDNRjMJSYXamjeqiZ/E5gCOTa9xO0c0bkKNuOvcQKDizC0BblRVN9xMTjABe0v8/wAWS9j0mYxj/WBHSpCXBkYgziMYGr4eyr4h8NRbA30PiHtNhhaZQWZuYjrPNsIzIQykqw6jearLeIufw1iAejDY+vYwNL/qrRj43zlc9aAetaBari9R0ilbTfURQMZWMfhtP1jG3iA17QCtEGnG2nAIB8NilRuZv7RcevSVNatzMx7mSsWlxK4DeBNyvMWw9anWT8yMG9e49xcT1DNajY/4VbDWZGWzC+qMNSG7bzyR12Ml5BxBWwdTnpHQ/mU/lb1/eB6NiKPwiAxs6kEdu8qs0zBGfmq0VOvQWHnqJr+H62GzGl8UL4ho6HdT+o7GWqZJQVSeQe+sDz7CYrDlgBVqpT/wWptp0v5yHi8SQSKdeoFvpdrn/mbvEcNYVrn4Sa+VpTY7IqNI3pgA+Z2+cCny3K6j+OpUcAbE9/SXNMeB3dhYC3rK3G5gw0vf0kTG08QU5VpPY7kiw+sDPZpieZmaUz1LyfmeEqUzaopUnv8AzWVxEBEw2Go31naVO5k+nRAt5QGunaDZ5McSI6QJ+XZuadlbxJ9R6S/WorDmBBExpW0Jhsc1M+H5dDA1Zq8rA+cUi4DGLV8m7ftFAo6m8cJxzeOG+sBKsdacLRM0Brytq07GWe8hYlPF6wGMmg8pDrprpLXk0/SQcT3gHyDOq2Eq89FrHYg/lYdiO09X4Nzitjz4kanTW5ZhflJ7KTv+lp4ws9//AA7zCnUwVBadrqnKw7MNGv6nX3gXByin15v/ACnGyqmNkX31kyqJHNx1MCFUy4X8KoPYSPWzNUY06q2NuuzDyk3MXfkuoFxMRxFjviMnlf1gZnijEFlZTqoclD2F7WmTVNZoccLo19xczP0m8UCww9KwhgdoMbXnFaAUxjTgNxEddPtAawB+Wmkj1ackwNUaQI1GqVYEGxvpOTqi5E5AsVJ1iQRITqI8jSBwtqJ110nHSOJgCEBW1YSQm8C63aA5tv53kSutxJpEBVECsJmt/DLPVwuK/qGyVFKHsDe6k/b3mTqLqY5VvaB67iuJ8XRuz0y1Mk8rC3te3TzmqyrF1HRWcAFtbDp7zyjGcTjkogE60lWov+9fDe3mAD7z1fhPEmrg6NRxYlbeoBsD7gQJWY1f6ZF9bGec4qmdT2N/Wei46kCNZiMzUKxuNIGTxVLwN7/KZW1mm3xdHQjzMxeKWzkWgWeGN1jU1H0gcILjfTykhbCAgJwmJzrvOc0B1ox7TrNGMdIEW2sUGwPMIoE5DqZKAFpDTc+smYdb7wHMNI0rpvHsekY3/MAZuDA0muTH1WkehbWAV2gjHsYyBH+Bcx7EKLTlSqdhAmmTvACBzGfQnB2ID5fhyOiBfdfCfqJ4EwsNJ7L+FWM5sCy9adRh7MA33Jga6r+UzK5nhvFtNIj3BkWph+c+UDA5zTsw89D6zEZ7R5ap856nn+B0YW1GomF4qwfhWoBvvApME0kcsiYAyY4gMtCosEf3jkPeB1qekE46Q5MDU3gRaujRTtOnc384oEhBvJuEFpCpdZYYRgP0gNYd4Oq0c7wbmBHrnQwdHaExUEDaB0mC5uY+Uc5B07/8TrC20BhNr2gqh6wjQZGkBxW83X4XZqtN6lFzYVQOW/8Amv7gn5TDA6byZRQ2Ftx2gev4TNxzFTcG9pf4VgRPPeEaFWujPzBihFwdyP3m+wV+UaWPUQIOf0QULdpgczQsr07X7T0nM8N8RSneeecW4paNQdgOXlDWa9iQ1x0BtA8/QlWt11k4vpIeJYs3NuSdZIO20BwOscWgr21jXr9oBi/86QZqXv8AKBBvtDNS06CAJX1FooQAAi295yASmd/WSEbYSKh3HnCgfpAkMsaWHXvHHaMPeAGvvIrtbeGZ9SYAkX1gdGg9Zy8exjCIHWMDYw0adoHKQuRLENaRMIupMn09x62gWGS5jUopWNN2RuW3MATrcWHkdDYyywv4hYqn+blqDbxDX5iab8M8upvhK6uobnqEMD1AUAfrKriH8PbXbDN6I36NAen4lkg3oi9tCGNr27WmQzHNHxCp8TlurN47a2OpB7gdIPF5TWoNaojAm1iNRv3kOo1rgGByrg/6PxeZbc/IFB1va5uOgtIyYjSDdrm2vKIJRZtdt4BXYnU7QagmHWmSQx26SQqQALpsJwt6e8kuPSAdoHabajXtFHYUFnUDckCKA+huZILeUBhzqZIMB3NpBVG0neecdtIEUGDqLbt5wttJx1gDE4p1hRVIBHfpYfeMt1gd5o1m3jkAtGstz6mBKwWiyZR1MCEsAJIQ2BPYH66QNJwlxR/pXs+tJjqOo8xPTcPiadZeekwde4P37TwmsIfJM5q4aoHpnY6g7MOxED1riDE0qNMvVICjvuT5ec8RzPFK9Rii8qliQPWWHEue1MXVLuTy38K9FHS0r6dG2p3+0BvwrC3XrAVhYyYVgKq3gGp/lBiLTmHGlj0jiIHC2kBDGCO9oFlw1SDVeY/22+ZikvhpB8yJyBV0Vsx9IRmM5TTUx5WAPynK23rJVHCMdQL+8h1L8xHaAyovS04VMfb7xAQBcp9o5k0joiNbQGsNIsKl29NZyreGwC+EnvAlUxrCVR/Tb2+pjEFt4ZwTTb1U/eBDVdIx6Z/T5wyDSHc8q6jxfb/mBCSjyjz+0cVjlY9Y9gYAGXSBdbw7wZGkDoSwv0iZZwt4D5TiNcQB1IMCEbeMIMC/yQWVfWKQ8JjLFR2tFAFQ3PpCJFFAt8Lt8vsZQ4r/ALjTsUBD9YxevpFFA4/T2+07+0UUAVT95Lw35YooEmnJ+C29oooEQfn9xBY7eKKAPtO1dh/Os7FAHUjensZyKAKr+QxmD2iigJd4w7mKKA6h+Yeo+8UUUD/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4" name="AutoShape 14" descr="data:image/jpeg;base64,/9j/4AAQSkZJRgABAQAAAQABAAD/2wCEAAkGBxQTEhUUExQWFBUXFxcWGBcXFxgcGBcaGhgcFxcdGBwcHCggGBwlHBcXITEhJSksLi4uFx8zODMsNygtLiwBCgoKBQUFDgUFDisZExkrKysrKysrKysrKysrKysrKysrKysrKysrKysrKysrKysrKysrKysrKysrKysrKysrK//AABEIAREAuAMBIgACEQEDEQH/xAAcAAABBQEBAQAAAAAAAAAAAAADAAIEBQYBBwj/xAA7EAACAQIEBAQEBQMDAwUAAAABAgADEQQFITEGEkFRImFxgRORobEHMsHR8CNCUhRi4RUzklNjcrLC/8QAFAEBAAAAAAAAAAAAAAAAAAAAAP/EABQRAQAAAAAAAAAAAAAAAAAAAAD/2gAMAwEAAhEDEQA/AItU6mRyTD1l1nDSgD5zOq0XLOW7QHNEs4X0jOeAZnjeeAapGrUgWCmEUyJTeSKbawDjSFRoNCJIQ7QOgxEx1NtY60B6bQqRtMfy0IukBAx4E4flCo2mkBKDeS6UApk2ifKBJpreGopH4e0kLvtAJRpgxQ1JIoHk9S1zB9YqlSA5usB7EQDmdO95xzAUbacv5zjNaAxxH01jITQawC01h+cDcyqfGG9lj6VFn3vaBaDEp3EJ/rk7yKuWnopI84dMtfqvvaBKpYtTsZIp1gesqMXg2BuqkaSM7ON7iBqk1hBTlFh8WyWux+V5bYLMVfQnX6QJBEKq/WPVN4RafeAqa3FpKoLGJTk7DrANQSS6YjaKyQqwD0u8UfRnIHi1QRkK+8Ed4DmjGEJa4jVSAz4cY6SR0g7GBHdbCTTltQhD/wCovMo7L3PY6TScM8NJVpirVNl+IEUdz1vNTg+HLs52W4VdNQq9j2gYrJOFi5KAeK2/SbXK+DadJfH4m69ppsDgkpLyoLdz1PrDEQM5VydbWUAWkOrk52uJqalKDbD3gYzF5aVGov6Sor4MdvnPRcTgwRKavlwN7wPPsRl5APaVVWiUIINjvN3jMDy7DTtKDNMGBqBcdfKBLyLMxVHI35h9ZeW8p5zQqtSqXGljvN5l+MFZAw9xAnURJdGQ6RtJ9EQJlMaQ6iDS1o9YEim0UYpigeM1N4I7wlSCBgPvHLBhoSnARSFwWHLuqjckAe5k3AYAVTyq/iOwINj7ib7hnhkYch35WPQ/4994FfnFN2xOHwdL8iKrvbv1JPU2+83VGmFAA6SJhsvVa1Sr/c/KL9gB0/nSToHDOTpjLwO2nAI4TtoAaq6SvxNLSWrCRMQBAosXS76zOZlR0b+dJqcw0F+kzuJsT6wMLmNHS/UG3tDcOZiab2Ox0kzN6Ni/pM0HsYHr6rcAi2slUxp5zM8K5iKiBSfENJpaekCVTMLzD0kUE3hbwJNNdYoxIoHjbtGDeItGX1gEAENhgLjmFx27wCmT8rw/O4G1za/bvA9A4OyLkHOwAuNup8j2E1WJI5bW00FvU2mNrcQf6SnyqhY3IHNpbS+sfwnnr4mq3xCBZQ1h5EfvA3AijUa+sdA4Y1ROsYNKkAonY0GdvARkStJTGQsTU7QKjNKnhIMzrkc1pbZtU9ZRCr44FTxEd+mkxtRtZqOI6mp7H9JlKsC1yXMTSqKw6EXHlPWsFX+IgYWsReeJ0263m74HzUqfhk+E/SBu0Gk6rQiU4jSgINFHinFA8SYx6iNAhFMBLtNFwnhefEIp2HjPoJnh2m04fwNRKHxl1NQco7hbbiBI42qc5C0uVrLzNbp0Fz/N5TcB4djVdnblApsbd72H89JHKcjczEg2ZWHQ9R67fSWeROtQ1FXdlCgnte4v7wPScv8A+0g7Kv2kmQKXMtKmw1si8w7i2tvMR5zWjyhvipY/7hAlOJHVICjnFJzZXU+4khWudNYBFnSI0m0IIEeuxAlTi6/KNTvLXEsJTYvC8x12gUONfm9JTc9iT7TS5hQCja0xeNrWY22gU2e1fEdZSVGlhmR1lS7QDU2l7w3i+Sqp85m1eWOVVLVF9R94HvVFwVBB0tGu0i5TU/pL6SSw1gGQxQfP20igeMFDfY/Izi6HaW2Izwi9rfISqxGct3HrYQH+03mRcTouGp0yLGnYfcE/WYTKMNVxDXuQo3aW+LoqosrBR1J694E6sy1kCgXqMzA+oJAt6iSOCcKFqgNre5t6A2A+syhzVEZQpJAO5+Wkl4biLkekwGivcnuCdfpeBtuFlqYwVkepUXDU6jIqXtUPXldhryjsJT8WcO0KR/oqDcElLMxUDrcdPWXfB1YpjcVR/tctVX/yv/8AV1M1YQBToL6j1gfPWK0bw+HXpzC0ssizhqdRS7OQDqBVZSffpLPNMLaq16dwCbfPSDo4AMGZlsbWHrsIF/W4tNWnbCpi1qKdjy1E0/y3Mrqn4k4umQtRadx3Qg/eTOGMsxLNVqYKp8FCOXx6hnVQCRptcH5zG5zTr1MU4xBBqjci1tB0tA2FD8Tz/fQB81Y3+Rhqv4j02H5GX1EylHh3mbl5wByk8x72uAJCp5ZVBNgdO8Da1uKaddANj1tsZUViGYhdSdpQpT+IbEENtcDb5bydSxFSi/wSl6jWCsTuIFdmSanXbS/nKutTtLbOV5WCA3I3Pn1ldi21HoIEYeck4I+MSMxknBkll8yIHsvDeKJVVP8AjeXlplMiNvhONFIIPky9Peay2gPlA4DORxWKB4RXOsFRoFmkipTuYg/L5QLirmi06YRNLdpQYnFs25MG5vFRpEnygcpULm/SHoob27mSPhwuVp/U12Fyf56wPXcflhpvRxFO4sqq5UXIsoHNb+4EaH0BgeJs6KlBTIOlyVN95rKQ8I9B9pTZ3w5h655nSzf5KSp+m8DD0mpu93J85aigtWmaVDkNRjYAa8g6ux8hsO8bmPDuDpeImo1v7S5IM02RZQtMK6gLzKPCBoAdbeZ84B8Dglw1BaSbIu/Uncn5zxniEMMU1YjTnsZ7jiDcHttPMs1w4/1NSmQGR1Jt+3nAd/0YtT5ka40K97HpIGIy572Y/K8k4WniKCk0w1Sl0I1ZfJh5d49c259+UN/uNvvACuBFMXtKHMsTesj7lL2/SazO6dNKAd8QgY7Ipux9LTBV6nM19v2gR8UxLMxldVcm8lVNSZHZIAwDLfKMISwJHWP4fwqs682oJmwo5ddr2sOgHaBdZdT5aIU9bG3aaOg9lA7ASpoIN+1rQ4rWgWDNrFIa4gRQPISNZHfrJFQyMVLGwgCRObTpLBKYsOkHTp8ohl2+UDrDSMqNy0mPV7Aeg3+v2jypJAHpIWYt/UI6LoIHvnCmOFbCUKl73pqD6gcp+okHizNvhAKDYmZP8Is8/PhXP/uU/wD9j7H5yb+IGtUE3sAIEPB81d+ZzZOnnNIM2xFK1kFamNLDR1A7dGmUyHNFFZRVUpTItzEaX6Xm0/6rh9lrUyf/AJCBm6/HyDmQ30J6fy0yFfiDnr89j5d5tq/CqVqr1XRSp1BB0I9oPL8iSiSRTUWJ1tfTygLhJ3VfivcK7nQ9joDNRjMJSYXamjeqiZ/E5gCOTa9xO0c0bkKNuOvcQKDizC0BblRVN9xMTjABe0v8/wAWS9j0mYxj/WBHSpCXBkYgziMYGr4eyr4h8NRbA30PiHtNhhaZQWZuYjrPNsIzIQykqw6jearLeIufw1iAejDY+vYwNL/qrRj43zlc9aAetaBari9R0ilbTfURQMZWMfhtP1jG3iA17QCtEGnG2nAIB8NilRuZv7RcevSVNatzMx7mSsWlxK4DeBNyvMWw9anWT8yMG9e49xcT1DNajY/4VbDWZGWzC+qMNSG7bzyR12Ml5BxBWwdTnpHQ/mU/lb1/eB6NiKPwiAxs6kEdu8qs0zBGfmq0VOvQWHnqJr+H62GzGl8UL4ho6HdT+o7GWqZJQVSeQe+sDz7CYrDlgBVqpT/wWptp0v5yHi8SQSKdeoFvpdrn/mbvEcNYVrn4Sa+VpTY7IqNI3pgA+Z2+cCny3K6j+OpUcAbE9/SXNMeB3dhYC3rK3G5gw0vf0kTG08QU5VpPY7kiw+sDPZpieZmaUz1LyfmeEqUzaopUnv8AzWVxEBEw2Go31naVO5k+nRAt5QGunaDZ5McSI6QJ+XZuadlbxJ9R6S/WorDmBBExpW0Jhsc1M+H5dDA1Zq8rA+cUi4DGLV8m7ftFAo6m8cJxzeOG+sBKsdacLRM0Brytq07GWe8hYlPF6wGMmg8pDrprpLXk0/SQcT3gHyDOq2Eq89FrHYg/lYdiO09X4Nzitjz4kanTW5ZhflJ7KTv+lp4ws9//AA7zCnUwVBadrqnKw7MNGv6nX3gXByin15v/ACnGyqmNkX31kyqJHNx1MCFUy4X8KoPYSPWzNUY06q2NuuzDyk3MXfkuoFxMRxFjviMnlf1gZnijEFlZTqoclD2F7WmTVNZoccLo19xczP0m8UCww9KwhgdoMbXnFaAUxjTgNxEddPtAawB+Wmkj1ackwNUaQI1GqVYEGxvpOTqi5E5AsVJ1iQRITqI8jSBwtqJ110nHSOJgCEBW1YSQm8C63aA5tv53kSutxJpEBVECsJmt/DLPVwuK/qGyVFKHsDe6k/b3mTqLqY5VvaB67iuJ8XRuz0y1Mk8rC3te3TzmqyrF1HRWcAFtbDp7zyjGcTjkogE60lWov+9fDe3mAD7z1fhPEmrg6NRxYlbeoBsD7gQJWY1f6ZF9bGec4qmdT2N/Wei46kCNZiMzUKxuNIGTxVLwN7/KZW1mm3xdHQjzMxeKWzkWgWeGN1jU1H0gcILjfTykhbCAgJwmJzrvOc0B1ox7TrNGMdIEW2sUGwPMIoE5DqZKAFpDTc+smYdb7wHMNI0rpvHsekY3/MAZuDA0muTH1WkehbWAV2gjHsYyBH+Bcx7EKLTlSqdhAmmTvACBzGfQnB2ID5fhyOiBfdfCfqJ4EwsNJ7L+FWM5sCy9adRh7MA33Jga6r+UzK5nhvFtNIj3BkWph+c+UDA5zTsw89D6zEZ7R5ap856nn+B0YW1GomF4qwfhWoBvvApME0kcsiYAyY4gMtCosEf3jkPeB1qekE46Q5MDU3gRaujRTtOnc384oEhBvJuEFpCpdZYYRgP0gNYd4Oq0c7wbmBHrnQwdHaExUEDaB0mC5uY+Uc5B07/8TrC20BhNr2gqh6wjQZGkBxW83X4XZqtN6lFzYVQOW/8Amv7gn5TDA6byZRQ2Ftx2gev4TNxzFTcG9pf4VgRPPeEaFWujPzBihFwdyP3m+wV+UaWPUQIOf0QULdpgczQsr07X7T0nM8N8RSneeecW4paNQdgOXlDWa9iQ1x0BtA8/QlWt11k4vpIeJYs3NuSdZIO20BwOscWgr21jXr9oBi/86QZqXv8AKBBvtDNS06CAJX1FooQAAi295yASmd/WSEbYSKh3HnCgfpAkMsaWHXvHHaMPeAGvvIrtbeGZ9SYAkX1gdGg9Zy8exjCIHWMDYw0adoHKQuRLENaRMIupMn09x62gWGS5jUopWNN2RuW3MATrcWHkdDYyywv4hYqn+blqDbxDX5iab8M8upvhK6uobnqEMD1AUAfrKriH8PbXbDN6I36NAen4lkg3oi9tCGNr27WmQzHNHxCp8TlurN47a2OpB7gdIPF5TWoNaojAm1iNRv3kOo1rgGByrg/6PxeZbc/IFB1va5uOgtIyYjSDdrm2vKIJRZtdt4BXYnU7QagmHWmSQx26SQqQALpsJwt6e8kuPSAdoHabajXtFHYUFnUDckCKA+huZILeUBhzqZIMB3NpBVG0neecdtIEUGDqLbt5wttJx1gDE4p1hRVIBHfpYfeMt1gd5o1m3jkAtGstz6mBKwWiyZR1MCEsAJIQ2BPYH66QNJwlxR/pXs+tJjqOo8xPTcPiadZeekwde4P37TwmsIfJM5q4aoHpnY6g7MOxED1riDE0qNMvVICjvuT5ec8RzPFK9Rii8qliQPWWHEue1MXVLuTy38K9FHS0r6dG2p3+0BvwrC3XrAVhYyYVgKq3gGp/lBiLTmHGlj0jiIHC2kBDGCO9oFlw1SDVeY/22+ZikvhpB8yJyBV0Vsx9IRmM5TTUx5WAPynK23rJVHCMdQL+8h1L8xHaAyovS04VMfb7xAQBcp9o5k0joiNbQGsNIsKl29NZyreGwC+EnvAlUxrCVR/Tb2+pjEFt4ZwTTb1U/eBDVdIx6Z/T5wyDSHc8q6jxfb/mBCSjyjz+0cVjlY9Y9gYAGXSBdbw7wZGkDoSwv0iZZwt4D5TiNcQB1IMCEbeMIMC/yQWVfWKQ8JjLFR2tFAFQ3PpCJFFAt8Lt8vsZQ4r/ALjTsUBD9YxevpFFA4/T2+07+0UUAVT95Lw35YooEmnJ+C29oooEQfn9xBY7eKKAPtO1dh/Os7FAHUjensZyKAKr+QxmD2iigJd4w7mKKA6h+Yeo+8UUUD//2Q=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5" name="AutoShape 16" descr="data:image/jpeg;base64,/9j/4AAQSkZJRgABAQAAAQABAAD/2wCEAAkGBxQTEhUUExQWFBUXFxcWGBcXFxgcGBcaGhgcFxcdGBwcHCggGBwlHBcXITEhJSksLi4uFx8zODMsNygtLiwBCgoKBQUFDgUFDisZExkrKysrKysrKysrKysrKysrKysrKysrKysrKysrKysrKysrKysrKysrKysrKysrKysrK//AABEIAREAuAMBIgACEQEDEQH/xAAcAAABBQEBAQAAAAAAAAAAAAADAAIEBQYBBwj/xAA7EAACAQIEBAQEBQMDAwUAAAABAgADEQQFITEGEkFRImFxgRORobEHMsHR8CNCUhRi4RUzklNjcrLC/8QAFAEBAAAAAAAAAAAAAAAAAAAAAP/EABQRAQAAAAAAAAAAAAAAAAAAAAD/2gAMAwEAAhEDEQA/AItU6mRyTD1l1nDSgD5zOq0XLOW7QHNEs4X0jOeAZnjeeAapGrUgWCmEUyJTeSKbawDjSFRoNCJIQ7QOgxEx1NtY60B6bQqRtMfy0IukBAx4E4flCo2mkBKDeS6UApk2ifKBJpreGopH4e0kLvtAJRpgxQ1JIoHk9S1zB9YqlSA5usB7EQDmdO95xzAUbacv5zjNaAxxH01jITQawC01h+cDcyqfGG9lj6VFn3vaBaDEp3EJ/rk7yKuWnopI84dMtfqvvaBKpYtTsZIp1gesqMXg2BuqkaSM7ON7iBqk1hBTlFh8WyWux+V5bYLMVfQnX6QJBEKq/WPVN4RafeAqa3FpKoLGJTk7DrANQSS6YjaKyQqwD0u8UfRnIHi1QRkK+8Ed4DmjGEJa4jVSAz4cY6SR0g7GBHdbCTTltQhD/wCovMo7L3PY6TScM8NJVpirVNl+IEUdz1vNTg+HLs52W4VdNQq9j2gYrJOFi5KAeK2/SbXK+DadJfH4m69ppsDgkpLyoLdz1PrDEQM5VydbWUAWkOrk52uJqalKDbD3gYzF5aVGov6Sor4MdvnPRcTgwRKavlwN7wPPsRl5APaVVWiUIINjvN3jMDy7DTtKDNMGBqBcdfKBLyLMxVHI35h9ZeW8p5zQqtSqXGljvN5l+MFZAw9xAnURJdGQ6RtJ9EQJlMaQ6iDS1o9YEim0UYpigeM1N4I7wlSCBgPvHLBhoSnARSFwWHLuqjckAe5k3AYAVTyq/iOwINj7ib7hnhkYch35WPQ/4994FfnFN2xOHwdL8iKrvbv1JPU2+83VGmFAA6SJhsvVa1Sr/c/KL9gB0/nSToHDOTpjLwO2nAI4TtoAaq6SvxNLSWrCRMQBAosXS76zOZlR0b+dJqcw0F+kzuJsT6wMLmNHS/UG3tDcOZiab2Ox0kzN6Ni/pM0HsYHr6rcAi2slUxp5zM8K5iKiBSfENJpaekCVTMLzD0kUE3hbwJNNdYoxIoHjbtGDeItGX1gEAENhgLjmFx27wCmT8rw/O4G1za/bvA9A4OyLkHOwAuNup8j2E1WJI5bW00FvU2mNrcQf6SnyqhY3IHNpbS+sfwnnr4mq3xCBZQ1h5EfvA3AijUa+sdA4Y1ROsYNKkAonY0GdvARkStJTGQsTU7QKjNKnhIMzrkc1pbZtU9ZRCr44FTxEd+mkxtRtZqOI6mp7H9JlKsC1yXMTSqKw6EXHlPWsFX+IgYWsReeJ0263m74HzUqfhk+E/SBu0Gk6rQiU4jSgINFHinFA8SYx6iNAhFMBLtNFwnhefEIp2HjPoJnh2m04fwNRKHxl1NQco7hbbiBI42qc5C0uVrLzNbp0Fz/N5TcB4djVdnblApsbd72H89JHKcjczEg2ZWHQ9R67fSWeROtQ1FXdlCgnte4v7wPScv8A+0g7Kv2kmQKXMtKmw1si8w7i2tvMR5zWjyhvipY/7hAlOJHVICjnFJzZXU+4khWudNYBFnSI0m0IIEeuxAlTi6/KNTvLXEsJTYvC8x12gUONfm9JTc9iT7TS5hQCja0xeNrWY22gU2e1fEdZSVGlhmR1lS7QDU2l7w3i+Sqp85m1eWOVVLVF9R94HvVFwVBB0tGu0i5TU/pL6SSw1gGQxQfP20igeMFDfY/Izi6HaW2Izwi9rfISqxGct3HrYQH+03mRcTouGp0yLGnYfcE/WYTKMNVxDXuQo3aW+LoqosrBR1J694E6sy1kCgXqMzA+oJAt6iSOCcKFqgNre5t6A2A+syhzVEZQpJAO5+Wkl4biLkekwGivcnuCdfpeBtuFlqYwVkepUXDU6jIqXtUPXldhryjsJT8WcO0KR/oqDcElLMxUDrcdPWXfB1YpjcVR/tctVX/yv/8AV1M1YQBToL6j1gfPWK0bw+HXpzC0ssizhqdRS7OQDqBVZSffpLPNMLaq16dwCbfPSDo4AMGZlsbWHrsIF/W4tNWnbCpi1qKdjy1E0/y3Mrqn4k4umQtRadx3Qg/eTOGMsxLNVqYKp8FCOXx6hnVQCRptcH5zG5zTr1MU4xBBqjci1tB0tA2FD8Tz/fQB81Y3+Rhqv4j02H5GX1EylHh3mbl5wByk8x72uAJCp5ZVBNgdO8Da1uKaddANj1tsZUViGYhdSdpQpT+IbEENtcDb5bydSxFSi/wSl6jWCsTuIFdmSanXbS/nKutTtLbOV5WCA3I3Pn1ldi21HoIEYeck4I+MSMxknBkll8yIHsvDeKJVVP8AjeXlplMiNvhONFIIPky9Peay2gPlA4DORxWKB4RXOsFRoFmkipTuYg/L5QLirmi06YRNLdpQYnFs25MG5vFRpEnygcpULm/SHoob27mSPhwuVp/U12Fyf56wPXcflhpvRxFO4sqq5UXIsoHNb+4EaH0BgeJs6KlBTIOlyVN95rKQ8I9B9pTZ3w5h655nSzf5KSp+m8DD0mpu93J85aigtWmaVDkNRjYAa8g6ux8hsO8bmPDuDpeImo1v7S5IM02RZQtMK6gLzKPCBoAdbeZ84B8Dglw1BaSbIu/Uncn5zxniEMMU1YjTnsZ7jiDcHttPMs1w4/1NSmQGR1Jt+3nAd/0YtT5ka40K97HpIGIy572Y/K8k4WniKCk0w1Sl0I1ZfJh5d49c259+UN/uNvvACuBFMXtKHMsTesj7lL2/SazO6dNKAd8QgY7Ipux9LTBV6nM19v2gR8UxLMxldVcm8lVNSZHZIAwDLfKMISwJHWP4fwqs682oJmwo5ddr2sOgHaBdZdT5aIU9bG3aaOg9lA7ASpoIN+1rQ4rWgWDNrFIa4gRQPISNZHfrJFQyMVLGwgCRObTpLBKYsOkHTp8ohl2+UDrDSMqNy0mPV7Aeg3+v2jypJAHpIWYt/UI6LoIHvnCmOFbCUKl73pqD6gcp+okHizNvhAKDYmZP8Is8/PhXP/uU/wD9j7H5yb+IGtUE3sAIEPB81d+ZzZOnnNIM2xFK1kFamNLDR1A7dGmUyHNFFZRVUpTItzEaX6Xm0/6rh9lrUyf/AJCBm6/HyDmQ30J6fy0yFfiDnr89j5d5tq/CqVqr1XRSp1BB0I9oPL8iSiSRTUWJ1tfTygLhJ3VfivcK7nQ9joDNRjMJSYXamjeqiZ/E5gCOTa9xO0c0bkKNuOvcQKDizC0BblRVN9xMTjABe0v8/wAWS9j0mYxj/WBHSpCXBkYgziMYGr4eyr4h8NRbA30PiHtNhhaZQWZuYjrPNsIzIQykqw6jearLeIufw1iAejDY+vYwNL/qrRj43zlc9aAetaBari9R0ilbTfURQMZWMfhtP1jG3iA17QCtEGnG2nAIB8NilRuZv7RcevSVNatzMx7mSsWlxK4DeBNyvMWw9anWT8yMG9e49xcT1DNajY/4VbDWZGWzC+qMNSG7bzyR12Ml5BxBWwdTnpHQ/mU/lb1/eB6NiKPwiAxs6kEdu8qs0zBGfmq0VOvQWHnqJr+H62GzGl8UL4ho6HdT+o7GWqZJQVSeQe+sDz7CYrDlgBVqpT/wWptp0v5yHi8SQSKdeoFvpdrn/mbvEcNYVrn4Sa+VpTY7IqNI3pgA+Z2+cCny3K6j+OpUcAbE9/SXNMeB3dhYC3rK3G5gw0vf0kTG08QU5VpPY7kiw+sDPZpieZmaUz1LyfmeEqUzaopUnv8AzWVxEBEw2Go31naVO5k+nRAt5QGunaDZ5McSI6QJ+XZuadlbxJ9R6S/WorDmBBExpW0Jhsc1M+H5dDA1Zq8rA+cUi4DGLV8m7ftFAo6m8cJxzeOG+sBKsdacLRM0Brytq07GWe8hYlPF6wGMmg8pDrprpLXk0/SQcT3gHyDOq2Eq89FrHYg/lYdiO09X4Nzitjz4kanTW5ZhflJ7KTv+lp4ws9//AA7zCnUwVBadrqnKw7MNGv6nX3gXByin15v/ACnGyqmNkX31kyqJHNx1MCFUy4X8KoPYSPWzNUY06q2NuuzDyk3MXfkuoFxMRxFjviMnlf1gZnijEFlZTqoclD2F7WmTVNZoccLo19xczP0m8UCww9KwhgdoMbXnFaAUxjTgNxEddPtAawB+Wmkj1ackwNUaQI1GqVYEGxvpOTqi5E5AsVJ1iQRITqI8jSBwtqJ110nHSOJgCEBW1YSQm8C63aA5tv53kSutxJpEBVECsJmt/DLPVwuK/qGyVFKHsDe6k/b3mTqLqY5VvaB67iuJ8XRuz0y1Mk8rC3te3TzmqyrF1HRWcAFtbDp7zyjGcTjkogE60lWov+9fDe3mAD7z1fhPEmrg6NRxYlbeoBsD7gQJWY1f6ZF9bGec4qmdT2N/Wei46kCNZiMzUKxuNIGTxVLwN7/KZW1mm3xdHQjzMxeKWzkWgWeGN1jU1H0gcILjfTykhbCAgJwmJzrvOc0B1ox7TrNGMdIEW2sUGwPMIoE5DqZKAFpDTc+smYdb7wHMNI0rpvHsekY3/MAZuDA0muTH1WkehbWAV2gjHsYyBH+Bcx7EKLTlSqdhAmmTvACBzGfQnB2ID5fhyOiBfdfCfqJ4EwsNJ7L+FWM5sCy9adRh7MA33Jga6r+UzK5nhvFtNIj3BkWph+c+UDA5zTsw89D6zEZ7R5ap856nn+B0YW1GomF4qwfhWoBvvApME0kcsiYAyY4gMtCosEf3jkPeB1qekE46Q5MDU3gRaujRTtOnc384oEhBvJuEFpCpdZYYRgP0gNYd4Oq0c7wbmBHrnQwdHaExUEDaB0mC5uY+Uc5B07/8TrC20BhNr2gqh6wjQZGkBxW83X4XZqtN6lFzYVQOW/8Amv7gn5TDA6byZRQ2Ftx2gev4TNxzFTcG9pf4VgRPPeEaFWujPzBihFwdyP3m+wV+UaWPUQIOf0QULdpgczQsr07X7T0nM8N8RSneeecW4paNQdgOXlDWa9iQ1x0BtA8/QlWt11k4vpIeJYs3NuSdZIO20BwOscWgr21jXr9oBi/86QZqXv8AKBBvtDNS06CAJX1FooQAAi295yASmd/WSEbYSKh3HnCgfpAkMsaWHXvHHaMPeAGvvIrtbeGZ9SYAkX1gdGg9Zy8exjCIHWMDYw0adoHKQuRLENaRMIupMn09x62gWGS5jUopWNN2RuW3MATrcWHkdDYyywv4hYqn+blqDbxDX5iab8M8upvhK6uobnqEMD1AUAfrKriH8PbXbDN6I36NAen4lkg3oi9tCGNr27WmQzHNHxCp8TlurN47a2OpB7gdIPF5TWoNaojAm1iNRv3kOo1rgGByrg/6PxeZbc/IFB1va5uOgtIyYjSDdrm2vKIJRZtdt4BXYnU7QagmHWmSQx26SQqQALpsJwt6e8kuPSAdoHabajXtFHYUFnUDckCKA+huZILeUBhzqZIMB3NpBVG0neecdtIEUGDqLbt5wttJx1gDE4p1hRVIBHfpYfeMt1gd5o1m3jkAtGstz6mBKwWiyZR1MCEsAJIQ2BPYH66QNJwlxR/pXs+tJjqOo8xPTcPiadZeekwde4P37TwmsIfJM5q4aoHpnY6g7MOxED1riDE0qNMvVICjvuT5ec8RzPFK9Rii8qliQPWWHEue1MXVLuTy38K9FHS0r6dG2p3+0BvwrC3XrAVhYyYVgKq3gGp/lBiLTmHGlj0jiIHC2kBDGCO9oFlw1SDVeY/22+ZikvhpB8yJyBV0Vsx9IRmM5TTUx5WAPynK23rJVHCMdQL+8h1L8xHaAyovS04VMfb7xAQBcp9o5k0joiNbQGsNIsKl29NZyreGwC+EnvAlUxrCVR/Tb2+pjEFt4ZwTTb1U/eBDVdIx6Z/T5wyDSHc8q6jxfb/mBCSjyjz+0cVjlY9Y9gYAGXSBdbw7wZGkDoSwv0iZZwt4D5TiNcQB1IMCEbeMIMC/yQWVfWKQ8JjLFR2tFAFQ3PpCJFFAt8Lt8vsZQ4r/ALjTsUBD9YxevpFFA4/T2+07+0UUAVT95Lw35YooEmnJ+C29oooEQfn9xBY7eKKAPtO1dh/Os7FAHUjensZyKAKr+QxmD2iigJd4w7mKKA6h+Yeo+8UUUD//2Q==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6" name="AutoShape 18" descr="data:image/jpeg;base64,/9j/4AAQSkZJRgABAQAAAQABAAD/2wCEAAkGBxQTEhUUExQWFBUXFxcWGBcXFxgcGBcaGhgcFxcdGBwcHCggGBwlHBcXITEhJSksLi4uFx8zODMsNygtLiwBCgoKBQUFDgUFDisZExkrKysrKysrKysrKysrKysrKysrKysrKysrKysrKysrKysrKysrKysrKysrKysrKysrK//AABEIAREAuAMBIgACEQEDEQH/xAAcAAABBQEBAQAAAAAAAAAAAAADAAIEBQYBBwj/xAA7EAACAQIEBAQEBQMDAwUAAAABAgADEQQFITEGEkFRImFxgRORobEHMsHR8CNCUhRi4RUzklNjcrLC/8QAFAEBAAAAAAAAAAAAAAAAAAAAAP/EABQRAQAAAAAAAAAAAAAAAAAAAAD/2gAMAwEAAhEDEQA/AItU6mRyTD1l1nDSgD5zOq0XLOW7QHNEs4X0jOeAZnjeeAapGrUgWCmEUyJTeSKbawDjSFRoNCJIQ7QOgxEx1NtY60B6bQqRtMfy0IukBAx4E4flCo2mkBKDeS6UApk2ifKBJpreGopH4e0kLvtAJRpgxQ1JIoHk9S1zB9YqlSA5usB7EQDmdO95xzAUbacv5zjNaAxxH01jITQawC01h+cDcyqfGG9lj6VFn3vaBaDEp3EJ/rk7yKuWnopI84dMtfqvvaBKpYtTsZIp1gesqMXg2BuqkaSM7ON7iBqk1hBTlFh8WyWux+V5bYLMVfQnX6QJBEKq/WPVN4RafeAqa3FpKoLGJTk7DrANQSS6YjaKyQqwD0u8UfRnIHi1QRkK+8Ed4DmjGEJa4jVSAz4cY6SR0g7GBHdbCTTltQhD/wCovMo7L3PY6TScM8NJVpirVNl+IEUdz1vNTg+HLs52W4VdNQq9j2gYrJOFi5KAeK2/SbXK+DadJfH4m69ppsDgkpLyoLdz1PrDEQM5VydbWUAWkOrk52uJqalKDbD3gYzF5aVGov6Sor4MdvnPRcTgwRKavlwN7wPPsRl5APaVVWiUIINjvN3jMDy7DTtKDNMGBqBcdfKBLyLMxVHI35h9ZeW8p5zQqtSqXGljvN5l+MFZAw9xAnURJdGQ6RtJ9EQJlMaQ6iDS1o9YEim0UYpigeM1N4I7wlSCBgPvHLBhoSnARSFwWHLuqjckAe5k3AYAVTyq/iOwINj7ib7hnhkYch35WPQ/4994FfnFN2xOHwdL8iKrvbv1JPU2+83VGmFAA6SJhsvVa1Sr/c/KL9gB0/nSToHDOTpjLwO2nAI4TtoAaq6SvxNLSWrCRMQBAosXS76zOZlR0b+dJqcw0F+kzuJsT6wMLmNHS/UG3tDcOZiab2Ox0kzN6Ni/pM0HsYHr6rcAi2slUxp5zM8K5iKiBSfENJpaekCVTMLzD0kUE3hbwJNNdYoxIoHjbtGDeItGX1gEAENhgLjmFx27wCmT8rw/O4G1za/bvA9A4OyLkHOwAuNup8j2E1WJI5bW00FvU2mNrcQf6SnyqhY3IHNpbS+sfwnnr4mq3xCBZQ1h5EfvA3AijUa+sdA4Y1ROsYNKkAonY0GdvARkStJTGQsTU7QKjNKnhIMzrkc1pbZtU9ZRCr44FTxEd+mkxtRtZqOI6mp7H9JlKsC1yXMTSqKw6EXHlPWsFX+IgYWsReeJ0263m74HzUqfhk+E/SBu0Gk6rQiU4jSgINFHinFA8SYx6iNAhFMBLtNFwnhefEIp2HjPoJnh2m04fwNRKHxl1NQco7hbbiBI42qc5C0uVrLzNbp0Fz/N5TcB4djVdnblApsbd72H89JHKcjczEg2ZWHQ9R67fSWeROtQ1FXdlCgnte4v7wPScv8A+0g7Kv2kmQKXMtKmw1si8w7i2tvMR5zWjyhvipY/7hAlOJHVICjnFJzZXU+4khWudNYBFnSI0m0IIEeuxAlTi6/KNTvLXEsJTYvC8x12gUONfm9JTc9iT7TS5hQCja0xeNrWY22gU2e1fEdZSVGlhmR1lS7QDU2l7w3i+Sqp85m1eWOVVLVF9R94HvVFwVBB0tGu0i5TU/pL6SSw1gGQxQfP20igeMFDfY/Izi6HaW2Izwi9rfISqxGct3HrYQH+03mRcTouGp0yLGnYfcE/WYTKMNVxDXuQo3aW+LoqosrBR1J694E6sy1kCgXqMzA+oJAt6iSOCcKFqgNre5t6A2A+syhzVEZQpJAO5+Wkl4biLkekwGivcnuCdfpeBtuFlqYwVkepUXDU6jIqXtUPXldhryjsJT8WcO0KR/oqDcElLMxUDrcdPWXfB1YpjcVR/tctVX/yv/8AV1M1YQBToL6j1gfPWK0bw+HXpzC0ssizhqdRS7OQDqBVZSffpLPNMLaq16dwCbfPSDo4AMGZlsbWHrsIF/W4tNWnbCpi1qKdjy1E0/y3Mrqn4k4umQtRadx3Qg/eTOGMsxLNVqYKp8FCOXx6hnVQCRptcH5zG5zTr1MU4xBBqjci1tB0tA2FD8Tz/fQB81Y3+Rhqv4j02H5GX1EylHh3mbl5wByk8x72uAJCp5ZVBNgdO8Da1uKaddANj1tsZUViGYhdSdpQpT+IbEENtcDb5bydSxFSi/wSl6jWCsTuIFdmSanXbS/nKutTtLbOV5WCA3I3Pn1ldi21HoIEYeck4I+MSMxknBkll8yIHsvDeKJVVP8AjeXlplMiNvhONFIIPky9Peay2gPlA4DORxWKB4RXOsFRoFmkipTuYg/L5QLirmi06YRNLdpQYnFs25MG5vFRpEnygcpULm/SHoob27mSPhwuVp/U12Fyf56wPXcflhpvRxFO4sqq5UXIsoHNb+4EaH0BgeJs6KlBTIOlyVN95rKQ8I9B9pTZ3w5h655nSzf5KSp+m8DD0mpu93J85aigtWmaVDkNRjYAa8g6ux8hsO8bmPDuDpeImo1v7S5IM02RZQtMK6gLzKPCBoAdbeZ84B8Dglw1BaSbIu/Uncn5zxniEMMU1YjTnsZ7jiDcHttPMs1w4/1NSmQGR1Jt+3nAd/0YtT5ka40K97HpIGIy572Y/K8k4WniKCk0w1Sl0I1ZfJh5d49c259+UN/uNvvACuBFMXtKHMsTesj7lL2/SazO6dNKAd8QgY7Ipux9LTBV6nM19v2gR8UxLMxldVcm8lVNSZHZIAwDLfKMISwJHWP4fwqs682oJmwo5ddr2sOgHaBdZdT5aIU9bG3aaOg9lA7ASpoIN+1rQ4rWgWDNrFIa4gRQPISNZHfrJFQyMVLGwgCRObTpLBKYsOkHTp8ohl2+UDrDSMqNy0mPV7Aeg3+v2jypJAHpIWYt/UI6LoIHvnCmOFbCUKl73pqD6gcp+okHizNvhAKDYmZP8Is8/PhXP/uU/wD9j7H5yb+IGtUE3sAIEPB81d+ZzZOnnNIM2xFK1kFamNLDR1A7dGmUyHNFFZRVUpTItzEaX6Xm0/6rh9lrUyf/AJCBm6/HyDmQ30J6fy0yFfiDnr89j5d5tq/CqVqr1XRSp1BB0I9oPL8iSiSRTUWJ1tfTygLhJ3VfivcK7nQ9joDNRjMJSYXamjeqiZ/E5gCOTa9xO0c0bkKNuOvcQKDizC0BblRVN9xMTjABe0v8/wAWS9j0mYxj/WBHSpCXBkYgziMYGr4eyr4h8NRbA30PiHtNhhaZQWZuYjrPNsIzIQykqw6jearLeIufw1iAejDY+vYwNL/qrRj43zlc9aAetaBari9R0ilbTfURQMZWMfhtP1jG3iA17QCtEGnG2nAIB8NilRuZv7RcevSVNatzMx7mSsWlxK4DeBNyvMWw9anWT8yMG9e49xcT1DNajY/4VbDWZGWzC+qMNSG7bzyR12Ml5BxBWwdTnpHQ/mU/lb1/eB6NiKPwiAxs6kEdu8qs0zBGfmq0VOvQWHnqJr+H62GzGl8UL4ho6HdT+o7GWqZJQVSeQe+sDz7CYrDlgBVqpT/wWptp0v5yHi8SQSKdeoFvpdrn/mbvEcNYVrn4Sa+VpTY7IqNI3pgA+Z2+cCny3K6j+OpUcAbE9/SXNMeB3dhYC3rK3G5gw0vf0kTG08QU5VpPY7kiw+sDPZpieZmaUz1LyfmeEqUzaopUnv8AzWVxEBEw2Go31naVO5k+nRAt5QGunaDZ5McSI6QJ+XZuadlbxJ9R6S/WorDmBBExpW0Jhsc1M+H5dDA1Zq8rA+cUi4DGLV8m7ftFAo6m8cJxzeOG+sBKsdacLRM0Brytq07GWe8hYlPF6wGMmg8pDrprpLXk0/SQcT3gHyDOq2Eq89FrHYg/lYdiO09X4Nzitjz4kanTW5ZhflJ7KTv+lp4ws9//AA7zCnUwVBadrqnKw7MNGv6nX3gXByin15v/ACnGyqmNkX31kyqJHNx1MCFUy4X8KoPYSPWzNUY06q2NuuzDyk3MXfkuoFxMRxFjviMnlf1gZnijEFlZTqoclD2F7WmTVNZoccLo19xczP0m8UCww9KwhgdoMbXnFaAUxjTgNxEddPtAawB+Wmkj1ackwNUaQI1GqVYEGxvpOTqi5E5AsVJ1iQRITqI8jSBwtqJ110nHSOJgCEBW1YSQm8C63aA5tv53kSutxJpEBVECsJmt/DLPVwuK/qGyVFKHsDe6k/b3mTqLqY5VvaB67iuJ8XRuz0y1Mk8rC3te3TzmqyrF1HRWcAFtbDp7zyjGcTjkogE60lWov+9fDe3mAD7z1fhPEmrg6NRxYlbeoBsD7gQJWY1f6ZF9bGec4qmdT2N/Wei46kCNZiMzUKxuNIGTxVLwN7/KZW1mm3xdHQjzMxeKWzkWgWeGN1jU1H0gcILjfTykhbCAgJwmJzrvOc0B1ox7TrNGMdIEW2sUGwPMIoE5DqZKAFpDTc+smYdb7wHMNI0rpvHsekY3/MAZuDA0muTH1WkehbWAV2gjHsYyBH+Bcx7EKLTlSqdhAmmTvACBzGfQnB2ID5fhyOiBfdfCfqJ4EwsNJ7L+FWM5sCy9adRh7MA33Jga6r+UzK5nhvFtNIj3BkWph+c+UDA5zTsw89D6zEZ7R5ap856nn+B0YW1GomF4qwfhWoBvvApME0kcsiYAyY4gMtCosEf3jkPeB1qekE46Q5MDU3gRaujRTtOnc384oEhBvJuEFpCpdZYYRgP0gNYd4Oq0c7wbmBHrnQwdHaExUEDaB0mC5uY+Uc5B07/8TrC20BhNr2gqh6wjQZGkBxW83X4XZqtN6lFzYVQOW/8Amv7gn5TDA6byZRQ2Ftx2gev4TNxzFTcG9pf4VgRPPeEaFWujPzBihFwdyP3m+wV+UaWPUQIOf0QULdpgczQsr07X7T0nM8N8RSneeecW4paNQdgOXlDWa9iQ1x0BtA8/QlWt11k4vpIeJYs3NuSdZIO20BwOscWgr21jXr9oBi/86QZqXv8AKBBvtDNS06CAJX1FooQAAi295yASmd/WSEbYSKh3HnCgfpAkMsaWHXvHHaMPeAGvvIrtbeGZ9SYAkX1gdGg9Zy8exjCIHWMDYw0adoHKQuRLENaRMIupMn09x62gWGS5jUopWNN2RuW3MATrcWHkdDYyywv4hYqn+blqDbxDX5iab8M8upvhK6uobnqEMD1AUAfrKriH8PbXbDN6I36NAen4lkg3oi9tCGNr27WmQzHNHxCp8TlurN47a2OpB7gdIPF5TWoNaojAm1iNRv3kOo1rgGByrg/6PxeZbc/IFB1va5uOgtIyYjSDdrm2vKIJRZtdt4BXYnU7QagmHWmSQx26SQqQALpsJwt6e8kuPSAdoHabajXtFHYUFnUDckCKA+huZILeUBhzqZIMB3NpBVG0neecdtIEUGDqLbt5wttJx1gDE4p1hRVIBHfpYfeMt1gd5o1m3jkAtGstz6mBKwWiyZR1MCEsAJIQ2BPYH66QNJwlxR/pXs+tJjqOo8xPTcPiadZeekwde4P37TwmsIfJM5q4aoHpnY6g7MOxED1riDE0qNMvVICjvuT5ec8RzPFK9Rii8qliQPWWHEue1MXVLuTy38K9FHS0r6dG2p3+0BvwrC3XrAVhYyYVgKq3gGp/lBiLTmHGlj0jiIHC2kBDGCO9oFlw1SDVeY/22+ZikvhpB8yJyBV0Vsx9IRmM5TTUx5WAPynK23rJVHCMdQL+8h1L8xHaAyovS04VMfb7xAQBcp9o5k0joiNbQGsNIsKl29NZyreGwC+EnvAlUxrCVR/Tb2+pjEFt4ZwTTb1U/eBDVdIx6Z/T5wyDSHc8q6jxfb/mBCSjyjz+0cVjlY9Y9gYAGXSBdbw7wZGkDoSwv0iZZwt4D5TiNcQB1IMCEbeMIMC/yQWVfWKQ8JjLFR2tFAFQ3PpCJFFAt8Lt8vsZQ4r/ALjTsUBD9YxevpFFA4/T2+07+0UUAVT95Lw35YooEmnJ+C29oooEQfn9xBY7eKKAPtO1dh/Os7FAHUjensZyKAKr+QxmD2iigJd4w7mKKA6h+Yeo+8UUUD//2Q==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7" name="AutoShape 20" descr="data:image/jpeg;base64,/9j/4AAQSkZJRgABAQAAAQABAAD/2wCEAAkGBxQTEhUUExQWFBUXFxcWGBcXFxgcGBcaGhgcFxcdGBwcHCggGBwlHBcXITEhJSksLi4uFx8zODMsNygtLiwBCgoKBQUFDgUFDisZExkrKysrKysrKysrKysrKysrKysrKysrKysrKysrKysrKysrKysrKysrKysrKysrKysrK//AABEIAREAuAMBIgACEQEDEQH/xAAcAAABBQEBAQAAAAAAAAAAAAADAAIEBQYBBwj/xAA7EAACAQIEBAQEBQMDAwUAAAABAgADEQQFITEGEkFRImFxgRORobEHMsHR8CNCUhRi4RUzklNjcrLC/8QAFAEBAAAAAAAAAAAAAAAAAAAAAP/EABQRAQAAAAAAAAAAAAAAAAAAAAD/2gAMAwEAAhEDEQA/AItU6mRyTD1l1nDSgD5zOq0XLOW7QHNEs4X0jOeAZnjeeAapGrUgWCmEUyJTeSKbawDjSFRoNCJIQ7QOgxEx1NtY60B6bQqRtMfy0IukBAx4E4flCo2mkBKDeS6UApk2ifKBJpreGopH4e0kLvtAJRpgxQ1JIoHk9S1zB9YqlSA5usB7EQDmdO95xzAUbacv5zjNaAxxH01jITQawC01h+cDcyqfGG9lj6VFn3vaBaDEp3EJ/rk7yKuWnopI84dMtfqvvaBKpYtTsZIp1gesqMXg2BuqkaSM7ON7iBqk1hBTlFh8WyWux+V5bYLMVfQnX6QJBEKq/WPVN4RafeAqa3FpKoLGJTk7DrANQSS6YjaKyQqwD0u8UfRnIHi1QRkK+8Ed4DmjGEJa4jVSAz4cY6SR0g7GBHdbCTTltQhD/wCovMo7L3PY6TScM8NJVpirVNl+IEUdz1vNTg+HLs52W4VdNQq9j2gYrJOFi5KAeK2/SbXK+DadJfH4m69ppsDgkpLyoLdz1PrDEQM5VydbWUAWkOrk52uJqalKDbD3gYzF5aVGov6Sor4MdvnPRcTgwRKavlwN7wPPsRl5APaVVWiUIINjvN3jMDy7DTtKDNMGBqBcdfKBLyLMxVHI35h9ZeW8p5zQqtSqXGljvN5l+MFZAw9xAnURJdGQ6RtJ9EQJlMaQ6iDS1o9YEim0UYpigeM1N4I7wlSCBgPvHLBhoSnARSFwWHLuqjckAe5k3AYAVTyq/iOwINj7ib7hnhkYch35WPQ/4994FfnFN2xOHwdL8iKrvbv1JPU2+83VGmFAA6SJhsvVa1Sr/c/KL9gB0/nSToHDOTpjLwO2nAI4TtoAaq6SvxNLSWrCRMQBAosXS76zOZlR0b+dJqcw0F+kzuJsT6wMLmNHS/UG3tDcOZiab2Ox0kzN6Ni/pM0HsYHr6rcAi2slUxp5zM8K5iKiBSfENJpaekCVTMLzD0kUE3hbwJNNdYoxIoHjbtGDeItGX1gEAENhgLjmFx27wCmT8rw/O4G1za/bvA9A4OyLkHOwAuNup8j2E1WJI5bW00FvU2mNrcQf6SnyqhY3IHNpbS+sfwnnr4mq3xCBZQ1h5EfvA3AijUa+sdA4Y1ROsYNKkAonY0GdvARkStJTGQsTU7QKjNKnhIMzrkc1pbZtU9ZRCr44FTxEd+mkxtRtZqOI6mp7H9JlKsC1yXMTSqKw6EXHlPWsFX+IgYWsReeJ0263m74HzUqfhk+E/SBu0Gk6rQiU4jSgINFHinFA8SYx6iNAhFMBLtNFwnhefEIp2HjPoJnh2m04fwNRKHxl1NQco7hbbiBI42qc5C0uVrLzNbp0Fz/N5TcB4djVdnblApsbd72H89JHKcjczEg2ZWHQ9R67fSWeROtQ1FXdlCgnte4v7wPScv8A+0g7Kv2kmQKXMtKmw1si8w7i2tvMR5zWjyhvipY/7hAlOJHVICjnFJzZXU+4khWudNYBFnSI0m0IIEeuxAlTi6/KNTvLXEsJTYvC8x12gUONfm9JTc9iT7TS5hQCja0xeNrWY22gU2e1fEdZSVGlhmR1lS7QDU2l7w3i+Sqp85m1eWOVVLVF9R94HvVFwVBB0tGu0i5TU/pL6SSw1gGQxQfP20igeMFDfY/Izi6HaW2Izwi9rfISqxGct3HrYQH+03mRcTouGp0yLGnYfcE/WYTKMNVxDXuQo3aW+LoqosrBR1J694E6sy1kCgXqMzA+oJAt6iSOCcKFqgNre5t6A2A+syhzVEZQpJAO5+Wkl4biLkekwGivcnuCdfpeBtuFlqYwVkepUXDU6jIqXtUPXldhryjsJT8WcO0KR/oqDcElLMxUDrcdPWXfB1YpjcVR/tctVX/yv/8AV1M1YQBToL6j1gfPWK0bw+HXpzC0ssizhqdRS7OQDqBVZSffpLPNMLaq16dwCbfPSDo4AMGZlsbWHrsIF/W4tNWnbCpi1qKdjy1E0/y3Mrqn4k4umQtRadx3Qg/eTOGMsxLNVqYKp8FCOXx6hnVQCRptcH5zG5zTr1MU4xBBqjci1tB0tA2FD8Tz/fQB81Y3+Rhqv4j02H5GX1EylHh3mbl5wByk8x72uAJCp5ZVBNgdO8Da1uKaddANj1tsZUViGYhdSdpQpT+IbEENtcDb5bydSxFSi/wSl6jWCsTuIFdmSanXbS/nKutTtLbOV5WCA3I3Pn1ldi21HoIEYeck4I+MSMxknBkll8yIHsvDeKJVVP8AjeXlplMiNvhONFIIPky9Peay2gPlA4DORxWKB4RXOsFRoFmkipTuYg/L5QLirmi06YRNLdpQYnFs25MG5vFRpEnygcpULm/SHoob27mSPhwuVp/U12Fyf56wPXcflhpvRxFO4sqq5UXIsoHNb+4EaH0BgeJs6KlBTIOlyVN95rKQ8I9B9pTZ3w5h655nSzf5KSp+m8DD0mpu93J85aigtWmaVDkNRjYAa8g6ux8hsO8bmPDuDpeImo1v7S5IM02RZQtMK6gLzKPCBoAdbeZ84B8Dglw1BaSbIu/Uncn5zxniEMMU1YjTnsZ7jiDcHttPMs1w4/1NSmQGR1Jt+3nAd/0YtT5ka40K97HpIGIy572Y/K8k4WniKCk0w1Sl0I1ZfJh5d49c259+UN/uNvvACuBFMXtKHMsTesj7lL2/SazO6dNKAd8QgY7Ipux9LTBV6nM19v2gR8UxLMxldVcm8lVNSZHZIAwDLfKMISwJHWP4fwqs682oJmwo5ddr2sOgHaBdZdT5aIU9bG3aaOg9lA7ASpoIN+1rQ4rWgWDNrFIa4gRQPISNZHfrJFQyMVLGwgCRObTpLBKYsOkHTp8ohl2+UDrDSMqNy0mPV7Aeg3+v2jypJAHpIWYt/UI6LoIHvnCmOFbCUKl73pqD6gcp+okHizNvhAKDYmZP8Is8/PhXP/uU/wD9j7H5yb+IGtUE3sAIEPB81d+ZzZOnnNIM2xFK1kFamNLDR1A7dGmUyHNFFZRVUpTItzEaX6Xm0/6rh9lrUyf/AJCBm6/HyDmQ30J6fy0yFfiDnr89j5d5tq/CqVqr1XRSp1BB0I9oPL8iSiSRTUWJ1tfTygLhJ3VfivcK7nQ9joDNRjMJSYXamjeqiZ/E5gCOTa9xO0c0bkKNuOvcQKDizC0BblRVN9xMTjABe0v8/wAWS9j0mYxj/WBHSpCXBkYgziMYGr4eyr4h8NRbA30PiHtNhhaZQWZuYjrPNsIzIQykqw6jearLeIufw1iAejDY+vYwNL/qrRj43zlc9aAetaBari9R0ilbTfURQMZWMfhtP1jG3iA17QCtEGnG2nAIB8NilRuZv7RcevSVNatzMx7mSsWlxK4DeBNyvMWw9anWT8yMG9e49xcT1DNajY/4VbDWZGWzC+qMNSG7bzyR12Ml5BxBWwdTnpHQ/mU/lb1/eB6NiKPwiAxs6kEdu8qs0zBGfmq0VOvQWHnqJr+H62GzGl8UL4ho6HdT+o7GWqZJQVSeQe+sDz7CYrDlgBVqpT/wWptp0v5yHi8SQSKdeoFvpdrn/mbvEcNYVrn4Sa+VpTY7IqNI3pgA+Z2+cCny3K6j+OpUcAbE9/SXNMeB3dhYC3rK3G5gw0vf0kTG08QU5VpPY7kiw+sDPZpieZmaUz1LyfmeEqUzaopUnv8AzWVxEBEw2Go31naVO5k+nRAt5QGunaDZ5McSI6QJ+XZuadlbxJ9R6S/WorDmBBExpW0Jhsc1M+H5dDA1Zq8rA+cUi4DGLV8m7ftFAo6m8cJxzeOG+sBKsdacLRM0Brytq07GWe8hYlPF6wGMmg8pDrprpLXk0/SQcT3gHyDOq2Eq89FrHYg/lYdiO09X4Nzitjz4kanTW5ZhflJ7KTv+lp4ws9//AA7zCnUwVBadrqnKw7MNGv6nX3gXByin15v/ACnGyqmNkX31kyqJHNx1MCFUy4X8KoPYSPWzNUY06q2NuuzDyk3MXfkuoFxMRxFjviMnlf1gZnijEFlZTqoclD2F7WmTVNZoccLo19xczP0m8UCww9KwhgdoMbXnFaAUxjTgNxEddPtAawB+Wmkj1ackwNUaQI1GqVYEGxvpOTqi5E5AsVJ1iQRITqI8jSBwtqJ110nHSOJgCEBW1YSQm8C63aA5tv53kSutxJpEBVECsJmt/DLPVwuK/qGyVFKHsDe6k/b3mTqLqY5VvaB67iuJ8XRuz0y1Mk8rC3te3TzmqyrF1HRWcAFtbDp7zyjGcTjkogE60lWov+9fDe3mAD7z1fhPEmrg6NRxYlbeoBsD7gQJWY1f6ZF9bGec4qmdT2N/Wei46kCNZiMzUKxuNIGTxVLwN7/KZW1mm3xdHQjzMxeKWzkWgWeGN1jU1H0gcILjfTykhbCAgJwmJzrvOc0B1ox7TrNGMdIEW2sUGwPMIoE5DqZKAFpDTc+smYdb7wHMNI0rpvHsekY3/MAZuDA0muTH1WkehbWAV2gjHsYyBH+Bcx7EKLTlSqdhAmmTvACBzGfQnB2ID5fhyOiBfdfCfqJ4EwsNJ7L+FWM5sCy9adRh7MA33Jga6r+UzK5nhvFtNIj3BkWph+c+UDA5zTsw89D6zEZ7R5ap856nn+B0YW1GomF4qwfhWoBvvApME0kcsiYAyY4gMtCosEf3jkPeB1qekE46Q5MDU3gRaujRTtOnc384oEhBvJuEFpCpdZYYRgP0gNYd4Oq0c7wbmBHrnQwdHaExUEDaB0mC5uY+Uc5B07/8TrC20BhNr2gqh6wjQZGkBxW83X4XZqtN6lFzYVQOW/8Amv7gn5TDA6byZRQ2Ftx2gev4TNxzFTcG9pf4VgRPPeEaFWujPzBihFwdyP3m+wV+UaWPUQIOf0QULdpgczQsr07X7T0nM8N8RSneeecW4paNQdgOXlDWa9iQ1x0BtA8/QlWt11k4vpIeJYs3NuSdZIO20BwOscWgr21jXr9oBi/86QZqXv8AKBBvtDNS06CAJX1FooQAAi295yASmd/WSEbYSKh3HnCgfpAkMsaWHXvHHaMPeAGvvIrtbeGZ9SYAkX1gdGg9Zy8exjCIHWMDYw0adoHKQuRLENaRMIupMn09x62gWGS5jUopWNN2RuW3MATrcWHkdDYyywv4hYqn+blqDbxDX5iab8M8upvhK6uobnqEMD1AUAfrKriH8PbXbDN6I36NAen4lkg3oi9tCGNr27WmQzHNHxCp8TlurN47a2OpB7gdIPF5TWoNaojAm1iNRv3kOo1rgGByrg/6PxeZbc/IFB1va5uOgtIyYjSDdrm2vKIJRZtdt4BXYnU7QagmHWmSQx26SQqQALpsJwt6e8kuPSAdoHabajXtFHYUFnUDckCKA+huZILeUBhzqZIMB3NpBVG0neecdtIEUGDqLbt5wttJx1gDE4p1hRVIBHfpYfeMt1gd5o1m3jkAtGstz6mBKwWiyZR1MCEsAJIQ2BPYH66QNJwlxR/pXs+tJjqOo8xPTcPiadZeekwde4P37TwmsIfJM5q4aoHpnY6g7MOxED1riDE0qNMvVICjvuT5ec8RzPFK9Rii8qliQPWWHEue1MXVLuTy38K9FHS0r6dG2p3+0BvwrC3XrAVhYyYVgKq3gGp/lBiLTmHGlj0jiIHC2kBDGCO9oFlw1SDVeY/22+ZikvhpB8yJyBV0Vsx9IRmM5TTUx5WAPynK23rJVHCMdQL+8h1L8xHaAyovS04VMfb7xAQBcp9o5k0joiNbQGsNIsKl29NZyreGwC+EnvAlUxrCVR/Tb2+pjEFt4ZwTTb1U/eBDVdIx6Z/T5wyDSHc8q6jxfb/mBCSjyjz+0cVjlY9Y9gYAGXSBdbw7wZGkDoSwv0iZZwt4D5TiNcQB1IMCEbeMIMC/yQWVfWKQ8JjLFR2tFAFQ3PpCJFFAt8Lt8vsZQ4r/ALjTsUBD9YxevpFFA4/T2+07+0UUAVT95Lw35YooEmnJ+C29oooEQfn9xBY7eKKAPtO1dh/Os7FAHUjensZyKAKr+QxmD2iigJd4w7mKKA6h+Yeo+8UUUD//2Q==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6166" name="Picture 22" descr="http://www.ukrlitzno.com.ua/wp-content/uploads/2013/09/drach-ivan-virsh-etyud-pro-xlib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714" y="3429000"/>
            <a:ext cx="2003629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8" name="Picture 24" descr="http://www.ukrlit.vn.ua/biography/grigir_tutunik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429000"/>
            <a:ext cx="2045798" cy="2764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70" name="Picture 26" descr="http://upload.wikimedia.org/wikipedia/uk/7/71/%D0%A1%D1%82%D0%B5%D0%BB%D1%8C%D0%BC%D0%B0%D1%85_%D0%9C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399" y="3429000"/>
            <a:ext cx="1944936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72" name="Picture 28" descr="http://uaestrada.org/wp-content/uploads/2011/03/OliynykBI.gif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3483178"/>
            <a:ext cx="1983896" cy="2656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0475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548680"/>
            <a:ext cx="4392488" cy="5832648"/>
          </a:xfrm>
        </p:spPr>
        <p:txBody>
          <a:bodyPr>
            <a:noAutofit/>
          </a:bodyPr>
          <a:lstStyle/>
          <a:p>
            <a:r>
              <a:rPr lang="uk-UA" sz="2400" b="1" dirty="0"/>
              <a:t>Більшість його книг написані про війну. Майже в кожній з них він ставить запитання про те, хто ж переміг у цій війні. І сам на нього відповідає, що в Європі не переміг ніхто. </a:t>
            </a:r>
          </a:p>
          <a:p>
            <a:r>
              <a:rPr lang="uk-UA" sz="2400" b="1" dirty="0" smtClean="0"/>
              <a:t>Романи </a:t>
            </a:r>
            <a:r>
              <a:rPr lang="uk-UA" sz="2400" b="1" dirty="0" err="1"/>
              <a:t>Малапарте</a:t>
            </a:r>
            <a:r>
              <a:rPr lang="uk-UA" sz="2400" b="1" dirty="0"/>
              <a:t> — «Капут», «Шкура» — об'єднані наскрізною темою життя і смерті в країні і в світі, спустошених і виснажених фашизмом і війною.</a:t>
            </a:r>
          </a:p>
        </p:txBody>
      </p:sp>
      <p:pic>
        <p:nvPicPr>
          <p:cNvPr id="4" name="Picture 2" descr="http://i.livelib.ru/auface/228792/l/95d4/Kurtsio_Malapart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620688"/>
            <a:ext cx="3816424" cy="5075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3941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836712"/>
            <a:ext cx="8820472" cy="3672408"/>
          </a:xfrm>
        </p:spPr>
        <p:txBody>
          <a:bodyPr>
            <a:noAutofit/>
          </a:bodyPr>
          <a:lstStyle/>
          <a:p>
            <a:r>
              <a:rPr lang="ru-RU" sz="2800" b="1" dirty="0" err="1"/>
              <a:t>Новий</a:t>
            </a:r>
            <a:r>
              <a:rPr lang="ru-RU" sz="2800" b="1" dirty="0"/>
              <a:t> </a:t>
            </a:r>
            <a:r>
              <a:rPr lang="ru-RU" sz="2800" b="1" dirty="0" err="1"/>
              <a:t>художній</a:t>
            </a:r>
            <a:r>
              <a:rPr lang="ru-RU" sz="2800" b="1" dirty="0"/>
              <a:t> </a:t>
            </a:r>
            <a:r>
              <a:rPr lang="ru-RU" sz="2800" b="1" dirty="0" err="1"/>
              <a:t>напрям</a:t>
            </a:r>
            <a:r>
              <a:rPr lang="ru-RU" sz="2800" b="1" dirty="0"/>
              <a:t> — </a:t>
            </a:r>
            <a:r>
              <a:rPr lang="ru-RU" sz="2800" b="1" dirty="0" err="1"/>
              <a:t>неореалізм</a:t>
            </a:r>
            <a:r>
              <a:rPr lang="ru-RU" sz="2800" b="1" dirty="0"/>
              <a:t> </a:t>
            </a:r>
            <a:r>
              <a:rPr lang="ru-RU" sz="2800" b="1" dirty="0" err="1"/>
              <a:t>розроблявся</a:t>
            </a:r>
            <a:r>
              <a:rPr lang="ru-RU" sz="2800" b="1" dirty="0"/>
              <a:t> в </a:t>
            </a:r>
            <a:r>
              <a:rPr lang="ru-RU" sz="2800" b="1" dirty="0" err="1"/>
              <a:t>творах</a:t>
            </a:r>
            <a:r>
              <a:rPr lang="ru-RU" sz="2800" b="1" dirty="0"/>
              <a:t> К. </a:t>
            </a:r>
            <a:r>
              <a:rPr lang="ru-RU" sz="2800" b="1" dirty="0" err="1"/>
              <a:t>Леві</a:t>
            </a:r>
            <a:r>
              <a:rPr lang="ru-RU" sz="2800" b="1" dirty="0"/>
              <a:t>, Е. </a:t>
            </a:r>
            <a:r>
              <a:rPr lang="ru-RU" sz="2800" b="1" dirty="0" err="1"/>
              <a:t>Вітторіні</a:t>
            </a:r>
            <a:r>
              <a:rPr lang="ru-RU" sz="2800" b="1" dirty="0"/>
              <a:t>, І. </a:t>
            </a:r>
            <a:r>
              <a:rPr lang="ru-RU" sz="2800" b="1" dirty="0" err="1"/>
              <a:t>Кальвіно</a:t>
            </a:r>
            <a:r>
              <a:rPr lang="ru-RU" sz="2800" b="1" dirty="0"/>
              <a:t>, В. </a:t>
            </a:r>
            <a:r>
              <a:rPr lang="ru-RU" sz="2800" b="1" dirty="0" err="1"/>
              <a:t>Пратоліні</a:t>
            </a:r>
            <a:r>
              <a:rPr lang="ru-RU" sz="2800" b="1" dirty="0" smtClean="0"/>
              <a:t>.</a:t>
            </a:r>
          </a:p>
          <a:p>
            <a:r>
              <a:rPr lang="ru-RU" sz="2800" b="1" dirty="0"/>
              <a:t>В 1963 </a:t>
            </a:r>
            <a:r>
              <a:rPr lang="ru-RU" sz="2800" b="1" dirty="0" err="1"/>
              <a:t>році</a:t>
            </a:r>
            <a:r>
              <a:rPr lang="ru-RU" sz="2800" b="1" dirty="0"/>
              <a:t> </a:t>
            </a:r>
            <a:r>
              <a:rPr lang="ru-RU" sz="2800" b="1" dirty="0" err="1"/>
              <a:t>виникла</a:t>
            </a:r>
            <a:r>
              <a:rPr lang="ru-RU" sz="2800" b="1" dirty="0"/>
              <a:t> «</a:t>
            </a:r>
            <a:r>
              <a:rPr lang="ru-RU" sz="2800" b="1" dirty="0" err="1"/>
              <a:t>група</a:t>
            </a:r>
            <a:r>
              <a:rPr lang="ru-RU" sz="2800" b="1" dirty="0"/>
              <a:t> 63» — </a:t>
            </a:r>
            <a:r>
              <a:rPr lang="ru-RU" sz="2800" b="1" dirty="0" err="1"/>
              <a:t>об'єднання</a:t>
            </a:r>
            <a:r>
              <a:rPr lang="ru-RU" sz="2800" b="1" dirty="0"/>
              <a:t> </a:t>
            </a:r>
            <a:r>
              <a:rPr lang="ru-RU" sz="2800" b="1" dirty="0" err="1"/>
              <a:t>італійських</a:t>
            </a:r>
            <a:r>
              <a:rPr lang="ru-RU" sz="2800" b="1" dirty="0"/>
              <a:t> </a:t>
            </a:r>
            <a:r>
              <a:rPr lang="ru-RU" sz="2800" b="1" dirty="0" err="1"/>
              <a:t>письменників</a:t>
            </a:r>
            <a:r>
              <a:rPr lang="ru-RU" sz="2800" b="1" dirty="0"/>
              <a:t> і </a:t>
            </a:r>
            <a:r>
              <a:rPr lang="ru-RU" sz="2800" b="1" dirty="0" err="1"/>
              <a:t>критиків-теоретиків</a:t>
            </a:r>
            <a:r>
              <a:rPr lang="ru-RU" sz="2800" b="1" dirty="0"/>
              <a:t> «</a:t>
            </a:r>
            <a:r>
              <a:rPr lang="ru-RU" sz="2800" b="1" dirty="0" err="1"/>
              <a:t>літератури</a:t>
            </a:r>
            <a:r>
              <a:rPr lang="ru-RU" sz="2800" b="1" dirty="0"/>
              <a:t> </a:t>
            </a:r>
            <a:r>
              <a:rPr lang="ru-RU" sz="2800" b="1" dirty="0" err="1"/>
              <a:t>експерименту</a:t>
            </a:r>
            <a:r>
              <a:rPr lang="ru-RU" sz="2800" b="1" dirty="0"/>
              <a:t>». В </a:t>
            </a:r>
            <a:r>
              <a:rPr lang="ru-RU" sz="2800" b="1" dirty="0" err="1"/>
              <a:t>групу</a:t>
            </a:r>
            <a:r>
              <a:rPr lang="ru-RU" sz="2800" b="1" dirty="0"/>
              <a:t> входили 43 </a:t>
            </a:r>
            <a:r>
              <a:rPr lang="ru-RU" sz="2800" b="1" dirty="0" err="1"/>
              <a:t>письменники</a:t>
            </a:r>
            <a:r>
              <a:rPr lang="ru-RU" sz="2800" b="1" dirty="0"/>
              <a:t>, </a:t>
            </a:r>
            <a:r>
              <a:rPr lang="ru-RU" sz="2800" b="1" dirty="0" err="1"/>
              <a:t>поети</a:t>
            </a:r>
            <a:r>
              <a:rPr lang="ru-RU" sz="2800" b="1" dirty="0"/>
              <a:t>, критики, </a:t>
            </a:r>
            <a:r>
              <a:rPr lang="ru-RU" sz="2800" b="1" dirty="0" err="1"/>
              <a:t>серед</a:t>
            </a:r>
            <a:r>
              <a:rPr lang="ru-RU" sz="2800" b="1" dirty="0"/>
              <a:t> них і Умберто </a:t>
            </a:r>
            <a:r>
              <a:rPr lang="ru-RU" sz="2800" b="1" dirty="0" err="1"/>
              <a:t>Еко</a:t>
            </a:r>
            <a:r>
              <a:rPr lang="ru-RU" sz="2800" b="1" dirty="0" smtClean="0"/>
              <a:t>..</a:t>
            </a:r>
          </a:p>
          <a:p>
            <a:r>
              <a:rPr lang="ru-RU" sz="2800" b="1" dirty="0"/>
              <a:t>Одним з </a:t>
            </a:r>
            <a:r>
              <a:rPr lang="ru-RU" sz="2800" b="1" dirty="0" err="1"/>
              <a:t>шедеврів</a:t>
            </a:r>
            <a:r>
              <a:rPr lang="ru-RU" sz="2800" b="1" dirty="0"/>
              <a:t> </a:t>
            </a:r>
            <a:r>
              <a:rPr lang="ru-RU" sz="2800" b="1" dirty="0" err="1"/>
              <a:t>постмодернізму</a:t>
            </a:r>
            <a:r>
              <a:rPr lang="ru-RU" sz="2800" b="1" dirty="0"/>
              <a:t> став роман У. </a:t>
            </a:r>
            <a:r>
              <a:rPr lang="ru-RU" sz="2800" b="1" dirty="0" err="1"/>
              <a:t>Еко</a:t>
            </a:r>
            <a:r>
              <a:rPr lang="ru-RU" sz="2800" b="1" dirty="0"/>
              <a:t> «</a:t>
            </a:r>
            <a:r>
              <a:rPr lang="ru-RU" sz="2800" b="1" dirty="0" err="1"/>
              <a:t>ім’я</a:t>
            </a:r>
            <a:r>
              <a:rPr lang="ru-RU" sz="2800" b="1" dirty="0"/>
              <a:t> </a:t>
            </a:r>
            <a:r>
              <a:rPr lang="ru-RU" sz="2800" b="1" dirty="0" err="1"/>
              <a:t>троянди</a:t>
            </a:r>
            <a:r>
              <a:rPr lang="ru-RU" sz="2800" b="1" dirty="0" smtClean="0"/>
              <a:t>».</a:t>
            </a:r>
          </a:p>
          <a:p>
            <a:r>
              <a:rPr lang="ru-RU" sz="2800" b="1" dirty="0"/>
              <a:t>Твори Умберто </a:t>
            </a:r>
            <a:r>
              <a:rPr lang="ru-RU" sz="2800" b="1" dirty="0" err="1"/>
              <a:t>Еко</a:t>
            </a:r>
            <a:r>
              <a:rPr lang="ru-RU" sz="2800" b="1" dirty="0"/>
              <a:t> стали </a:t>
            </a:r>
            <a:r>
              <a:rPr lang="ru-RU" sz="2800" b="1" dirty="0" err="1"/>
              <a:t>яскравим</a:t>
            </a:r>
            <a:r>
              <a:rPr lang="ru-RU" sz="2800" b="1" dirty="0"/>
              <a:t> прикладом </a:t>
            </a:r>
            <a:r>
              <a:rPr lang="ru-RU" sz="2800" b="1" dirty="0" err="1"/>
              <a:t>постмодерністської</a:t>
            </a:r>
            <a:r>
              <a:rPr lang="ru-RU" sz="2800" b="1" dirty="0"/>
              <a:t> </a:t>
            </a:r>
            <a:r>
              <a:rPr lang="ru-RU" sz="2800" b="1" dirty="0" err="1"/>
              <a:t>іронії</a:t>
            </a:r>
            <a:r>
              <a:rPr lang="ru-RU" sz="2800" b="1" dirty="0"/>
              <a:t> </a:t>
            </a:r>
            <a:r>
              <a:rPr lang="ru-RU" sz="2800" b="1" dirty="0" err="1"/>
              <a:t>елітарних</a:t>
            </a:r>
            <a:r>
              <a:rPr lang="ru-RU" sz="2800" b="1" dirty="0"/>
              <a:t> </a:t>
            </a:r>
            <a:r>
              <a:rPr lang="ru-RU" sz="2800" b="1" dirty="0" err="1"/>
              <a:t>снобів</a:t>
            </a:r>
            <a:r>
              <a:rPr lang="ru-RU" sz="2800" b="1" dirty="0"/>
              <a:t>.</a:t>
            </a:r>
            <a:endParaRPr lang="uk-UA" sz="2800" b="1" dirty="0"/>
          </a:p>
        </p:txBody>
      </p:sp>
    </p:spTree>
    <p:extLst>
      <p:ext uri="{BB962C8B-B14F-4D97-AF65-F5344CB8AC3E}">
        <p14:creationId xmlns:p14="http://schemas.microsoft.com/office/powerpoint/2010/main" val="1280876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temadaily.bg/userfiles/images/Kiril/umbertoeco%5B1%5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4189264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audio-booki.ru/uploads/posts/2011-05/1304316083_umberto-eko-imya-rozy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260648"/>
            <a:ext cx="3773955" cy="5661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185873" y="6093296"/>
            <a:ext cx="37051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Умберто</a:t>
            </a:r>
            <a:r>
              <a:rPr lang="uk-U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Еко</a:t>
            </a:r>
            <a:endParaRPr lang="uk-UA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41036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Франція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4876800"/>
          </a:xfrm>
        </p:spPr>
        <p:txBody>
          <a:bodyPr>
            <a:noAutofit/>
          </a:bodyPr>
          <a:lstStyle/>
          <a:p>
            <a:r>
              <a:rPr lang="uk-UA" sz="3600" b="1" dirty="0"/>
              <a:t>Головне місце в післявоєнній літературі цієї країни займали два напрямки — реалістичний і </a:t>
            </a:r>
            <a:r>
              <a:rPr lang="uk-UA" sz="3600" b="1" dirty="0" err="1"/>
              <a:t>екзистенціалістський</a:t>
            </a:r>
            <a:r>
              <a:rPr lang="uk-UA" sz="3600" b="1" dirty="0"/>
              <a:t>. </a:t>
            </a:r>
            <a:endParaRPr lang="uk-UA" sz="3600" b="1" dirty="0" smtClean="0"/>
          </a:p>
          <a:p>
            <a:r>
              <a:rPr lang="uk-UA" sz="3600" b="1" dirty="0" smtClean="0"/>
              <a:t>Досвід </a:t>
            </a:r>
            <a:r>
              <a:rPr lang="uk-UA" sz="3600" b="1" dirty="0"/>
              <a:t>європейського реалізму найбільш яскраво проявився у творчості таких письменників Франції, як Ф. Моріак, Р. </a:t>
            </a:r>
            <a:r>
              <a:rPr lang="uk-UA" sz="3600" b="1" dirty="0" err="1"/>
              <a:t>Мерль</a:t>
            </a:r>
            <a:r>
              <a:rPr lang="uk-UA" sz="3600" b="1" dirty="0"/>
              <a:t>, Е. </a:t>
            </a:r>
            <a:r>
              <a:rPr lang="uk-UA" sz="3600" b="1" dirty="0" err="1"/>
              <a:t>Базен</a:t>
            </a:r>
            <a:r>
              <a:rPr lang="uk-UA" sz="3600" b="1" dirty="0"/>
              <a:t>, Р. </a:t>
            </a:r>
            <a:r>
              <a:rPr lang="uk-UA" sz="3600" b="1" dirty="0" err="1"/>
              <a:t>Доржелес</a:t>
            </a:r>
            <a:r>
              <a:rPr lang="uk-UA" sz="3600" b="1" dirty="0"/>
              <a:t> та ін.</a:t>
            </a:r>
          </a:p>
        </p:txBody>
      </p:sp>
    </p:spTree>
    <p:extLst>
      <p:ext uri="{BB962C8B-B14F-4D97-AF65-F5344CB8AC3E}">
        <p14:creationId xmlns:p14="http://schemas.microsoft.com/office/powerpoint/2010/main" val="2210145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620688"/>
            <a:ext cx="8892480" cy="5505475"/>
          </a:xfrm>
        </p:spPr>
        <p:txBody>
          <a:bodyPr>
            <a:noAutofit/>
          </a:bodyPr>
          <a:lstStyle/>
          <a:p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Пануючим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же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напрямком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літературі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кінця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40-х — початку 50-х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років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став </a:t>
            </a:r>
            <a:r>
              <a:rPr lang="ru-RU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екзистенціалізм</a:t>
            </a:r>
            <a:endPara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Твори французьких філософів і письменників Жана-Поля Сартра і Альбера Камю сприяли розповсюдженню екзистенціалізму по світу</a:t>
            </a:r>
            <a:r>
              <a:rPr lang="uk-U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60-х роках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виник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французький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«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новий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роман». </a:t>
            </a:r>
            <a:endPara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Цей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напрям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очолили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А. Роб-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Грійє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Франсуаза Саган,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Наталі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Саррот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«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Нові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романісти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 казали,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що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ми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живемо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без-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суттєвому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непізнаваному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непідвладному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людині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світі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 </a:t>
            </a:r>
            <a:endParaRPr lang="uk-UA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14083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404664"/>
            <a:ext cx="8229600" cy="4525963"/>
          </a:xfrm>
        </p:spPr>
        <p:txBody>
          <a:bodyPr>
            <a:noAutofit/>
          </a:bodyPr>
          <a:lstStyle/>
          <a:p>
            <a:r>
              <a:rPr lang="ru-RU" sz="3600" b="1" dirty="0" err="1"/>
              <a:t>Нове</a:t>
            </a:r>
            <a:r>
              <a:rPr lang="ru-RU" sz="3600" b="1" dirty="0"/>
              <a:t> </a:t>
            </a:r>
            <a:r>
              <a:rPr lang="ru-RU" sz="3600" b="1" dirty="0" err="1"/>
              <a:t>покоління</a:t>
            </a:r>
            <a:r>
              <a:rPr lang="ru-RU" sz="3600" b="1" dirty="0"/>
              <a:t> </a:t>
            </a:r>
            <a:r>
              <a:rPr lang="ru-RU" sz="3600" b="1" dirty="0" err="1"/>
              <a:t>письменників</a:t>
            </a:r>
            <a:r>
              <a:rPr lang="ru-RU" sz="3600" b="1" dirty="0"/>
              <a:t> </a:t>
            </a:r>
            <a:r>
              <a:rPr lang="ru-RU" sz="3600" b="1" dirty="0" err="1"/>
              <a:t>Франції</a:t>
            </a:r>
            <a:r>
              <a:rPr lang="ru-RU" sz="3600" b="1" dirty="0"/>
              <a:t> 80-90-х </a:t>
            </a:r>
            <a:r>
              <a:rPr lang="ru-RU" sz="3600" b="1" dirty="0" err="1"/>
              <a:t>років</a:t>
            </a:r>
            <a:r>
              <a:rPr lang="ru-RU" sz="3600" b="1" dirty="0"/>
              <a:t> </a:t>
            </a:r>
            <a:r>
              <a:rPr lang="ru-RU" sz="3600" b="1" dirty="0" err="1"/>
              <a:t>розвинуло</a:t>
            </a:r>
            <a:r>
              <a:rPr lang="ru-RU" sz="3600" b="1" dirty="0"/>
              <a:t> </a:t>
            </a:r>
            <a:r>
              <a:rPr lang="ru-RU" sz="3600" b="1" dirty="0" err="1"/>
              <a:t>напрямок</a:t>
            </a:r>
            <a:r>
              <a:rPr lang="ru-RU" sz="3600" b="1" dirty="0"/>
              <a:t>, названий </a:t>
            </a:r>
            <a:r>
              <a:rPr lang="ru-RU" sz="3600" b="1" dirty="0" err="1"/>
              <a:t>літературознавцями</a:t>
            </a:r>
            <a:r>
              <a:rPr lang="ru-RU" sz="3600" b="1" dirty="0"/>
              <a:t> як «</a:t>
            </a:r>
            <a:r>
              <a:rPr lang="ru-RU" sz="3600" b="1" dirty="0" err="1"/>
              <a:t>новий</a:t>
            </a:r>
            <a:r>
              <a:rPr lang="ru-RU" sz="3600" b="1" dirty="0"/>
              <a:t> “</a:t>
            </a:r>
            <a:r>
              <a:rPr lang="ru-RU" sz="3600" b="1" dirty="0" err="1"/>
              <a:t>новий</a:t>
            </a:r>
            <a:r>
              <a:rPr lang="ru-RU" sz="3600" b="1" dirty="0"/>
              <a:t> роман”». </a:t>
            </a:r>
            <a:r>
              <a:rPr lang="ru-RU" sz="3600" b="1" dirty="0" err="1"/>
              <a:t>Лідером</a:t>
            </a:r>
            <a:r>
              <a:rPr lang="ru-RU" sz="3600" b="1" dirty="0"/>
              <a:t> </a:t>
            </a:r>
            <a:r>
              <a:rPr lang="ru-RU" sz="3600" b="1" dirty="0" err="1"/>
              <a:t>цього</a:t>
            </a:r>
            <a:r>
              <a:rPr lang="ru-RU" sz="3600" b="1" dirty="0"/>
              <a:t> </a:t>
            </a:r>
            <a:r>
              <a:rPr lang="ru-RU" sz="3600" b="1" dirty="0" err="1"/>
              <a:t>напрямку</a:t>
            </a:r>
            <a:r>
              <a:rPr lang="ru-RU" sz="3600" b="1" dirty="0"/>
              <a:t> став Ж.-Ф. </a:t>
            </a:r>
            <a:r>
              <a:rPr lang="ru-RU" sz="3600" b="1" dirty="0" err="1"/>
              <a:t>Туссен</a:t>
            </a:r>
            <a:r>
              <a:rPr lang="ru-RU" sz="3600" b="1" dirty="0"/>
              <a:t>. Адептами «нового “нового роману”» </a:t>
            </a:r>
            <a:r>
              <a:rPr lang="ru-RU" sz="3600" b="1" dirty="0" err="1"/>
              <a:t>вважаються</a:t>
            </a:r>
            <a:r>
              <a:rPr lang="ru-RU" sz="3600" b="1" dirty="0"/>
              <a:t> Ф. Бон, Б. </a:t>
            </a:r>
            <a:r>
              <a:rPr lang="ru-RU" sz="3600" b="1" dirty="0" err="1"/>
              <a:t>Візаж</a:t>
            </a:r>
            <a:r>
              <a:rPr lang="ru-RU" sz="3600" b="1" dirty="0"/>
              <a:t>, Ж. </a:t>
            </a:r>
            <a:r>
              <a:rPr lang="ru-RU" sz="3600" b="1" dirty="0" err="1"/>
              <a:t>Ешное</a:t>
            </a:r>
            <a:r>
              <a:rPr lang="ru-RU" sz="3600" b="1" dirty="0"/>
              <a:t>, П. Древе та </a:t>
            </a:r>
            <a:r>
              <a:rPr lang="ru-RU" sz="3600" b="1" dirty="0" err="1"/>
              <a:t>інші</a:t>
            </a:r>
            <a:r>
              <a:rPr lang="ru-RU" sz="3600" b="1" dirty="0"/>
              <a:t>.</a:t>
            </a:r>
            <a:endParaRPr lang="uk-UA" sz="3600" b="1" dirty="0"/>
          </a:p>
        </p:txBody>
      </p:sp>
    </p:spTree>
    <p:extLst>
      <p:ext uri="{BB962C8B-B14F-4D97-AF65-F5344CB8AC3E}">
        <p14:creationId xmlns:p14="http://schemas.microsoft.com/office/powerpoint/2010/main" val="27901124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dic.academic.ru/pictures/enc_colier/o41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7" y="767440"/>
            <a:ext cx="3028950" cy="4526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716333" y="5759678"/>
            <a:ext cx="17981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 smtClean="0"/>
              <a:t>Ф. Моріак</a:t>
            </a:r>
            <a:endParaRPr lang="uk-UA" sz="2800" dirty="0"/>
          </a:p>
        </p:txBody>
      </p:sp>
      <p:pic>
        <p:nvPicPr>
          <p:cNvPr id="7172" name="Picture 4" descr="http://www.ufolog.ru/files/sages/84f005bd-14c3-4bf6-9617-e1fff60e035f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357" y="793514"/>
            <a:ext cx="3095640" cy="4500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393798" y="5759678"/>
            <a:ext cx="27470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 smtClean="0"/>
              <a:t>Альбера Камю </a:t>
            </a:r>
            <a:endParaRPr lang="uk-UA" sz="2800" dirty="0"/>
          </a:p>
        </p:txBody>
      </p:sp>
      <p:pic>
        <p:nvPicPr>
          <p:cNvPr id="7174" name="Picture 6" descr="http://t3.gstatic.com/images?q=tbn:ANd9GcSR60-bU0mi0PFyFWBBtR-VvXCQ0qm7DPPZevZTe8JVJ7wLEYdLA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3836" y="767440"/>
            <a:ext cx="2974313" cy="4526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7044940" y="5825744"/>
            <a:ext cx="16442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 smtClean="0"/>
              <a:t>Р. </a:t>
            </a:r>
            <a:r>
              <a:rPr lang="uk-UA" sz="2800" dirty="0" err="1" smtClean="0"/>
              <a:t>Мерль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00010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77</TotalTime>
  <Words>1115</Words>
  <Application>Microsoft Office PowerPoint</Application>
  <PresentationFormat>Экран (4:3)</PresentationFormat>
  <Paragraphs>66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Ясность</vt:lpstr>
      <vt:lpstr>Художні течії і напрямки в літературі </vt:lpstr>
      <vt:lpstr>Італія</vt:lpstr>
      <vt:lpstr>Презентация PowerPoint</vt:lpstr>
      <vt:lpstr>Презентация PowerPoint</vt:lpstr>
      <vt:lpstr>Презентация PowerPoint</vt:lpstr>
      <vt:lpstr>Франція</vt:lpstr>
      <vt:lpstr>Презентация PowerPoint</vt:lpstr>
      <vt:lpstr>Презентация PowerPoint</vt:lpstr>
      <vt:lpstr>Презентация PowerPoint</vt:lpstr>
      <vt:lpstr>Велика Британія</vt:lpstr>
      <vt:lpstr>Презентация PowerPoint</vt:lpstr>
      <vt:lpstr>Презентация PowerPoint</vt:lpstr>
      <vt:lpstr>Німеччина</vt:lpstr>
      <vt:lpstr>Презентация PowerPoint</vt:lpstr>
      <vt:lpstr>Презентация PowerPoint</vt:lpstr>
      <vt:lpstr>Презентация PowerPoint</vt:lpstr>
      <vt:lpstr>Росія</vt:lpstr>
      <vt:lpstr>Презентация PowerPoint</vt:lpstr>
      <vt:lpstr>Презентация PowerPoint</vt:lpstr>
      <vt:lpstr>Презентация PowerPoint</vt:lpstr>
      <vt:lpstr>Презентация PowerPoint</vt:lpstr>
      <vt:lpstr>Україна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Художні течії і напрямки в літературі</dc:title>
  <dc:creator>Adminus</dc:creator>
  <cp:lastModifiedBy>Adminus</cp:lastModifiedBy>
  <cp:revision>8</cp:revision>
  <dcterms:created xsi:type="dcterms:W3CDTF">2014-05-18T09:30:21Z</dcterms:created>
  <dcterms:modified xsi:type="dcterms:W3CDTF">2014-05-18T10:48:05Z</dcterms:modified>
</cp:coreProperties>
</file>