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85" r:id="rId4"/>
    <p:sldId id="286" r:id="rId5"/>
    <p:sldId id="287" r:id="rId6"/>
    <p:sldId id="288" r:id="rId7"/>
    <p:sldId id="289" r:id="rId8"/>
    <p:sldId id="290" r:id="rId9"/>
    <p:sldId id="292" r:id="rId10"/>
    <p:sldId id="293" r:id="rId11"/>
    <p:sldId id="294" r:id="rId12"/>
    <p:sldId id="295" r:id="rId13"/>
    <p:sldId id="258" r:id="rId14"/>
    <p:sldId id="270" r:id="rId15"/>
    <p:sldId id="259" r:id="rId16"/>
    <p:sldId id="260" r:id="rId17"/>
    <p:sldId id="261" r:id="rId18"/>
    <p:sldId id="262" r:id="rId19"/>
    <p:sldId id="296" r:id="rId20"/>
    <p:sldId id="297" r:id="rId21"/>
    <p:sldId id="298" r:id="rId22"/>
    <p:sldId id="299" r:id="rId23"/>
    <p:sldId id="275" r:id="rId24"/>
    <p:sldId id="301" r:id="rId25"/>
    <p:sldId id="300" r:id="rId26"/>
    <p:sldId id="283" r:id="rId27"/>
    <p:sldId id="284" r:id="rId2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ED2A3-EFBF-4088-90EE-76817ECDFD43}" type="datetimeFigureOut">
              <a:rPr lang="uk-UA" smtClean="0"/>
              <a:t>14.05.2015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3363-699B-476C-9A91-A1D3F0DF8D52}" type="slidenum">
              <a:rPr lang="uk-UA" smtClean="0"/>
              <a:t>‹#›</a:t>
            </a:fld>
            <a:endParaRPr lang="uk-UA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ED2A3-EFBF-4088-90EE-76817ECDFD43}" type="datetimeFigureOut">
              <a:rPr lang="uk-UA" smtClean="0"/>
              <a:t>14.05.2015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3363-699B-476C-9A91-A1D3F0DF8D5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ED2A3-EFBF-4088-90EE-76817ECDFD43}" type="datetimeFigureOut">
              <a:rPr lang="uk-UA" smtClean="0"/>
              <a:t>14.05.2015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3363-699B-476C-9A91-A1D3F0DF8D5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ED2A3-EFBF-4088-90EE-76817ECDFD43}" type="datetimeFigureOut">
              <a:rPr lang="uk-UA" smtClean="0"/>
              <a:t>14.05.2015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3363-699B-476C-9A91-A1D3F0DF8D5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ED2A3-EFBF-4088-90EE-76817ECDFD43}" type="datetimeFigureOut">
              <a:rPr lang="uk-UA" smtClean="0"/>
              <a:t>14.05.2015</a:t>
            </a:fld>
            <a:endParaRPr lang="uk-UA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3363-699B-476C-9A91-A1D3F0DF8D52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ED2A3-EFBF-4088-90EE-76817ECDFD43}" type="datetimeFigureOut">
              <a:rPr lang="uk-UA" smtClean="0"/>
              <a:t>14.05.2015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3363-699B-476C-9A91-A1D3F0DF8D5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ED2A3-EFBF-4088-90EE-76817ECDFD43}" type="datetimeFigureOut">
              <a:rPr lang="uk-UA" smtClean="0"/>
              <a:t>14.05.2015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3363-699B-476C-9A91-A1D3F0DF8D5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ED2A3-EFBF-4088-90EE-76817ECDFD43}" type="datetimeFigureOut">
              <a:rPr lang="uk-UA" smtClean="0"/>
              <a:t>14.05.2015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3363-699B-476C-9A91-A1D3F0DF8D5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ED2A3-EFBF-4088-90EE-76817ECDFD43}" type="datetimeFigureOut">
              <a:rPr lang="uk-UA" smtClean="0"/>
              <a:t>14.05.2015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3363-699B-476C-9A91-A1D3F0DF8D5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ED2A3-EFBF-4088-90EE-76817ECDFD43}" type="datetimeFigureOut">
              <a:rPr lang="uk-UA" smtClean="0"/>
              <a:t>14.05.2015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3363-699B-476C-9A91-A1D3F0DF8D52}" type="slidenum">
              <a:rPr lang="uk-UA" smtClean="0"/>
              <a:t>‹#›</a:t>
            </a:fld>
            <a:endParaRPr lang="uk-UA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ED2A3-EFBF-4088-90EE-76817ECDFD43}" type="datetimeFigureOut">
              <a:rPr lang="uk-UA" smtClean="0"/>
              <a:t>14.05.2015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3363-699B-476C-9A91-A1D3F0DF8D52}" type="slidenum">
              <a:rPr lang="uk-UA" smtClean="0"/>
              <a:t>‹#›</a:t>
            </a:fld>
            <a:endParaRPr lang="uk-UA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08ED2A3-EFBF-4088-90EE-76817ECDFD43}" type="datetimeFigureOut">
              <a:rPr lang="uk-UA" smtClean="0"/>
              <a:t>14.05.2015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AE33363-699B-476C-9A91-A1D3F0DF8D52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16832"/>
            <a:ext cx="5004048" cy="3168352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>
                <a:latin typeface="Segoe Print" pitchFamily="2" charset="0"/>
              </a:rPr>
              <a:t>Презентація </a:t>
            </a:r>
            <a:br>
              <a:rPr lang="uk-UA" sz="4000" dirty="0" smtClean="0">
                <a:latin typeface="Segoe Print" pitchFamily="2" charset="0"/>
              </a:rPr>
            </a:br>
            <a:r>
              <a:rPr lang="uk-UA" sz="4000" dirty="0" smtClean="0">
                <a:latin typeface="Segoe Print" pitchFamily="2" charset="0"/>
              </a:rPr>
              <a:t>на тему</a:t>
            </a:r>
            <a:br>
              <a:rPr lang="uk-UA" sz="4000" dirty="0" smtClean="0">
                <a:latin typeface="Segoe Print" pitchFamily="2" charset="0"/>
              </a:rPr>
            </a:br>
            <a:r>
              <a:rPr lang="uk-UA" sz="4000" dirty="0" smtClean="0">
                <a:latin typeface="Segoe Print" pitchFamily="2" charset="0"/>
              </a:rPr>
              <a:t>«Поль Верлен. Життя. Творчість»</a:t>
            </a:r>
            <a:endParaRPr lang="uk-UA" sz="4000" dirty="0">
              <a:latin typeface="Segoe Prin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2492896"/>
            <a:ext cx="2915816" cy="1551531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>
                <a:solidFill>
                  <a:schemeClr val="tx1"/>
                </a:solidFill>
                <a:latin typeface="Gabriola" pitchFamily="82" charset="0"/>
              </a:rPr>
              <a:t>Підготував</a:t>
            </a:r>
            <a:br>
              <a:rPr lang="uk-UA" sz="3200" dirty="0" smtClean="0">
                <a:solidFill>
                  <a:schemeClr val="tx1"/>
                </a:solidFill>
                <a:latin typeface="Gabriola" pitchFamily="82" charset="0"/>
              </a:rPr>
            </a:br>
            <a:r>
              <a:rPr lang="uk-UA" sz="3200" dirty="0" smtClean="0">
                <a:solidFill>
                  <a:schemeClr val="tx1"/>
                </a:solidFill>
                <a:latin typeface="Gabriola" pitchFamily="82" charset="0"/>
              </a:rPr>
              <a:t>учень 10-Б класу</a:t>
            </a:r>
            <a:br>
              <a:rPr lang="uk-UA" sz="3200" dirty="0" smtClean="0">
                <a:solidFill>
                  <a:schemeClr val="tx1"/>
                </a:solidFill>
                <a:latin typeface="Gabriola" pitchFamily="82" charset="0"/>
              </a:rPr>
            </a:br>
            <a:r>
              <a:rPr lang="uk-UA" sz="3200" dirty="0" smtClean="0">
                <a:solidFill>
                  <a:schemeClr val="tx1"/>
                </a:solidFill>
                <a:latin typeface="Gabriola" pitchFamily="82" charset="0"/>
              </a:rPr>
              <a:t>Варга Віталій</a:t>
            </a:r>
            <a:endParaRPr lang="uk-UA" sz="3200" dirty="0">
              <a:solidFill>
                <a:schemeClr val="tx1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7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533">
        <p14:doors dir="vert"/>
      </p:transition>
    </mc:Choice>
    <mc:Fallback xmlns="">
      <p:transition spd="slow" advTm="3533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230350"/>
            <a:ext cx="5565304" cy="64390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200" dirty="0">
                <a:latin typeface="Gabriola" pitchFamily="82" charset="0"/>
              </a:rPr>
              <a:t>У тюрмі Верлен переживав глибоку духовну кризу. Тут він знову повернувся до католицької віри, </a:t>
            </a:r>
            <a:r>
              <a:rPr lang="uk-UA" sz="3200" dirty="0" err="1">
                <a:latin typeface="Gabriola" pitchFamily="82" charset="0"/>
              </a:rPr>
              <a:t>віри</a:t>
            </a:r>
            <a:r>
              <a:rPr lang="uk-UA" sz="3200" dirty="0">
                <a:latin typeface="Gabriola" pitchFamily="82" charset="0"/>
              </a:rPr>
              <a:t> його дитинства. Там же він написав поезії, які увійшли до його збірки «Романси без слів» (1874). Цю збірку віршів літературознавці оцінюють як вершину творчості Поля Верлена, тому що саме з нею пов'язується уявлення про нову, імпресіоністичну поезію Верлена.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86544"/>
            <a:ext cx="3024336" cy="631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16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5805">
        <p14:doors dir="vert"/>
      </p:transition>
    </mc:Choice>
    <mc:Fallback xmlns="">
      <p:transition spd="slow" advTm="1580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4800" dirty="0" smtClean="0">
                <a:latin typeface="Gabriola" pitchFamily="82" charset="0"/>
              </a:rPr>
              <a:t>Немічний </a:t>
            </a:r>
            <a:r>
              <a:rPr lang="uk-UA" sz="4800" dirty="0">
                <a:latin typeface="Gabriola" pitchFamily="82" charset="0"/>
              </a:rPr>
              <a:t>і хворий Верлен помер 8 січня 1896 р. у маленькій жалюгідній квартирці.</a:t>
            </a:r>
          </a:p>
          <a:p>
            <a:pPr marL="0" indent="0" algn="ctr">
              <a:buNone/>
            </a:pPr>
            <a:r>
              <a:rPr lang="uk-UA" sz="4800" dirty="0">
                <a:latin typeface="Gabriola" pitchFamily="82" charset="0"/>
              </a:rPr>
              <a:t>Він відчував себе поетом. Він і жив, як поет. Кохав, але його надії на щасливе подружнє життя не справдилися. Бився на дуелі і сидів у в'язниці.</a:t>
            </a:r>
          </a:p>
        </p:txBody>
      </p:sp>
    </p:spTree>
    <p:extLst>
      <p:ext uri="{BB962C8B-B14F-4D97-AF65-F5344CB8AC3E}">
        <p14:creationId xmlns:p14="http://schemas.microsoft.com/office/powerpoint/2010/main" val="342269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356">
        <p14:doors dir="vert"/>
      </p:transition>
    </mc:Choice>
    <mc:Fallback xmlns="">
      <p:transition spd="slow" advTm="835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dirty="0" smtClean="0">
                <a:latin typeface="Segoe Print" pitchFamily="2" charset="0"/>
              </a:rPr>
              <a:t>Творчість</a:t>
            </a:r>
            <a:endParaRPr lang="uk-UA" sz="4800" dirty="0">
              <a:latin typeface="Segoe Print" pitchFamily="2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668551"/>
            <a:ext cx="5816568" cy="4680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31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429">
        <p14:doors dir="vert"/>
      </p:transition>
    </mc:Choice>
    <mc:Fallback xmlns="">
      <p:transition spd="slow" advTm="142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1228998"/>
          </a:xfrm>
        </p:spPr>
        <p:txBody>
          <a:bodyPr>
            <a:normAutofit/>
          </a:bodyPr>
          <a:lstStyle/>
          <a:p>
            <a:pPr algn="ctr"/>
            <a:r>
              <a:rPr lang="uk-UA" sz="6600" dirty="0" smtClean="0">
                <a:latin typeface="Segoe Print" pitchFamily="2" charset="0"/>
              </a:rPr>
              <a:t>Поль Верлен</a:t>
            </a:r>
            <a:endParaRPr lang="uk-UA" sz="6600" dirty="0">
              <a:latin typeface="Segoe Print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sz="4000" dirty="0" err="1" smtClean="0">
                <a:latin typeface="Gabriola" pitchFamily="82" charset="0"/>
              </a:rPr>
              <a:t>Чи</a:t>
            </a:r>
            <a:r>
              <a:rPr lang="ru-RU" sz="4000" dirty="0" smtClean="0">
                <a:latin typeface="Gabriola" pitchFamily="82" charset="0"/>
              </a:rPr>
              <a:t> </a:t>
            </a:r>
            <a:r>
              <a:rPr lang="ru-RU" sz="4000" dirty="0" err="1">
                <a:latin typeface="Gabriola" pitchFamily="82" charset="0"/>
              </a:rPr>
              <a:t>гість</a:t>
            </a:r>
            <a:r>
              <a:rPr lang="ru-RU" sz="4000" dirty="0">
                <a:latin typeface="Gabriola" pitchFamily="82" charset="0"/>
              </a:rPr>
              <a:t> </a:t>
            </a:r>
            <a:r>
              <a:rPr lang="ru-RU" sz="4000" dirty="0" err="1">
                <a:latin typeface="Gabriola" pitchFamily="82" charset="0"/>
              </a:rPr>
              <a:t>минулих</a:t>
            </a:r>
            <a:r>
              <a:rPr lang="ru-RU" sz="4000" dirty="0">
                <a:latin typeface="Gabriola" pitchFamily="82" charset="0"/>
              </a:rPr>
              <a:t> я </a:t>
            </a:r>
            <a:r>
              <a:rPr lang="ru-RU" sz="4000" dirty="0" err="1">
                <a:latin typeface="Gabriola" pitchFamily="82" charset="0"/>
              </a:rPr>
              <a:t>століть</a:t>
            </a:r>
            <a:r>
              <a:rPr lang="ru-RU" sz="4000" dirty="0">
                <a:latin typeface="Gabriola" pitchFamily="82" charset="0"/>
              </a:rPr>
              <a:t>, </a:t>
            </a:r>
          </a:p>
          <a:p>
            <a:pPr marL="0" indent="0" algn="r">
              <a:buNone/>
            </a:pPr>
            <a:r>
              <a:rPr lang="ru-RU" sz="4000" dirty="0" err="1">
                <a:latin typeface="Gabriola" pitchFamily="82" charset="0"/>
              </a:rPr>
              <a:t>Чи</a:t>
            </a:r>
            <a:r>
              <a:rPr lang="ru-RU" sz="4000" dirty="0">
                <a:latin typeface="Gabriola" pitchFamily="82" charset="0"/>
              </a:rPr>
              <a:t> того </a:t>
            </a:r>
            <a:r>
              <a:rPr lang="ru-RU" sz="4000" dirty="0" err="1">
                <a:latin typeface="Gabriola" pitchFamily="82" charset="0"/>
              </a:rPr>
              <a:t>віку</a:t>
            </a:r>
            <a:r>
              <a:rPr lang="ru-RU" sz="4000" dirty="0">
                <a:latin typeface="Gabriola" pitchFamily="82" charset="0"/>
              </a:rPr>
              <a:t>, </a:t>
            </a:r>
            <a:r>
              <a:rPr lang="ru-RU" sz="4000" dirty="0" err="1">
                <a:latin typeface="Gabriola" pitchFamily="82" charset="0"/>
              </a:rPr>
              <a:t>що</a:t>
            </a:r>
            <a:r>
              <a:rPr lang="ru-RU" sz="4000" dirty="0">
                <a:latin typeface="Gabriola" pitchFamily="82" charset="0"/>
              </a:rPr>
              <a:t> </a:t>
            </a:r>
            <a:r>
              <a:rPr lang="ru-RU" sz="4000" dirty="0" err="1" smtClean="0">
                <a:latin typeface="Gabriola" pitchFamily="82" charset="0"/>
              </a:rPr>
              <a:t>прибуде</a:t>
            </a:r>
            <a:r>
              <a:rPr lang="ru-RU" sz="4000" dirty="0" smtClean="0">
                <a:latin typeface="Gabriola" pitchFamily="82" charset="0"/>
              </a:rPr>
              <a:t>?</a:t>
            </a:r>
            <a:endParaRPr lang="ru-RU" sz="4000" dirty="0">
              <a:latin typeface="Gabriola" pitchFamily="82" charset="0"/>
            </a:endParaRPr>
          </a:p>
          <a:p>
            <a:pPr marL="0" indent="0" algn="r">
              <a:buNone/>
            </a:pPr>
            <a:r>
              <a:rPr lang="ru-RU" sz="4000" dirty="0">
                <a:latin typeface="Gabriola" pitchFamily="82" charset="0"/>
              </a:rPr>
              <a:t>Але </a:t>
            </a:r>
            <a:r>
              <a:rPr lang="ru-RU" sz="4000" dirty="0" err="1">
                <a:latin typeface="Gabriola" pitchFamily="82" charset="0"/>
              </a:rPr>
              <a:t>востаннє</a:t>
            </a:r>
            <a:r>
              <a:rPr lang="ru-RU" sz="4000" dirty="0">
                <a:latin typeface="Gabriola" pitchFamily="82" charset="0"/>
              </a:rPr>
              <a:t>, </a:t>
            </a:r>
            <a:r>
              <a:rPr lang="ru-RU" sz="4000" dirty="0" err="1">
                <a:latin typeface="Gabriola" pitchFamily="82" charset="0"/>
              </a:rPr>
              <a:t>добрі</a:t>
            </a:r>
            <a:r>
              <a:rPr lang="ru-RU" sz="4000" dirty="0">
                <a:latin typeface="Gabriola" pitchFamily="82" charset="0"/>
              </a:rPr>
              <a:t> люди, </a:t>
            </a:r>
          </a:p>
          <a:p>
            <a:pPr marL="0" indent="0" algn="r">
              <a:buNone/>
            </a:pPr>
            <a:r>
              <a:rPr lang="ru-RU" sz="4000" dirty="0">
                <a:latin typeface="Gabriola" pitchFamily="82" charset="0"/>
              </a:rPr>
              <a:t>За мене Господа </a:t>
            </a:r>
            <a:r>
              <a:rPr lang="ru-RU" sz="4000" dirty="0" err="1">
                <a:latin typeface="Gabriola" pitchFamily="82" charset="0"/>
              </a:rPr>
              <a:t>моліть</a:t>
            </a:r>
            <a:endParaRPr lang="uk-UA" sz="4000" dirty="0">
              <a:latin typeface="Gabriola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096344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28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717">
        <p14:doors dir="vert"/>
      </p:transition>
    </mc:Choice>
    <mc:Fallback xmlns="">
      <p:transition spd="slow" advTm="671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6632"/>
            <a:ext cx="5760640" cy="6624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800" dirty="0" smtClean="0">
                <a:latin typeface="Gabriola" pitchFamily="82" charset="0"/>
              </a:rPr>
              <a:t> Поль Верлен – людина, яка перебувала у вічному пошуку, у душі якої боролися протиріччя, яка страждала, грішила, помилялась, шукала істину, своє місце у житті. </a:t>
            </a:r>
            <a:endParaRPr lang="ru-RU" sz="4800" dirty="0" smtClean="0">
              <a:solidFill>
                <a:srgbClr val="003366"/>
              </a:solidFill>
              <a:latin typeface="Gabriola" pitchFamily="82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5868144" y="259905"/>
            <a:ext cx="3024336" cy="6337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201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611">
        <p14:doors dir="vert"/>
      </p:transition>
    </mc:Choice>
    <mc:Fallback xmlns="">
      <p:transition spd="slow" advTm="66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008"/>
            <a:ext cx="9144001" cy="682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16632"/>
            <a:ext cx="417646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Gabriola" pitchFamily="82" charset="0"/>
              </a:rPr>
              <a:t>Як сказав німецький поет Генріх Гейне: "Світ розколовся, і тріщина пройшла крізь серце поета". Бо поет — це людина, котра надзвичайно тонко і глибоко відчуває, прагне краси і гармонії — </a:t>
            </a:r>
            <a:r>
              <a:rPr lang="uk-UA" sz="3600" dirty="0" err="1">
                <a:latin typeface="Gabriola" pitchFamily="82" charset="0"/>
              </a:rPr>
              <a:t>гармонії</a:t>
            </a:r>
            <a:r>
              <a:rPr lang="uk-UA" sz="3600" dirty="0">
                <a:latin typeface="Gabriola" pitchFamily="82" charset="0"/>
              </a:rPr>
              <a:t> світу, людських відносин. </a:t>
            </a:r>
          </a:p>
        </p:txBody>
      </p:sp>
    </p:spTree>
    <p:extLst>
      <p:ext uri="{BB962C8B-B14F-4D97-AF65-F5344CB8AC3E}">
        <p14:creationId xmlns:p14="http://schemas.microsoft.com/office/powerpoint/2010/main" val="385631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5494">
        <p14:doors dir="vert"/>
      </p:transition>
    </mc:Choice>
    <mc:Fallback xmlns="">
      <p:transition spd="slow" advTm="1549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400" dirty="0">
                <a:latin typeface="Gabriola" pitchFamily="82" charset="0"/>
              </a:rPr>
              <a:t>Ось чому будь-який відступ від цієї гармонії — зло, фальш, жорстокість, бездуховність — боляче вражають серця митців і народжують вірші. В одних — гнівні та тривожні, з в інших — повні відчаю та туги. </a:t>
            </a:r>
          </a:p>
          <a:p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955746"/>
            <a:ext cx="2736304" cy="2727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3955744"/>
            <a:ext cx="2736304" cy="2727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48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0694">
        <p14:doors dir="vert"/>
      </p:transition>
    </mc:Choice>
    <mc:Fallback xmlns="">
      <p:transition spd="slow" advTm="1069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4680520" cy="6336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600" dirty="0">
                <a:latin typeface="Gabriola" pitchFamily="82" charset="0"/>
              </a:rPr>
              <a:t>Звернемося до портрета Верлена: "З першого погляду його можна прийняти за сільського чаклуна. Голий, гулястий череп, що виблискує міддю, маленькі </a:t>
            </a:r>
            <a:r>
              <a:rPr lang="uk-UA" sz="3600" dirty="0" err="1">
                <a:latin typeface="Gabriola" pitchFamily="82" charset="0"/>
              </a:rPr>
              <a:t>косуваті</a:t>
            </a:r>
            <a:r>
              <a:rPr lang="uk-UA" sz="3600" dirty="0">
                <a:latin typeface="Gabriola" pitchFamily="82" charset="0"/>
              </a:rPr>
              <a:t> очі блискучі, кирпатий ніс із широкими ніздрями, рідка, жорстка, коротко підстрижена борода...”</a:t>
            </a:r>
          </a:p>
          <a:p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4025" y="1484784"/>
            <a:ext cx="4054475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21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0859">
        <p14:doors dir="vert"/>
      </p:transition>
    </mc:Choice>
    <mc:Fallback xmlns="">
      <p:transition spd="slow" advTm="1085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632"/>
            <a:ext cx="4248472" cy="6480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>
                <a:latin typeface="Gabriola" pitchFamily="82" charset="0"/>
              </a:rPr>
              <a:t>У </a:t>
            </a:r>
            <a:r>
              <a:rPr lang="ru-RU" sz="4000" dirty="0" err="1">
                <a:latin typeface="Gabriola" pitchFamily="82" charset="0"/>
              </a:rPr>
              <a:t>постаті</a:t>
            </a:r>
            <a:r>
              <a:rPr lang="ru-RU" sz="4000" dirty="0">
                <a:latin typeface="Gabriola" pitchFamily="82" charset="0"/>
              </a:rPr>
              <a:t> </a:t>
            </a:r>
            <a:r>
              <a:rPr lang="ru-RU" sz="4000" dirty="0" err="1">
                <a:latin typeface="Gabriola" pitchFamily="82" charset="0"/>
              </a:rPr>
              <a:t>письменника</a:t>
            </a:r>
            <a:r>
              <a:rPr lang="ru-RU" sz="4000" dirty="0">
                <a:latin typeface="Gabriola" pitchFamily="82" charset="0"/>
              </a:rPr>
              <a:t> Анатоль Франс, </a:t>
            </a:r>
            <a:r>
              <a:rPr lang="ru-RU" sz="4000" dirty="0" err="1">
                <a:latin typeface="Gabriola" pitchFamily="82" charset="0"/>
              </a:rPr>
              <a:t>його</a:t>
            </a:r>
            <a:r>
              <a:rPr lang="ru-RU" sz="4000" dirty="0">
                <a:latin typeface="Gabriola" pitchFamily="82" charset="0"/>
              </a:rPr>
              <a:t> </a:t>
            </a:r>
            <a:r>
              <a:rPr lang="ru-RU" sz="4000" dirty="0" err="1">
                <a:latin typeface="Gabriola" pitchFamily="82" charset="0"/>
              </a:rPr>
              <a:t>сучасник</a:t>
            </a:r>
            <a:r>
              <a:rPr lang="ru-RU" sz="4000" dirty="0">
                <a:latin typeface="Gabriola" pitchFamily="82" charset="0"/>
              </a:rPr>
              <a:t>, </a:t>
            </a:r>
            <a:r>
              <a:rPr lang="ru-RU" sz="4000" dirty="0" err="1">
                <a:latin typeface="Gabriola" pitchFamily="82" charset="0"/>
              </a:rPr>
              <a:t>убачав</a:t>
            </a:r>
            <a:r>
              <a:rPr lang="ru-RU" sz="4000" dirty="0">
                <a:latin typeface="Gabriola" pitchFamily="82" charset="0"/>
              </a:rPr>
              <a:t> "</a:t>
            </a:r>
            <a:r>
              <a:rPr lang="ru-RU" sz="4000" dirty="0" err="1">
                <a:latin typeface="Gabriola" pitchFamily="82" charset="0"/>
              </a:rPr>
              <a:t>найбільш</a:t>
            </a:r>
            <a:r>
              <a:rPr lang="ru-RU" sz="4000" dirty="0">
                <a:latin typeface="Gabriola" pitchFamily="82" charset="0"/>
              </a:rPr>
              <a:t> </a:t>
            </a:r>
            <a:r>
              <a:rPr lang="ru-RU" sz="4000" dirty="0" err="1">
                <a:latin typeface="Gabriola" pitchFamily="82" charset="0"/>
              </a:rPr>
              <a:t>оригінального</a:t>
            </a:r>
            <a:r>
              <a:rPr lang="ru-RU" sz="4000" dirty="0">
                <a:latin typeface="Gabriola" pitchFamily="82" charset="0"/>
              </a:rPr>
              <a:t>, </a:t>
            </a:r>
            <a:r>
              <a:rPr lang="ru-RU" sz="4000" dirty="0" err="1">
                <a:latin typeface="Gabriola" pitchFamily="82" charset="0"/>
              </a:rPr>
              <a:t>грішного</a:t>
            </a:r>
            <a:r>
              <a:rPr lang="ru-RU" sz="4000" dirty="0">
                <a:latin typeface="Gabriola" pitchFamily="82" charset="0"/>
              </a:rPr>
              <a:t>, </a:t>
            </a:r>
            <a:r>
              <a:rPr lang="ru-RU" sz="4000" dirty="0" err="1">
                <a:latin typeface="Gabriola" pitchFamily="82" charset="0"/>
              </a:rPr>
              <a:t>містичного</a:t>
            </a:r>
            <a:r>
              <a:rPr lang="ru-RU" sz="4000" dirty="0">
                <a:latin typeface="Gabriola" pitchFamily="82" charset="0"/>
              </a:rPr>
              <a:t>, </a:t>
            </a:r>
            <a:r>
              <a:rPr lang="ru-RU" sz="4000" dirty="0" err="1">
                <a:latin typeface="Gabriola" pitchFamily="82" charset="0"/>
              </a:rPr>
              <a:t>найбільш</a:t>
            </a:r>
            <a:r>
              <a:rPr lang="ru-RU" sz="4000" dirty="0">
                <a:latin typeface="Gabriola" pitchFamily="82" charset="0"/>
              </a:rPr>
              <a:t> </a:t>
            </a:r>
            <a:r>
              <a:rPr lang="ru-RU" sz="4000" dirty="0" err="1">
                <a:latin typeface="Gabriola" pitchFamily="82" charset="0"/>
              </a:rPr>
              <a:t>натхненного</a:t>
            </a:r>
            <a:r>
              <a:rPr lang="ru-RU" sz="4000" dirty="0">
                <a:latin typeface="Gabriola" pitchFamily="82" charset="0"/>
              </a:rPr>
              <a:t> і </a:t>
            </a:r>
            <a:r>
              <a:rPr lang="ru-RU" sz="4000" dirty="0" err="1">
                <a:latin typeface="Gabriola" pitchFamily="82" charset="0"/>
              </a:rPr>
              <a:t>справжнього</a:t>
            </a:r>
            <a:r>
              <a:rPr lang="ru-RU" sz="4000" dirty="0">
                <a:latin typeface="Gabriola" pitchFamily="82" charset="0"/>
              </a:rPr>
              <a:t> </a:t>
            </a:r>
            <a:r>
              <a:rPr lang="ru-RU" sz="4000" dirty="0" err="1">
                <a:latin typeface="Gabriola" pitchFamily="82" charset="0"/>
              </a:rPr>
              <a:t>серед</a:t>
            </a:r>
            <a:r>
              <a:rPr lang="ru-RU" sz="4000" dirty="0">
                <a:latin typeface="Gabriola" pitchFamily="82" charset="0"/>
              </a:rPr>
              <a:t> </a:t>
            </a:r>
            <a:r>
              <a:rPr lang="ru-RU" sz="4000" dirty="0" err="1">
                <a:latin typeface="Gabriola" pitchFamily="82" charset="0"/>
              </a:rPr>
              <a:t>сучасних</a:t>
            </a:r>
            <a:r>
              <a:rPr lang="ru-RU" sz="4000" dirty="0">
                <a:latin typeface="Gabriola" pitchFamily="82" charset="0"/>
              </a:rPr>
              <a:t> </a:t>
            </a:r>
            <a:r>
              <a:rPr lang="ru-RU" sz="4000" dirty="0" err="1">
                <a:latin typeface="Gabriola" pitchFamily="82" charset="0"/>
              </a:rPr>
              <a:t>поетів</a:t>
            </a:r>
            <a:r>
              <a:rPr lang="ru-RU" sz="4000" dirty="0">
                <a:latin typeface="Gabriola" pitchFamily="82" charset="0"/>
              </a:rPr>
              <a:t>".</a:t>
            </a:r>
          </a:p>
          <a:p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60648"/>
            <a:ext cx="4249737" cy="6297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95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977">
        <p14:doors dir="vert"/>
      </p:transition>
    </mc:Choice>
    <mc:Fallback xmlns="">
      <p:transition spd="slow" advTm="89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228998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latin typeface="Segoe Print" pitchFamily="2" charset="0"/>
              </a:rPr>
              <a:t>Особливості поетики П.Верлена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2565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sz="3000" dirty="0" smtClean="0">
                <a:latin typeface="Gabriola" pitchFamily="82" charset="0"/>
              </a:rPr>
              <a:t> 1. </a:t>
            </a:r>
            <a:r>
              <a:rPr lang="ru-RU" sz="3000" dirty="0" err="1" smtClean="0">
                <a:latin typeface="Gabriola" pitchFamily="82" charset="0"/>
              </a:rPr>
              <a:t>Модернізм</a:t>
            </a:r>
            <a:r>
              <a:rPr lang="ru-RU" sz="3000" dirty="0">
                <a:latin typeface="Gabriola" pitchFamily="82" charset="0"/>
              </a:rPr>
              <a:t>.   </a:t>
            </a:r>
            <a:endParaRPr lang="ru-RU" sz="3000" dirty="0" smtClean="0">
              <a:latin typeface="Gabriola" pitchFamily="82" charset="0"/>
            </a:endParaRPr>
          </a:p>
          <a:p>
            <a:pPr marL="0" indent="0">
              <a:buNone/>
            </a:pPr>
            <a:r>
              <a:rPr lang="ru-RU" sz="3000" dirty="0" smtClean="0">
                <a:latin typeface="Gabriola" pitchFamily="82" charset="0"/>
              </a:rPr>
              <a:t>  Поет </a:t>
            </a:r>
            <a:r>
              <a:rPr lang="ru-RU" sz="3000" dirty="0">
                <a:latin typeface="Gabriola" pitchFamily="82" charset="0"/>
              </a:rPr>
              <a:t>став новатором у </a:t>
            </a:r>
            <a:r>
              <a:rPr lang="ru-RU" sz="3000" dirty="0" err="1">
                <a:latin typeface="Gabriola" pitchFamily="82" charset="0"/>
              </a:rPr>
              <a:t>поетичному</a:t>
            </a:r>
            <a:r>
              <a:rPr lang="ru-RU" sz="3000" dirty="0">
                <a:latin typeface="Gabriola" pitchFamily="82" charset="0"/>
              </a:rPr>
              <a:t> </a:t>
            </a:r>
            <a:r>
              <a:rPr lang="ru-RU" sz="3000" dirty="0" err="1">
                <a:latin typeface="Gabriola" pitchFamily="82" charset="0"/>
              </a:rPr>
              <a:t>мистецтві</a:t>
            </a:r>
            <a:r>
              <a:rPr lang="ru-RU" sz="3000" dirty="0">
                <a:latin typeface="Gabriola" pitchFamily="82" charset="0"/>
              </a:rPr>
              <a:t>. </a:t>
            </a:r>
            <a:r>
              <a:rPr lang="ru-RU" sz="3000" dirty="0" err="1">
                <a:latin typeface="Gabriola" pitchFamily="82" charset="0"/>
              </a:rPr>
              <a:t>Його</a:t>
            </a:r>
            <a:r>
              <a:rPr lang="ru-RU" sz="3000" dirty="0">
                <a:latin typeface="Gabriola" pitchFamily="82" charset="0"/>
              </a:rPr>
              <a:t> </a:t>
            </a:r>
            <a:r>
              <a:rPr lang="ru-RU" sz="3000" dirty="0" err="1">
                <a:latin typeface="Gabriola" pitchFamily="82" charset="0"/>
              </a:rPr>
              <a:t>поезія</a:t>
            </a:r>
            <a:r>
              <a:rPr lang="ru-RU" sz="3000" dirty="0">
                <a:latin typeface="Gabriola" pitchFamily="82" charset="0"/>
              </a:rPr>
              <a:t> </a:t>
            </a:r>
            <a:r>
              <a:rPr lang="ru-RU" sz="3000" dirty="0" err="1">
                <a:latin typeface="Gabriola" pitchFamily="82" charset="0"/>
              </a:rPr>
              <a:t>відноситься</a:t>
            </a:r>
            <a:r>
              <a:rPr lang="ru-RU" sz="3000" dirty="0">
                <a:latin typeface="Gabriola" pitchFamily="82" charset="0"/>
              </a:rPr>
              <a:t> до такого </a:t>
            </a:r>
            <a:r>
              <a:rPr lang="ru-RU" sz="3000" dirty="0" err="1">
                <a:latin typeface="Gabriola" pitchFamily="82" charset="0"/>
              </a:rPr>
              <a:t>літературного</a:t>
            </a:r>
            <a:r>
              <a:rPr lang="ru-RU" sz="3000" dirty="0">
                <a:latin typeface="Gabriola" pitchFamily="82" charset="0"/>
              </a:rPr>
              <a:t> </a:t>
            </a:r>
            <a:r>
              <a:rPr lang="ru-RU" sz="3000" dirty="0" err="1">
                <a:latin typeface="Gabriola" pitchFamily="82" charset="0"/>
              </a:rPr>
              <a:t>напряму</a:t>
            </a:r>
            <a:r>
              <a:rPr lang="ru-RU" sz="3000" dirty="0">
                <a:latin typeface="Gabriola" pitchFamily="82" charset="0"/>
              </a:rPr>
              <a:t> як </a:t>
            </a:r>
            <a:r>
              <a:rPr lang="ru-RU" sz="3000" dirty="0" err="1">
                <a:latin typeface="Gabriola" pitchFamily="82" charset="0"/>
              </a:rPr>
              <a:t>модернізм</a:t>
            </a:r>
            <a:r>
              <a:rPr lang="ru-RU" sz="3000" dirty="0">
                <a:latin typeface="Gabriola" pitchFamily="82" charset="0"/>
              </a:rPr>
              <a:t>.</a:t>
            </a:r>
          </a:p>
          <a:p>
            <a:pPr marL="0" indent="0">
              <a:buNone/>
            </a:pPr>
            <a:r>
              <a:rPr lang="uk-UA" sz="3000" dirty="0" smtClean="0">
                <a:latin typeface="Gabriola" pitchFamily="82" charset="0"/>
              </a:rPr>
              <a:t>Загальні </a:t>
            </a:r>
            <a:r>
              <a:rPr lang="uk-UA" sz="3000" dirty="0">
                <a:latin typeface="Gabriola" pitchFamily="82" charset="0"/>
              </a:rPr>
              <a:t>риси європейського </a:t>
            </a:r>
            <a:r>
              <a:rPr lang="uk-UA" sz="3000" dirty="0" smtClean="0">
                <a:latin typeface="Gabriola" pitchFamily="82" charset="0"/>
              </a:rPr>
              <a:t>модернізму.</a:t>
            </a:r>
          </a:p>
          <a:p>
            <a:r>
              <a:rPr lang="uk-UA" sz="3000" dirty="0">
                <a:latin typeface="Gabriola" pitchFamily="82" charset="0"/>
              </a:rPr>
              <a:t>особлива увага до внутрішнього світу особистості;</a:t>
            </a:r>
          </a:p>
          <a:p>
            <a:r>
              <a:rPr lang="uk-UA" sz="3000" dirty="0">
                <a:latin typeface="Gabriola" pitchFamily="82" charset="0"/>
              </a:rPr>
              <a:t>орієнтація на вічні закони філософії буття і мистецтва;</a:t>
            </a:r>
          </a:p>
          <a:p>
            <a:r>
              <a:rPr lang="uk-UA" sz="3000" dirty="0">
                <a:latin typeface="Gabriola" pitchFamily="82" charset="0"/>
              </a:rPr>
              <a:t>надання переваги творчій Інтуїції;</a:t>
            </a:r>
          </a:p>
          <a:p>
            <a:r>
              <a:rPr lang="uk-UA" sz="3000" dirty="0">
                <a:latin typeface="Gabriola" pitchFamily="82" charset="0"/>
              </a:rPr>
              <a:t>схильність до містицизму, підсвідомості;</a:t>
            </a:r>
          </a:p>
          <a:p>
            <a:r>
              <a:rPr lang="uk-UA" sz="3000" dirty="0">
                <a:latin typeface="Gabriola" pitchFamily="82" charset="0"/>
              </a:rPr>
              <a:t>пошук нових форм у мистецтві;</a:t>
            </a:r>
          </a:p>
          <a:p>
            <a:r>
              <a:rPr lang="uk-UA" sz="3000" dirty="0">
                <a:latin typeface="Gabriola" pitchFamily="82" charset="0"/>
              </a:rPr>
              <a:t>прагнення віднайти вічні ідеї, що можуть перетворити світ за законами краси і мистецтва.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3482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2456">
        <p14:doors dir="vert"/>
      </p:transition>
    </mc:Choice>
    <mc:Fallback xmlns="">
      <p:transition spd="slow" advTm="2245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04" y="0"/>
            <a:ext cx="9142396" cy="1196752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>
                <a:latin typeface="Segoe Print" pitchFamily="2" charset="0"/>
              </a:rPr>
              <a:t>Загальні відомості</a:t>
            </a:r>
            <a:endParaRPr lang="uk-UA" sz="4400" dirty="0">
              <a:latin typeface="Segoe Print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268760"/>
            <a:ext cx="6408712" cy="5386164"/>
          </a:xfrm>
        </p:spPr>
        <p:txBody>
          <a:bodyPr>
            <a:noAutofit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uk-UA" sz="3200" dirty="0" smtClean="0">
                <a:latin typeface="Gabriola" pitchFamily="82" charset="0"/>
              </a:rPr>
              <a:t> П</a:t>
            </a:r>
            <a:r>
              <a:rPr lang="fr-FR" sz="3200" dirty="0" smtClean="0">
                <a:latin typeface="Gabriola" pitchFamily="82" charset="0"/>
              </a:rPr>
              <a:t>оль </a:t>
            </a:r>
            <a:r>
              <a:rPr lang="fr-FR" sz="3200" dirty="0">
                <a:latin typeface="Gabriola" pitchFamily="82" charset="0"/>
              </a:rPr>
              <a:t>Марі Верлен (Paul Marie Verlaine</a:t>
            </a:r>
            <a:r>
              <a:rPr lang="fr-FR" sz="3200" dirty="0" smtClean="0">
                <a:latin typeface="Gabriola" pitchFamily="82" charset="0"/>
              </a:rPr>
              <a:t>)</a:t>
            </a:r>
            <a:r>
              <a:rPr lang="uk-UA" sz="3200" dirty="0" smtClean="0">
                <a:latin typeface="Gabriola" pitchFamily="82" charset="0"/>
              </a:rPr>
              <a:t>.</a:t>
            </a:r>
            <a:endParaRPr lang="fr-FR" sz="3200" dirty="0">
              <a:latin typeface="Gabriola" pitchFamily="82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uk-UA" sz="3200" dirty="0" smtClean="0">
                <a:latin typeface="Gabriola" pitchFamily="82" charset="0"/>
              </a:rPr>
              <a:t>Французький </a:t>
            </a:r>
            <a:r>
              <a:rPr lang="uk-UA" sz="3200" dirty="0">
                <a:latin typeface="Gabriola" pitchFamily="82" charset="0"/>
              </a:rPr>
              <a:t>письменник, поет, символіст.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uk-UA" sz="3200" dirty="0" smtClean="0">
                <a:latin typeface="Gabriola" pitchFamily="82" charset="0"/>
              </a:rPr>
              <a:t>Дата народження: 30 </a:t>
            </a:r>
            <a:r>
              <a:rPr lang="uk-UA" sz="3200" dirty="0">
                <a:latin typeface="Gabriola" pitchFamily="82" charset="0"/>
              </a:rPr>
              <a:t>березня </a:t>
            </a:r>
            <a:r>
              <a:rPr lang="uk-UA" sz="3200" dirty="0" smtClean="0">
                <a:latin typeface="Gabriola" pitchFamily="82" charset="0"/>
              </a:rPr>
              <a:t>1844 рік.</a:t>
            </a:r>
            <a:endParaRPr lang="uk-UA" sz="3200" dirty="0">
              <a:latin typeface="Gabriola" pitchFamily="82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uk-UA" sz="3200" dirty="0">
                <a:latin typeface="Gabriola" pitchFamily="82" charset="0"/>
              </a:rPr>
              <a:t>Місце </a:t>
            </a:r>
            <a:r>
              <a:rPr lang="uk-UA" sz="3200" dirty="0" smtClean="0">
                <a:latin typeface="Gabriola" pitchFamily="82" charset="0"/>
              </a:rPr>
              <a:t>народження: </a:t>
            </a:r>
            <a:r>
              <a:rPr lang="uk-UA" sz="3200" dirty="0" err="1" smtClean="0">
                <a:latin typeface="Gabriola" pitchFamily="82" charset="0"/>
              </a:rPr>
              <a:t>Мец</a:t>
            </a:r>
            <a:r>
              <a:rPr lang="uk-UA" sz="3200" dirty="0">
                <a:latin typeface="Gabriola" pitchFamily="82" charset="0"/>
              </a:rPr>
              <a:t>, </a:t>
            </a:r>
            <a:r>
              <a:rPr lang="uk-UA" sz="3200" dirty="0" smtClean="0">
                <a:latin typeface="Gabriola" pitchFamily="82" charset="0"/>
              </a:rPr>
              <a:t>Франція.</a:t>
            </a:r>
            <a:endParaRPr lang="uk-UA" sz="3200" dirty="0">
              <a:latin typeface="Gabriola" pitchFamily="82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uk-UA" sz="3200" dirty="0">
                <a:latin typeface="Gabriola" pitchFamily="82" charset="0"/>
              </a:rPr>
              <a:t>Дата </a:t>
            </a:r>
            <a:r>
              <a:rPr lang="uk-UA" sz="3200" dirty="0" smtClean="0">
                <a:latin typeface="Gabriola" pitchFamily="82" charset="0"/>
              </a:rPr>
              <a:t>смерті: 8 </a:t>
            </a:r>
            <a:r>
              <a:rPr lang="uk-UA" sz="3200" dirty="0">
                <a:latin typeface="Gabriola" pitchFamily="82" charset="0"/>
              </a:rPr>
              <a:t>січня 1896 (51 рік</a:t>
            </a:r>
            <a:r>
              <a:rPr lang="uk-UA" sz="3200" dirty="0" smtClean="0">
                <a:latin typeface="Gabriola" pitchFamily="82" charset="0"/>
              </a:rPr>
              <a:t>).</a:t>
            </a:r>
            <a:endParaRPr lang="uk-UA" sz="3200" dirty="0">
              <a:latin typeface="Gabriola" pitchFamily="82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uk-UA" sz="3200" dirty="0">
                <a:latin typeface="Gabriola" pitchFamily="82" charset="0"/>
              </a:rPr>
              <a:t>Місце </a:t>
            </a:r>
            <a:r>
              <a:rPr lang="uk-UA" sz="3200" dirty="0" smtClean="0">
                <a:latin typeface="Gabriola" pitchFamily="82" charset="0"/>
              </a:rPr>
              <a:t>смерті: Париж</a:t>
            </a:r>
            <a:r>
              <a:rPr lang="uk-UA" sz="3200" dirty="0">
                <a:latin typeface="Gabriola" pitchFamily="82" charset="0"/>
              </a:rPr>
              <a:t>, </a:t>
            </a:r>
            <a:r>
              <a:rPr lang="uk-UA" sz="3200" dirty="0" smtClean="0">
                <a:latin typeface="Gabriola" pitchFamily="82" charset="0"/>
              </a:rPr>
              <a:t>Франція.</a:t>
            </a:r>
            <a:endParaRPr lang="uk-UA" sz="3200" dirty="0">
              <a:latin typeface="Gabriola" pitchFamily="82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uk-UA" sz="3200" dirty="0">
                <a:latin typeface="Gabriola" pitchFamily="82" charset="0"/>
              </a:rPr>
              <a:t>Громадянство</a:t>
            </a:r>
            <a:r>
              <a:rPr lang="uk-UA" sz="3200" dirty="0" smtClean="0">
                <a:latin typeface="Gabriola" pitchFamily="82" charset="0"/>
              </a:rPr>
              <a:t>: Франція.</a:t>
            </a:r>
            <a:endParaRPr lang="uk-UA" sz="3200" dirty="0">
              <a:latin typeface="Gabriola" pitchFamily="82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uk-UA" sz="3200" dirty="0" smtClean="0">
                <a:latin typeface="Gabriola" pitchFamily="82" charset="0"/>
              </a:rPr>
              <a:t>Напрямок символізм.</a:t>
            </a:r>
            <a:endParaRPr lang="uk-UA" sz="3200" dirty="0">
              <a:latin typeface="Gabriola" pitchFamily="82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uk-UA" sz="3200" dirty="0" smtClean="0">
                <a:latin typeface="Gabriola" pitchFamily="82" charset="0"/>
              </a:rPr>
              <a:t>Жанр поезія.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2420889"/>
            <a:ext cx="3057128" cy="4234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6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867">
        <p14:doors dir="vert"/>
      </p:transition>
    </mc:Choice>
    <mc:Fallback xmlns="">
      <p:transition spd="slow" advTm="98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143000"/>
          </a:xfrm>
        </p:spPr>
        <p:txBody>
          <a:bodyPr/>
          <a:lstStyle/>
          <a:p>
            <a:pPr algn="ctr"/>
            <a:r>
              <a:rPr lang="uk-UA" dirty="0">
                <a:latin typeface="Segoe Print" pitchFamily="2" charset="0"/>
              </a:rPr>
              <a:t>Імпресіонізм і символізм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3600" dirty="0" smtClean="0">
                <a:latin typeface="Gabriola" pitchFamily="82" charset="0"/>
              </a:rPr>
              <a:t>   2. </a:t>
            </a:r>
            <a:r>
              <a:rPr lang="uk-UA" sz="3600" dirty="0">
                <a:latin typeface="Gabriola" pitchFamily="82" charset="0"/>
              </a:rPr>
              <a:t>Імпресіонізм і символізм — це течії модернізму. Тому, характеризуючи П. Верлена як модерніста, його сучасник поет-теоретик </a:t>
            </a:r>
            <a:r>
              <a:rPr lang="uk-UA" sz="3600" dirty="0" err="1">
                <a:latin typeface="Gabriola" pitchFamily="82" charset="0"/>
              </a:rPr>
              <a:t>Банвіль</a:t>
            </a:r>
            <a:r>
              <a:rPr lang="uk-UA" sz="3600" dirty="0">
                <a:latin typeface="Gabriola" pitchFamily="82" charset="0"/>
              </a:rPr>
              <a:t> писав йому; «Часом ви, можливо, плаваєте так близько від меж поезії, що ризикуєте потрапити в музику. Хто знає, може, ви й маєте рацію».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245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1831">
        <p14:doors dir="vert"/>
      </p:transition>
    </mc:Choice>
    <mc:Fallback xmlns="">
      <p:transition spd="slow" advTm="118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dirty="0" smtClean="0">
                <a:latin typeface="Segoe Print" pitchFamily="2" charset="0"/>
              </a:rPr>
              <a:t>Мелодійність</a:t>
            </a:r>
            <a:endParaRPr lang="uk-UA" sz="4400" dirty="0">
              <a:latin typeface="Segoe Print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4000" dirty="0" smtClean="0">
                <a:latin typeface="Gabriola" pitchFamily="82" charset="0"/>
              </a:rPr>
              <a:t> 3.  Найхарактернішою </a:t>
            </a:r>
            <a:r>
              <a:rPr lang="uk-UA" sz="4000" dirty="0">
                <a:latin typeface="Gabriola" pitchFamily="82" charset="0"/>
              </a:rPr>
              <a:t>рисою творів поета є мелодійність, дивовижне поєднання звуків Із почуттями. У своїй поезії П. Верлен наблизився до розуміння душі, яка прагнула гармонії, але не знаходячи її у світі, плакала і страждала, виливаючи весь свій сум у мелодіях ліричних віршів.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0992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4635">
        <p14:doors dir="vert"/>
      </p:transition>
    </mc:Choice>
    <mc:Fallback xmlns="">
      <p:transition spd="slow" advTm="1463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dirty="0">
                <a:latin typeface="Segoe Print" pitchFamily="2" charset="0"/>
              </a:rPr>
              <a:t>Сугестивна лірика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3600" dirty="0" smtClean="0">
                <a:latin typeface="Gabriola" pitchFamily="82" charset="0"/>
              </a:rPr>
              <a:t>   4. </a:t>
            </a:r>
            <a:r>
              <a:rPr lang="uk-UA" sz="3600" dirty="0">
                <a:latin typeface="Gabriola" pitchFamily="82" charset="0"/>
              </a:rPr>
              <a:t>Ще одна особливість творчості Верлена — сугестивна лірика (лат.  — натяк, навіювання ). Слово у поета діє не стільки своїм прямим значенням, скільки смисловим ореолом, який «навіває» інші настрої. Сугестія наближає Верлена до символістів, бо як такого символу в ліриці його немає.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249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3962">
        <p14:doors dir="vert"/>
      </p:transition>
    </mc:Choice>
    <mc:Fallback xmlns="">
      <p:transition spd="slow" advTm="1396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5112568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latin typeface="Gabriola" pitchFamily="82" charset="0"/>
              </a:rPr>
              <a:t>  У </a:t>
            </a:r>
            <a:r>
              <a:rPr lang="ru-RU" sz="4000" dirty="0">
                <a:latin typeface="Gabriola" pitchFamily="82" charset="0"/>
              </a:rPr>
              <a:t>1874 </a:t>
            </a:r>
            <a:r>
              <a:rPr lang="ru-RU" sz="4000" dirty="0" err="1">
                <a:latin typeface="Gabriola" pitchFamily="82" charset="0"/>
              </a:rPr>
              <a:t>році</a:t>
            </a:r>
            <a:r>
              <a:rPr lang="ru-RU" sz="4000" dirty="0">
                <a:latin typeface="Gabriola" pitchFamily="82" charset="0"/>
              </a:rPr>
              <a:t> Верлен написав </a:t>
            </a:r>
            <a:r>
              <a:rPr lang="ru-RU" sz="4000" dirty="0" err="1">
                <a:latin typeface="Gabriola" pitchFamily="82" charset="0"/>
              </a:rPr>
              <a:t>свій</a:t>
            </a:r>
            <a:r>
              <a:rPr lang="ru-RU" sz="4000" dirty="0">
                <a:latin typeface="Gabriola" pitchFamily="82" charset="0"/>
              </a:rPr>
              <a:t> </a:t>
            </a:r>
            <a:r>
              <a:rPr lang="ru-RU" sz="4000" dirty="0" err="1">
                <a:latin typeface="Gabriola" pitchFamily="82" charset="0"/>
              </a:rPr>
              <a:t>знаменитий</a:t>
            </a:r>
            <a:r>
              <a:rPr lang="ru-RU" sz="4000" dirty="0">
                <a:latin typeface="Gabriola" pitchFamily="82" charset="0"/>
              </a:rPr>
              <a:t> </a:t>
            </a:r>
            <a:r>
              <a:rPr lang="ru-RU" sz="4000" dirty="0" err="1">
                <a:latin typeface="Gabriola" pitchFamily="82" charset="0"/>
              </a:rPr>
              <a:t>вірш</a:t>
            </a:r>
            <a:r>
              <a:rPr lang="ru-RU" sz="4000" dirty="0">
                <a:latin typeface="Gabriola" pitchFamily="82" charset="0"/>
              </a:rPr>
              <a:t> "</a:t>
            </a:r>
            <a:r>
              <a:rPr lang="ru-RU" sz="4000" dirty="0" err="1">
                <a:latin typeface="Gabriola" pitchFamily="82" charset="0"/>
              </a:rPr>
              <a:t>Поетичне</a:t>
            </a:r>
            <a:r>
              <a:rPr lang="ru-RU" sz="4000" dirty="0">
                <a:latin typeface="Gabriola" pitchFamily="82" charset="0"/>
              </a:rPr>
              <a:t> </a:t>
            </a:r>
            <a:r>
              <a:rPr lang="ru-RU" sz="4000" dirty="0" err="1">
                <a:latin typeface="Gabriola" pitchFamily="82" charset="0"/>
              </a:rPr>
              <a:t>мистецтво</a:t>
            </a:r>
            <a:r>
              <a:rPr lang="ru-RU" sz="4000" dirty="0" smtClean="0">
                <a:latin typeface="Gabriola" pitchFamily="82" charset="0"/>
              </a:rPr>
              <a:t>".</a:t>
            </a:r>
          </a:p>
          <a:p>
            <a:pPr marL="0" indent="0">
              <a:buNone/>
            </a:pPr>
            <a:r>
              <a:rPr lang="ru-RU" sz="4000" dirty="0" smtClean="0">
                <a:latin typeface="Gabriola" pitchFamily="82" charset="0"/>
              </a:rPr>
              <a:t> </a:t>
            </a:r>
            <a:r>
              <a:rPr lang="ru-RU" sz="4000" dirty="0" err="1">
                <a:latin typeface="Gabriola" pitchFamily="82" charset="0"/>
              </a:rPr>
              <a:t>Проте</a:t>
            </a:r>
            <a:r>
              <a:rPr lang="ru-RU" sz="4000" dirty="0">
                <a:latin typeface="Gabriola" pitchFamily="82" charset="0"/>
              </a:rPr>
              <a:t> </a:t>
            </a:r>
            <a:r>
              <a:rPr lang="ru-RU" sz="4000" dirty="0" err="1">
                <a:latin typeface="Gabriola" pitchFamily="82" charset="0"/>
              </a:rPr>
              <a:t>опублікувати</a:t>
            </a:r>
            <a:r>
              <a:rPr lang="ru-RU" sz="4000" dirty="0">
                <a:latin typeface="Gabriola" pitchFamily="82" charset="0"/>
              </a:rPr>
              <a:t> </a:t>
            </a:r>
            <a:r>
              <a:rPr lang="ru-RU" sz="4000" dirty="0" err="1">
                <a:latin typeface="Gabriola" pitchFamily="82" charset="0"/>
              </a:rPr>
              <a:t>його</a:t>
            </a:r>
            <a:r>
              <a:rPr lang="ru-RU" sz="4000" dirty="0">
                <a:latin typeface="Gabriola" pitchFamily="82" charset="0"/>
              </a:rPr>
              <a:t> </a:t>
            </a:r>
            <a:r>
              <a:rPr lang="ru-RU" sz="4000" dirty="0" err="1">
                <a:latin typeface="Gabriola" pitchFamily="82" charset="0"/>
              </a:rPr>
              <a:t>вдалося</a:t>
            </a:r>
            <a:r>
              <a:rPr lang="ru-RU" sz="4000" dirty="0">
                <a:latin typeface="Gabriola" pitchFamily="82" charset="0"/>
              </a:rPr>
              <a:t> </a:t>
            </a:r>
            <a:r>
              <a:rPr lang="ru-RU" sz="4000" dirty="0" err="1">
                <a:latin typeface="Gabriola" pitchFamily="82" charset="0"/>
              </a:rPr>
              <a:t>лише</a:t>
            </a:r>
            <a:r>
              <a:rPr lang="ru-RU" sz="4000" dirty="0">
                <a:latin typeface="Gabriola" pitchFamily="82" charset="0"/>
              </a:rPr>
              <a:t> у </a:t>
            </a:r>
            <a:r>
              <a:rPr lang="ru-RU" sz="4000" dirty="0" err="1">
                <a:latin typeface="Gabriola" pitchFamily="82" charset="0"/>
              </a:rPr>
              <a:t>листопаді</a:t>
            </a:r>
            <a:r>
              <a:rPr lang="ru-RU" sz="4000" dirty="0">
                <a:latin typeface="Gabriola" pitchFamily="82" charset="0"/>
              </a:rPr>
              <a:t> 1882 року. </a:t>
            </a:r>
            <a:r>
              <a:rPr lang="ru-RU" sz="4000" dirty="0" err="1">
                <a:latin typeface="Gabriola" pitchFamily="82" charset="0"/>
              </a:rPr>
              <a:t>Уперше</a:t>
            </a:r>
            <a:r>
              <a:rPr lang="ru-RU" sz="4000" dirty="0">
                <a:latin typeface="Gabriola" pitchFamily="82" charset="0"/>
              </a:rPr>
              <a:t> </a:t>
            </a:r>
            <a:r>
              <a:rPr lang="ru-RU" sz="4000" dirty="0" err="1">
                <a:latin typeface="Gabriola" pitchFamily="82" charset="0"/>
              </a:rPr>
              <a:t>твір</a:t>
            </a:r>
            <a:r>
              <a:rPr lang="ru-RU" sz="4000" dirty="0">
                <a:latin typeface="Gabriola" pitchFamily="82" charset="0"/>
              </a:rPr>
              <a:t> </a:t>
            </a:r>
            <a:r>
              <a:rPr lang="ru-RU" sz="4000" dirty="0" err="1">
                <a:latin typeface="Gabriola" pitchFamily="82" charset="0"/>
              </a:rPr>
              <a:t>був</a:t>
            </a:r>
            <a:r>
              <a:rPr lang="ru-RU" sz="4000" dirty="0">
                <a:latin typeface="Gabriola" pitchFamily="82" charset="0"/>
              </a:rPr>
              <a:t> </a:t>
            </a:r>
            <a:r>
              <a:rPr lang="ru-RU" sz="4000" dirty="0" err="1">
                <a:latin typeface="Gabriola" pitchFamily="82" charset="0"/>
              </a:rPr>
              <a:t>надрукований</a:t>
            </a:r>
            <a:r>
              <a:rPr lang="ru-RU" sz="4000" dirty="0">
                <a:latin typeface="Gabriola" pitchFamily="82" charset="0"/>
              </a:rPr>
              <a:t> у "</a:t>
            </a:r>
            <a:r>
              <a:rPr lang="ru-RU" sz="4000" dirty="0" err="1">
                <a:latin typeface="Gabriola" pitchFamily="82" charset="0"/>
              </a:rPr>
              <a:t>Парі</a:t>
            </a:r>
            <a:r>
              <a:rPr lang="ru-RU" sz="4000" dirty="0">
                <a:latin typeface="Gabriola" pitchFamily="82" charset="0"/>
              </a:rPr>
              <a:t> модерн", а </a:t>
            </a:r>
            <a:r>
              <a:rPr lang="ru-RU" sz="4000" dirty="0" err="1">
                <a:latin typeface="Gabriola" pitchFamily="82" charset="0"/>
              </a:rPr>
              <a:t>згодом</a:t>
            </a:r>
            <a:r>
              <a:rPr lang="ru-RU" sz="4000" dirty="0">
                <a:latin typeface="Gabriola" pitchFamily="82" charset="0"/>
              </a:rPr>
              <a:t> </a:t>
            </a:r>
            <a:r>
              <a:rPr lang="ru-RU" sz="4000" dirty="0" err="1">
                <a:latin typeface="Gabriola" pitchFamily="82" charset="0"/>
              </a:rPr>
              <a:t>увійшов</a:t>
            </a:r>
            <a:r>
              <a:rPr lang="ru-RU" sz="4000" dirty="0">
                <a:latin typeface="Gabriola" pitchFamily="82" charset="0"/>
              </a:rPr>
              <a:t> у </a:t>
            </a:r>
            <a:r>
              <a:rPr lang="ru-RU" sz="4000" dirty="0" err="1">
                <a:latin typeface="Gabriola" pitchFamily="82" charset="0"/>
              </a:rPr>
              <a:t>поетичну</a:t>
            </a:r>
            <a:r>
              <a:rPr lang="ru-RU" sz="4000" dirty="0">
                <a:latin typeface="Gabriola" pitchFamily="82" charset="0"/>
              </a:rPr>
              <a:t> </a:t>
            </a:r>
            <a:r>
              <a:rPr lang="ru-RU" sz="4000" dirty="0" err="1">
                <a:latin typeface="Gabriola" pitchFamily="82" charset="0"/>
              </a:rPr>
              <a:t>збірку</a:t>
            </a:r>
            <a:r>
              <a:rPr lang="ru-RU" sz="4000" dirty="0">
                <a:latin typeface="Gabriola" pitchFamily="82" charset="0"/>
              </a:rPr>
              <a:t> Верлена "Давно і недавно“.</a:t>
            </a:r>
          </a:p>
          <a:p>
            <a:endParaRPr lang="uk-UA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260648"/>
            <a:ext cx="3495041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165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2145">
        <p14:doors dir="vert"/>
      </p:transition>
    </mc:Choice>
    <mc:Fallback xmlns="">
      <p:transition spd="slow" advTm="1214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712409"/>
            <a:ext cx="7466570" cy="540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799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351">
        <p14:doors dir="vert"/>
      </p:transition>
    </mc:Choice>
    <mc:Fallback xmlns="">
      <p:transition spd="slow" advTm="735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228998"/>
          </a:xfrm>
        </p:spPr>
        <p:txBody>
          <a:bodyPr>
            <a:noAutofit/>
          </a:bodyPr>
          <a:lstStyle/>
          <a:p>
            <a:pPr algn="ctr"/>
            <a:r>
              <a:rPr lang="ru-RU" sz="4000" dirty="0" err="1">
                <a:latin typeface="Segoe Print" pitchFamily="2" charset="0"/>
              </a:rPr>
              <a:t>Місце</a:t>
            </a:r>
            <a:r>
              <a:rPr lang="ru-RU" sz="4000" dirty="0">
                <a:latin typeface="Segoe Print" pitchFamily="2" charset="0"/>
              </a:rPr>
              <a:t> </a:t>
            </a:r>
            <a:r>
              <a:rPr lang="ru-RU" sz="4000" dirty="0" err="1">
                <a:latin typeface="Segoe Print" pitchFamily="2" charset="0"/>
              </a:rPr>
              <a:t>поховання</a:t>
            </a:r>
            <a:r>
              <a:rPr lang="ru-RU" sz="4000" dirty="0">
                <a:latin typeface="Segoe Print" pitchFamily="2" charset="0"/>
              </a:rPr>
              <a:t> Поля Верлена на </a:t>
            </a:r>
            <a:r>
              <a:rPr lang="ru-RU" sz="4000" dirty="0" err="1">
                <a:latin typeface="Segoe Print" pitchFamily="2" charset="0"/>
              </a:rPr>
              <a:t>кладовищі</a:t>
            </a:r>
            <a:r>
              <a:rPr lang="ru-RU" sz="4000" dirty="0">
                <a:latin typeface="Segoe Print" pitchFamily="2" charset="0"/>
              </a:rPr>
              <a:t> </a:t>
            </a:r>
            <a:r>
              <a:rPr lang="ru-RU" sz="4000" dirty="0" err="1">
                <a:latin typeface="Segoe Print" pitchFamily="2" charset="0"/>
              </a:rPr>
              <a:t>Батіньйоль</a:t>
            </a:r>
            <a:endParaRPr lang="uk-UA" sz="4000" dirty="0">
              <a:latin typeface="Segoe Print" pitchFamily="2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784976" cy="5066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614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960">
        <p14:doors dir="vert"/>
      </p:transition>
    </mc:Choice>
    <mc:Fallback xmlns="">
      <p:transition spd="slow" advTm="696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43000"/>
          </a:xfrm>
        </p:spPr>
        <p:txBody>
          <a:bodyPr>
            <a:normAutofit/>
          </a:bodyPr>
          <a:lstStyle/>
          <a:p>
            <a:pPr algn="ctr"/>
            <a:r>
              <a:rPr lang="uk-UA" sz="5400" dirty="0" smtClean="0">
                <a:latin typeface="Segoe Print" pitchFamily="2" charset="0"/>
              </a:rPr>
              <a:t>Висновки</a:t>
            </a:r>
            <a:endParaRPr lang="uk-UA" sz="5400" dirty="0">
              <a:latin typeface="Segoe Print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54006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600" dirty="0">
                <a:latin typeface="Gabriola" pitchFamily="82" charset="0"/>
              </a:rPr>
              <a:t>Поль Верлен — </a:t>
            </a:r>
            <a:r>
              <a:rPr lang="ru-RU" sz="3600" dirty="0" err="1">
                <a:latin typeface="Gabriola" pitchFamily="82" charset="0"/>
              </a:rPr>
              <a:t>найпопулярніший</a:t>
            </a:r>
            <a:r>
              <a:rPr lang="ru-RU" sz="3600" dirty="0">
                <a:latin typeface="Gabriola" pitchFamily="82" charset="0"/>
              </a:rPr>
              <a:t> і </a:t>
            </a:r>
            <a:r>
              <a:rPr lang="ru-RU" sz="3600" dirty="0" err="1">
                <a:latin typeface="Gabriola" pitchFamily="82" charset="0"/>
              </a:rPr>
              <a:t>найвідоміший</a:t>
            </a:r>
            <a:r>
              <a:rPr lang="ru-RU" sz="3600" dirty="0">
                <a:latin typeface="Gabriola" pitchFamily="82" charset="0"/>
              </a:rPr>
              <a:t> поет </a:t>
            </a:r>
            <a:r>
              <a:rPr lang="ru-RU" sz="3600" dirty="0" err="1">
                <a:latin typeface="Gabriola" pitchFamily="82" charset="0"/>
              </a:rPr>
              <a:t>символістського</a:t>
            </a:r>
            <a:r>
              <a:rPr lang="ru-RU" sz="3600" dirty="0">
                <a:latin typeface="Gabriola" pitchFamily="82" charset="0"/>
              </a:rPr>
              <a:t> </a:t>
            </a:r>
            <a:r>
              <a:rPr lang="ru-RU" sz="3600" dirty="0" err="1">
                <a:latin typeface="Gabriola" pitchFamily="82" charset="0"/>
              </a:rPr>
              <a:t>періоду</a:t>
            </a:r>
            <a:r>
              <a:rPr lang="ru-RU" sz="3600" dirty="0">
                <a:latin typeface="Gabriola" pitchFamily="82" charset="0"/>
              </a:rPr>
              <a:t> </a:t>
            </a:r>
            <a:r>
              <a:rPr lang="ru-RU" sz="3600" dirty="0" err="1">
                <a:latin typeface="Gabriola" pitchFamily="82" charset="0"/>
              </a:rPr>
              <a:t>світової</a:t>
            </a:r>
            <a:r>
              <a:rPr lang="ru-RU" sz="3600" dirty="0">
                <a:latin typeface="Gabriola" pitchFamily="82" charset="0"/>
              </a:rPr>
              <a:t> </a:t>
            </a:r>
            <a:r>
              <a:rPr lang="ru-RU" sz="3600" dirty="0" err="1">
                <a:latin typeface="Gabriola" pitchFamily="82" charset="0"/>
              </a:rPr>
              <a:t>літератури</a:t>
            </a:r>
            <a:r>
              <a:rPr lang="ru-RU" sz="3600" dirty="0">
                <a:latin typeface="Gabriola" pitchFamily="82" charset="0"/>
              </a:rPr>
              <a:t>, </a:t>
            </a:r>
            <a:r>
              <a:rPr lang="ru-RU" sz="3600" dirty="0" err="1">
                <a:latin typeface="Gabriola" pitchFamily="82" charset="0"/>
              </a:rPr>
              <a:t>людина</a:t>
            </a:r>
            <a:r>
              <a:rPr lang="ru-RU" sz="3600" dirty="0">
                <a:latin typeface="Gabriola" pitchFamily="82" charset="0"/>
              </a:rPr>
              <a:t>, яка </a:t>
            </a:r>
            <a:r>
              <a:rPr lang="ru-RU" sz="3600" dirty="0" err="1">
                <a:latin typeface="Gabriola" pitchFamily="82" charset="0"/>
              </a:rPr>
              <a:t>поєднувала</a:t>
            </a:r>
            <a:r>
              <a:rPr lang="ru-RU" sz="3600" dirty="0">
                <a:latin typeface="Gabriola" pitchFamily="82" charset="0"/>
              </a:rPr>
              <a:t> в </a:t>
            </a:r>
            <a:r>
              <a:rPr lang="ru-RU" sz="3600" dirty="0" err="1">
                <a:latin typeface="Gabriola" pitchFamily="82" charset="0"/>
              </a:rPr>
              <a:t>собі</a:t>
            </a:r>
            <a:r>
              <a:rPr lang="ru-RU" sz="3600" dirty="0">
                <a:latin typeface="Gabriola" pitchFamily="82" charset="0"/>
              </a:rPr>
              <a:t> </a:t>
            </a:r>
            <a:r>
              <a:rPr lang="ru-RU" sz="3600" dirty="0" err="1">
                <a:latin typeface="Gabriola" pitchFamily="82" charset="0"/>
              </a:rPr>
              <a:t>безмежну</a:t>
            </a:r>
            <a:r>
              <a:rPr lang="ru-RU" sz="3600" dirty="0">
                <a:latin typeface="Gabriola" pitchFamily="82" charset="0"/>
              </a:rPr>
              <a:t> </a:t>
            </a:r>
            <a:r>
              <a:rPr lang="ru-RU" sz="3600" dirty="0" err="1">
                <a:latin typeface="Gabriola" pitchFamily="82" charset="0"/>
              </a:rPr>
              <a:t>поетичну</a:t>
            </a:r>
            <a:r>
              <a:rPr lang="ru-RU" sz="3600" dirty="0">
                <a:latin typeface="Gabriola" pitchFamily="82" charset="0"/>
              </a:rPr>
              <a:t> </a:t>
            </a:r>
            <a:r>
              <a:rPr lang="ru-RU" sz="3600" dirty="0" err="1">
                <a:latin typeface="Gabriola" pitchFamily="82" charset="0"/>
              </a:rPr>
              <a:t>обдарованість</a:t>
            </a:r>
            <a:r>
              <a:rPr lang="ru-RU" sz="3600" dirty="0">
                <a:latin typeface="Gabriola" pitchFamily="82" charset="0"/>
              </a:rPr>
              <a:t> і </a:t>
            </a:r>
            <a:r>
              <a:rPr lang="ru-RU" sz="3600" dirty="0" err="1">
                <a:latin typeface="Gabriola" pitchFamily="82" charset="0"/>
              </a:rPr>
              <a:t>слабкість</a:t>
            </a:r>
            <a:r>
              <a:rPr lang="ru-RU" sz="3600" dirty="0">
                <a:latin typeface="Gabriola" pitchFamily="82" charset="0"/>
              </a:rPr>
              <a:t> </a:t>
            </a:r>
            <a:r>
              <a:rPr lang="ru-RU" sz="3600" dirty="0" err="1">
                <a:latin typeface="Gabriola" pitchFamily="82" charset="0"/>
              </a:rPr>
              <a:t>вдачі</a:t>
            </a:r>
            <a:r>
              <a:rPr lang="ru-RU" sz="3600" dirty="0">
                <a:latin typeface="Gabriola" pitchFamily="82" charset="0"/>
              </a:rPr>
              <a:t>. </a:t>
            </a:r>
            <a:r>
              <a:rPr lang="ru-RU" sz="3600" dirty="0" err="1">
                <a:latin typeface="Gabriola" pitchFamily="82" charset="0"/>
              </a:rPr>
              <a:t>Життєвий</a:t>
            </a:r>
            <a:r>
              <a:rPr lang="ru-RU" sz="3600" dirty="0">
                <a:latin typeface="Gabriola" pitchFamily="82" charset="0"/>
              </a:rPr>
              <a:t> шлях Поля </a:t>
            </a:r>
            <a:r>
              <a:rPr lang="ru-RU" sz="3600" dirty="0" err="1">
                <a:latin typeface="Gabriola" pitchFamily="82" charset="0"/>
              </a:rPr>
              <a:t>перетворився</a:t>
            </a:r>
            <a:r>
              <a:rPr lang="ru-RU" sz="3600" dirty="0">
                <a:latin typeface="Gabriola" pitchFamily="82" charset="0"/>
              </a:rPr>
              <a:t> на </a:t>
            </a:r>
            <a:r>
              <a:rPr lang="ru-RU" sz="3600" dirty="0" err="1">
                <a:latin typeface="Gabriola" pitchFamily="82" charset="0"/>
              </a:rPr>
              <a:t>суцільну</a:t>
            </a:r>
            <a:r>
              <a:rPr lang="ru-RU" sz="3600" dirty="0">
                <a:latin typeface="Gabriola" pitchFamily="82" charset="0"/>
              </a:rPr>
              <a:t> муку і </a:t>
            </a:r>
            <a:r>
              <a:rPr lang="ru-RU" sz="3600" dirty="0" err="1">
                <a:latin typeface="Gabriola" pitchFamily="82" charset="0"/>
              </a:rPr>
              <a:t>страждання</a:t>
            </a:r>
            <a:r>
              <a:rPr lang="ru-RU" sz="3600" dirty="0">
                <a:latin typeface="Gabriola" pitchFamily="82" charset="0"/>
              </a:rPr>
              <a:t>, причиною </a:t>
            </a:r>
            <a:r>
              <a:rPr lang="ru-RU" sz="3600" dirty="0" err="1">
                <a:latin typeface="Gabriola" pitchFamily="82" charset="0"/>
              </a:rPr>
              <a:t>яких</a:t>
            </a:r>
            <a:r>
              <a:rPr lang="ru-RU" sz="3600" dirty="0">
                <a:latin typeface="Gabriola" pitchFamily="82" charset="0"/>
              </a:rPr>
              <a:t> </a:t>
            </a:r>
            <a:r>
              <a:rPr lang="ru-RU" sz="3600" dirty="0" err="1">
                <a:latin typeface="Gabriola" pitchFamily="82" charset="0"/>
              </a:rPr>
              <a:t>був</a:t>
            </a:r>
            <a:r>
              <a:rPr lang="ru-RU" sz="3600" dirty="0">
                <a:latin typeface="Gabriola" pitchFamily="82" charset="0"/>
              </a:rPr>
              <a:t> сам. </a:t>
            </a:r>
          </a:p>
          <a:p>
            <a:pPr marL="0" indent="0" algn="ctr">
              <a:buNone/>
            </a:pPr>
            <a:endParaRPr lang="ru-RU" sz="3600" dirty="0" smtClean="0">
              <a:latin typeface="Gabriola" pitchFamily="82" charset="0"/>
            </a:endParaRPr>
          </a:p>
          <a:p>
            <a:pPr marL="0" indent="0" algn="ctr">
              <a:buNone/>
            </a:pPr>
            <a:r>
              <a:rPr lang="ru-RU" sz="3600" dirty="0" smtClean="0">
                <a:latin typeface="Gabriola" pitchFamily="82" charset="0"/>
              </a:rPr>
              <a:t>Поль Верлен </a:t>
            </a:r>
            <a:r>
              <a:rPr lang="ru-RU" sz="3600" dirty="0" err="1">
                <a:latin typeface="Gabriola" pitchFamily="82" charset="0"/>
              </a:rPr>
              <a:t>повів</a:t>
            </a:r>
            <a:r>
              <a:rPr lang="ru-RU" sz="3600" dirty="0">
                <a:latin typeface="Gabriola" pitchFamily="82" charset="0"/>
              </a:rPr>
              <a:t> за собою не </a:t>
            </a:r>
            <a:r>
              <a:rPr lang="ru-RU" sz="3600" dirty="0" err="1">
                <a:latin typeface="Gabriola" pitchFamily="82" charset="0"/>
              </a:rPr>
              <a:t>тільки</a:t>
            </a:r>
            <a:r>
              <a:rPr lang="ru-RU" sz="3600" dirty="0">
                <a:latin typeface="Gabriola" pitchFamily="82" charset="0"/>
              </a:rPr>
              <a:t> </a:t>
            </a:r>
            <a:r>
              <a:rPr lang="ru-RU" sz="3600" dirty="0" err="1">
                <a:latin typeface="Gabriola" pitchFamily="82" charset="0"/>
              </a:rPr>
              <a:t>покоління</a:t>
            </a:r>
            <a:r>
              <a:rPr lang="ru-RU" sz="3600" dirty="0">
                <a:latin typeface="Gabriola" pitchFamily="82" charset="0"/>
              </a:rPr>
              <a:t> </a:t>
            </a:r>
            <a:r>
              <a:rPr lang="ru-RU" sz="3600" dirty="0" err="1">
                <a:latin typeface="Gabriola" pitchFamily="82" charset="0"/>
              </a:rPr>
              <a:t>французьких</a:t>
            </a:r>
            <a:r>
              <a:rPr lang="ru-RU" sz="3600" dirty="0">
                <a:latin typeface="Gabriola" pitchFamily="82" charset="0"/>
              </a:rPr>
              <a:t> </a:t>
            </a:r>
            <a:r>
              <a:rPr lang="ru-RU" sz="3600" dirty="0" err="1">
                <a:latin typeface="Gabriola" pitchFamily="82" charset="0"/>
              </a:rPr>
              <a:t>символістів</a:t>
            </a:r>
            <a:r>
              <a:rPr lang="ru-RU" sz="3600" dirty="0">
                <a:latin typeface="Gabriola" pitchFamily="82" charset="0"/>
              </a:rPr>
              <a:t>. </a:t>
            </a:r>
            <a:r>
              <a:rPr lang="ru-RU" sz="3600" dirty="0" err="1">
                <a:latin typeface="Gabriola" pitchFamily="82" charset="0"/>
              </a:rPr>
              <a:t>Його</a:t>
            </a:r>
            <a:r>
              <a:rPr lang="ru-RU" sz="3600" dirty="0">
                <a:latin typeface="Gabriola" pitchFamily="82" charset="0"/>
              </a:rPr>
              <a:t> </a:t>
            </a:r>
            <a:r>
              <a:rPr lang="ru-RU" sz="3600" dirty="0" err="1">
                <a:latin typeface="Gabriola" pitchFamily="82" charset="0"/>
              </a:rPr>
              <a:t>творчістю</a:t>
            </a:r>
            <a:r>
              <a:rPr lang="ru-RU" sz="3600" dirty="0">
                <a:latin typeface="Gabriola" pitchFamily="82" charset="0"/>
              </a:rPr>
              <a:t> </a:t>
            </a:r>
            <a:r>
              <a:rPr lang="ru-RU" sz="3600" dirty="0" err="1">
                <a:latin typeface="Gabriola" pitchFamily="82" charset="0"/>
              </a:rPr>
              <a:t>захоплювались</a:t>
            </a:r>
            <a:r>
              <a:rPr lang="ru-RU" sz="3600" dirty="0">
                <a:latin typeface="Gabriola" pitchFamily="82" charset="0"/>
              </a:rPr>
              <a:t> і </a:t>
            </a:r>
            <a:r>
              <a:rPr lang="ru-RU" sz="3600" dirty="0" err="1">
                <a:latin typeface="Gabriola" pitchFamily="82" charset="0"/>
              </a:rPr>
              <a:t>відчували</a:t>
            </a:r>
            <a:r>
              <a:rPr lang="ru-RU" sz="3600" dirty="0">
                <a:latin typeface="Gabriola" pitchFamily="82" charset="0"/>
              </a:rPr>
              <a:t> на </a:t>
            </a:r>
            <a:r>
              <a:rPr lang="ru-RU" sz="3600" dirty="0" err="1">
                <a:latin typeface="Gabriola" pitchFamily="82" charset="0"/>
              </a:rPr>
              <a:t>собі</a:t>
            </a:r>
            <a:r>
              <a:rPr lang="ru-RU" sz="3600" dirty="0">
                <a:latin typeface="Gabriola" pitchFamily="82" charset="0"/>
              </a:rPr>
              <a:t> </a:t>
            </a:r>
            <a:r>
              <a:rPr lang="ru-RU" sz="3600" dirty="0" err="1">
                <a:latin typeface="Gabriola" pitchFamily="82" charset="0"/>
              </a:rPr>
              <a:t>його</a:t>
            </a:r>
            <a:r>
              <a:rPr lang="ru-RU" sz="3600" dirty="0">
                <a:latin typeface="Gabriola" pitchFamily="82" charset="0"/>
              </a:rPr>
              <a:t> </a:t>
            </a:r>
            <a:r>
              <a:rPr lang="ru-RU" sz="3600" dirty="0" err="1">
                <a:latin typeface="Gabriola" pitchFamily="82" charset="0"/>
              </a:rPr>
              <a:t>вплив</a:t>
            </a:r>
            <a:r>
              <a:rPr lang="ru-RU" sz="3600" dirty="0">
                <a:latin typeface="Gabriola" pitchFamily="82" charset="0"/>
              </a:rPr>
              <a:t> Р. М. </a:t>
            </a:r>
            <a:r>
              <a:rPr lang="ru-RU" sz="3600" dirty="0" err="1">
                <a:latin typeface="Gabriola" pitchFamily="82" charset="0"/>
              </a:rPr>
              <a:t>Рільке</a:t>
            </a:r>
            <a:r>
              <a:rPr lang="ru-RU" sz="3600" dirty="0">
                <a:latin typeface="Gabriola" pitchFamily="82" charset="0"/>
              </a:rPr>
              <a:t> та О. Блок, </a:t>
            </a:r>
            <a:r>
              <a:rPr lang="ru-RU" sz="3600" dirty="0" err="1">
                <a:latin typeface="Gabriola" pitchFamily="82" charset="0"/>
              </a:rPr>
              <a:t>Гарсіа</a:t>
            </a:r>
            <a:r>
              <a:rPr lang="ru-RU" sz="3600" dirty="0">
                <a:latin typeface="Gabriola" pitchFamily="82" charset="0"/>
              </a:rPr>
              <a:t> Лорка та Б. Пастернак, А. Ахматова та П. </a:t>
            </a:r>
            <a:r>
              <a:rPr lang="ru-RU" sz="3600" dirty="0" err="1" smtClean="0">
                <a:latin typeface="Gabriola" pitchFamily="82" charset="0"/>
              </a:rPr>
              <a:t>Тичина</a:t>
            </a:r>
            <a:r>
              <a:rPr lang="ru-RU" sz="3600" dirty="0" smtClean="0">
                <a:latin typeface="Gabriola" pitchFamily="82" charset="0"/>
              </a:rPr>
              <a:t> і Л</a:t>
            </a:r>
            <a:r>
              <a:rPr lang="ru-RU" sz="3600" dirty="0">
                <a:latin typeface="Gabriola" pitchFamily="82" charset="0"/>
              </a:rPr>
              <a:t>. Костенко</a:t>
            </a:r>
            <a:r>
              <a:rPr lang="ru-RU" sz="3600" dirty="0" smtClean="0">
                <a:latin typeface="Gabriola" pitchFamily="82" charset="0"/>
              </a:rPr>
              <a:t>.</a:t>
            </a:r>
          </a:p>
          <a:p>
            <a:pPr marL="0" indent="0" algn="ctr">
              <a:buNone/>
            </a:pPr>
            <a:endParaRPr lang="ru-RU" sz="3600" dirty="0">
              <a:latin typeface="Gabriola" pitchFamily="82" charset="0"/>
            </a:endParaRPr>
          </a:p>
          <a:p>
            <a:pPr marL="0" indent="0" algn="ctr">
              <a:buNone/>
            </a:pPr>
            <a:r>
              <a:rPr lang="ru-RU" sz="3600" dirty="0" err="1">
                <a:latin typeface="Gabriola" pitchFamily="82" charset="0"/>
              </a:rPr>
              <a:t>Тож</a:t>
            </a:r>
            <a:r>
              <a:rPr lang="ru-RU" sz="3600" dirty="0">
                <a:latin typeface="Gabriola" pitchFamily="82" charset="0"/>
              </a:rPr>
              <a:t> нехай і у ваших душах </a:t>
            </a:r>
            <a:r>
              <a:rPr lang="ru-RU" sz="3600" dirty="0" err="1">
                <a:latin typeface="Gabriola" pitchFamily="82" charset="0"/>
              </a:rPr>
              <a:t>назавжди</a:t>
            </a:r>
            <a:r>
              <a:rPr lang="ru-RU" sz="3600" dirty="0">
                <a:latin typeface="Gabriola" pitchFamily="82" charset="0"/>
              </a:rPr>
              <a:t> </a:t>
            </a:r>
            <a:r>
              <a:rPr lang="ru-RU" sz="3600" dirty="0" err="1">
                <a:latin typeface="Gabriola" pitchFamily="82" charset="0"/>
              </a:rPr>
              <a:t>залишиться</a:t>
            </a:r>
            <a:r>
              <a:rPr lang="ru-RU" sz="3600" dirty="0">
                <a:latin typeface="Gabriola" pitchFamily="82" charset="0"/>
              </a:rPr>
              <a:t> П</a:t>
            </a:r>
            <a:r>
              <a:rPr lang="ru-RU" sz="3600" dirty="0" smtClean="0">
                <a:latin typeface="Gabriola" pitchFamily="82" charset="0"/>
              </a:rPr>
              <a:t>. Верлен і </a:t>
            </a:r>
            <a:r>
              <a:rPr lang="ru-RU" sz="3600" dirty="0" err="1">
                <a:latin typeface="Gabriola" pitchFamily="82" charset="0"/>
              </a:rPr>
              <a:t>його</a:t>
            </a:r>
            <a:r>
              <a:rPr lang="ru-RU" sz="3600" dirty="0">
                <a:latin typeface="Gabriola" pitchFamily="82" charset="0"/>
              </a:rPr>
              <a:t> </a:t>
            </a:r>
            <a:r>
              <a:rPr lang="ru-RU" sz="3600" dirty="0" err="1">
                <a:latin typeface="Gabriola" pitchFamily="82" charset="0"/>
              </a:rPr>
              <a:t>прагнення</a:t>
            </a:r>
            <a:r>
              <a:rPr lang="ru-RU" sz="3600" dirty="0">
                <a:latin typeface="Gabriola" pitchFamily="82" charset="0"/>
              </a:rPr>
              <a:t> красою </a:t>
            </a:r>
            <a:r>
              <a:rPr lang="ru-RU" sz="3600" dirty="0" err="1">
                <a:latin typeface="Gabriola" pitchFamily="82" charset="0"/>
              </a:rPr>
              <a:t>змінити</a:t>
            </a:r>
            <a:r>
              <a:rPr lang="ru-RU" sz="3600" dirty="0">
                <a:latin typeface="Gabriola" pitchFamily="82" charset="0"/>
              </a:rPr>
              <a:t> </a:t>
            </a:r>
            <a:r>
              <a:rPr lang="ru-RU" sz="3600" dirty="0" err="1" smtClean="0">
                <a:latin typeface="Gabriola" pitchFamily="82" charset="0"/>
              </a:rPr>
              <a:t>світ</a:t>
            </a:r>
            <a:r>
              <a:rPr lang="ru-RU" sz="3600" dirty="0" smtClean="0">
                <a:latin typeface="Gabriola" pitchFamily="82" charset="0"/>
              </a:rPr>
              <a:t> на </a:t>
            </a:r>
            <a:r>
              <a:rPr lang="ru-RU" sz="3600" dirty="0" err="1" smtClean="0">
                <a:latin typeface="Gabriola" pitchFamily="82" charset="0"/>
              </a:rPr>
              <a:t>краще</a:t>
            </a:r>
            <a:r>
              <a:rPr lang="ru-RU" sz="3600" dirty="0" smtClean="0">
                <a:latin typeface="Gabriola" pitchFamily="82" charset="0"/>
              </a:rPr>
              <a:t>.</a:t>
            </a:r>
            <a:endParaRPr lang="ru-RU" sz="3600" dirty="0">
              <a:latin typeface="Gabriola" pitchFamily="82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3481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8023">
        <p14:doors dir="vert"/>
      </p:transition>
    </mc:Choice>
    <mc:Fallback xmlns="">
      <p:transition spd="slow" advTm="1802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7200" b="1" dirty="0" smtClean="0">
                <a:latin typeface="Segoe Print" pitchFamily="2" charset="0"/>
              </a:rPr>
              <a:t>Дякую за увагу!</a:t>
            </a:r>
          </a:p>
          <a:p>
            <a:pPr marL="0" indent="0" algn="ctr">
              <a:buNone/>
            </a:pPr>
            <a:r>
              <a:rPr lang="uk-UA" sz="7200" i="1" dirty="0" smtClean="0">
                <a:latin typeface="Segoe Print" pitchFamily="2" charset="0"/>
              </a:rPr>
              <a:t>Кінець</a:t>
            </a:r>
            <a:endParaRPr lang="uk-UA" sz="7200" i="1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07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867">
        <p14:doors dir="vert"/>
      </p:transition>
    </mc:Choice>
    <mc:Fallback xmlns="">
      <p:transition spd="slow" advTm="48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143000"/>
          </a:xfrm>
        </p:spPr>
        <p:txBody>
          <a:bodyPr>
            <a:noAutofit/>
          </a:bodyPr>
          <a:lstStyle/>
          <a:p>
            <a:pPr algn="ctr"/>
            <a:r>
              <a:rPr lang="uk-UA" dirty="0" smtClean="0">
                <a:latin typeface="Segoe Print" pitchFamily="2" charset="0"/>
              </a:rPr>
              <a:t>Місто </a:t>
            </a:r>
            <a:r>
              <a:rPr lang="uk-UA" dirty="0" err="1" smtClean="0">
                <a:latin typeface="Segoe Print" pitchFamily="2" charset="0"/>
              </a:rPr>
              <a:t>Мец</a:t>
            </a:r>
            <a:r>
              <a:rPr lang="uk-UA" dirty="0" smtClean="0">
                <a:latin typeface="Segoe Print" pitchFamily="2" charset="0"/>
              </a:rPr>
              <a:t>. Тут народився Верлен.</a:t>
            </a:r>
            <a:endParaRPr lang="uk-UA" dirty="0">
              <a:latin typeface="Segoe Print" pitchFamily="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306480"/>
            <a:ext cx="8640960" cy="5288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434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112">
        <p14:doors dir="vert"/>
      </p:transition>
    </mc:Choice>
    <mc:Fallback xmlns="">
      <p:transition spd="slow" advTm="511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228998"/>
          </a:xfrm>
        </p:spPr>
        <p:txBody>
          <a:bodyPr>
            <a:normAutofit/>
          </a:bodyPr>
          <a:lstStyle/>
          <a:p>
            <a:pPr algn="ctr"/>
            <a:r>
              <a:rPr lang="uk-UA" sz="6600" dirty="0" err="1" smtClean="0">
                <a:latin typeface="Segoe Print" pitchFamily="2" charset="0"/>
              </a:rPr>
              <a:t>Мец</a:t>
            </a:r>
            <a:endParaRPr lang="uk-UA" sz="6600" dirty="0">
              <a:latin typeface="Segoe Print" pitchFamily="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784976" cy="542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61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697">
        <p14:doors dir="vert"/>
      </p:transition>
    </mc:Choice>
    <mc:Fallback xmlns="">
      <p:transition spd="slow" advTm="569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143000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>
                <a:latin typeface="Segoe Print" pitchFamily="2" charset="0"/>
              </a:rPr>
              <a:t>Біографія</a:t>
            </a:r>
            <a:endParaRPr lang="uk-UA" sz="4400" dirty="0">
              <a:latin typeface="Segoe Print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3285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dirty="0" smtClean="0">
                <a:latin typeface="Gabriola" pitchFamily="82" charset="0"/>
              </a:rPr>
              <a:t>   </a:t>
            </a:r>
            <a:r>
              <a:rPr lang="ru-RU" sz="3200" dirty="0" err="1" smtClean="0">
                <a:latin typeface="Gabriola" pitchFamily="82" charset="0"/>
              </a:rPr>
              <a:t>Народився</a:t>
            </a:r>
            <a:r>
              <a:rPr lang="ru-RU" sz="3200" dirty="0" smtClean="0">
                <a:latin typeface="Gabriola" pitchFamily="82" charset="0"/>
              </a:rPr>
              <a:t> у </a:t>
            </a:r>
            <a:r>
              <a:rPr lang="ru-RU" sz="3200" dirty="0" err="1">
                <a:latin typeface="Gabriola" pitchFamily="82" charset="0"/>
              </a:rPr>
              <a:t>сім'ї</a:t>
            </a:r>
            <a:r>
              <a:rPr lang="ru-RU" sz="3200" dirty="0">
                <a:latin typeface="Gabriola" pitchFamily="82" charset="0"/>
              </a:rPr>
              <a:t> </a:t>
            </a:r>
            <a:r>
              <a:rPr lang="ru-RU" sz="3200" dirty="0" err="1">
                <a:latin typeface="Gabriola" pitchFamily="82" charset="0"/>
              </a:rPr>
              <a:t>військового</a:t>
            </a:r>
            <a:r>
              <a:rPr lang="ru-RU" sz="3200" dirty="0">
                <a:latin typeface="Gabriola" pitchFamily="82" charset="0"/>
              </a:rPr>
              <a:t> </a:t>
            </a:r>
            <a:r>
              <a:rPr lang="ru-RU" sz="3200" dirty="0" err="1">
                <a:latin typeface="Gabriola" pitchFamily="82" charset="0"/>
              </a:rPr>
              <a:t>інженера</a:t>
            </a:r>
            <a:r>
              <a:rPr lang="ru-RU" sz="3200" dirty="0">
                <a:latin typeface="Gabriola" pitchFamily="82" charset="0"/>
              </a:rPr>
              <a:t>, </a:t>
            </a:r>
            <a:r>
              <a:rPr lang="ru-RU" sz="3200" dirty="0" err="1">
                <a:latin typeface="Gabriola" pitchFamily="82" charset="0"/>
              </a:rPr>
              <a:t>який</a:t>
            </a:r>
            <a:r>
              <a:rPr lang="ru-RU" sz="3200" dirty="0">
                <a:latin typeface="Gabriola" pitchFamily="82" charset="0"/>
              </a:rPr>
              <a:t> рано помер. </a:t>
            </a:r>
            <a:r>
              <a:rPr lang="ru-RU" sz="3200" dirty="0" err="1" smtClean="0">
                <a:latin typeface="Gabriola" pitchFamily="82" charset="0"/>
              </a:rPr>
              <a:t>Мати</a:t>
            </a:r>
            <a:r>
              <a:rPr lang="ru-RU" sz="3200" dirty="0" smtClean="0">
                <a:latin typeface="Gabriola" pitchFamily="82" charset="0"/>
              </a:rPr>
              <a:t> </a:t>
            </a:r>
            <a:r>
              <a:rPr lang="ru-RU" sz="3200" dirty="0">
                <a:latin typeface="Gabriola" pitchFamily="82" charset="0"/>
              </a:rPr>
              <a:t>— дочка </a:t>
            </a:r>
            <a:r>
              <a:rPr lang="ru-RU" sz="3200" dirty="0" err="1">
                <a:latin typeface="Gabriola" pitchFamily="82" charset="0"/>
              </a:rPr>
              <a:t>багатого</a:t>
            </a:r>
            <a:r>
              <a:rPr lang="ru-RU" sz="3200" dirty="0">
                <a:latin typeface="Gabriola" pitchFamily="82" charset="0"/>
              </a:rPr>
              <a:t> </a:t>
            </a:r>
            <a:r>
              <a:rPr lang="ru-RU" sz="3200" dirty="0" err="1">
                <a:latin typeface="Gabriola" pitchFamily="82" charset="0"/>
              </a:rPr>
              <a:t>цукрового</a:t>
            </a:r>
            <a:r>
              <a:rPr lang="ru-RU" sz="3200" dirty="0">
                <a:latin typeface="Gabriola" pitchFamily="82" charset="0"/>
              </a:rPr>
              <a:t> фабриканта, одна </a:t>
            </a:r>
            <a:r>
              <a:rPr lang="ru-RU" sz="3200" dirty="0" err="1">
                <a:latin typeface="Gabriola" pitchFamily="82" charset="0"/>
              </a:rPr>
              <a:t>виховувала</a:t>
            </a:r>
            <a:r>
              <a:rPr lang="ru-RU" sz="3200" dirty="0">
                <a:latin typeface="Gabriola" pitchFamily="82" charset="0"/>
              </a:rPr>
              <a:t> </a:t>
            </a:r>
            <a:r>
              <a:rPr lang="ru-RU" sz="3200" dirty="0" err="1">
                <a:latin typeface="Gabriola" pitchFamily="82" charset="0"/>
              </a:rPr>
              <a:t>дитину</a:t>
            </a:r>
            <a:r>
              <a:rPr lang="ru-RU" sz="3200" dirty="0" smtClean="0">
                <a:latin typeface="Gabriola" pitchFamily="82" charset="0"/>
              </a:rPr>
              <a:t>.</a:t>
            </a:r>
          </a:p>
          <a:p>
            <a:pPr marL="0" indent="0">
              <a:buNone/>
            </a:pPr>
            <a:r>
              <a:rPr lang="ru-RU" sz="3200" dirty="0">
                <a:latin typeface="Gabriola" pitchFamily="82" charset="0"/>
              </a:rPr>
              <a:t> </a:t>
            </a:r>
            <a:r>
              <a:rPr lang="ru-RU" sz="3200" dirty="0" smtClean="0">
                <a:latin typeface="Gabriola" pitchFamily="82" charset="0"/>
              </a:rPr>
              <a:t>  </a:t>
            </a:r>
            <a:r>
              <a:rPr lang="ru-RU" sz="3200" dirty="0">
                <a:latin typeface="Gabriola" pitchFamily="82" charset="0"/>
              </a:rPr>
              <a:t>У 1851 </a:t>
            </a:r>
            <a:r>
              <a:rPr lang="ru-RU" sz="3200" dirty="0" err="1">
                <a:latin typeface="Gabriola" pitchFamily="82" charset="0"/>
              </a:rPr>
              <a:t>році</a:t>
            </a:r>
            <a:r>
              <a:rPr lang="ru-RU" sz="3200" dirty="0">
                <a:latin typeface="Gabriola" pitchFamily="82" charset="0"/>
              </a:rPr>
              <a:t> Верлен </a:t>
            </a:r>
            <a:r>
              <a:rPr lang="ru-RU" sz="3200" dirty="0" err="1">
                <a:latin typeface="Gabriola" pitchFamily="82" charset="0"/>
              </a:rPr>
              <a:t>навчався</a:t>
            </a:r>
            <a:r>
              <a:rPr lang="ru-RU" sz="3200" dirty="0">
                <a:latin typeface="Gabriola" pitchFamily="82" charset="0"/>
              </a:rPr>
              <a:t> у </a:t>
            </a:r>
            <a:r>
              <a:rPr lang="ru-RU" sz="3200" dirty="0" err="1">
                <a:latin typeface="Gabriola" pitchFamily="82" charset="0"/>
              </a:rPr>
              <a:t>Парижі</a:t>
            </a:r>
            <a:r>
              <a:rPr lang="ru-RU" sz="3200" dirty="0">
                <a:latin typeface="Gabriola" pitchFamily="82" charset="0"/>
              </a:rPr>
              <a:t>, в приватному </a:t>
            </a:r>
            <a:r>
              <a:rPr lang="ru-RU" sz="3200" dirty="0" err="1">
                <a:latin typeface="Gabriola" pitchFamily="82" charset="0"/>
              </a:rPr>
              <a:t>пансіоні</a:t>
            </a:r>
            <a:r>
              <a:rPr lang="ru-RU" sz="3200" dirty="0">
                <a:latin typeface="Gabriola" pitchFamily="82" charset="0"/>
              </a:rPr>
              <a:t> </a:t>
            </a:r>
            <a:r>
              <a:rPr lang="ru-RU" sz="3200" dirty="0" err="1">
                <a:latin typeface="Gabriola" pitchFamily="82" charset="0"/>
              </a:rPr>
              <a:t>Ландрі</a:t>
            </a:r>
            <a:r>
              <a:rPr lang="ru-RU" sz="3200" dirty="0">
                <a:latin typeface="Gabriola" pitchFamily="82" charset="0"/>
              </a:rPr>
              <a:t>. </a:t>
            </a:r>
            <a:r>
              <a:rPr lang="ru-RU" sz="3200" dirty="0" err="1">
                <a:latin typeface="Gabriola" pitchFamily="82" charset="0"/>
              </a:rPr>
              <a:t>Згодом</a:t>
            </a:r>
            <a:r>
              <a:rPr lang="ru-RU" sz="3200" dirty="0">
                <a:latin typeface="Gabriola" pitchFamily="82" charset="0"/>
              </a:rPr>
              <a:t> Верлен </a:t>
            </a:r>
            <a:r>
              <a:rPr lang="ru-RU" sz="3200" dirty="0" err="1">
                <a:latin typeface="Gabriola" pitchFamily="82" charset="0"/>
              </a:rPr>
              <a:t>продовжив</a:t>
            </a:r>
            <a:r>
              <a:rPr lang="ru-RU" sz="3200" dirty="0">
                <a:latin typeface="Gabriola" pitchFamily="82" charset="0"/>
              </a:rPr>
              <a:t> </a:t>
            </a:r>
            <a:r>
              <a:rPr lang="ru-RU" sz="3200" dirty="0" err="1">
                <a:latin typeface="Gabriola" pitchFamily="82" charset="0"/>
              </a:rPr>
              <a:t>навчання</a:t>
            </a:r>
            <a:r>
              <a:rPr lang="ru-RU" sz="3200" dirty="0">
                <a:latin typeface="Gabriola" pitchFamily="82" charset="0"/>
              </a:rPr>
              <a:t> в </a:t>
            </a:r>
            <a:r>
              <a:rPr lang="ru-RU" sz="3200" dirty="0" err="1">
                <a:latin typeface="Gabriola" pitchFamily="82" charset="0"/>
              </a:rPr>
              <a:t>паризькому</a:t>
            </a:r>
            <a:r>
              <a:rPr lang="ru-RU" sz="3200" dirty="0">
                <a:latin typeface="Gabriola" pitchFamily="82" charset="0"/>
              </a:rPr>
              <a:t> </a:t>
            </a:r>
            <a:r>
              <a:rPr lang="ru-RU" sz="3200" dirty="0" err="1">
                <a:latin typeface="Gabriola" pitchFamily="82" charset="0"/>
              </a:rPr>
              <a:t>ліцеї</a:t>
            </a:r>
            <a:r>
              <a:rPr lang="ru-RU" sz="3200" dirty="0">
                <a:latin typeface="Gabriola" pitchFamily="82" charset="0"/>
              </a:rPr>
              <a:t> Бонапарта. У 1862 </a:t>
            </a:r>
            <a:r>
              <a:rPr lang="ru-RU" sz="3200" dirty="0" err="1">
                <a:latin typeface="Gabriola" pitchFamily="82" charset="0"/>
              </a:rPr>
              <a:t>році</a:t>
            </a:r>
            <a:r>
              <a:rPr lang="ru-RU" sz="3200" dirty="0">
                <a:latin typeface="Gabriola" pitchFamily="82" charset="0"/>
              </a:rPr>
              <a:t>, </a:t>
            </a:r>
            <a:r>
              <a:rPr lang="ru-RU" sz="3200" dirty="0" err="1">
                <a:latin typeface="Gabriola" pitchFamily="82" charset="0"/>
              </a:rPr>
              <a:t>склавши</a:t>
            </a:r>
            <a:r>
              <a:rPr lang="ru-RU" sz="3200" dirty="0">
                <a:latin typeface="Gabriola" pitchFamily="82" charset="0"/>
              </a:rPr>
              <a:t> </a:t>
            </a:r>
            <a:r>
              <a:rPr lang="ru-RU" sz="3200" dirty="0" err="1">
                <a:latin typeface="Gabriola" pitchFamily="82" charset="0"/>
              </a:rPr>
              <a:t>іспит</a:t>
            </a:r>
            <a:r>
              <a:rPr lang="ru-RU" sz="3200" dirty="0">
                <a:latin typeface="Gabriola" pitchFamily="82" charset="0"/>
              </a:rPr>
              <a:t> на </a:t>
            </a:r>
            <a:r>
              <a:rPr lang="ru-RU" sz="3200" dirty="0" err="1">
                <a:latin typeface="Gabriola" pitchFamily="82" charset="0"/>
              </a:rPr>
              <a:t>звання</a:t>
            </a:r>
            <a:r>
              <a:rPr lang="ru-RU" sz="3200" dirty="0">
                <a:latin typeface="Gabriola" pitchFamily="82" charset="0"/>
              </a:rPr>
              <a:t> бакалавра, </a:t>
            </a:r>
            <a:r>
              <a:rPr lang="ru-RU" sz="3200" dirty="0" err="1">
                <a:latin typeface="Gabriola" pitchFamily="82" charset="0"/>
              </a:rPr>
              <a:t>слухав</a:t>
            </a:r>
            <a:r>
              <a:rPr lang="ru-RU" sz="3200" dirty="0">
                <a:latin typeface="Gabriola" pitchFamily="82" charset="0"/>
              </a:rPr>
              <a:t> </a:t>
            </a:r>
            <a:r>
              <a:rPr lang="ru-RU" sz="3200" dirty="0" err="1">
                <a:latin typeface="Gabriola" pitchFamily="82" charset="0"/>
              </a:rPr>
              <a:t>лекції</a:t>
            </a:r>
            <a:r>
              <a:rPr lang="ru-RU" sz="3200" dirty="0">
                <a:latin typeface="Gabriola" pitchFamily="82" charset="0"/>
              </a:rPr>
              <a:t> в </a:t>
            </a:r>
            <a:r>
              <a:rPr lang="ru-RU" sz="3200" dirty="0" err="1">
                <a:latin typeface="Gabriola" pitchFamily="82" charset="0"/>
              </a:rPr>
              <a:t>училищі</a:t>
            </a:r>
            <a:r>
              <a:rPr lang="ru-RU" sz="3200" dirty="0">
                <a:latin typeface="Gabriola" pitchFamily="82" charset="0"/>
              </a:rPr>
              <a:t> </a:t>
            </a:r>
            <a:r>
              <a:rPr lang="ru-RU" sz="3200" dirty="0" err="1">
                <a:latin typeface="Gabriola" pitchFamily="82" charset="0"/>
              </a:rPr>
              <a:t>правознавства</a:t>
            </a:r>
            <a:r>
              <a:rPr lang="ru-RU" sz="3200" dirty="0">
                <a:latin typeface="Gabriola" pitchFamily="82" charset="0"/>
              </a:rPr>
              <a:t>. </a:t>
            </a:r>
            <a:r>
              <a:rPr lang="ru-RU" sz="3200" dirty="0" err="1">
                <a:latin typeface="Gabriola" pitchFamily="82" charset="0"/>
              </a:rPr>
              <a:t>Проте</a:t>
            </a:r>
            <a:r>
              <a:rPr lang="ru-RU" sz="3200" dirty="0">
                <a:latin typeface="Gabriola" pitchFamily="82" charset="0"/>
              </a:rPr>
              <a:t> </a:t>
            </a:r>
            <a:r>
              <a:rPr lang="ru-RU" sz="3200" dirty="0" err="1">
                <a:latin typeface="Gabriola" pitchFamily="82" charset="0"/>
              </a:rPr>
              <a:t>навчання</a:t>
            </a:r>
            <a:r>
              <a:rPr lang="ru-RU" sz="3200" dirty="0">
                <a:latin typeface="Gabriola" pitchFamily="82" charset="0"/>
              </a:rPr>
              <a:t> </a:t>
            </a:r>
            <a:r>
              <a:rPr lang="ru-RU" sz="3200" dirty="0" err="1">
                <a:latin typeface="Gabriola" pitchFamily="82" charset="0"/>
              </a:rPr>
              <a:t>тривало</a:t>
            </a:r>
            <a:r>
              <a:rPr lang="ru-RU" sz="3200" dirty="0">
                <a:latin typeface="Gabriola" pitchFamily="82" charset="0"/>
              </a:rPr>
              <a:t> </a:t>
            </a:r>
            <a:r>
              <a:rPr lang="ru-RU" sz="3200" dirty="0" err="1">
                <a:latin typeface="Gabriola" pitchFamily="82" charset="0"/>
              </a:rPr>
              <a:t>недовго</a:t>
            </a:r>
            <a:r>
              <a:rPr lang="ru-RU" sz="3200" dirty="0">
                <a:latin typeface="Gabriola" pitchFamily="82" charset="0"/>
              </a:rPr>
              <a:t>. </a:t>
            </a:r>
            <a:endParaRPr lang="ru-RU" sz="3200" dirty="0" smtClean="0">
              <a:latin typeface="Gabriola" pitchFamily="82" charset="0"/>
            </a:endParaRPr>
          </a:p>
          <a:p>
            <a:pPr marL="0" indent="0">
              <a:buNone/>
            </a:pPr>
            <a:r>
              <a:rPr lang="ru-RU" sz="3200" dirty="0">
                <a:latin typeface="Gabriola" pitchFamily="82" charset="0"/>
              </a:rPr>
              <a:t> </a:t>
            </a:r>
            <a:r>
              <a:rPr lang="ru-RU" sz="3200" dirty="0" smtClean="0">
                <a:latin typeface="Gabriola" pitchFamily="82" charset="0"/>
              </a:rPr>
              <a:t>  Уже </a:t>
            </a:r>
            <a:r>
              <a:rPr lang="ru-RU" sz="3200" dirty="0">
                <a:latin typeface="Gabriola" pitchFamily="82" charset="0"/>
              </a:rPr>
              <a:t>в 1864 </a:t>
            </a:r>
            <a:r>
              <a:rPr lang="ru-RU" sz="3200" dirty="0" err="1">
                <a:latin typeface="Gabriola" pitchFamily="82" charset="0"/>
              </a:rPr>
              <a:t>році</a:t>
            </a:r>
            <a:r>
              <a:rPr lang="ru-RU" sz="3200" dirty="0">
                <a:latin typeface="Gabriola" pitchFamily="82" charset="0"/>
              </a:rPr>
              <a:t> Верлен — </a:t>
            </a:r>
            <a:r>
              <a:rPr lang="ru-RU" sz="3200" dirty="0" err="1">
                <a:latin typeface="Gabriola" pitchFamily="82" charset="0"/>
              </a:rPr>
              <a:t>дрібний</a:t>
            </a:r>
            <a:r>
              <a:rPr lang="ru-RU" sz="3200" dirty="0">
                <a:latin typeface="Gabriola" pitchFamily="82" charset="0"/>
              </a:rPr>
              <a:t> </a:t>
            </a:r>
            <a:r>
              <a:rPr lang="ru-RU" sz="3200" dirty="0" err="1">
                <a:latin typeface="Gabriola" pitchFamily="82" charset="0"/>
              </a:rPr>
              <a:t>службовець</a:t>
            </a:r>
            <a:r>
              <a:rPr lang="ru-RU" sz="3200" dirty="0">
                <a:latin typeface="Gabriola" pitchFamily="82" charset="0"/>
              </a:rPr>
              <a:t> одного </a:t>
            </a:r>
            <a:r>
              <a:rPr lang="ru-RU" sz="3200" dirty="0" err="1">
                <a:latin typeface="Gabriola" pitchFamily="82" charset="0"/>
              </a:rPr>
              <a:t>із</a:t>
            </a:r>
            <a:r>
              <a:rPr lang="ru-RU" sz="3200" dirty="0">
                <a:latin typeface="Gabriola" pitchFamily="82" charset="0"/>
              </a:rPr>
              <a:t> </a:t>
            </a:r>
            <a:r>
              <a:rPr lang="ru-RU" sz="3200" dirty="0" err="1">
                <a:latin typeface="Gabriola" pitchFamily="82" charset="0"/>
              </a:rPr>
              <a:t>страхових</a:t>
            </a:r>
            <a:r>
              <a:rPr lang="ru-RU" sz="3200" dirty="0">
                <a:latin typeface="Gabriola" pitchFamily="82" charset="0"/>
              </a:rPr>
              <a:t> агентств, </a:t>
            </a:r>
            <a:r>
              <a:rPr lang="ru-RU" sz="3200" dirty="0" err="1">
                <a:latin typeface="Gabriola" pitchFamily="82" charset="0"/>
              </a:rPr>
              <a:t>дещо</a:t>
            </a:r>
            <a:r>
              <a:rPr lang="ru-RU" sz="3200" dirty="0">
                <a:latin typeface="Gabriola" pitchFamily="82" charset="0"/>
              </a:rPr>
              <a:t> </a:t>
            </a:r>
            <a:r>
              <a:rPr lang="ru-RU" sz="3200" dirty="0" err="1">
                <a:latin typeface="Gabriola" pitchFamily="82" charset="0"/>
              </a:rPr>
              <a:t>пізніше</a:t>
            </a:r>
            <a:r>
              <a:rPr lang="ru-RU" sz="3200" dirty="0">
                <a:latin typeface="Gabriola" pitchFamily="82" charset="0"/>
              </a:rPr>
              <a:t> — чиновник </a:t>
            </a:r>
            <a:r>
              <a:rPr lang="ru-RU" sz="3200" dirty="0" err="1">
                <a:latin typeface="Gabriola" pitchFamily="82" charset="0"/>
              </a:rPr>
              <a:t>районної</a:t>
            </a:r>
            <a:r>
              <a:rPr lang="ru-RU" sz="3200" dirty="0">
                <a:latin typeface="Gabriola" pitchFamily="82" charset="0"/>
              </a:rPr>
              <a:t> </a:t>
            </a:r>
            <a:r>
              <a:rPr lang="ru-RU" sz="3200" dirty="0" err="1">
                <a:latin typeface="Gabriola" pitchFamily="82" charset="0"/>
              </a:rPr>
              <a:t>паризької</a:t>
            </a:r>
            <a:r>
              <a:rPr lang="ru-RU" sz="3200" dirty="0">
                <a:latin typeface="Gabriola" pitchFamily="82" charset="0"/>
              </a:rPr>
              <a:t> </a:t>
            </a:r>
            <a:r>
              <a:rPr lang="ru-RU" sz="3200" dirty="0" err="1">
                <a:latin typeface="Gabriola" pitchFamily="82" charset="0"/>
              </a:rPr>
              <a:t>мерії</a:t>
            </a:r>
            <a:r>
              <a:rPr lang="ru-RU" sz="3200" dirty="0">
                <a:latin typeface="Gabriola" pitchFamily="82" charset="0"/>
              </a:rPr>
              <a:t> та </a:t>
            </a:r>
            <a:r>
              <a:rPr lang="ru-RU" sz="3200" dirty="0" err="1">
                <a:latin typeface="Gabriola" pitchFamily="82" charset="0"/>
              </a:rPr>
              <a:t>міської</a:t>
            </a:r>
            <a:r>
              <a:rPr lang="ru-RU" sz="3200" dirty="0">
                <a:latin typeface="Gabriola" pitchFamily="82" charset="0"/>
              </a:rPr>
              <a:t> </a:t>
            </a:r>
            <a:r>
              <a:rPr lang="ru-RU" sz="3200" dirty="0" err="1">
                <a:latin typeface="Gabriola" pitchFamily="82" charset="0"/>
              </a:rPr>
              <a:t>ратуші</a:t>
            </a:r>
            <a:r>
              <a:rPr lang="ru-RU" sz="3200" dirty="0">
                <a:latin typeface="Gabriola" pitchFamily="82" charset="0"/>
              </a:rPr>
              <a:t>.</a:t>
            </a:r>
            <a:endParaRPr lang="uk-UA" sz="3200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91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8569">
        <p14:doors dir="vert"/>
      </p:transition>
    </mc:Choice>
    <mc:Fallback xmlns="">
      <p:transition spd="slow" advTm="1856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30963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600" dirty="0">
                <a:latin typeface="Gabriola" pitchFamily="82" charset="0"/>
              </a:rPr>
              <a:t>Літературні здібності виявилися у Верлена рано. Вже 1858 року він надіслав один із ранніх віршів — "Смерть" — Віктору Гюго й одержав схвальну оцінку, а 1863 року з'явилась перша публікація поета-початківця.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2708920"/>
            <a:ext cx="4104456" cy="3784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1840" y="6093286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Segoe Print" pitchFamily="2" charset="0"/>
              </a:rPr>
              <a:t>Віктор Гюго</a:t>
            </a:r>
            <a:endParaRPr lang="uk-UA" sz="2000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59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700">
        <p14:doors dir="vert"/>
      </p:transition>
    </mc:Choice>
    <mc:Fallback xmlns="">
      <p:transition spd="slow" advTm="57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5976664" cy="6552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300" dirty="0" smtClean="0">
                <a:latin typeface="Gabriola" pitchFamily="82" charset="0"/>
              </a:rPr>
              <a:t>   </a:t>
            </a:r>
            <a:r>
              <a:rPr lang="ru-RU" sz="3300" dirty="0" err="1" smtClean="0">
                <a:latin typeface="Gabriola" pitchFamily="82" charset="0"/>
              </a:rPr>
              <a:t>Сподіваючись</a:t>
            </a:r>
            <a:r>
              <a:rPr lang="ru-RU" sz="3300" dirty="0" smtClean="0">
                <a:latin typeface="Gabriola" pitchFamily="82" charset="0"/>
              </a:rPr>
              <a:t> </a:t>
            </a:r>
            <a:r>
              <a:rPr lang="ru-RU" sz="3300" dirty="0">
                <a:latin typeface="Gabriola" pitchFamily="82" charset="0"/>
              </a:rPr>
              <a:t>на </a:t>
            </a:r>
            <a:r>
              <a:rPr lang="ru-RU" sz="3300" dirty="0" err="1">
                <a:latin typeface="Gabriola" pitchFamily="82" charset="0"/>
              </a:rPr>
              <a:t>сімейне</a:t>
            </a:r>
            <a:r>
              <a:rPr lang="ru-RU" sz="3300" dirty="0">
                <a:latin typeface="Gabriola" pitchFamily="82" charset="0"/>
              </a:rPr>
              <a:t> </a:t>
            </a:r>
            <a:r>
              <a:rPr lang="ru-RU" sz="3300" dirty="0" err="1">
                <a:latin typeface="Gabriola" pitchFamily="82" charset="0"/>
              </a:rPr>
              <a:t>щастя</a:t>
            </a:r>
            <a:r>
              <a:rPr lang="ru-RU" sz="3300" dirty="0">
                <a:latin typeface="Gabriola" pitchFamily="82" charset="0"/>
              </a:rPr>
              <a:t> та </a:t>
            </a:r>
            <a:r>
              <a:rPr lang="ru-RU" sz="3300" dirty="0" err="1">
                <a:latin typeface="Gabriola" pitchFamily="82" charset="0"/>
              </a:rPr>
              <a:t>домашній</a:t>
            </a:r>
            <a:r>
              <a:rPr lang="ru-RU" sz="3300" dirty="0">
                <a:latin typeface="Gabriola" pitchFamily="82" charset="0"/>
              </a:rPr>
              <a:t> </a:t>
            </a:r>
            <a:r>
              <a:rPr lang="ru-RU" sz="3300" dirty="0" err="1">
                <a:latin typeface="Gabriola" pitchFamily="82" charset="0"/>
              </a:rPr>
              <a:t>затишок</a:t>
            </a:r>
            <a:r>
              <a:rPr lang="ru-RU" sz="3300" dirty="0">
                <a:latin typeface="Gabriola" pitchFamily="82" charset="0"/>
              </a:rPr>
              <a:t> Поль Верлен у 1870 </a:t>
            </a:r>
            <a:r>
              <a:rPr lang="ru-RU" sz="3300" dirty="0" err="1">
                <a:latin typeface="Gabriola" pitchFamily="82" charset="0"/>
              </a:rPr>
              <a:t>році</a:t>
            </a:r>
            <a:r>
              <a:rPr lang="ru-RU" sz="3300" dirty="0">
                <a:latin typeface="Gabriola" pitchFamily="82" charset="0"/>
              </a:rPr>
              <a:t> </a:t>
            </a:r>
            <a:r>
              <a:rPr lang="ru-RU" sz="3300" dirty="0" err="1">
                <a:latin typeface="Gabriola" pitchFamily="82" charset="0"/>
              </a:rPr>
              <a:t>одружився</a:t>
            </a:r>
            <a:r>
              <a:rPr lang="ru-RU" sz="3300" dirty="0">
                <a:latin typeface="Gabriola" pitchFamily="82" charset="0"/>
              </a:rPr>
              <a:t> з </a:t>
            </a:r>
            <a:r>
              <a:rPr lang="ru-RU" sz="3300" dirty="0" err="1">
                <a:latin typeface="Gabriola" pitchFamily="82" charset="0"/>
              </a:rPr>
              <a:t>шістнадцятирічною</a:t>
            </a:r>
            <a:r>
              <a:rPr lang="ru-RU" sz="3300" dirty="0">
                <a:latin typeface="Gabriola" pitchFamily="82" charset="0"/>
              </a:rPr>
              <a:t> Матильдою Моте, </a:t>
            </a:r>
            <a:r>
              <a:rPr lang="ru-RU" sz="3300" dirty="0" err="1">
                <a:latin typeface="Gabriola" pitchFamily="82" charset="0"/>
              </a:rPr>
              <a:t>проте</a:t>
            </a:r>
            <a:r>
              <a:rPr lang="ru-RU" sz="3300" dirty="0">
                <a:latin typeface="Gabriola" pitchFamily="82" charset="0"/>
              </a:rPr>
              <a:t> </a:t>
            </a:r>
            <a:r>
              <a:rPr lang="ru-RU" sz="3300" dirty="0" err="1">
                <a:latin typeface="Gabriola" pitchFamily="82" charset="0"/>
              </a:rPr>
              <a:t>згодом</a:t>
            </a:r>
            <a:r>
              <a:rPr lang="ru-RU" sz="3300" dirty="0">
                <a:latin typeface="Gabriola" pitchFamily="82" charset="0"/>
              </a:rPr>
              <a:t> </a:t>
            </a:r>
            <a:r>
              <a:rPr lang="ru-RU" sz="3300" dirty="0" err="1" smtClean="0">
                <a:latin typeface="Gabriola" pitchFamily="82" charset="0"/>
              </a:rPr>
              <a:t>йому</a:t>
            </a:r>
            <a:r>
              <a:rPr lang="ru-RU" sz="3300" dirty="0" smtClean="0">
                <a:latin typeface="Gabriola" pitchFamily="82" charset="0"/>
              </a:rPr>
              <a:t> </a:t>
            </a:r>
            <a:r>
              <a:rPr lang="ru-RU" sz="3300" dirty="0" err="1" smtClean="0">
                <a:latin typeface="Gabriola" pitchFamily="82" charset="0"/>
              </a:rPr>
              <a:t>довелося</a:t>
            </a:r>
            <a:r>
              <a:rPr lang="ru-RU" sz="3300" dirty="0" smtClean="0">
                <a:latin typeface="Gabriola" pitchFamily="82" charset="0"/>
              </a:rPr>
              <a:t> </a:t>
            </a:r>
            <a:r>
              <a:rPr lang="ru-RU" sz="3300" dirty="0" err="1">
                <a:latin typeface="Gabriola" pitchFamily="82" charset="0"/>
              </a:rPr>
              <a:t>зазнати</a:t>
            </a:r>
            <a:r>
              <a:rPr lang="ru-RU" sz="3300" dirty="0">
                <a:latin typeface="Gabriola" pitchFamily="82" charset="0"/>
              </a:rPr>
              <a:t> </a:t>
            </a:r>
            <a:r>
              <a:rPr lang="ru-RU" sz="3300" dirty="0" err="1">
                <a:latin typeface="Gabriola" pitchFamily="82" charset="0"/>
              </a:rPr>
              <a:t>розчарування</a:t>
            </a:r>
            <a:r>
              <a:rPr lang="ru-RU" sz="3300" dirty="0">
                <a:latin typeface="Gabriola" pitchFamily="82" charset="0"/>
              </a:rPr>
              <a:t> </a:t>
            </a:r>
            <a:r>
              <a:rPr lang="ru-RU" sz="3300" dirty="0" smtClean="0">
                <a:latin typeface="Gabriola" pitchFamily="82" charset="0"/>
              </a:rPr>
              <a:t>у </a:t>
            </a:r>
            <a:r>
              <a:rPr lang="ru-RU" sz="3300" dirty="0" err="1" smtClean="0">
                <a:latin typeface="Gabriola" pitchFamily="82" charset="0"/>
              </a:rPr>
              <a:t>задумах</a:t>
            </a:r>
            <a:r>
              <a:rPr lang="ru-RU" sz="3300" dirty="0">
                <a:latin typeface="Gabriola" pitchFamily="82" charset="0"/>
              </a:rPr>
              <a:t>. У 1871 </a:t>
            </a:r>
            <a:r>
              <a:rPr lang="ru-RU" sz="3300" dirty="0" err="1">
                <a:latin typeface="Gabriola" pitchFamily="82" charset="0"/>
              </a:rPr>
              <a:t>році</a:t>
            </a:r>
            <a:r>
              <a:rPr lang="ru-RU" sz="3300" dirty="0">
                <a:latin typeface="Gabriola" pitchFamily="82" charset="0"/>
              </a:rPr>
              <a:t> Верлен не </a:t>
            </a:r>
            <a:r>
              <a:rPr lang="ru-RU" sz="3300" dirty="0" err="1">
                <a:latin typeface="Gabriola" pitchFamily="82" charset="0"/>
              </a:rPr>
              <a:t>підкорився</a:t>
            </a:r>
            <a:r>
              <a:rPr lang="ru-RU" sz="3300" dirty="0">
                <a:latin typeface="Gabriola" pitchFamily="82" charset="0"/>
              </a:rPr>
              <a:t> </a:t>
            </a:r>
            <a:r>
              <a:rPr lang="ru-RU" sz="3300" dirty="0" err="1">
                <a:latin typeface="Gabriola" pitchFamily="82" charset="0"/>
              </a:rPr>
              <a:t>версальцям</a:t>
            </a:r>
            <a:r>
              <a:rPr lang="ru-RU" sz="3300" dirty="0">
                <a:latin typeface="Gabriola" pitchFamily="82" charset="0"/>
              </a:rPr>
              <a:t>, </a:t>
            </a:r>
            <a:r>
              <a:rPr lang="ru-RU" sz="3300" dirty="0" err="1">
                <a:latin typeface="Gabriola" pitchFamily="82" charset="0"/>
              </a:rPr>
              <a:t>залишився</a:t>
            </a:r>
            <a:r>
              <a:rPr lang="ru-RU" sz="3300" dirty="0">
                <a:latin typeface="Gabriola" pitchFamily="82" charset="0"/>
              </a:rPr>
              <a:t> в </a:t>
            </a:r>
            <a:r>
              <a:rPr lang="ru-RU" sz="3300" dirty="0" err="1">
                <a:latin typeface="Gabriola" pitchFamily="82" charset="0"/>
              </a:rPr>
              <a:t>Парижі</a:t>
            </a:r>
            <a:r>
              <a:rPr lang="ru-RU" sz="3300" dirty="0">
                <a:latin typeface="Gabriola" pitchFamily="82" charset="0"/>
              </a:rPr>
              <a:t>, </a:t>
            </a:r>
            <a:r>
              <a:rPr lang="ru-RU" sz="3300" dirty="0" err="1">
                <a:latin typeface="Gabriola" pitchFamily="82" charset="0"/>
              </a:rPr>
              <a:t>працюючи</a:t>
            </a:r>
            <a:r>
              <a:rPr lang="ru-RU" sz="3300" dirty="0">
                <a:latin typeface="Gabriola" pitchFamily="82" charset="0"/>
              </a:rPr>
              <a:t> в бюро </a:t>
            </a:r>
            <a:r>
              <a:rPr lang="ru-RU" sz="3300" dirty="0" err="1">
                <a:latin typeface="Gabriola" pitchFamily="82" charset="0"/>
              </a:rPr>
              <a:t>преси</a:t>
            </a:r>
            <a:r>
              <a:rPr lang="ru-RU" sz="3300" dirty="0">
                <a:latin typeface="Gabriola" pitchFamily="82" charset="0"/>
              </a:rPr>
              <a:t> </a:t>
            </a:r>
            <a:r>
              <a:rPr lang="ru-RU" sz="3300" dirty="0" err="1">
                <a:latin typeface="Gabriola" pitchFamily="82" charset="0"/>
              </a:rPr>
              <a:t>Паризької</a:t>
            </a:r>
            <a:r>
              <a:rPr lang="ru-RU" sz="3300" dirty="0">
                <a:latin typeface="Gabriola" pitchFamily="82" charset="0"/>
              </a:rPr>
              <a:t> </a:t>
            </a:r>
            <a:r>
              <a:rPr lang="ru-RU" sz="3300" dirty="0" err="1">
                <a:latin typeface="Gabriola" pitchFamily="82" charset="0"/>
              </a:rPr>
              <a:t>комуни</a:t>
            </a:r>
            <a:r>
              <a:rPr lang="ru-RU" sz="3300" dirty="0">
                <a:latin typeface="Gabriola" pitchFamily="82" charset="0"/>
              </a:rPr>
              <a:t>. Тому </a:t>
            </a:r>
            <a:r>
              <a:rPr lang="ru-RU" sz="3300" dirty="0" err="1">
                <a:latin typeface="Gabriola" pitchFamily="82" charset="0"/>
              </a:rPr>
              <a:t>йому</a:t>
            </a:r>
            <a:r>
              <a:rPr lang="ru-RU" sz="3300" dirty="0">
                <a:latin typeface="Gabriola" pitchFamily="82" charset="0"/>
              </a:rPr>
              <a:t> </a:t>
            </a:r>
            <a:r>
              <a:rPr lang="ru-RU" sz="3300" dirty="0" err="1">
                <a:latin typeface="Gabriola" pitchFamily="82" charset="0"/>
              </a:rPr>
              <a:t>довелося</a:t>
            </a:r>
            <a:r>
              <a:rPr lang="ru-RU" sz="3300" dirty="0">
                <a:latin typeface="Gabriola" pitchFamily="82" charset="0"/>
              </a:rPr>
              <a:t> </a:t>
            </a:r>
            <a:r>
              <a:rPr lang="ru-RU" sz="3300" dirty="0" err="1">
                <a:latin typeface="Gabriola" pitchFamily="82" charset="0"/>
              </a:rPr>
              <a:t>пережити</a:t>
            </a:r>
            <a:r>
              <a:rPr lang="ru-RU" sz="3300" dirty="0">
                <a:latin typeface="Gabriola" pitchFamily="82" charset="0"/>
              </a:rPr>
              <a:t> </a:t>
            </a:r>
            <a:r>
              <a:rPr lang="ru-RU" sz="3300" dirty="0" err="1">
                <a:latin typeface="Gabriola" pitchFamily="82" charset="0"/>
              </a:rPr>
              <a:t>репресії</a:t>
            </a:r>
            <a:r>
              <a:rPr lang="ru-RU" sz="3300" dirty="0">
                <a:latin typeface="Gabriola" pitchFamily="82" charset="0"/>
              </a:rPr>
              <a:t> та </a:t>
            </a:r>
            <a:r>
              <a:rPr lang="ru-RU" sz="3300" dirty="0" err="1">
                <a:latin typeface="Gabriola" pitchFamily="82" charset="0"/>
              </a:rPr>
              <a:t>кривавий</a:t>
            </a:r>
            <a:r>
              <a:rPr lang="ru-RU" sz="3300" dirty="0">
                <a:latin typeface="Gabriola" pitchFamily="82" charset="0"/>
              </a:rPr>
              <a:t> </a:t>
            </a:r>
            <a:r>
              <a:rPr lang="ru-RU" sz="3300" dirty="0" err="1">
                <a:latin typeface="Gabriola" pitchFamily="82" charset="0"/>
              </a:rPr>
              <a:t>терор</a:t>
            </a:r>
            <a:r>
              <a:rPr lang="ru-RU" sz="3300" dirty="0">
                <a:latin typeface="Gabriola" pitchFamily="82" charset="0"/>
              </a:rPr>
              <a:t>, </a:t>
            </a:r>
            <a:r>
              <a:rPr lang="ru-RU" sz="3300" dirty="0" err="1">
                <a:latin typeface="Gabriola" pitchFamily="82" charset="0"/>
              </a:rPr>
              <a:t>тривалий</a:t>
            </a:r>
            <a:r>
              <a:rPr lang="ru-RU" sz="3300" dirty="0">
                <a:latin typeface="Gabriola" pitchFamily="82" charset="0"/>
              </a:rPr>
              <a:t> час </a:t>
            </a:r>
            <a:r>
              <a:rPr lang="ru-RU" sz="3300" dirty="0" err="1">
                <a:latin typeface="Gabriola" pitchFamily="82" charset="0"/>
              </a:rPr>
              <a:t>переховуючись</a:t>
            </a:r>
            <a:r>
              <a:rPr lang="ru-RU" sz="3300" dirty="0">
                <a:latin typeface="Gabriola" pitchFamily="82" charset="0"/>
              </a:rPr>
              <a:t>. Так </a:t>
            </a:r>
            <a:r>
              <a:rPr lang="ru-RU" sz="3300" dirty="0" err="1">
                <a:latin typeface="Gabriola" pitchFamily="82" charset="0"/>
              </a:rPr>
              <a:t>він</a:t>
            </a:r>
            <a:r>
              <a:rPr lang="ru-RU" sz="3300" dirty="0">
                <a:latin typeface="Gabriola" pitchFamily="82" charset="0"/>
              </a:rPr>
              <a:t> </a:t>
            </a:r>
            <a:r>
              <a:rPr lang="ru-RU" sz="3300" dirty="0" err="1">
                <a:latin typeface="Gabriola" pitchFamily="82" charset="0"/>
              </a:rPr>
              <a:t>заохотився</a:t>
            </a:r>
            <a:r>
              <a:rPr lang="ru-RU" sz="3300" dirty="0">
                <a:latin typeface="Gabriola" pitchFamily="82" charset="0"/>
              </a:rPr>
              <a:t> до алкоголю. </a:t>
            </a:r>
            <a:r>
              <a:rPr lang="ru-RU" sz="3300" dirty="0" err="1">
                <a:latin typeface="Gabriola" pitchFamily="82" charset="0"/>
              </a:rPr>
              <a:t>Фатальну</a:t>
            </a:r>
            <a:r>
              <a:rPr lang="ru-RU" sz="3300" dirty="0">
                <a:latin typeface="Gabriola" pitchFamily="82" charset="0"/>
              </a:rPr>
              <a:t> роль у </a:t>
            </a:r>
            <a:r>
              <a:rPr lang="ru-RU" sz="3300" dirty="0" err="1">
                <a:latin typeface="Gabriola" pitchFamily="82" charset="0"/>
              </a:rPr>
              <a:t>цьому</a:t>
            </a:r>
            <a:r>
              <a:rPr lang="ru-RU" sz="3300" dirty="0">
                <a:latin typeface="Gabriola" pitchFamily="82" charset="0"/>
              </a:rPr>
              <a:t> </a:t>
            </a:r>
            <a:r>
              <a:rPr lang="ru-RU" sz="3300" dirty="0" err="1">
                <a:latin typeface="Gabriola" pitchFamily="82" charset="0"/>
              </a:rPr>
              <a:t>відіграла</a:t>
            </a:r>
            <a:r>
              <a:rPr lang="ru-RU" sz="3300" dirty="0">
                <a:latin typeface="Gabriola" pitchFamily="82" charset="0"/>
              </a:rPr>
              <a:t> і дружба з Рембо.</a:t>
            </a:r>
            <a:endParaRPr lang="uk-UA" sz="3300" dirty="0">
              <a:latin typeface="Gabriola" pitchFamily="82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2924" y="260648"/>
            <a:ext cx="2520280" cy="6336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27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4944">
        <p14:doors dir="vert"/>
      </p:transition>
    </mc:Choice>
    <mc:Fallback xmlns="">
      <p:transition spd="slow" advTm="1494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6552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Gabriola" pitchFamily="82" charset="0"/>
              </a:rPr>
              <a:t>   У </a:t>
            </a:r>
            <a:r>
              <a:rPr lang="ru-RU" sz="3200" dirty="0" err="1">
                <a:latin typeface="Gabriola" pitchFamily="82" charset="0"/>
              </a:rPr>
              <a:t>серпні</a:t>
            </a:r>
            <a:r>
              <a:rPr lang="ru-RU" sz="3200" dirty="0">
                <a:latin typeface="Gabriola" pitchFamily="82" charset="0"/>
              </a:rPr>
              <a:t> 1871 року </a:t>
            </a:r>
            <a:r>
              <a:rPr lang="ru-RU" sz="3200" dirty="0" err="1">
                <a:latin typeface="Gabriola" pitchFamily="82" charset="0"/>
              </a:rPr>
              <a:t>юний</a:t>
            </a:r>
            <a:r>
              <a:rPr lang="ru-RU" sz="3200" dirty="0">
                <a:latin typeface="Gabriola" pitchFamily="82" charset="0"/>
              </a:rPr>
              <a:t> Рембо </a:t>
            </a:r>
            <a:r>
              <a:rPr lang="ru-RU" sz="3200" dirty="0" err="1">
                <a:latin typeface="Gabriola" pitchFamily="82" charset="0"/>
              </a:rPr>
              <a:t>надсилає</a:t>
            </a:r>
            <a:r>
              <a:rPr lang="ru-RU" sz="3200" dirty="0">
                <a:latin typeface="Gabriola" pitchFamily="82" charset="0"/>
              </a:rPr>
              <a:t> Верлену листа з </a:t>
            </a:r>
            <a:r>
              <a:rPr lang="ru-RU" sz="3200" dirty="0" err="1">
                <a:latin typeface="Gabriola" pitchFamily="82" charset="0"/>
              </a:rPr>
              <a:t>віршем</a:t>
            </a:r>
            <a:r>
              <a:rPr lang="ru-RU" sz="3200" dirty="0">
                <a:latin typeface="Gabriola" pitchFamily="82" charset="0"/>
              </a:rPr>
              <a:t> «</a:t>
            </a:r>
            <a:r>
              <a:rPr lang="ru-RU" sz="3200" dirty="0" err="1">
                <a:latin typeface="Gabriola" pitchFamily="82" charset="0"/>
              </a:rPr>
              <a:t>П'яний</a:t>
            </a:r>
            <a:r>
              <a:rPr lang="ru-RU" sz="3200" dirty="0">
                <a:latin typeface="Gabriola" pitchFamily="82" charset="0"/>
              </a:rPr>
              <a:t> </a:t>
            </a:r>
            <a:r>
              <a:rPr lang="ru-RU" sz="3200" dirty="0" err="1">
                <a:latin typeface="Gabriola" pitchFamily="82" charset="0"/>
              </a:rPr>
              <a:t>корабель</a:t>
            </a:r>
            <a:r>
              <a:rPr lang="ru-RU" sz="3200" dirty="0">
                <a:latin typeface="Gabriola" pitchFamily="82" charset="0"/>
              </a:rPr>
              <a:t>», а </a:t>
            </a:r>
            <a:r>
              <a:rPr lang="ru-RU" sz="3200" dirty="0" err="1">
                <a:latin typeface="Gabriola" pitchFamily="82" charset="0"/>
              </a:rPr>
              <a:t>потім</a:t>
            </a:r>
            <a:r>
              <a:rPr lang="ru-RU" sz="3200" dirty="0">
                <a:latin typeface="Gabriola" pitchFamily="82" charset="0"/>
              </a:rPr>
              <a:t> </a:t>
            </a:r>
            <a:r>
              <a:rPr lang="ru-RU" sz="3200" dirty="0" err="1">
                <a:latin typeface="Gabriola" pitchFamily="82" charset="0"/>
              </a:rPr>
              <a:t>приїжджає</a:t>
            </a:r>
            <a:r>
              <a:rPr lang="ru-RU" sz="3200" dirty="0">
                <a:latin typeface="Gabriola" pitchFamily="82" charset="0"/>
              </a:rPr>
              <a:t> до </a:t>
            </a:r>
            <a:r>
              <a:rPr lang="ru-RU" sz="3200" dirty="0" err="1" smtClean="0">
                <a:latin typeface="Gabriola" pitchFamily="82" charset="0"/>
              </a:rPr>
              <a:t>нього</a:t>
            </a:r>
            <a:r>
              <a:rPr lang="ru-RU" sz="3200" dirty="0" smtClean="0">
                <a:latin typeface="Gabriola" pitchFamily="82" charset="0"/>
              </a:rPr>
              <a:t>. </a:t>
            </a:r>
            <a:r>
              <a:rPr lang="ru-RU" sz="3200" dirty="0" err="1">
                <a:latin typeface="Gabriola" pitchFamily="82" charset="0"/>
              </a:rPr>
              <a:t>Їхні</a:t>
            </a:r>
            <a:r>
              <a:rPr lang="ru-RU" sz="3200" dirty="0">
                <a:latin typeface="Gabriola" pitchFamily="82" charset="0"/>
              </a:rPr>
              <a:t> </a:t>
            </a:r>
            <a:r>
              <a:rPr lang="ru-RU" sz="3200" dirty="0" err="1">
                <a:latin typeface="Gabriola" pitchFamily="82" charset="0"/>
              </a:rPr>
              <a:t>стосунки</a:t>
            </a:r>
            <a:r>
              <a:rPr lang="ru-RU" sz="3200" dirty="0">
                <a:latin typeface="Gabriola" pitchFamily="82" charset="0"/>
              </a:rPr>
              <a:t> </a:t>
            </a:r>
            <a:r>
              <a:rPr lang="ru-RU" sz="3200" dirty="0" err="1">
                <a:latin typeface="Gabriola" pitchFamily="82" charset="0"/>
              </a:rPr>
              <a:t>були</a:t>
            </a:r>
            <a:r>
              <a:rPr lang="ru-RU" sz="3200" dirty="0">
                <a:latin typeface="Gabriola" pitchFamily="82" charset="0"/>
              </a:rPr>
              <a:t> </a:t>
            </a:r>
            <a:r>
              <a:rPr lang="ru-RU" sz="3200" dirty="0" err="1">
                <a:latin typeface="Gabriola" pitchFamily="82" charset="0"/>
              </a:rPr>
              <a:t>бурхливими</a:t>
            </a:r>
            <a:r>
              <a:rPr lang="ru-RU" sz="3200" dirty="0">
                <a:latin typeface="Gabriola" pitchFamily="82" charset="0"/>
              </a:rPr>
              <a:t> </a:t>
            </a:r>
            <a:r>
              <a:rPr lang="ru-RU" sz="3200" dirty="0" smtClean="0">
                <a:latin typeface="Gabriola" pitchFamily="82" charset="0"/>
              </a:rPr>
              <a:t>та </a:t>
            </a:r>
            <a:r>
              <a:rPr lang="ru-RU" sz="3200" dirty="0" err="1" smtClean="0">
                <a:latin typeface="Gabriola" pitchFamily="82" charset="0"/>
              </a:rPr>
              <a:t>драматичні</a:t>
            </a:r>
            <a:r>
              <a:rPr lang="ru-RU" sz="3200" dirty="0" smtClean="0">
                <a:latin typeface="Gabriola" pitchFamily="82" charset="0"/>
              </a:rPr>
              <a:t>. </a:t>
            </a:r>
            <a:r>
              <a:rPr lang="ru-RU" sz="3200" dirty="0" err="1">
                <a:latin typeface="Gabriola" pitchFamily="82" charset="0"/>
              </a:rPr>
              <a:t>Зблизившись</a:t>
            </a:r>
            <a:r>
              <a:rPr lang="ru-RU" sz="3200" dirty="0">
                <a:latin typeface="Gabriola" pitchFamily="82" charset="0"/>
              </a:rPr>
              <a:t> </a:t>
            </a:r>
            <a:r>
              <a:rPr lang="ru-RU" sz="3200" dirty="0" err="1">
                <a:latin typeface="Gabriola" pitchFamily="82" charset="0"/>
              </a:rPr>
              <a:t>із</a:t>
            </a:r>
            <a:r>
              <a:rPr lang="ru-RU" sz="3200" dirty="0">
                <a:latin typeface="Gabriola" pitchFamily="82" charset="0"/>
              </a:rPr>
              <a:t> Верленом Рембо став </a:t>
            </a:r>
            <a:r>
              <a:rPr lang="ru-RU" sz="3200" dirty="0" err="1">
                <a:latin typeface="Gabriola" pitchFamily="82" charset="0"/>
              </a:rPr>
              <a:t>його</a:t>
            </a:r>
            <a:r>
              <a:rPr lang="ru-RU" sz="3200" dirty="0">
                <a:latin typeface="Gabriola" pitchFamily="82" charset="0"/>
              </a:rPr>
              <a:t> </a:t>
            </a:r>
            <a:r>
              <a:rPr lang="ru-RU" sz="3200" dirty="0" err="1">
                <a:latin typeface="Gabriola" pitchFamily="82" charset="0"/>
              </a:rPr>
              <a:t>постійним</a:t>
            </a:r>
            <a:r>
              <a:rPr lang="ru-RU" sz="3200" dirty="0">
                <a:latin typeface="Gabriola" pitchFamily="82" charset="0"/>
              </a:rPr>
              <a:t> </a:t>
            </a:r>
            <a:r>
              <a:rPr lang="ru-RU" sz="3200" dirty="0" err="1">
                <a:latin typeface="Gabriola" pitchFamily="82" charset="0"/>
              </a:rPr>
              <a:t>супутником</a:t>
            </a:r>
            <a:r>
              <a:rPr lang="ru-RU" sz="3200" dirty="0">
                <a:latin typeface="Gabriola" pitchFamily="82" charset="0"/>
              </a:rPr>
              <a:t>, </a:t>
            </a:r>
            <a:r>
              <a:rPr lang="ru-RU" sz="3200" dirty="0" err="1">
                <a:latin typeface="Gabriola" pitchFamily="82" charset="0"/>
              </a:rPr>
              <a:t>завсідником</a:t>
            </a:r>
            <a:r>
              <a:rPr lang="ru-RU" sz="3200" dirty="0">
                <a:latin typeface="Gabriola" pitchFamily="82" charset="0"/>
              </a:rPr>
              <a:t> гулянок у кафе. У </a:t>
            </a:r>
            <a:r>
              <a:rPr lang="ru-RU" sz="3200" dirty="0" err="1">
                <a:latin typeface="Gabriola" pitchFamily="82" charset="0"/>
              </a:rPr>
              <a:t>липні</a:t>
            </a:r>
            <a:r>
              <a:rPr lang="ru-RU" sz="3200" dirty="0">
                <a:latin typeface="Gabriola" pitchFamily="82" charset="0"/>
              </a:rPr>
              <a:t> 1872 року </a:t>
            </a:r>
            <a:r>
              <a:rPr lang="ru-RU" sz="3200" dirty="0" err="1">
                <a:latin typeface="Gabriola" pitchFamily="82" charset="0"/>
              </a:rPr>
              <a:t>обидва</a:t>
            </a:r>
            <a:r>
              <a:rPr lang="ru-RU" sz="3200" dirty="0">
                <a:latin typeface="Gabriola" pitchFamily="82" charset="0"/>
              </a:rPr>
              <a:t> </a:t>
            </a:r>
            <a:r>
              <a:rPr lang="ru-RU" sz="3200" dirty="0" err="1">
                <a:latin typeface="Gabriola" pitchFamily="82" charset="0"/>
              </a:rPr>
              <a:t>поети</a:t>
            </a:r>
            <a:r>
              <a:rPr lang="ru-RU" sz="3200" dirty="0">
                <a:latin typeface="Gabriola" pitchFamily="82" charset="0"/>
              </a:rPr>
              <a:t> </a:t>
            </a:r>
            <a:r>
              <a:rPr lang="ru-RU" sz="3200" dirty="0" err="1">
                <a:latin typeface="Gabriola" pitchFamily="82" charset="0"/>
              </a:rPr>
              <a:t>вирушають</a:t>
            </a:r>
            <a:r>
              <a:rPr lang="ru-RU" sz="3200" dirty="0">
                <a:latin typeface="Gabriola" pitchFamily="82" charset="0"/>
              </a:rPr>
              <a:t> у </a:t>
            </a:r>
            <a:r>
              <a:rPr lang="ru-RU" sz="3200" dirty="0" err="1">
                <a:latin typeface="Gabriola" pitchFamily="82" charset="0"/>
              </a:rPr>
              <a:t>Бельгію</a:t>
            </a:r>
            <a:r>
              <a:rPr lang="ru-RU" sz="3200" dirty="0">
                <a:latin typeface="Gabriola" pitchFamily="82" charset="0"/>
              </a:rPr>
              <a:t>, а </a:t>
            </a:r>
            <a:r>
              <a:rPr lang="ru-RU" sz="3200" dirty="0" err="1">
                <a:latin typeface="Gabriola" pitchFamily="82" charset="0"/>
              </a:rPr>
              <a:t>звідти</a:t>
            </a:r>
            <a:r>
              <a:rPr lang="ru-RU" sz="3200" dirty="0">
                <a:latin typeface="Gabriola" pitchFamily="82" charset="0"/>
              </a:rPr>
              <a:t> — в </a:t>
            </a:r>
            <a:r>
              <a:rPr lang="ru-RU" sz="3200" dirty="0" err="1">
                <a:latin typeface="Gabriola" pitchFamily="82" charset="0"/>
              </a:rPr>
              <a:t>Англію</a:t>
            </a:r>
            <a:r>
              <a:rPr lang="ru-RU" sz="3200" dirty="0">
                <a:latin typeface="Gabriola" pitchFamily="82" charset="0"/>
              </a:rPr>
              <a:t>, де, </a:t>
            </a:r>
            <a:r>
              <a:rPr lang="ru-RU" sz="3200" dirty="0" err="1">
                <a:latin typeface="Gabriola" pitchFamily="82" charset="0"/>
              </a:rPr>
              <a:t>терплячи</a:t>
            </a:r>
            <a:r>
              <a:rPr lang="ru-RU" sz="3200" dirty="0">
                <a:latin typeface="Gabriola" pitchFamily="82" charset="0"/>
              </a:rPr>
              <a:t> голод і холод, часто </a:t>
            </a:r>
            <a:r>
              <a:rPr lang="ru-RU" sz="3200" dirty="0" err="1">
                <a:latin typeface="Gabriola" pitchFamily="82" charset="0"/>
              </a:rPr>
              <a:t>задурманені</a:t>
            </a:r>
            <a:r>
              <a:rPr lang="ru-RU" sz="3200" dirty="0">
                <a:latin typeface="Gabriola" pitchFamily="82" charset="0"/>
              </a:rPr>
              <a:t> алкоголем, вони </a:t>
            </a:r>
            <a:r>
              <a:rPr lang="ru-RU" sz="3200" dirty="0" err="1">
                <a:latin typeface="Gabriola" pitchFamily="82" charset="0"/>
              </a:rPr>
              <a:t>проводять</a:t>
            </a:r>
            <a:r>
              <a:rPr lang="ru-RU" sz="3200" dirty="0">
                <a:latin typeface="Gabriola" pitchFamily="82" charset="0"/>
              </a:rPr>
              <a:t> час у </a:t>
            </a:r>
            <a:r>
              <a:rPr lang="ru-RU" sz="3200" dirty="0" err="1">
                <a:latin typeface="Gabriola" pitchFamily="82" charset="0"/>
              </a:rPr>
              <a:t>безкінечних</a:t>
            </a:r>
            <a:r>
              <a:rPr lang="ru-RU" sz="3200" dirty="0">
                <a:latin typeface="Gabriola" pitchFamily="82" charset="0"/>
              </a:rPr>
              <a:t> </a:t>
            </a:r>
            <a:r>
              <a:rPr lang="ru-RU" sz="3200" dirty="0" err="1">
                <a:latin typeface="Gabriola" pitchFamily="82" charset="0"/>
              </a:rPr>
              <a:t>суперечках</a:t>
            </a:r>
            <a:r>
              <a:rPr lang="ru-RU" sz="3200" dirty="0">
                <a:latin typeface="Gabriola" pitchFamily="82" charset="0"/>
              </a:rPr>
              <a:t> та сварках.</a:t>
            </a:r>
            <a:endParaRPr lang="uk-UA" sz="3200" dirty="0">
              <a:latin typeface="Gabriola" pitchFamily="82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3789040"/>
            <a:ext cx="5477222" cy="2849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28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5562">
        <p14:doors dir="vert"/>
      </p:transition>
    </mc:Choice>
    <mc:Fallback xmlns="">
      <p:transition spd="slow" advTm="1556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5328592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Gabriola" pitchFamily="82" charset="0"/>
              </a:rPr>
              <a:t>   </a:t>
            </a:r>
            <a:r>
              <a:rPr lang="ru-RU" sz="3200" dirty="0" err="1" smtClean="0">
                <a:latin typeface="Gabriola" pitchFamily="82" charset="0"/>
              </a:rPr>
              <a:t>Улітку</a:t>
            </a:r>
            <a:r>
              <a:rPr lang="ru-RU" sz="3200" dirty="0" smtClean="0">
                <a:latin typeface="Gabriola" pitchFamily="82" charset="0"/>
              </a:rPr>
              <a:t> </a:t>
            </a:r>
            <a:r>
              <a:rPr lang="ru-RU" sz="3200" dirty="0">
                <a:latin typeface="Gabriola" pitchFamily="82" charset="0"/>
              </a:rPr>
              <a:t>1873 року у </a:t>
            </a:r>
            <a:r>
              <a:rPr lang="ru-RU" sz="3200" dirty="0" err="1">
                <a:latin typeface="Gabriola" pitchFamily="82" charset="0"/>
              </a:rPr>
              <a:t>Брюсселі</a:t>
            </a:r>
            <a:r>
              <a:rPr lang="ru-RU" sz="3200" dirty="0">
                <a:latin typeface="Gabriola" pitchFamily="82" charset="0"/>
              </a:rPr>
              <a:t> </a:t>
            </a:r>
            <a:r>
              <a:rPr lang="ru-RU" sz="3200" dirty="0" err="1">
                <a:latin typeface="Gabriola" pitchFamily="82" charset="0"/>
              </a:rPr>
              <a:t>під</a:t>
            </a:r>
            <a:r>
              <a:rPr lang="ru-RU" sz="3200" dirty="0">
                <a:latin typeface="Gabriola" pitchFamily="82" charset="0"/>
              </a:rPr>
              <a:t> час сварки Верлен поранив </a:t>
            </a:r>
            <a:r>
              <a:rPr lang="ru-RU" sz="3200" dirty="0" err="1">
                <a:latin typeface="Gabriola" pitchFamily="82" charset="0"/>
              </a:rPr>
              <a:t>товариша</a:t>
            </a:r>
            <a:r>
              <a:rPr lang="ru-RU" sz="3200" dirty="0">
                <a:latin typeface="Gabriola" pitchFamily="82" charset="0"/>
              </a:rPr>
              <a:t>, </a:t>
            </a:r>
            <a:r>
              <a:rPr lang="ru-RU" sz="3200" dirty="0" err="1">
                <a:latin typeface="Gabriola" pitchFamily="82" charset="0"/>
              </a:rPr>
              <a:t>вистріливши</a:t>
            </a:r>
            <a:r>
              <a:rPr lang="ru-RU" sz="3200" dirty="0">
                <a:latin typeface="Gabriola" pitchFamily="82" charset="0"/>
              </a:rPr>
              <a:t> в </a:t>
            </a:r>
            <a:r>
              <a:rPr lang="ru-RU" sz="3200" dirty="0" err="1">
                <a:latin typeface="Gabriola" pitchFamily="82" charset="0"/>
              </a:rPr>
              <a:t>нього</a:t>
            </a:r>
            <a:r>
              <a:rPr lang="ru-RU" sz="3200" dirty="0">
                <a:latin typeface="Gabriola" pitchFamily="82" charset="0"/>
              </a:rPr>
              <a:t> з </a:t>
            </a:r>
            <a:r>
              <a:rPr lang="ru-RU" sz="3200" dirty="0" err="1">
                <a:latin typeface="Gabriola" pitchFamily="82" charset="0"/>
              </a:rPr>
              <a:t>пістолета</a:t>
            </a:r>
            <a:r>
              <a:rPr lang="ru-RU" sz="3200" dirty="0">
                <a:latin typeface="Gabriola" pitchFamily="82" charset="0"/>
              </a:rPr>
              <a:t>. За замах на </a:t>
            </a:r>
            <a:r>
              <a:rPr lang="ru-RU" sz="3200" dirty="0" err="1">
                <a:latin typeface="Gabriola" pitchFamily="82" charset="0"/>
              </a:rPr>
              <a:t>життя</a:t>
            </a:r>
            <a:r>
              <a:rPr lang="ru-RU" sz="3200" dirty="0">
                <a:latin typeface="Gabriola" pitchFamily="82" charset="0"/>
              </a:rPr>
              <a:t> Рембо, Верлена </a:t>
            </a:r>
            <a:r>
              <a:rPr lang="ru-RU" sz="3200" dirty="0" err="1">
                <a:latin typeface="Gabriola" pitchFamily="82" charset="0"/>
              </a:rPr>
              <a:t>було</a:t>
            </a:r>
            <a:r>
              <a:rPr lang="ru-RU" sz="3200" dirty="0">
                <a:latin typeface="Gabriola" pitchFamily="82" charset="0"/>
              </a:rPr>
              <a:t> </a:t>
            </a:r>
            <a:r>
              <a:rPr lang="ru-RU" sz="3200" dirty="0" err="1">
                <a:latin typeface="Gabriola" pitchFamily="82" charset="0"/>
              </a:rPr>
              <a:t>затримано</a:t>
            </a:r>
            <a:r>
              <a:rPr lang="ru-RU" sz="3200" dirty="0">
                <a:latin typeface="Gabriola" pitchFamily="82" charset="0"/>
              </a:rPr>
              <a:t> і 8 </a:t>
            </a:r>
            <a:r>
              <a:rPr lang="ru-RU" sz="3200" dirty="0" err="1">
                <a:latin typeface="Gabriola" pitchFamily="82" charset="0"/>
              </a:rPr>
              <a:t>серпня</a:t>
            </a:r>
            <a:r>
              <a:rPr lang="ru-RU" sz="3200" dirty="0">
                <a:latin typeface="Gabriola" pitchFamily="82" charset="0"/>
              </a:rPr>
              <a:t> 1873 року </a:t>
            </a:r>
            <a:r>
              <a:rPr lang="ru-RU" sz="3200" dirty="0" err="1">
                <a:latin typeface="Gabriola" pitchFamily="82" charset="0"/>
              </a:rPr>
              <a:t>засуджено</a:t>
            </a:r>
            <a:r>
              <a:rPr lang="ru-RU" sz="3200" dirty="0">
                <a:latin typeface="Gabriola" pitchFamily="82" charset="0"/>
              </a:rPr>
              <a:t> на 2 роки тюремного </a:t>
            </a:r>
            <a:r>
              <a:rPr lang="ru-RU" sz="3200" dirty="0" err="1">
                <a:latin typeface="Gabriola" pitchFamily="82" charset="0"/>
              </a:rPr>
              <a:t>ув'язнення</a:t>
            </a:r>
            <a:r>
              <a:rPr lang="ru-RU" sz="3200" dirty="0">
                <a:latin typeface="Gabriola" pitchFamily="82" charset="0"/>
              </a:rPr>
              <a:t>. Коли Верлен </a:t>
            </a:r>
            <a:r>
              <a:rPr lang="ru-RU" sz="3200" dirty="0" err="1">
                <a:latin typeface="Gabriola" pitchFamily="82" charset="0"/>
              </a:rPr>
              <a:t>перебував</a:t>
            </a:r>
            <a:r>
              <a:rPr lang="ru-RU" sz="3200" dirty="0">
                <a:latin typeface="Gabriola" pitchFamily="82" charset="0"/>
              </a:rPr>
              <a:t> у </a:t>
            </a:r>
            <a:r>
              <a:rPr lang="ru-RU" sz="3200" dirty="0" err="1">
                <a:latin typeface="Gabriola" pitchFamily="82" charset="0"/>
              </a:rPr>
              <a:t>в'язниці</a:t>
            </a:r>
            <a:r>
              <a:rPr lang="ru-RU" sz="3200" dirty="0">
                <a:latin typeface="Gabriola" pitchFamily="82" charset="0"/>
              </a:rPr>
              <a:t> </a:t>
            </a:r>
            <a:r>
              <a:rPr lang="ru-RU" sz="3200" dirty="0" err="1">
                <a:latin typeface="Gabriola" pitchFamily="82" charset="0"/>
              </a:rPr>
              <a:t>містечка</a:t>
            </a:r>
            <a:r>
              <a:rPr lang="ru-RU" sz="3200" dirty="0">
                <a:latin typeface="Gabriola" pitchFamily="82" charset="0"/>
              </a:rPr>
              <a:t> </a:t>
            </a:r>
            <a:r>
              <a:rPr lang="ru-RU" sz="3200" dirty="0" err="1">
                <a:latin typeface="Gabriola" pitchFamily="82" charset="0"/>
              </a:rPr>
              <a:t>Монс</a:t>
            </a:r>
            <a:r>
              <a:rPr lang="ru-RU" sz="3200" dirty="0">
                <a:latin typeface="Gabriola" pitchFamily="82" charset="0"/>
              </a:rPr>
              <a:t>, </a:t>
            </a:r>
            <a:r>
              <a:rPr lang="ru-RU" sz="3200" dirty="0" err="1">
                <a:latin typeface="Gabriola" pitchFamily="82" charset="0"/>
              </a:rPr>
              <a:t>йому</a:t>
            </a:r>
            <a:r>
              <a:rPr lang="ru-RU" sz="3200" dirty="0">
                <a:latin typeface="Gabriola" pitchFamily="82" charset="0"/>
              </a:rPr>
              <a:t> </a:t>
            </a:r>
            <a:r>
              <a:rPr lang="ru-RU" sz="3200" dirty="0" err="1">
                <a:latin typeface="Gabriola" pitchFamily="82" charset="0"/>
              </a:rPr>
              <a:t>було</a:t>
            </a:r>
            <a:r>
              <a:rPr lang="ru-RU" sz="3200" dirty="0">
                <a:latin typeface="Gabriola" pitchFamily="82" charset="0"/>
              </a:rPr>
              <a:t> вручено </a:t>
            </a:r>
            <a:r>
              <a:rPr lang="ru-RU" sz="3200" dirty="0" err="1">
                <a:latin typeface="Gabriola" pitchFamily="82" charset="0"/>
              </a:rPr>
              <a:t>копію</a:t>
            </a:r>
            <a:r>
              <a:rPr lang="ru-RU" sz="3200" dirty="0">
                <a:latin typeface="Gabriola" pitchFamily="82" charset="0"/>
              </a:rPr>
              <a:t> </a:t>
            </a:r>
            <a:r>
              <a:rPr lang="ru-RU" sz="3200" dirty="0" err="1">
                <a:latin typeface="Gabriola" pitchFamily="82" charset="0"/>
              </a:rPr>
              <a:t>рішення</a:t>
            </a:r>
            <a:r>
              <a:rPr lang="ru-RU" sz="3200" dirty="0">
                <a:latin typeface="Gabriola" pitchFamily="82" charset="0"/>
              </a:rPr>
              <a:t> суду про </a:t>
            </a:r>
            <a:r>
              <a:rPr lang="ru-RU" sz="3200" dirty="0" err="1">
                <a:latin typeface="Gabriola" pitchFamily="82" charset="0"/>
              </a:rPr>
              <a:t>розірвання</a:t>
            </a:r>
            <a:r>
              <a:rPr lang="ru-RU" sz="3200" dirty="0">
                <a:latin typeface="Gabriola" pitchFamily="82" charset="0"/>
              </a:rPr>
              <a:t> </a:t>
            </a:r>
            <a:r>
              <a:rPr lang="ru-RU" sz="3200" dirty="0" err="1">
                <a:latin typeface="Gabriola" pitchFamily="82" charset="0"/>
              </a:rPr>
              <a:t>шлюбу</a:t>
            </a:r>
            <a:r>
              <a:rPr lang="ru-RU" sz="3200" dirty="0">
                <a:latin typeface="Gabriola" pitchFamily="82" charset="0"/>
              </a:rPr>
              <a:t> з дружиною.</a:t>
            </a:r>
            <a:endParaRPr lang="uk-UA" sz="3200" dirty="0">
              <a:latin typeface="Gabriola" pitchFamily="82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2461" y="2060848"/>
            <a:ext cx="3440286" cy="4391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71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4372">
        <p14:doors dir="vert"/>
      </p:transition>
    </mc:Choice>
    <mc:Fallback xmlns="">
      <p:transition spd="slow" advTm="1437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261</TotalTime>
  <Words>1153</Words>
  <Application>Microsoft Office PowerPoint</Application>
  <PresentationFormat>Экран (4:3)</PresentationFormat>
  <Paragraphs>66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Паркет</vt:lpstr>
      <vt:lpstr>Презентація  на тему «Поль Верлен. Життя. Творчість»</vt:lpstr>
      <vt:lpstr>Загальні відомості</vt:lpstr>
      <vt:lpstr>Місто Мец. Тут народився Верлен.</vt:lpstr>
      <vt:lpstr>Мец</vt:lpstr>
      <vt:lpstr>Біографія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Творчість</vt:lpstr>
      <vt:lpstr>Поль Верлен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Особливості поетики П.Верлена</vt:lpstr>
      <vt:lpstr>Імпресіонізм і символізм </vt:lpstr>
      <vt:lpstr>Мелодійність</vt:lpstr>
      <vt:lpstr>Сугестивна лірика</vt:lpstr>
      <vt:lpstr>Презентация PowerPoint</vt:lpstr>
      <vt:lpstr>Презентация PowerPoint</vt:lpstr>
      <vt:lpstr>Місце поховання Поля Верлена на кладовищі Батіньйоль</vt:lpstr>
      <vt:lpstr>Висновки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Віталік</dc:creator>
  <cp:lastModifiedBy>User</cp:lastModifiedBy>
  <cp:revision>17</cp:revision>
  <dcterms:created xsi:type="dcterms:W3CDTF">2014-03-31T19:38:30Z</dcterms:created>
  <dcterms:modified xsi:type="dcterms:W3CDTF">2015-05-14T10:01:55Z</dcterms:modified>
</cp:coreProperties>
</file>