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77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33A9-1DA6-4984-8A45-54278ADE8C0C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458A-0DFA-495E-B10B-E754F1A70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569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33A9-1DA6-4984-8A45-54278ADE8C0C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458A-0DFA-495E-B10B-E754F1A70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858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33A9-1DA6-4984-8A45-54278ADE8C0C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458A-0DFA-495E-B10B-E754F1A70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192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33A9-1DA6-4984-8A45-54278ADE8C0C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458A-0DFA-495E-B10B-E754F1A70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026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33A9-1DA6-4984-8A45-54278ADE8C0C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458A-0DFA-495E-B10B-E754F1A70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4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33A9-1DA6-4984-8A45-54278ADE8C0C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458A-0DFA-495E-B10B-E754F1A70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164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33A9-1DA6-4984-8A45-54278ADE8C0C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458A-0DFA-495E-B10B-E754F1A70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979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33A9-1DA6-4984-8A45-54278ADE8C0C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458A-0DFA-495E-B10B-E754F1A70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1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33A9-1DA6-4984-8A45-54278ADE8C0C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458A-0DFA-495E-B10B-E754F1A70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313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33A9-1DA6-4984-8A45-54278ADE8C0C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458A-0DFA-495E-B10B-E754F1A70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371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33A9-1DA6-4984-8A45-54278ADE8C0C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458A-0DFA-495E-B10B-E754F1A70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058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D33A9-1DA6-4984-8A45-54278ADE8C0C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3458A-0DFA-495E-B10B-E754F1A70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486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1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60648"/>
            <a:ext cx="7584843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7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712879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5. Запиши вiршованi рядки. На мiсцi крапок встав порівняння, подані в дужках.</a:t>
            </a:r>
          </a:p>
          <a:p>
            <a:pPr algn="ctr"/>
            <a:endParaRPr lang="uk-UA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uk-UA" dirty="0" smtClean="0"/>
              <a:t> </a:t>
            </a:r>
            <a:r>
              <a:rPr lang="uk-UA" sz="3200" b="1" i="1" dirty="0" smtClean="0">
                <a:latin typeface="Bookman Old Style" pitchFamily="18" charset="0"/>
              </a:rPr>
              <a:t>З листя падають росинки , ніби сонячні ..... .</a:t>
            </a:r>
          </a:p>
          <a:p>
            <a:r>
              <a:rPr lang="uk-UA" sz="3200" b="1" i="1" dirty="0" smtClean="0">
                <a:latin typeface="Bookman Old Style" pitchFamily="18" charset="0"/>
              </a:rPr>
              <a:t>Роси падають на квіти i блищать , як ..... .</a:t>
            </a:r>
          </a:p>
          <a:p>
            <a:r>
              <a:rPr lang="uk-UA" sz="3200" b="1" i="1" dirty="0" smtClean="0">
                <a:latin typeface="Bookman Old Style" pitchFamily="18" charset="0"/>
              </a:rPr>
              <a:t>На траві блищать росинки, мов срiблястi ..... .</a:t>
            </a:r>
          </a:p>
          <a:p>
            <a:endParaRPr lang="uk-UA" sz="3200" b="1" i="1" dirty="0" smtClean="0">
              <a:latin typeface="Bookman Old Style" pitchFamily="18" charset="0"/>
            </a:endParaRPr>
          </a:p>
          <a:p>
            <a:pPr algn="ctr"/>
            <a:r>
              <a:rPr lang="uk-UA" sz="3200" b="1" i="1" dirty="0" smtClean="0">
                <a:solidFill>
                  <a:srgbClr val="002060"/>
                </a:solidFill>
                <a:latin typeface="Bookman Old Style" pitchFamily="18" charset="0"/>
              </a:rPr>
              <a:t>(Самоцвіти, сльозинки, намистинки)</a:t>
            </a:r>
            <a:endParaRPr lang="uk-UA" sz="32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60648"/>
            <a:ext cx="7653162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62117"/>
            <a:ext cx="6768752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6. Поділи текст на речення і запиши їх. Визнач головні і другорядні члени речення. </a:t>
            </a:r>
          </a:p>
          <a:p>
            <a:endParaRPr lang="uk-UA" b="1" i="1" dirty="0" smtClean="0"/>
          </a:p>
          <a:p>
            <a:r>
              <a:rPr lang="uk-UA" dirty="0" smtClean="0"/>
              <a:t>      </a:t>
            </a:r>
            <a:r>
              <a:rPr lang="uk-UA" sz="3200" b="1" i="1" dirty="0" smtClean="0">
                <a:latin typeface="Bookman Old Style" pitchFamily="18" charset="0"/>
              </a:rPr>
              <a:t>Стоїть при дорозі калина і хто йде, той милується нею гарна вона у будь-яку пору навесні вбирається калина в смарагдове листя, в біле мереживо квіток духмяний, запашний, сніжно-білий цвіт милує око невимовною красою.</a:t>
            </a:r>
          </a:p>
          <a:p>
            <a:endParaRPr lang="uk-UA" sz="32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7620000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6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62117"/>
            <a:ext cx="7272808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7. Спиши речення, замість крапок поставивши підмет. </a:t>
            </a:r>
          </a:p>
          <a:p>
            <a:endParaRPr lang="uk-UA" b="1" i="1" dirty="0" smtClean="0"/>
          </a:p>
          <a:p>
            <a:r>
              <a:rPr lang="uk-UA" dirty="0" smtClean="0"/>
              <a:t>       </a:t>
            </a:r>
            <a:r>
              <a:rPr lang="uk-UA" sz="3200" b="1" i="1" dirty="0" smtClean="0">
                <a:latin typeface="Bookman Old Style" pitchFamily="18" charset="0"/>
              </a:rPr>
              <a:t>На заході нашої держави простяглися на сотні кілометрів чудові … Карпати. З великих гір стікають в долини гомінкі веселі …: Прут, Черемош, Тиса, Бистриця. В карпатських лісах живуть різні …, ростуть незвичайні запашні …, достигають </a:t>
            </a:r>
            <a:r>
              <a:rPr lang="uk-UA" sz="3200" b="1" i="1" dirty="0" smtClean="0">
                <a:latin typeface="Bookman Old Style" pitchFamily="18" charset="0"/>
              </a:rPr>
              <a:t>соковиті … </a:t>
            </a:r>
            <a:r>
              <a:rPr lang="uk-UA" sz="3200" b="1" i="1" dirty="0" smtClean="0">
                <a:latin typeface="Bookman Old Style" pitchFamily="18" charset="0"/>
              </a:rPr>
              <a:t>.</a:t>
            </a:r>
          </a:p>
          <a:p>
            <a:r>
              <a:rPr lang="uk-UA" sz="3200" b="1" i="1" dirty="0" smtClean="0">
                <a:latin typeface="Bookman Old Style" pitchFamily="18" charset="0"/>
              </a:rPr>
              <a:t> </a:t>
            </a:r>
          </a:p>
          <a:p>
            <a:r>
              <a:rPr lang="uk-UA" sz="3200" b="1" i="1" dirty="0" smtClean="0">
                <a:latin typeface="Bookman Old Style" pitchFamily="18" charset="0"/>
              </a:rPr>
              <a:t> </a:t>
            </a:r>
            <a:endParaRPr lang="uk-UA" sz="32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4882"/>
            <a:ext cx="7704856" cy="6422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3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62117"/>
            <a:ext cx="741682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8. Спиши речення, замість крапок поставивши присудок. </a:t>
            </a:r>
          </a:p>
          <a:p>
            <a:endParaRPr lang="uk-UA" b="1" i="1" dirty="0" smtClean="0"/>
          </a:p>
          <a:p>
            <a:r>
              <a:rPr lang="uk-UA" dirty="0" smtClean="0"/>
              <a:t>          </a:t>
            </a:r>
            <a:r>
              <a:rPr lang="uk-UA" sz="3200" b="1" i="1" dirty="0" smtClean="0">
                <a:latin typeface="Bookman Old Style" pitchFamily="18" charset="0"/>
              </a:rPr>
              <a:t>Здавна в українців мак … оберегом. Його насінням … садибу, людей, худобу. Мак … добрим лікарським засобом від безсоння. Його … у віночки дівчата. Маки … на вишитих рушниках та сорочках.</a:t>
            </a:r>
          </a:p>
          <a:p>
            <a:endParaRPr lang="uk-UA" sz="3200" b="1" i="1" dirty="0" smtClean="0">
              <a:latin typeface="Bookman Old Style" pitchFamily="18" charset="0"/>
            </a:endParaRPr>
          </a:p>
          <a:p>
            <a:pPr algn="ctr"/>
            <a:r>
              <a:rPr lang="uk-UA" sz="3200" b="1" i="1" dirty="0" smtClean="0">
                <a:latin typeface="Bookman Old Style" pitchFamily="18" charset="0"/>
              </a:rPr>
              <a:t>	</a:t>
            </a:r>
            <a:r>
              <a:rPr lang="uk-UA" sz="3200" b="1" i="1" dirty="0" smtClean="0">
                <a:solidFill>
                  <a:srgbClr val="002060"/>
                </a:solidFill>
                <a:latin typeface="Bookman Old Style" pitchFamily="18" charset="0"/>
              </a:rPr>
              <a:t>(обсипають, був, рясніють, вплітали, вважається)</a:t>
            </a: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 </a:t>
            </a:r>
          </a:p>
          <a:p>
            <a:r>
              <a:rPr lang="uk-UA" sz="2800" b="1" i="1" dirty="0" smtClean="0">
                <a:latin typeface="Bookman Old Style" pitchFamily="18" charset="0"/>
              </a:rPr>
              <a:t> </a:t>
            </a:r>
            <a:endParaRPr lang="uk-UA" sz="28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093296"/>
            <a:ext cx="6351507" cy="414494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8994"/>
            <a:ext cx="7560840" cy="5670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1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29" y="332656"/>
            <a:ext cx="7577071" cy="626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8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098" y="188640"/>
            <a:ext cx="718937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1. Склади і запиши речення, визнач їх граматичну основу.</a:t>
            </a:r>
          </a:p>
          <a:p>
            <a:endParaRPr lang="uk-UA" sz="3200" dirty="0" smtClean="0"/>
          </a:p>
          <a:p>
            <a:r>
              <a:rPr lang="uk-UA" sz="3600" b="1" i="1" dirty="0" smtClean="0">
                <a:latin typeface="Bookman Old Style" pitchFamily="18" charset="0"/>
              </a:rPr>
              <a:t>в`ється, </a:t>
            </a:r>
            <a:r>
              <a:rPr lang="uk-UA" sz="3600" b="1" i="1" dirty="0" err="1" smtClean="0">
                <a:latin typeface="Bookman Old Style" pitchFamily="18" charset="0"/>
              </a:rPr>
              <a:t>мiж</a:t>
            </a:r>
            <a:r>
              <a:rPr lang="uk-UA" sz="3600" b="1" i="1" dirty="0" smtClean="0">
                <a:latin typeface="Bookman Old Style" pitchFamily="18" charset="0"/>
              </a:rPr>
              <a:t>, швидка, берегів, зелених, річка.</a:t>
            </a:r>
          </a:p>
          <a:p>
            <a:r>
              <a:rPr lang="uk-UA" sz="3600" b="1" i="1" dirty="0" smtClean="0">
                <a:latin typeface="Bookman Old Style" pitchFamily="18" charset="0"/>
              </a:rPr>
              <a:t>голубі, сонце, у , світле, віконця, зазирає.</a:t>
            </a:r>
          </a:p>
          <a:p>
            <a:r>
              <a:rPr lang="uk-UA" sz="3600" b="1" i="1" dirty="0" smtClean="0">
                <a:latin typeface="Bookman Old Style" pitchFamily="18" charset="0"/>
              </a:rPr>
              <a:t>на, виблискували, самоцвітами, сонці, роси, краплі.</a:t>
            </a:r>
          </a:p>
          <a:p>
            <a:r>
              <a:rPr lang="uk-UA" sz="3600" b="1" i="1" dirty="0" smtClean="0">
                <a:latin typeface="Bookman Old Style" pitchFamily="18" charset="0"/>
              </a:rPr>
              <a:t>туман, золотій, срібний, </a:t>
            </a:r>
            <a:r>
              <a:rPr lang="uk-UA" sz="3600" b="1" i="1" dirty="0" err="1" smtClean="0">
                <a:latin typeface="Bookman Old Style" pitchFamily="18" charset="0"/>
              </a:rPr>
              <a:t>землi</a:t>
            </a:r>
            <a:r>
              <a:rPr lang="uk-UA" sz="3600" b="1" i="1" dirty="0" smtClean="0">
                <a:latin typeface="Bookman Old Style" pitchFamily="18" charset="0"/>
              </a:rPr>
              <a:t>, по, гуляє.</a:t>
            </a:r>
            <a:endParaRPr lang="uk-UA" sz="36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78" y="329603"/>
            <a:ext cx="7565339" cy="626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6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5"/>
            <a:ext cx="759633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Запиши речення i встанови у них зв`язок слів.</a:t>
            </a:r>
          </a:p>
          <a:p>
            <a:r>
              <a:rPr lang="uk-UA" sz="2800" b="1" dirty="0" smtClean="0">
                <a:latin typeface="Bookman Old Style" pitchFamily="18" charset="0"/>
              </a:rPr>
              <a:t>  </a:t>
            </a:r>
          </a:p>
          <a:p>
            <a:r>
              <a:rPr lang="uk-UA" sz="3200" b="1" i="1" dirty="0" smtClean="0">
                <a:latin typeface="Bookman Old Style" pitchFamily="18" charset="0"/>
              </a:rPr>
              <a:t>  Вітерець ранковий цвіт рясний гойдає.</a:t>
            </a:r>
          </a:p>
          <a:p>
            <a:r>
              <a:rPr lang="uk-UA" sz="3200" b="1" i="1" dirty="0" smtClean="0">
                <a:latin typeface="Bookman Old Style" pitchFamily="18" charset="0"/>
              </a:rPr>
              <a:t>  Спадають теплі роси на золоті ниви.</a:t>
            </a:r>
          </a:p>
          <a:p>
            <a:r>
              <a:rPr lang="uk-UA" sz="3200" b="1" i="1" dirty="0" smtClean="0">
                <a:latin typeface="Bookman Old Style" pitchFamily="18" charset="0"/>
              </a:rPr>
              <a:t>  Сонце вийшло з-за пишної ниви.</a:t>
            </a:r>
          </a:p>
          <a:p>
            <a:r>
              <a:rPr lang="uk-UA" sz="3200" b="1" i="1" dirty="0" smtClean="0">
                <a:latin typeface="Bookman Old Style" pitchFamily="18" charset="0"/>
              </a:rPr>
              <a:t>  Летіла пташка понад бистрою водою.</a:t>
            </a:r>
          </a:p>
          <a:p>
            <a:r>
              <a:rPr lang="uk-UA" sz="3200" b="1" i="1" dirty="0" smtClean="0">
                <a:latin typeface="Bookman Old Style" pitchFamily="18" charset="0"/>
              </a:rPr>
              <a:t>  Ось калина над рікою віти стелить по воді.</a:t>
            </a:r>
          </a:p>
          <a:p>
            <a:r>
              <a:rPr lang="uk-UA" sz="2800" b="1" dirty="0" smtClean="0">
                <a:latin typeface="Bookman Old Style" pitchFamily="18" charset="0"/>
              </a:rPr>
              <a:t> </a:t>
            </a:r>
            <a:endParaRPr lang="uk-UA" sz="28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01" y="260648"/>
            <a:ext cx="7620000" cy="6408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6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27846"/>
            <a:ext cx="74168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 startAt="3"/>
            </a:pP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Доповни речення порівняннями, запиши i підкресли їх основу. </a:t>
            </a:r>
          </a:p>
          <a:p>
            <a:r>
              <a:rPr lang="uk-UA" sz="2800" b="1" i="1" dirty="0" smtClean="0">
                <a:latin typeface="Bookman Old Style" pitchFamily="18" charset="0"/>
              </a:rPr>
              <a:t>1) Тоненькі берізки взялися за руки i пішли в танок, наче ...  .</a:t>
            </a:r>
          </a:p>
          <a:p>
            <a:r>
              <a:rPr lang="uk-UA" sz="2800" b="1" i="1" dirty="0" smtClean="0">
                <a:latin typeface="Bookman Old Style" pitchFamily="18" charset="0"/>
              </a:rPr>
              <a:t>2) Сонце ніжно голубило землю, як ...  .</a:t>
            </a:r>
          </a:p>
          <a:p>
            <a:r>
              <a:rPr lang="uk-UA" sz="2800" b="1" i="1" dirty="0" smtClean="0">
                <a:latin typeface="Bookman Old Style" pitchFamily="18" charset="0"/>
              </a:rPr>
              <a:t>3) Усе було вкрите білим снігом, мов ...  . </a:t>
            </a:r>
          </a:p>
          <a:p>
            <a:r>
              <a:rPr lang="uk-UA" sz="2800" b="1" i="1" dirty="0" smtClean="0">
                <a:latin typeface="Bookman Old Style" pitchFamily="18" charset="0"/>
              </a:rPr>
              <a:t>4) Шумлять хліба на </a:t>
            </a:r>
            <a:r>
              <a:rPr lang="uk-UA" sz="2800" b="1" i="1" dirty="0" err="1" smtClean="0">
                <a:latin typeface="Bookman Old Style" pitchFamily="18" charset="0"/>
              </a:rPr>
              <a:t>полi</a:t>
            </a:r>
            <a:r>
              <a:rPr lang="uk-UA" sz="2800" b="1" i="1" dirty="0" smtClean="0">
                <a:latin typeface="Bookman Old Style" pitchFamily="18" charset="0"/>
              </a:rPr>
              <a:t>, наче ...  .</a:t>
            </a:r>
          </a:p>
          <a:p>
            <a:r>
              <a:rPr lang="uk-UA" sz="2800" b="1" i="1" dirty="0" smtClean="0">
                <a:latin typeface="Bookman Old Style" pitchFamily="18" charset="0"/>
              </a:rPr>
              <a:t>5) Озеро виблискує на сонці, ніби .... 6) У краплині роси, наче ... , відбивалося небо.</a:t>
            </a:r>
          </a:p>
          <a:p>
            <a:r>
              <a:rPr lang="uk-UA" sz="2800" b="1" i="1" dirty="0" smtClean="0">
                <a:latin typeface="Bookman Old Style" pitchFamily="18" charset="0"/>
              </a:rPr>
              <a:t>7) В`ється, наче ..., неспокійна річка.</a:t>
            </a:r>
          </a:p>
          <a:p>
            <a:endParaRPr lang="uk-UA" sz="28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7632848" cy="6408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727280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4.   Склади i запиши зв`язний текст з деформованих речень.</a:t>
            </a:r>
          </a:p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Підкресли </a:t>
            </a:r>
            <a:r>
              <a:rPr lang="uk-UA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спорiдненi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слова.</a:t>
            </a:r>
          </a:p>
          <a:p>
            <a:r>
              <a:rPr lang="ru-RU" dirty="0" smtClean="0"/>
              <a:t>                                    </a:t>
            </a:r>
            <a:r>
              <a:rPr lang="uk-UA" sz="2800" b="1" i="1" dirty="0" smtClean="0">
                <a:latin typeface="Bookman Old Style" pitchFamily="18" charset="0"/>
              </a:rPr>
              <a:t>Вербичка</a:t>
            </a:r>
          </a:p>
          <a:p>
            <a:r>
              <a:rPr lang="uk-UA" sz="2800" b="1" i="1" dirty="0" smtClean="0">
                <a:latin typeface="Bookman Old Style" pitchFamily="18" charset="0"/>
              </a:rPr>
              <a:t>на , цвіте, галявині, сміливець -незнайомець.</a:t>
            </a:r>
          </a:p>
          <a:p>
            <a:r>
              <a:rPr lang="uk-UA" sz="2800" b="1" i="1" dirty="0" smtClean="0">
                <a:latin typeface="Bookman Old Style" pitchFamily="18" charset="0"/>
              </a:rPr>
              <a:t>на, ньому, видно, не, листя.</a:t>
            </a:r>
          </a:p>
          <a:p>
            <a:r>
              <a:rPr lang="uk-UA" sz="2800" b="1" i="1" dirty="0" smtClean="0">
                <a:latin typeface="Bookman Old Style" pitchFamily="18" charset="0"/>
              </a:rPr>
              <a:t>гілки, серпанок, окутує, а, золотистий.</a:t>
            </a:r>
          </a:p>
          <a:p>
            <a:r>
              <a:rPr lang="uk-UA" sz="2800" b="1" i="1" dirty="0" smtClean="0">
                <a:latin typeface="Bookman Old Style" pitchFamily="18" charset="0"/>
              </a:rPr>
              <a:t>то, вербичка, китиці, розпушила.</a:t>
            </a:r>
          </a:p>
          <a:p>
            <a:r>
              <a:rPr lang="uk-UA" sz="2800" b="1" i="1" dirty="0" smtClean="0">
                <a:latin typeface="Bookman Old Style" pitchFamily="18" charset="0"/>
              </a:rPr>
              <a:t>зірвав, кілька, вітерець, пушинок, по, i, поніс, галявині.</a:t>
            </a:r>
          </a:p>
          <a:p>
            <a:r>
              <a:rPr lang="uk-UA" sz="2800" b="1" i="1" dirty="0" smtClean="0">
                <a:latin typeface="Bookman Old Style" pitchFamily="18" charset="0"/>
              </a:rPr>
              <a:t>розсипає, верба, своє, так, це , насіння, усюди.</a:t>
            </a:r>
          </a:p>
          <a:p>
            <a:r>
              <a:rPr lang="ru-RU" dirty="0"/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13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495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10</cp:revision>
  <dcterms:created xsi:type="dcterms:W3CDTF">2013-05-09T13:19:21Z</dcterms:created>
  <dcterms:modified xsi:type="dcterms:W3CDTF">2013-05-12T13:32:22Z</dcterms:modified>
</cp:coreProperties>
</file>