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6CEB-3E8E-44FE-8FBE-3160D3A76091}" type="datetimeFigureOut">
              <a:rPr lang="ru-RU" smtClean="0"/>
              <a:t>28.01.2015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C17E-9F20-42CA-9F64-3532BDE7C4C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6CEB-3E8E-44FE-8FBE-3160D3A76091}" type="datetimeFigureOut">
              <a:rPr lang="ru-RU" smtClean="0"/>
              <a:t>28.01.2015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C17E-9F20-42CA-9F64-3532BDE7C4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6CEB-3E8E-44FE-8FBE-3160D3A76091}" type="datetimeFigureOut">
              <a:rPr lang="ru-RU" smtClean="0"/>
              <a:t>28.01.2015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C17E-9F20-42CA-9F64-3532BDE7C4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6CEB-3E8E-44FE-8FBE-3160D3A76091}" type="datetimeFigureOut">
              <a:rPr lang="ru-RU" smtClean="0"/>
              <a:t>28.01.2015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C17E-9F20-42CA-9F64-3532BDE7C4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6CEB-3E8E-44FE-8FBE-3160D3A76091}" type="datetimeFigureOut">
              <a:rPr lang="ru-RU" smtClean="0"/>
              <a:t>28.01.2015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F27C17E-9F20-42CA-9F64-3532BDE7C4C1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6CEB-3E8E-44FE-8FBE-3160D3A76091}" type="datetimeFigureOut">
              <a:rPr lang="ru-RU" smtClean="0"/>
              <a:t>28.01.2015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C17E-9F20-42CA-9F64-3532BDE7C4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6CEB-3E8E-44FE-8FBE-3160D3A76091}" type="datetimeFigureOut">
              <a:rPr lang="ru-RU" smtClean="0"/>
              <a:t>28.01.2015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C17E-9F20-42CA-9F64-3532BDE7C4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6CEB-3E8E-44FE-8FBE-3160D3A76091}" type="datetimeFigureOut">
              <a:rPr lang="ru-RU" smtClean="0"/>
              <a:t>28.01.2015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C17E-9F20-42CA-9F64-3532BDE7C4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6CEB-3E8E-44FE-8FBE-3160D3A76091}" type="datetimeFigureOut">
              <a:rPr lang="ru-RU" smtClean="0"/>
              <a:t>28.01.2015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C17E-9F20-42CA-9F64-3532BDE7C4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6CEB-3E8E-44FE-8FBE-3160D3A76091}" type="datetimeFigureOut">
              <a:rPr lang="ru-RU" smtClean="0"/>
              <a:t>28.01.2015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C17E-9F20-42CA-9F64-3532BDE7C4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E6CEB-3E8E-44FE-8FBE-3160D3A76091}" type="datetimeFigureOut">
              <a:rPr lang="ru-RU" smtClean="0"/>
              <a:t>28.01.2015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7C17E-9F20-42CA-9F64-3532BDE7C4C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3FE6CEB-3E8E-44FE-8FBE-3160D3A76091}" type="datetimeFigureOut">
              <a:rPr lang="ru-RU" smtClean="0"/>
              <a:t>28.01.2015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F27C17E-9F20-42CA-9F64-3532BDE7C4C1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1604" y="1214422"/>
            <a:ext cx="635798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Порівняльний зворот. Виділення порівняльних зворотів комами</a:t>
            </a:r>
            <a:endParaRPr lang="ru-RU" sz="4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2976" y="4286256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Урок-презентація з української мови у 8 класі</a:t>
            </a:r>
          </a:p>
          <a:p>
            <a:pPr algn="ctr"/>
            <a:r>
              <a:rPr lang="uk-UA" dirty="0" smtClean="0"/>
              <a:t>Учитель Бортник К.І.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500042"/>
            <a:ext cx="750099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</a:rPr>
              <a:t>Зверніть</a:t>
            </a:r>
            <a:r>
              <a:rPr lang="ru-RU" sz="2800" b="1" i="1" dirty="0" smtClean="0">
                <a:solidFill>
                  <a:srgbClr val="002060"/>
                </a:solidFill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</a:rPr>
              <a:t>увагу</a:t>
            </a:r>
            <a:r>
              <a:rPr lang="ru-RU" sz="2800" b="1" i="1" dirty="0" smtClean="0">
                <a:solidFill>
                  <a:srgbClr val="002060"/>
                </a:solidFill>
              </a:rPr>
              <a:t>!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Не </a:t>
            </a:r>
            <a:r>
              <a:rPr lang="ru-RU" sz="2800" dirty="0" smtClean="0"/>
              <a:t>слід</a:t>
            </a:r>
            <a:r>
              <a:rPr lang="ru-RU" sz="2800" dirty="0" smtClean="0"/>
              <a:t> </a:t>
            </a:r>
            <a:r>
              <a:rPr lang="ru-RU" sz="2800" dirty="0" smtClean="0"/>
              <a:t>сплутувати</a:t>
            </a:r>
            <a:r>
              <a:rPr lang="ru-RU" sz="2800" dirty="0" smtClean="0"/>
              <a:t> з порівняльним зворотом прикладку </a:t>
            </a:r>
            <a:r>
              <a:rPr lang="ru-RU" sz="2800" dirty="0" smtClean="0"/>
              <a:t>зі</a:t>
            </a:r>
            <a:r>
              <a:rPr lang="ru-RU" sz="2800" dirty="0" smtClean="0"/>
              <a:t> словом </a:t>
            </a:r>
            <a:r>
              <a:rPr lang="ru-RU" sz="2800" b="1" dirty="0" smtClean="0"/>
              <a:t>як</a:t>
            </a:r>
            <a:r>
              <a:rPr lang="ru-RU" sz="2800" dirty="0" smtClean="0"/>
              <a:t>, яка на </a:t>
            </a:r>
            <a:r>
              <a:rPr lang="ru-RU" sz="2800" dirty="0" smtClean="0"/>
              <a:t>письмі</a:t>
            </a:r>
            <a:r>
              <a:rPr lang="ru-RU" sz="2800" dirty="0" smtClean="0"/>
              <a:t> </a:t>
            </a:r>
            <a:r>
              <a:rPr lang="ru-RU" sz="2800" dirty="0" smtClean="0"/>
              <a:t>здебільшого</a:t>
            </a:r>
            <a:r>
              <a:rPr lang="ru-RU" sz="2800" dirty="0" smtClean="0"/>
              <a:t> комою не </a:t>
            </a:r>
            <a:r>
              <a:rPr lang="ru-RU" sz="2800" dirty="0" smtClean="0"/>
              <a:t>відокремлюється</a:t>
            </a:r>
            <a:r>
              <a:rPr lang="ru-RU" sz="2800" dirty="0" smtClean="0"/>
              <a:t>. </a:t>
            </a:r>
            <a:r>
              <a:rPr lang="ru-RU" sz="2800" dirty="0" smtClean="0"/>
              <a:t>Наприклад</a:t>
            </a:r>
            <a:r>
              <a:rPr lang="ru-RU" sz="2800" dirty="0" smtClean="0"/>
              <a:t>, у </a:t>
            </a:r>
            <a:r>
              <a:rPr lang="ru-RU" sz="2800" dirty="0" smtClean="0"/>
              <a:t>реченні</a:t>
            </a:r>
            <a:r>
              <a:rPr lang="ru-RU" sz="2800" dirty="0" smtClean="0"/>
              <a:t> Франко як поет </a:t>
            </a:r>
            <a:r>
              <a:rPr lang="ru-RU" sz="2800" dirty="0" smtClean="0"/>
              <a:t>відомий</a:t>
            </a:r>
            <a:r>
              <a:rPr lang="ru-RU" sz="2800" dirty="0" smtClean="0"/>
              <a:t> у </a:t>
            </a:r>
            <a:r>
              <a:rPr lang="ru-RU" sz="2800" dirty="0" smtClean="0"/>
              <a:t>світі</a:t>
            </a:r>
            <a:r>
              <a:rPr lang="ru-RU" sz="2800" dirty="0" smtClean="0"/>
              <a:t> - </a:t>
            </a:r>
            <a:r>
              <a:rPr lang="ru-RU" sz="2800" dirty="0" smtClean="0"/>
              <a:t>вислів</a:t>
            </a:r>
            <a:r>
              <a:rPr lang="ru-RU" sz="2800" dirty="0" smtClean="0"/>
              <a:t> «як поет» </a:t>
            </a:r>
            <a:r>
              <a:rPr lang="ru-RU" sz="2800" dirty="0" smtClean="0"/>
              <a:t>є</a:t>
            </a:r>
            <a:r>
              <a:rPr lang="ru-RU" sz="2800" dirty="0" smtClean="0"/>
              <a:t> прикладкою, а не зворотом (у </a:t>
            </a:r>
            <a:r>
              <a:rPr lang="ru-RU" sz="2800" dirty="0" smtClean="0"/>
              <a:t>цьому</a:t>
            </a:r>
            <a:r>
              <a:rPr lang="ru-RU" sz="2800" dirty="0" smtClean="0"/>
              <a:t> </a:t>
            </a:r>
            <a:r>
              <a:rPr lang="ru-RU" sz="2800" dirty="0" smtClean="0"/>
              <a:t>реченні</a:t>
            </a:r>
            <a:r>
              <a:rPr lang="ru-RU" sz="2800" dirty="0" smtClean="0"/>
              <a:t> не </a:t>
            </a:r>
            <a:r>
              <a:rPr lang="ru-RU" sz="2800" dirty="0" smtClean="0"/>
              <a:t>порівнюється</a:t>
            </a:r>
            <a:r>
              <a:rPr lang="ru-RU" sz="2800" dirty="0" smtClean="0"/>
              <a:t> Франко з </a:t>
            </a:r>
            <a:r>
              <a:rPr lang="ru-RU" sz="2800" dirty="0" smtClean="0"/>
              <a:t>поетом</a:t>
            </a:r>
            <a:r>
              <a:rPr lang="ru-RU" sz="2800" dirty="0" smtClean="0"/>
              <a:t>, </a:t>
            </a:r>
            <a:r>
              <a:rPr lang="ru-RU" sz="2800" dirty="0" smtClean="0"/>
              <a:t>бо</a:t>
            </a:r>
            <a:r>
              <a:rPr lang="ru-RU" sz="2800" dirty="0" smtClean="0"/>
              <a:t> </a:t>
            </a:r>
            <a:r>
              <a:rPr lang="ru-RU" sz="2800" dirty="0" smtClean="0"/>
              <a:t>він</a:t>
            </a:r>
            <a:r>
              <a:rPr lang="ru-RU" sz="2800" dirty="0" smtClean="0"/>
              <a:t> і </a:t>
            </a:r>
            <a:r>
              <a:rPr lang="ru-RU" sz="2800" dirty="0" smtClean="0"/>
              <a:t>є</a:t>
            </a:r>
            <a:r>
              <a:rPr lang="ru-RU" sz="2800" dirty="0" smtClean="0"/>
              <a:t> </a:t>
            </a:r>
            <a:r>
              <a:rPr lang="ru-RU" sz="2800" dirty="0" smtClean="0"/>
              <a:t>поетом</a:t>
            </a:r>
            <a:r>
              <a:rPr lang="ru-RU" sz="2800" dirty="0" smtClean="0"/>
              <a:t>. </a:t>
            </a:r>
            <a:r>
              <a:rPr lang="ru-RU" sz="2800" dirty="0" smtClean="0"/>
              <a:t>Мовиться</a:t>
            </a:r>
            <a:r>
              <a:rPr lang="ru-RU" sz="2800" dirty="0" smtClean="0"/>
              <a:t> про те, що Франко </a:t>
            </a:r>
            <a:r>
              <a:rPr lang="ru-RU" sz="2800" dirty="0" smtClean="0"/>
              <a:t>відомий</a:t>
            </a:r>
            <a:r>
              <a:rPr lang="ru-RU" sz="2800" dirty="0" smtClean="0"/>
              <a:t> </a:t>
            </a:r>
            <a:r>
              <a:rPr lang="ru-RU" sz="2800" dirty="0" smtClean="0"/>
              <a:t>світу</a:t>
            </a:r>
            <a:r>
              <a:rPr lang="ru-RU" sz="2800" dirty="0" smtClean="0"/>
              <a:t> в </a:t>
            </a:r>
            <a:r>
              <a:rPr lang="ru-RU" sz="2800" dirty="0" smtClean="0"/>
              <a:t>ролі</a:t>
            </a:r>
            <a:r>
              <a:rPr lang="ru-RU" sz="2800" dirty="0" smtClean="0"/>
              <a:t> </a:t>
            </a:r>
            <a:r>
              <a:rPr lang="ru-RU" sz="2800" dirty="0" smtClean="0"/>
              <a:t>поета</a:t>
            </a:r>
            <a:r>
              <a:rPr lang="ru-RU" sz="2800" dirty="0" smtClean="0"/>
              <a:t>).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Опрацювати</a:t>
            </a:r>
            <a:r>
              <a:rPr lang="ru-RU" sz="2800" dirty="0" smtClean="0"/>
              <a:t> </a:t>
            </a:r>
            <a:r>
              <a:rPr lang="ru-RU" sz="2800" dirty="0" smtClean="0"/>
              <a:t>матеріал</a:t>
            </a:r>
            <a:r>
              <a:rPr lang="ru-RU" sz="2800" dirty="0" smtClean="0"/>
              <a:t> в </a:t>
            </a:r>
            <a:r>
              <a:rPr lang="ru-RU" sz="2800" dirty="0" smtClean="0"/>
              <a:t>підручнику</a:t>
            </a:r>
            <a:r>
              <a:rPr lang="ru-RU" sz="2800" dirty="0" smtClean="0"/>
              <a:t> </a:t>
            </a:r>
            <a:r>
              <a:rPr lang="ru-RU" sz="2800" dirty="0" smtClean="0"/>
              <a:t>стор</a:t>
            </a:r>
            <a:r>
              <a:rPr lang="ru-RU" sz="2800" dirty="0" smtClean="0"/>
              <a:t>. 93</a:t>
            </a:r>
          </a:p>
          <a:p>
            <a:pPr algn="ctr"/>
            <a:r>
              <a:rPr lang="ru-RU" sz="2800" dirty="0" smtClean="0"/>
              <a:t>Виконати</a:t>
            </a:r>
            <a:r>
              <a:rPr lang="ru-RU" sz="2800" dirty="0" smtClean="0"/>
              <a:t> </a:t>
            </a:r>
            <a:r>
              <a:rPr lang="ru-RU" sz="2800" dirty="0" smtClean="0"/>
              <a:t>вправу</a:t>
            </a:r>
            <a:r>
              <a:rPr lang="ru-RU" sz="2800" dirty="0" smtClean="0"/>
              <a:t> 141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85794"/>
            <a:ext cx="750099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92D050"/>
                </a:solidFill>
              </a:rPr>
              <a:t>- Практичний блок.</a:t>
            </a:r>
            <a:endParaRPr lang="ru-RU" sz="2400" b="1" dirty="0" smtClean="0">
              <a:solidFill>
                <a:srgbClr val="92D050"/>
              </a:solidFill>
            </a:endParaRPr>
          </a:p>
          <a:p>
            <a:pPr algn="ctr"/>
            <a:r>
              <a:rPr lang="ru-RU" sz="2400" dirty="0" smtClean="0"/>
              <a:t>Два-чотири - всі разом!</a:t>
            </a:r>
            <a:r>
              <a:rPr lang="ru-RU" sz="2400" b="1" dirty="0" smtClean="0"/>
              <a:t> </a:t>
            </a:r>
          </a:p>
          <a:p>
            <a:pPr algn="ctr"/>
            <a:endParaRPr lang="ru-RU" sz="2400" b="1" dirty="0" smtClean="0"/>
          </a:p>
          <a:p>
            <a:r>
              <a:rPr lang="ru-RU" sz="2400" dirty="0" smtClean="0"/>
              <a:t>Доведіть, що лише в одному з поданих речень перед порівняльним сполучником ставиться кома.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1. На конвертах хат літо клеїть віконця як марки (Л. Костенко). 2. Старенька мати коло хати немов криниця степова (І.Доценко). 3. Посипався як з решета наглий краплистий дощ (І.Нечуй-Левицький)</a:t>
            </a:r>
            <a:br>
              <a:rPr lang="ru-RU" sz="2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97346"/>
            <a:ext cx="792961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Випишіть лише ті речення, в яких порівняльні звороти відокремлюються комами. Звороти підкресліть як члени речення.</a:t>
            </a:r>
            <a:br>
              <a:rPr lang="ru-RU" sz="2400" dirty="0" smtClean="0"/>
            </a:br>
            <a:r>
              <a:rPr lang="ru-RU" sz="2400" i="1" dirty="0" smtClean="0"/>
              <a:t>1. Тихесенько стукає в шибку бентежне як сон зітхання (Н. Гамалій). 2. На заході півнеба охопили нерухому заграву, дощ лив як з відра (О. Гончар). 3. Веселий дощ посипався мов крізь сито, вмить заснував прозору далечінь (В. Скомаровський). 4. Отак і людина б'ється як та риба об лід (Нар. творчість).5.І вже струмочки наче діти побігли смішно по траві . 7. Капітан Косачів немов прокинувся од сну (Ю. Збанацький). 8. Моя любов як море, що висохнуть не може... (В. Сосюра).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II. Попрацюйте в парах. Визначте всі члени речення в першому і другому реченнях, по черзі називаючи слова.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928670"/>
            <a:ext cx="735811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/>
              <a:t>Творче завдання</a:t>
            </a:r>
            <a:endParaRPr lang="ru-RU" sz="2400" b="1" i="1" dirty="0" smtClean="0"/>
          </a:p>
          <a:p>
            <a:r>
              <a:rPr lang="ru-RU" sz="2400" i="1" dirty="0" smtClean="0"/>
              <a:t>Утворіть з кожної пари речень одне речення з порівняльним зворотом. Утворені речення запишіть.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1. Одеса крізь туман здалеку височіла на березі. Так височіє кістяк старої шхуни (За Ю. Яновським). 2. Люблю я слово строге і вагоме, пряме, чисте. Таким прямим буває промінь, а чистим - дощ (За В. Бичком). 3. Вже колоски, довірливі, звелись навшпиньки, туляться до рук. Такими довірливими бувають діти (За В. Скомаровським).</a:t>
            </a:r>
            <a:endParaRPr lang="ru-RU" sz="2400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714356"/>
            <a:ext cx="7143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3200" dirty="0" smtClean="0"/>
              <a:t>Складіть і запишіть речення з поданими порівняльними зворотами. Звороти підкресліть як члени речення.</a:t>
            </a:r>
          </a:p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i="1" dirty="0" smtClean="0"/>
              <a:t>Мов калина, наче дзвіночки, мов лід, майже як і вчора, як пір'їна, мов золоті сльози.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642918"/>
            <a:ext cx="78581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Мовознавче дослідження</a:t>
            </a:r>
          </a:p>
          <a:p>
            <a:pPr algn="ctr"/>
            <a:endParaRPr lang="uk-UA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Знайти в реченнях фразеологізми. Пояснити їхнє значення. Дібрати до фразеологічних зворотів слова-синоніми і записати їх.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1. Звичайно, заднім числом неважко все розв’язати. 2. З вами хоч на край світу. 3. Наша робота пішла як по маслу. 4. Ми потрапили під зливу і вимокли до нитки.</a:t>
            </a:r>
          </a:p>
          <a:p>
            <a:pPr algn="ctr"/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71480"/>
            <a:ext cx="785818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92D050"/>
                </a:solidFill>
              </a:rPr>
              <a:t>Підсумок уроку.</a:t>
            </a:r>
          </a:p>
          <a:p>
            <a:r>
              <a:rPr lang="uk-UA" sz="2800" b="1" i="1" dirty="0" smtClean="0"/>
              <a:t>Мовознавча вікторина </a:t>
            </a:r>
            <a:r>
              <a:rPr lang="uk-UA" sz="2800" b="1" i="1" dirty="0" smtClean="0"/>
              <a:t>“Незакінчені</a:t>
            </a:r>
            <a:r>
              <a:rPr lang="uk-UA" sz="2800" b="1" i="1" dirty="0" smtClean="0"/>
              <a:t> </a:t>
            </a:r>
            <a:r>
              <a:rPr lang="uk-UA" sz="2800" b="1" i="1" dirty="0" smtClean="0"/>
              <a:t>речення”</a:t>
            </a:r>
            <a:endParaRPr lang="uk-UA" sz="2800" b="1" i="1" dirty="0" smtClean="0"/>
          </a:p>
          <a:p>
            <a:endParaRPr lang="uk-UA" b="1" i="1" dirty="0" smtClean="0"/>
          </a:p>
          <a:p>
            <a:pPr marL="342900" indent="-342900">
              <a:buAutoNum type="arabicPeriod"/>
            </a:pPr>
            <a:r>
              <a:rPr lang="uk-UA" sz="2400" dirty="0" smtClean="0"/>
              <a:t>Порівняльний зворот – це … член речення, який приєднується за допомогою слів ….</a:t>
            </a:r>
          </a:p>
          <a:p>
            <a:pPr marL="342900" indent="-342900">
              <a:buAutoNum type="arabicPeriod"/>
            </a:pPr>
            <a:r>
              <a:rPr lang="uk-UA" sz="2400" dirty="0" smtClean="0"/>
              <a:t>Порівняльний зворот виділяється … , якщо він стоїть на початку чи в кінці речення, а … …, якщо він знаходиться в середині речення.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 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Порівняльний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зворот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відокремлюється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комами в таких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порівняльний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зворот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частиною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… 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latin typeface="Calibri" pitchFamily="34" charset="0"/>
                <a:cs typeface="Times New Roman" pitchFamily="18" charset="0"/>
              </a:rPr>
              <a:t>      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перед порівняльним зворотом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прислівники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…</a:t>
            </a:r>
            <a:r>
              <a:rPr lang="ru-RU" sz="2400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порівняльний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зворот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входить до складу … .</a:t>
            </a:r>
            <a:endParaRPr lang="uk-UA" sz="2400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9" y="1071546"/>
            <a:ext cx="68580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Самооцінювання</a:t>
            </a:r>
            <a:r>
              <a:rPr lang="uk-UA" sz="3200" dirty="0" smtClean="0"/>
              <a:t>.</a:t>
            </a:r>
          </a:p>
          <a:p>
            <a:endParaRPr lang="uk-UA" sz="3200" dirty="0" smtClean="0"/>
          </a:p>
          <a:p>
            <a:r>
              <a:rPr lang="uk-UA" sz="3200" dirty="0" smtClean="0"/>
              <a:t>Домашнє завдання.</a:t>
            </a:r>
          </a:p>
          <a:p>
            <a:r>
              <a:rPr lang="uk-UA" sz="3200" dirty="0" smtClean="0"/>
              <a:t>Опрацювати матеріал підручника ст.93; </a:t>
            </a:r>
          </a:p>
          <a:p>
            <a:r>
              <a:rPr lang="uk-UA" sz="3200" dirty="0" smtClean="0"/>
              <a:t>написати твір-мініатюру опису природи, використовуючи порівняльні звороти.</a:t>
            </a:r>
          </a:p>
          <a:p>
            <a:endParaRPr lang="ru-RU" sz="32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Епіграф уроку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uk-UA" sz="3600" b="1" dirty="0" smtClean="0">
                <a:latin typeface="Monotype Corsiva" pitchFamily="66" charset="0"/>
              </a:rPr>
              <a:t>Як парость виноградної лози, </a:t>
            </a:r>
          </a:p>
          <a:p>
            <a:pPr algn="ctr">
              <a:buNone/>
            </a:pPr>
            <a:r>
              <a:rPr lang="uk-UA" sz="3600" b="1" dirty="0" smtClean="0">
                <a:latin typeface="Monotype Corsiva" pitchFamily="66" charset="0"/>
              </a:rPr>
              <a:t>Плекайте мову. Пильно й ненастанно</a:t>
            </a:r>
          </a:p>
          <a:p>
            <a:pPr algn="ctr">
              <a:buNone/>
            </a:pPr>
            <a:r>
              <a:rPr lang="uk-UA" sz="3600" b="1" dirty="0" smtClean="0">
                <a:latin typeface="Monotype Corsiva" pitchFamily="66" charset="0"/>
              </a:rPr>
              <a:t>Політь бур’ян. Чистіша від сльози</a:t>
            </a:r>
          </a:p>
          <a:p>
            <a:pPr algn="ctr">
              <a:buNone/>
            </a:pPr>
            <a:r>
              <a:rPr lang="uk-UA" sz="3600" b="1" dirty="0" smtClean="0">
                <a:latin typeface="Monotype Corsiva" pitchFamily="66" charset="0"/>
              </a:rPr>
              <a:t>Вона хай буде. Вірно й слухняно</a:t>
            </a:r>
          </a:p>
          <a:p>
            <a:pPr algn="ctr">
              <a:buNone/>
            </a:pPr>
            <a:r>
              <a:rPr lang="uk-UA" sz="3600" b="1" dirty="0" smtClean="0">
                <a:latin typeface="Monotype Corsiva" pitchFamily="66" charset="0"/>
              </a:rPr>
              <a:t>Нехай вона щоразу служить вам,</a:t>
            </a:r>
          </a:p>
          <a:p>
            <a:pPr algn="ctr">
              <a:buNone/>
            </a:pPr>
            <a:r>
              <a:rPr lang="uk-UA" sz="3600" b="1" dirty="0" smtClean="0">
                <a:latin typeface="Monotype Corsiva" pitchFamily="66" charset="0"/>
              </a:rPr>
              <a:t>Хоч і живе своїм живим життям.</a:t>
            </a:r>
          </a:p>
          <a:p>
            <a:pPr algn="ctr">
              <a:buNone/>
            </a:pPr>
            <a:r>
              <a:rPr lang="uk-UA" sz="3600" b="1" dirty="0">
                <a:latin typeface="Monotype Corsiva" pitchFamily="66" charset="0"/>
              </a:rPr>
              <a:t> </a:t>
            </a:r>
            <a:r>
              <a:rPr lang="uk-UA" sz="3600" b="1" dirty="0" smtClean="0">
                <a:latin typeface="Monotype Corsiva" pitchFamily="66" charset="0"/>
              </a:rPr>
              <a:t>                              М.Рильський</a:t>
            </a:r>
            <a:endParaRPr lang="ru-RU" sz="3600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Перевірка домашнього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Бесіда:</a:t>
            </a:r>
          </a:p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1. Що таке обставина?</a:t>
            </a:r>
          </a:p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 2. Які є види обставин за значенням?</a:t>
            </a:r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uk-UA" dirty="0" smtClean="0"/>
              <a:t>- Зачитати речення із обставинами відповідно до їх значення.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642918"/>
            <a:ext cx="835824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</a:rPr>
              <a:t>Актуалізація опорних знань.</a:t>
            </a:r>
          </a:p>
          <a:p>
            <a:r>
              <a:rPr lang="uk-UA" sz="2800" b="1" dirty="0" smtClean="0"/>
              <a:t>“Мікрофон”</a:t>
            </a:r>
            <a:endParaRPr lang="uk-UA" sz="2800" b="1" dirty="0" smtClean="0"/>
          </a:p>
          <a:p>
            <a:endParaRPr lang="uk-UA" sz="2800" b="1" dirty="0"/>
          </a:p>
          <a:p>
            <a:pPr marL="514350" indent="-514350">
              <a:buAutoNum type="arabicPeriod"/>
            </a:pPr>
            <a:r>
              <a:rPr lang="uk-UA" sz="2800" b="1" dirty="0" smtClean="0"/>
              <a:t>Який зворот називають фразеологічним?</a:t>
            </a:r>
          </a:p>
          <a:p>
            <a:pPr marL="514350" indent="-514350">
              <a:buAutoNum type="arabicPeriod"/>
            </a:pPr>
            <a:r>
              <a:rPr lang="uk-UA" sz="2800" b="1" dirty="0" smtClean="0"/>
              <a:t>Які ще звороти ви вивчали?</a:t>
            </a:r>
          </a:p>
          <a:p>
            <a:pPr marL="514350" indent="-514350">
              <a:buAutoNum type="arabicPeriod"/>
            </a:pPr>
            <a:r>
              <a:rPr lang="uk-UA" sz="2800" b="1" dirty="0" smtClean="0"/>
              <a:t>Що таке дієприкметниковий зворот?</a:t>
            </a:r>
          </a:p>
          <a:p>
            <a:pPr marL="514350" indent="-514350">
              <a:buAutoNum type="arabicPeriod"/>
            </a:pPr>
            <a:r>
              <a:rPr lang="uk-UA" sz="2800" b="1" dirty="0" smtClean="0"/>
              <a:t>Який зворот називається дієприслівниковим?</a:t>
            </a:r>
          </a:p>
          <a:p>
            <a:pPr marL="514350" indent="-514350">
              <a:buAutoNum type="arabicPeriod"/>
            </a:pPr>
            <a:r>
              <a:rPr lang="uk-UA" sz="2800" b="1" dirty="0" smtClean="0"/>
              <a:t>Яку синтаксичну роль виконує дієприкметниковий зворот?</a:t>
            </a:r>
          </a:p>
          <a:p>
            <a:pPr marL="514350" indent="-514350">
              <a:buAutoNum type="arabicPeriod"/>
            </a:pPr>
            <a:r>
              <a:rPr lang="uk-UA" sz="2800" b="1" dirty="0" smtClean="0"/>
              <a:t>Яку синтаксичну роль виконує</a:t>
            </a:r>
          </a:p>
          <a:p>
            <a:pPr marL="514350" indent="-514350"/>
            <a:r>
              <a:rPr lang="uk-UA" sz="2800" b="1" dirty="0"/>
              <a:t> </a:t>
            </a:r>
            <a:r>
              <a:rPr lang="uk-UA" sz="2800" b="1" dirty="0" smtClean="0"/>
              <a:t>                 дієприслівниковий зворот?</a:t>
            </a:r>
            <a:endParaRPr lang="ru-RU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785794"/>
            <a:ext cx="6786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i="1" u="sng" dirty="0" smtClean="0"/>
              <a:t>Лінгвістичне спостереження</a:t>
            </a:r>
            <a:endParaRPr lang="ru-RU" sz="3600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928802"/>
            <a:ext cx="735811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/>
              <a:t>Прочитайте епіграф уроку. Випишіть з поданого тексту словосполучення зі значенням порівняння. </a:t>
            </a:r>
          </a:p>
          <a:p>
            <a:r>
              <a:rPr lang="uk-UA" sz="3200" b="1" dirty="0" smtClean="0"/>
              <a:t>Пригадайте з художньої літератури, що називається порівнянням.</a:t>
            </a:r>
            <a:endParaRPr lang="ru-RU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357298"/>
            <a:ext cx="81439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00B050"/>
                </a:solidFill>
              </a:rPr>
              <a:t>Завдання уроку</a:t>
            </a:r>
            <a:r>
              <a:rPr lang="uk-UA" sz="3200" b="1" dirty="0" smtClean="0"/>
              <a:t>:</a:t>
            </a:r>
          </a:p>
          <a:p>
            <a:pPr>
              <a:buFontTx/>
              <a:buChar char="-"/>
            </a:pPr>
            <a:r>
              <a:rPr lang="uk-UA" sz="3200" b="1" dirty="0" smtClean="0"/>
              <a:t>ознайомитися із порівняльним зворотом, його виражальними можливостями;</a:t>
            </a:r>
          </a:p>
          <a:p>
            <a:pPr>
              <a:buFontTx/>
              <a:buChar char="-"/>
            </a:pPr>
            <a:r>
              <a:rPr lang="uk-UA" sz="3200" b="1" dirty="0" smtClean="0"/>
              <a:t>формувати вміння виділяти порівняльні звороти розділовими знаками;</a:t>
            </a:r>
          </a:p>
          <a:p>
            <a:pPr>
              <a:buFontTx/>
              <a:buChar char="-"/>
            </a:pPr>
            <a:r>
              <a:rPr lang="uk-UA" sz="3200" b="1" dirty="0"/>
              <a:t> </a:t>
            </a:r>
            <a:r>
              <a:rPr lang="uk-UA" sz="3200" b="1" dirty="0" smtClean="0"/>
              <a:t>розвивати логічне мислення, увагу.</a:t>
            </a:r>
          </a:p>
          <a:p>
            <a:pPr>
              <a:buFontTx/>
              <a:buChar char="-"/>
            </a:pPr>
            <a:endParaRPr lang="ru-RU" sz="3200" b="1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0034" y="303234"/>
            <a:ext cx="8286808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1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Сприйняття учнями нового матеріалу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3600" b="1" i="1" dirty="0" smtClean="0">
                <a:solidFill>
                  <a:srgbClr val="92D05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Теоретичний блок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Особливості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звороту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Порівняльний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зворот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образно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характеризує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предмети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ознаки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шляхом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порівняння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іншими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предметами,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діями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ознаками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Порівняльні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звороти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вводяться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речення за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допомогою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порівняльних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сполучників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як, мов,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мовби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немовби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наче,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неначе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неначебто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ніби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нібито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буцім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У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реченні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порівняльний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зворот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одним членом речення і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здебільшого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виконує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синтаксичну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роль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обставини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способу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4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Наприклад: І горобці, </a:t>
            </a:r>
            <a:r>
              <a:rPr lang="uk-UA" sz="2400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неначе з-за куліс</a:t>
            </a:r>
            <a:r>
              <a:rPr lang="uk-UA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упали табуном на просо.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5720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Зверніть</a:t>
            </a:r>
            <a:r>
              <a:rPr lang="ru-RU" dirty="0" smtClean="0"/>
              <a:t> </a:t>
            </a:r>
            <a:r>
              <a:rPr lang="ru-RU" dirty="0" smtClean="0"/>
              <a:t>увагу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розрізняти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речення з порівняльним зворотом 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складні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 яких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порівняльна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приєднується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сполучниками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як, мов,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ніби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наче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згадую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відчинила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привітно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свою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кімнату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... (К. Герасименко).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реченні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«як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відчинила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привітно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свою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кімнату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граматичну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основу 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відчинила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реченням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зворотом.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28596" y="777041"/>
            <a:ext cx="814393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Виділення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зворотів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Порівняльні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звороти в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усному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мовленні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виділяються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інтонацією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а на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письмі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комами.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зворот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стоїть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середині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речення, то коми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ставляться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обох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боків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Порівняйте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! 1. Люблю, мов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сонце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материнську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мову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2. Мов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сонце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люблю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материнську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мову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3. Люблю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материнську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мову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мов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сонце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85720" y="2890277"/>
            <a:ext cx="814393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Кома не ставиться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Порівняльний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зворот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відокремлюється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комами в таких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випадках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порівняльний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зворот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частиною</a:t>
            </a:r>
            <a:r>
              <a:rPr lang="ru-RU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складеного</a:t>
            </a:r>
            <a:r>
              <a:rPr lang="ru-RU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присудка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У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цьому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випадку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поставити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тире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Дівчина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мов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маківка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перед порівняльним зворотом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прислівники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майже,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зовсім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Хлопці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говорили майже як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дорослі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порівняльний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зворот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входить до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складу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фразеологізмів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типу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жити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як сир у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маслі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боятися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як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вогню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тощо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Запахло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сіркою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горілим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і дощ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линув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як з відра (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Панас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Мирний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</TotalTime>
  <Words>595</Words>
  <Application>Microsoft Office PowerPoint</Application>
  <PresentationFormat>Экран (4:3)</PresentationFormat>
  <Paragraphs>87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Апекс</vt:lpstr>
      <vt:lpstr>Слайд 1</vt:lpstr>
      <vt:lpstr>Епіграф уроку</vt:lpstr>
      <vt:lpstr>Перевірка домашнього завдання</vt:lpstr>
      <vt:lpstr>Слайд 4</vt:lpstr>
      <vt:lpstr>Слайд 5</vt:lpstr>
      <vt:lpstr>Слайд 6</vt:lpstr>
      <vt:lpstr>Слайд 7</vt:lpstr>
      <vt:lpstr>Зверніть увагу!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2015-01-28T13:01:11Z</dcterms:created>
  <dcterms:modified xsi:type="dcterms:W3CDTF">2015-01-28T13:13:21Z</dcterms:modified>
</cp:coreProperties>
</file>