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A9A1-2D34-4019-A3A5-002BF8E5C46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4DE145-CE48-439A-B51B-86000E38C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A9A1-2D34-4019-A3A5-002BF8E5C46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145-CE48-439A-B51B-86000E38C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A9A1-2D34-4019-A3A5-002BF8E5C46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145-CE48-439A-B51B-86000E38C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A9A1-2D34-4019-A3A5-002BF8E5C46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4DE145-CE48-439A-B51B-86000E38C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A9A1-2D34-4019-A3A5-002BF8E5C46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145-CE48-439A-B51B-86000E38C1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A9A1-2D34-4019-A3A5-002BF8E5C46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145-CE48-439A-B51B-86000E38C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A9A1-2D34-4019-A3A5-002BF8E5C46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4DE145-CE48-439A-B51B-86000E38C1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A9A1-2D34-4019-A3A5-002BF8E5C46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145-CE48-439A-B51B-86000E38C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A9A1-2D34-4019-A3A5-002BF8E5C46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145-CE48-439A-B51B-86000E38C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A9A1-2D34-4019-A3A5-002BF8E5C46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145-CE48-439A-B51B-86000E38C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A9A1-2D34-4019-A3A5-002BF8E5C46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145-CE48-439A-B51B-86000E38C1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09A9A1-2D34-4019-A3A5-002BF8E5C469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4DE145-CE48-439A-B51B-86000E38C1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кольники-олимпиа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7582"/>
            <a:ext cx="5000628" cy="3330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5234" y="0"/>
            <a:ext cx="81387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ЗВЕРТАННЯ </a:t>
            </a:r>
          </a:p>
          <a:p>
            <a:pPr algn="ctr"/>
            <a:r>
              <a:rPr lang="uk-UA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НЕПОШИРЕНІ І ПОШИРЕНІ</a:t>
            </a:r>
            <a:endParaRPr lang="ru-RU" sz="7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72066" y="4853411"/>
            <a:ext cx="3767134" cy="1222375"/>
          </a:xfrm>
        </p:spPr>
        <p:txBody>
          <a:bodyPr>
            <a:normAutofit/>
          </a:bodyPr>
          <a:lstStyle/>
          <a:p>
            <a:r>
              <a:rPr lang="uk-UA" sz="1800" b="1" i="1" dirty="0" smtClean="0">
                <a:solidFill>
                  <a:schemeClr val="tx1"/>
                </a:solidFill>
              </a:rPr>
              <a:t>Підготувала учитель української мови і літератури </a:t>
            </a:r>
            <a:r>
              <a:rPr lang="uk-UA" sz="1800" b="1" i="1" dirty="0" err="1" smtClean="0">
                <a:solidFill>
                  <a:schemeClr val="tx1"/>
                </a:solidFill>
              </a:rPr>
              <a:t>Лохвицької</a:t>
            </a:r>
            <a:r>
              <a:rPr lang="uk-UA" sz="1800" b="1" i="1" dirty="0" smtClean="0">
                <a:solidFill>
                  <a:schemeClr val="tx1"/>
                </a:solidFill>
              </a:rPr>
              <a:t> гімназії №1</a:t>
            </a:r>
            <a:br>
              <a:rPr lang="uk-UA" sz="1800" b="1" i="1" dirty="0" smtClean="0">
                <a:solidFill>
                  <a:schemeClr val="tx1"/>
                </a:solidFill>
              </a:rPr>
            </a:br>
            <a:r>
              <a:rPr lang="uk-UA" sz="1800" b="1" i="1" dirty="0" err="1" smtClean="0">
                <a:solidFill>
                  <a:schemeClr val="tx1"/>
                </a:solidFill>
              </a:rPr>
              <a:t>прокопенко</a:t>
            </a:r>
            <a:r>
              <a:rPr lang="uk-UA" sz="1800" b="1" i="1" dirty="0" smtClean="0">
                <a:solidFill>
                  <a:schemeClr val="tx1"/>
                </a:solidFill>
              </a:rPr>
              <a:t> </a:t>
            </a:r>
            <a:r>
              <a:rPr lang="uk-UA" sz="1800" b="1" i="1" dirty="0" err="1" smtClean="0">
                <a:solidFill>
                  <a:schemeClr val="tx1"/>
                </a:solidFill>
              </a:rPr>
              <a:t>ніна</a:t>
            </a:r>
            <a:r>
              <a:rPr lang="uk-UA" sz="1800" b="1" i="1" dirty="0" smtClean="0">
                <a:solidFill>
                  <a:schemeClr val="tx1"/>
                </a:solidFill>
              </a:rPr>
              <a:t> Олексіївна</a:t>
            </a:r>
            <a:endParaRPr lang="ru-RU" sz="1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14356"/>
            <a:ext cx="947701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Сію дитині  в серденьку ласку,</a:t>
            </a:r>
          </a:p>
          <a:p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Сійся - родися ніжне </a:t>
            </a:r>
            <a:r>
              <a:rPr lang="uk-UA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“будь</a:t>
            </a:r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ласка”</a:t>
            </a:r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Вдячне </a:t>
            </a:r>
            <a:r>
              <a:rPr lang="uk-UA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“спасибі”</a:t>
            </a:r>
            <a:r>
              <a:rPr lang="uk-UA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“вибач”</a:t>
            </a:r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тремтливе – </a:t>
            </a:r>
          </a:p>
          <a:p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Слово у серці, як зернятко в ниві.</a:t>
            </a:r>
          </a:p>
          <a:p>
            <a:r>
              <a:rPr lang="uk-UA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“Доброго</a:t>
            </a:r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ранку!”, </a:t>
            </a:r>
            <a:r>
              <a:rPr lang="uk-UA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“Світлої</a:t>
            </a:r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днини!” – </a:t>
            </a:r>
          </a:p>
          <a:p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Щедро даруй ти людям, дитино.</a:t>
            </a:r>
          </a:p>
          <a:p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Мова барвиста, мова багата, </a:t>
            </a:r>
          </a:p>
          <a:p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Рідна і тепла, як батьківська хата.</a:t>
            </a:r>
          </a:p>
          <a:p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В.Гринько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90403138_fotoramka_01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899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0166" y="714356"/>
            <a:ext cx="46777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Девіз уроку: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2000240"/>
            <a:ext cx="68961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“Мова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– то цілюще народне </a:t>
            </a:r>
          </a:p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джерело, і  хто не припаде до </a:t>
            </a:r>
          </a:p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нього вустами,той сам усихає</a:t>
            </a:r>
          </a:p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від </a:t>
            </a:r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спраги.”</a:t>
            </a:r>
            <a:endParaRPr lang="uk-UA" sz="36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                     В.О.Сухомлинський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60940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i="1" dirty="0" smtClean="0">
                <a:solidFill>
                  <a:srgbClr val="FF0000"/>
                </a:solidFill>
                <a:latin typeface="+mj-lt"/>
              </a:rPr>
              <a:t>Звертання</a:t>
            </a:r>
            <a:r>
              <a:rPr lang="uk-UA" sz="5400" dirty="0" smtClean="0"/>
              <a:t> </a:t>
            </a:r>
            <a:r>
              <a:rPr lang="uk-UA" sz="5400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uk-UA" sz="4800" dirty="0" smtClean="0">
                <a:solidFill>
                  <a:schemeClr val="accent2">
                    <a:lumMod val="50000"/>
                  </a:schemeClr>
                </a:solidFill>
              </a:rPr>
              <a:t> це слово або </a:t>
            </a:r>
          </a:p>
          <a:p>
            <a:r>
              <a:rPr lang="uk-UA" sz="4800" dirty="0" smtClean="0">
                <a:solidFill>
                  <a:schemeClr val="accent2">
                    <a:lumMod val="50000"/>
                  </a:schemeClr>
                </a:solidFill>
              </a:rPr>
              <a:t>сполучення слів, що називає </a:t>
            </a:r>
          </a:p>
          <a:p>
            <a:r>
              <a:rPr lang="uk-UA" sz="4800" dirty="0" smtClean="0">
                <a:solidFill>
                  <a:schemeClr val="accent2">
                    <a:lumMod val="50000"/>
                  </a:schemeClr>
                </a:solidFill>
              </a:rPr>
              <a:t>того, до кого (або до чого)</a:t>
            </a:r>
          </a:p>
          <a:p>
            <a:r>
              <a:rPr lang="uk-UA" sz="4800" dirty="0" smtClean="0">
                <a:solidFill>
                  <a:schemeClr val="accent2">
                    <a:lumMod val="50000"/>
                  </a:schemeClr>
                </a:solidFill>
              </a:rPr>
              <a:t> адресоване мовлення.</a:t>
            </a:r>
          </a:p>
          <a:p>
            <a:r>
              <a:rPr lang="uk-UA" sz="4800" b="1" i="1" dirty="0" smtClean="0">
                <a:solidFill>
                  <a:srgbClr val="0070C0"/>
                </a:solidFill>
              </a:rPr>
              <a:t>Наприклад:</a:t>
            </a:r>
            <a:r>
              <a:rPr lang="uk-UA" sz="4800" b="1" dirty="0" smtClean="0">
                <a:solidFill>
                  <a:srgbClr val="0070C0"/>
                </a:solidFill>
              </a:rPr>
              <a:t>  </a:t>
            </a:r>
            <a:r>
              <a:rPr lang="uk-UA" sz="4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Мово моя, мово, </a:t>
            </a:r>
          </a:p>
          <a:p>
            <a:r>
              <a:rPr lang="uk-UA" sz="4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мово кольорова, в ній гроза</a:t>
            </a:r>
          </a:p>
          <a:p>
            <a:r>
              <a:rPr lang="uk-UA" sz="4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ранкова й тиша вечорова. </a:t>
            </a:r>
            <a:endParaRPr lang="ru-RU" sz="4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92009d29f3fdb47ab8ea9901fe61952b.jpg"/>
          <p:cNvPicPr>
            <a:picLocks noChangeAspect="1"/>
          </p:cNvPicPr>
          <p:nvPr/>
        </p:nvPicPr>
        <p:blipFill>
          <a:blip r:embed="rId2"/>
          <a:srcRect l="13021" r="36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56" y="357166"/>
            <a:ext cx="60278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7030A0"/>
                </a:solidFill>
                <a:latin typeface="+mj-lt"/>
              </a:rPr>
              <a:t>ВИДИ ЗВЕРТАНЬ </a:t>
            </a:r>
          </a:p>
          <a:p>
            <a:pPr algn="ctr"/>
            <a:r>
              <a:rPr lang="uk-UA" sz="6000" b="1" dirty="0" smtClean="0">
                <a:solidFill>
                  <a:srgbClr val="7030A0"/>
                </a:solidFill>
                <a:latin typeface="+mj-lt"/>
              </a:rPr>
              <a:t>ЗА БУДОВОЮ</a:t>
            </a:r>
            <a:endParaRPr lang="ru-RU" sz="6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0034" y="2643182"/>
            <a:ext cx="3571900" cy="17145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00628" y="2643182"/>
            <a:ext cx="3571900" cy="17145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5786" y="3000372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+mj-lt"/>
              </a:rPr>
              <a:t>ПОШИРЕНІ</a:t>
            </a:r>
            <a:endParaRPr lang="ru-RU" sz="4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3071810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+mj-lt"/>
              </a:rPr>
              <a:t>НЕПОШИРЕНІ</a:t>
            </a:r>
            <a:endParaRPr lang="ru-RU" sz="4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4429132"/>
            <a:ext cx="33980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Рідна мово,</a:t>
            </a:r>
          </a:p>
          <a:p>
            <a:r>
              <a:rPr lang="uk-UA" sz="44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моя Україно</a:t>
            </a:r>
            <a:endParaRPr lang="ru-RU" sz="4400" b="1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818" y="5000636"/>
            <a:ext cx="3312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Земле,</a:t>
            </a:r>
            <a:r>
              <a:rPr lang="ru-RU" sz="44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мово</a:t>
            </a:r>
            <a:endParaRPr lang="uk-UA" sz="4400" b="1" i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686800" cy="4525963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+mj-lt"/>
              </a:rPr>
              <a:t>Звертання виділяються </a:t>
            </a:r>
            <a:r>
              <a:rPr lang="uk-UA" b="1" dirty="0" smtClean="0">
                <a:latin typeface="+mj-lt"/>
              </a:rPr>
              <a:t>комами</a:t>
            </a:r>
            <a:r>
              <a:rPr lang="uk-UA" b="1" dirty="0" smtClean="0"/>
              <a:t>:</a:t>
            </a:r>
            <a:r>
              <a:rPr lang="uk-UA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Одійдіте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недруги лукаві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Друзі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зачекайте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путі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(В.Симоненко).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Звертання, яке стоїть у середині речення, виділяємо комами з обох боків</a:t>
            </a: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: 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Люблю я,  Києве, тебе в ранковий час… (М.</a:t>
            </a:r>
            <a:r>
              <a:rPr lang="uk-UA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Упеник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Після звертання, яке стоїть на початку речення і яке вимовляємо з окличною інтонацією, ставимо знак оклику: 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Україно! Ти для мене диво! (В.Симоненко).</a:t>
            </a: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0"/>
            <a:ext cx="66047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7030A0"/>
                </a:solidFill>
                <a:latin typeface="+mj-lt"/>
              </a:rPr>
              <a:t>РОЗДІЛОВІ ЗНАКИ </a:t>
            </a:r>
          </a:p>
          <a:p>
            <a:pPr algn="ctr"/>
            <a:r>
              <a:rPr lang="uk-UA" sz="6000" b="1" dirty="0" smtClean="0">
                <a:solidFill>
                  <a:srgbClr val="7030A0"/>
                </a:solidFill>
                <a:latin typeface="+mj-lt"/>
              </a:rPr>
              <a:t>ПРИ ЗВЕРТАННІ</a:t>
            </a:r>
            <a:endParaRPr lang="ru-RU" sz="6000" b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HXAb393t8.png"/>
          <p:cNvPicPr>
            <a:picLocks noChangeAspect="1"/>
          </p:cNvPicPr>
          <p:nvPr/>
        </p:nvPicPr>
        <p:blipFill>
          <a:blip r:embed="rId2" cstate="print"/>
          <a:srcRect l="123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290172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Звертання виражається </a:t>
            </a:r>
          </a:p>
          <a:p>
            <a:r>
              <a:rPr lang="uk-UA" sz="4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іменникому</a:t>
            </a: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формі кличного </a:t>
            </a:r>
          </a:p>
          <a:p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відмінка і не є членом</a:t>
            </a:r>
          </a:p>
          <a:p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речення: </a:t>
            </a:r>
            <a:r>
              <a:rPr lang="uk-UA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Кораблі! Шикуйтесь</a:t>
            </a:r>
          </a:p>
          <a:p>
            <a:r>
              <a:rPr lang="uk-UA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походу! </a:t>
            </a:r>
          </a:p>
          <a:p>
            <a:r>
              <a:rPr lang="uk-UA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(В.Симоненко)</a:t>
            </a:r>
          </a:p>
          <a:p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Рідше звертання виражається</a:t>
            </a:r>
          </a:p>
          <a:p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іншими частинами мови у значенні</a:t>
            </a:r>
          </a:p>
          <a:p>
            <a:r>
              <a:rPr lang="uk-UA" sz="4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і</a:t>
            </a: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менника:  </a:t>
            </a:r>
            <a:r>
              <a:rPr lang="uk-UA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до тебе, рідна, небо</a:t>
            </a:r>
          </a:p>
          <a:p>
            <a:r>
              <a:rPr lang="uk-UA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прихилю.</a:t>
            </a:r>
            <a:endParaRPr lang="ru-RU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d115d0718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30303">
            <a:off x="6760361" y="4746342"/>
            <a:ext cx="2864753" cy="23562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2896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7030A0"/>
                </a:solidFill>
                <a:latin typeface="+mj-lt"/>
              </a:rPr>
              <a:t>ТВОРЧЕ КОНСТРУЮВАННЯ</a:t>
            </a:r>
            <a:endParaRPr lang="ru-RU" sz="6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71546"/>
            <a:ext cx="817749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Поставити у формі кличного </a:t>
            </a:r>
          </a:p>
          <a:p>
            <a:r>
              <a:rPr lang="uk-UA" sz="4000" dirty="0" smtClean="0"/>
              <a:t>відмінка</a:t>
            </a:r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Марія Степанівна,Сергій</a:t>
            </a:r>
          </a:p>
          <a:p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Петрович, Ігор, Олег, козак, друг, </a:t>
            </a:r>
          </a:p>
          <a:p>
            <a:r>
              <a:rPr lang="uk-UA" sz="4000" dirty="0" smtClean="0"/>
              <a:t>використовуючи формули мовного </a:t>
            </a:r>
          </a:p>
          <a:p>
            <a:r>
              <a:rPr lang="uk-UA" sz="4000" dirty="0" smtClean="0"/>
              <a:t>і мовленнєвого етикету: </a:t>
            </a:r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шановний, </a:t>
            </a:r>
          </a:p>
          <a:p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вельмишановний, любий, дорогий, </a:t>
            </a:r>
          </a:p>
          <a:p>
            <a:r>
              <a:rPr lang="uk-UA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поважний  </a:t>
            </a:r>
            <a:r>
              <a:rPr lang="uk-UA" sz="4000" dirty="0" smtClean="0"/>
              <a:t>і скласти речення, щоб </a:t>
            </a:r>
          </a:p>
          <a:p>
            <a:r>
              <a:rPr lang="uk-UA" sz="4000" dirty="0" smtClean="0"/>
              <a:t>звертання були в середині, на </a:t>
            </a:r>
          </a:p>
          <a:p>
            <a:r>
              <a:rPr lang="uk-UA" sz="4000" dirty="0" smtClean="0"/>
              <a:t>початку і в кінці речення.</a:t>
            </a:r>
            <a:endParaRPr lang="ru-RU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ist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4214818"/>
            <a:ext cx="3385140" cy="2816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0"/>
            <a:ext cx="73012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7030A0"/>
                </a:solidFill>
                <a:latin typeface="+mj-lt"/>
              </a:rPr>
              <a:t>ВИБІРКОВЕ ПИСЬМО</a:t>
            </a:r>
            <a:endParaRPr lang="ru-RU" sz="6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928670"/>
            <a:ext cx="9001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+mj-lt"/>
              </a:rPr>
              <a:t>Прочитайте уривки з віршів. Якою темою вони об'єднані? Випишіть речення із звертаннями. </a:t>
            </a:r>
            <a:endParaRPr lang="ru-RU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43116"/>
            <a:ext cx="487210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Мово рідна, слово рідне, </a:t>
            </a:r>
          </a:p>
          <a:p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Хто вас забуває,</a:t>
            </a:r>
          </a:p>
          <a:p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Той у грудях не серденько,</a:t>
            </a:r>
          </a:p>
          <a:p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Тільки камінь має.</a:t>
            </a:r>
          </a:p>
          <a:p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(С.</a:t>
            </a:r>
            <a:r>
              <a:rPr lang="uk-UA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Воробкевич</a:t>
            </a:r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2143116"/>
            <a:ext cx="400629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без тебе, мово,</a:t>
            </a:r>
          </a:p>
          <a:p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 зерна полова,</a:t>
            </a:r>
          </a:p>
          <a:p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Соняшник без сонця,</a:t>
            </a:r>
          </a:p>
          <a:p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 птахів діброва.</a:t>
            </a:r>
          </a:p>
          <a:p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 огонь у серці</a:t>
            </a:r>
          </a:p>
          <a:p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несу в майбутнє</a:t>
            </a:r>
          </a:p>
          <a:p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Невгасиму мову –</a:t>
            </a:r>
          </a:p>
          <a:p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Слово незабутнє.</a:t>
            </a:r>
          </a:p>
          <a:p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(Ю. </a:t>
            </a:r>
            <a:r>
              <a:rPr lang="uk-UA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Рибчинський</a:t>
            </a:r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0"/>
            <a:ext cx="56970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7030A0"/>
                </a:solidFill>
                <a:latin typeface="+mj-lt"/>
              </a:rPr>
              <a:t>ЛІНГВІСТИЧНЕ </a:t>
            </a:r>
          </a:p>
          <a:p>
            <a:pPr algn="ctr"/>
            <a:r>
              <a:rPr lang="uk-UA" sz="6000" b="1" dirty="0" smtClean="0">
                <a:solidFill>
                  <a:srgbClr val="7030A0"/>
                </a:solidFill>
                <a:latin typeface="+mj-lt"/>
              </a:rPr>
              <a:t>МОДЕЛЮВАННЯ</a:t>
            </a:r>
            <a:endParaRPr lang="ru-RU" sz="6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357430"/>
            <a:ext cx="8660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Скласти 5-6 речень із звертаннями</a:t>
            </a:r>
          </a:p>
          <a:p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до однокласників, до батьків, до</a:t>
            </a:r>
          </a:p>
          <a:p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знайомих і незнайомих людей </a:t>
            </a:r>
          </a:p>
          <a:p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на тему</a:t>
            </a:r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uk-UA" sz="3600" b="1" i="1" dirty="0" err="1" smtClean="0">
                <a:solidFill>
                  <a:srgbClr val="FF0000"/>
                </a:solidFill>
              </a:rPr>
              <a:t>“Ваше</a:t>
            </a:r>
            <a:r>
              <a:rPr lang="uk-UA" sz="3600" b="1" i="1" dirty="0" smtClean="0">
                <a:solidFill>
                  <a:srgbClr val="FF0000"/>
                </a:solidFill>
              </a:rPr>
              <a:t>  ставлення до знань</a:t>
            </a:r>
          </a:p>
          <a:p>
            <a:r>
              <a:rPr lang="uk-UA" sz="3600" b="1" i="1" dirty="0" smtClean="0">
                <a:solidFill>
                  <a:srgbClr val="FF0000"/>
                </a:solidFill>
              </a:rPr>
              <a:t> рідної </a:t>
            </a:r>
            <a:r>
              <a:rPr lang="uk-UA" sz="3600" b="1" i="1" dirty="0" err="1" smtClean="0">
                <a:solidFill>
                  <a:srgbClr val="FF0000"/>
                </a:solidFill>
              </a:rPr>
              <a:t>мови”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</TotalTime>
  <Words>438</Words>
  <Application>Microsoft Office PowerPoint</Application>
  <PresentationFormat>Экран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Підготувала учитель української мови і літератури Лохвицької гімназії №1 прокопенко ніна Олексіївна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31</cp:revision>
  <dcterms:created xsi:type="dcterms:W3CDTF">2014-10-04T08:02:57Z</dcterms:created>
  <dcterms:modified xsi:type="dcterms:W3CDTF">2014-10-06T16:40:52Z</dcterms:modified>
</cp:coreProperties>
</file>