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03" r:id="rId3"/>
    <p:sldId id="291" r:id="rId4"/>
    <p:sldId id="292" r:id="rId5"/>
    <p:sldId id="301" r:id="rId6"/>
    <p:sldId id="259" r:id="rId7"/>
    <p:sldId id="262" r:id="rId8"/>
    <p:sldId id="260" r:id="rId9"/>
    <p:sldId id="289" r:id="rId10"/>
    <p:sldId id="293" r:id="rId11"/>
    <p:sldId id="286" r:id="rId12"/>
    <p:sldId id="261" r:id="rId13"/>
    <p:sldId id="287" r:id="rId14"/>
    <p:sldId id="294" r:id="rId15"/>
    <p:sldId id="297" r:id="rId16"/>
    <p:sldId id="295" r:id="rId17"/>
    <p:sldId id="298" r:id="rId18"/>
    <p:sldId id="304" r:id="rId19"/>
    <p:sldId id="305" r:id="rId20"/>
    <p:sldId id="266" r:id="rId21"/>
    <p:sldId id="267" r:id="rId22"/>
    <p:sldId id="263" r:id="rId23"/>
    <p:sldId id="264" r:id="rId24"/>
    <p:sldId id="269" r:id="rId25"/>
    <p:sldId id="265" r:id="rId26"/>
    <p:sldId id="270" r:id="rId27"/>
    <p:sldId id="268" r:id="rId28"/>
    <p:sldId id="271" r:id="rId29"/>
    <p:sldId id="272" r:id="rId30"/>
    <p:sldId id="274" r:id="rId31"/>
    <p:sldId id="273" r:id="rId32"/>
    <p:sldId id="275" r:id="rId33"/>
    <p:sldId id="276" r:id="rId34"/>
    <p:sldId id="277" r:id="rId35"/>
    <p:sldId id="278" r:id="rId36"/>
    <p:sldId id="279" r:id="rId37"/>
    <p:sldId id="280" r:id="rId38"/>
    <p:sldId id="282" r:id="rId39"/>
    <p:sldId id="281" r:id="rId40"/>
    <p:sldId id="283" r:id="rId41"/>
    <p:sldId id="284" r:id="rId42"/>
    <p:sldId id="285" r:id="rId43"/>
    <p:sldId id="302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55432-C39D-4530-82B1-3254AD1DDB55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AB45-5AB5-487B-B452-7B3D0FF30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8AB45-5AB5-487B-B452-7B3D0FF30AF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F322-9F63-47CD-A5D3-6BBD63FF9AD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9CF-ED74-4F4B-9BFA-E96BE1B83A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F322-9F63-47CD-A5D3-6BBD63FF9AD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9CF-ED74-4F4B-9BFA-E96BE1B83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F322-9F63-47CD-A5D3-6BBD63FF9AD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9CF-ED74-4F4B-9BFA-E96BE1B83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F322-9F63-47CD-A5D3-6BBD63FF9AD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9CF-ED74-4F4B-9BFA-E96BE1B83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F322-9F63-47CD-A5D3-6BBD63FF9AD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82D9CF-ED74-4F4B-9BFA-E96BE1B83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F322-9F63-47CD-A5D3-6BBD63FF9AD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9CF-ED74-4F4B-9BFA-E96BE1B83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F322-9F63-47CD-A5D3-6BBD63FF9AD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9CF-ED74-4F4B-9BFA-E96BE1B83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F322-9F63-47CD-A5D3-6BBD63FF9AD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9CF-ED74-4F4B-9BFA-E96BE1B83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F322-9F63-47CD-A5D3-6BBD63FF9AD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9CF-ED74-4F4B-9BFA-E96BE1B83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F322-9F63-47CD-A5D3-6BBD63FF9AD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9CF-ED74-4F4B-9BFA-E96BE1B83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F322-9F63-47CD-A5D3-6BBD63FF9AD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D9CF-ED74-4F4B-9BFA-E96BE1B83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E5F322-9F63-47CD-A5D3-6BBD63FF9AD1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82D9CF-ED74-4F4B-9BFA-E96BE1B83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</a:rPr>
              <a:t>Світ картин </a:t>
            </a:r>
            <a:br>
              <a:rPr lang="uk-UA" sz="5400" dirty="0" smtClean="0">
                <a:solidFill>
                  <a:srgbClr val="FFFF00"/>
                </a:solidFill>
              </a:rPr>
            </a:br>
            <a:r>
              <a:rPr lang="uk-UA" sz="5400" dirty="0" smtClean="0">
                <a:solidFill>
                  <a:srgbClr val="FFFF00"/>
                </a:solidFill>
              </a:rPr>
              <a:t>Катерини Білокур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8119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uk-UA" b="1" dirty="0" smtClean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створила </a:t>
            </a:r>
          </a:p>
          <a:p>
            <a:pPr algn="r"/>
            <a:r>
              <a:rPr lang="uk-UA" b="1" dirty="0" smtClean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Рухляда Тетяна Василівна,</a:t>
            </a:r>
          </a:p>
          <a:p>
            <a:pPr algn="r"/>
            <a:r>
              <a:rPr lang="uk-UA" b="1" dirty="0" smtClean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української мови,</a:t>
            </a:r>
          </a:p>
          <a:p>
            <a:pPr algn="r"/>
            <a:r>
              <a:rPr lang="uk-UA" b="1" dirty="0" smtClean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Запорізький навчально-виховний </a:t>
            </a:r>
          </a:p>
          <a:p>
            <a:pPr algn="r"/>
            <a:r>
              <a:rPr lang="uk-UA" b="1" dirty="0" smtClean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оздоровчий комплекс № 110</a:t>
            </a:r>
            <a:endParaRPr lang="ru-RU" b="1" dirty="0">
              <a:ln w="11430">
                <a:solidFill>
                  <a:schemeClr val="accent3">
                    <a:lumMod val="40000"/>
                    <a:lumOff val="6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u="sng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Катерина </a:t>
            </a:r>
            <a:r>
              <a:rPr lang="ru-RU" sz="4800" u="sng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Білокур</a:t>
            </a:r>
            <a:endParaRPr lang="ru-RU" sz="480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сама  </a:t>
            </a:r>
            <a:r>
              <a:rPr lang="ru-RU" sz="3600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вчилася</a:t>
            </a: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живопису</a:t>
            </a: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за </a:t>
            </a:r>
            <a:r>
              <a:rPr lang="ru-RU" sz="3600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моделі</a:t>
            </a: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обравши</a:t>
            </a: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квіти</a:t>
            </a:r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старанно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копіює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рослини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натури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водночас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інтерпретує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по-своєму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в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якому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вони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мусять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існувати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>
                <a:solidFill>
                  <a:schemeClr val="tx1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Півонії</a:t>
            </a: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 (1946)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2578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uk-UA" dirty="0" smtClean="0">
                <a:ln w="1905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Особливості творчості</a:t>
            </a:r>
            <a:r>
              <a:rPr lang="uk-UA" dirty="0" smtClean="0">
                <a:solidFill>
                  <a:schemeClr val="tx2">
                    <a:lumMod val="9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77800" indent="-41275">
              <a:lnSpc>
                <a:spcPct val="170000"/>
              </a:lnSpc>
              <a:buNone/>
            </a:pP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малювала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вуглем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шматочках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полотнини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pPr marL="177800" indent="-41275">
              <a:lnSpc>
                <a:spcPct val="170000"/>
              </a:lnSpc>
              <a:buNone/>
            </a:pP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квіти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писала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завжди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живі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натури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88900" indent="0">
              <a:lnSpc>
                <a:spcPct val="150000"/>
              </a:lnSpc>
              <a:buNone/>
            </a:pP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була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вільна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своїх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фантазіях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pPr marL="88900" indent="0">
              <a:lnSpc>
                <a:spcPct val="150000"/>
              </a:lnSpc>
              <a:buNone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художниця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могла б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органічно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існувати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своїми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картинами у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будь-яку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епоху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«Хата в </a:t>
            </a:r>
            <a:r>
              <a:rPr lang="ru-RU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Богданівці</a:t>
            </a:r>
            <a: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(1955)</a:t>
            </a:r>
            <a:endParaRPr lang="ru-RU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14475"/>
            <a:ext cx="7929618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</a:t>
            </a:r>
            <a:r>
              <a:rPr lang="ru-RU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Квіти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 </a:t>
            </a:r>
            <a:r>
              <a:rPr lang="ru-RU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тином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 (1935 р.) 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542928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pc="150" dirty="0" smtClean="0">
                <a:ln w="11430">
                  <a:solidFill>
                    <a:srgbClr val="FFFF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</a:t>
            </a:r>
            <a:r>
              <a:rPr lang="ru-RU" spc="150" dirty="0" err="1" smtClean="0">
                <a:ln w="11430">
                  <a:solidFill>
                    <a:srgbClr val="FFFF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Квіти</a:t>
            </a:r>
            <a:r>
              <a:rPr lang="ru-RU" spc="150" dirty="0" smtClean="0">
                <a:ln w="11430">
                  <a:solidFill>
                    <a:srgbClr val="FFFF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 </a:t>
            </a:r>
            <a:r>
              <a:rPr lang="ru-RU" spc="150" dirty="0" err="1" smtClean="0">
                <a:ln w="11430">
                  <a:solidFill>
                    <a:srgbClr val="FFFF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тином</a:t>
            </a:r>
            <a:r>
              <a:rPr lang="ru-RU" spc="150" dirty="0" smtClean="0">
                <a:ln w="11430">
                  <a:solidFill>
                    <a:srgbClr val="FFFF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  </a:t>
            </a:r>
            <a:endParaRPr lang="ru-RU" spc="150" dirty="0">
              <a:ln w="11430">
                <a:solidFill>
                  <a:srgbClr val="FFFF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барвиста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хвиля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рослин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яку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ледь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стримує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огорожа. Те, як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митець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укладає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гармонізує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квіти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полотні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нагадує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музику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віршування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—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рослини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ніби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римуються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складаючись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пасма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вогню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існують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замріяному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ширянні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ru-RU" b="1" dirty="0">
              <a:ln w="1143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</a:t>
            </a:r>
            <a:r>
              <a:rPr lang="ru-RU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Квіти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та калина» (1940) 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50"/>
            <a:ext cx="7929618" cy="514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pc="150" dirty="0" smtClean="0">
                <a:ln w="11430">
                  <a:solidFill>
                    <a:srgbClr val="FFFF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</a:t>
            </a:r>
            <a:r>
              <a:rPr lang="ru-RU" spc="150" dirty="0" err="1" smtClean="0">
                <a:ln w="11430">
                  <a:solidFill>
                    <a:srgbClr val="FFFF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Квіти</a:t>
            </a:r>
            <a:r>
              <a:rPr lang="ru-RU" spc="150" dirty="0" smtClean="0">
                <a:ln w="11430">
                  <a:solidFill>
                    <a:srgbClr val="FFFF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та калина»</a:t>
            </a:r>
            <a:endParaRPr lang="ru-RU" spc="150" dirty="0">
              <a:ln w="11430">
                <a:solidFill>
                  <a:srgbClr val="FFFF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фон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глибокого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синього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кольору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;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рослини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наче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потопають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вечірньому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повітрі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нагадуючи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келихи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наповнені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присмерками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dirty="0" err="1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Польові</a:t>
            </a:r>
            <a:r>
              <a:rPr lang="ru-RU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err="1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квіти</a:t>
            </a:r>
            <a:r>
              <a:rPr lang="ru-RU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dirty="0">
              <a:ln w="1905">
                <a:solidFill>
                  <a:schemeClr val="accent6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3000"/>
            <a:ext cx="764386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Польові</a:t>
            </a:r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квіти</a:t>
            </a:r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левада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ранковим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серпанком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туману.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картина, як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полотен,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позбавлена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перспективи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реального пейзажу.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Художниця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накладає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зображення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ретельно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виписаних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багате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відтінками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неозначене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тло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просто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блакить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ніби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дихає</a:t>
            </a:r>
            <a:r>
              <a:rPr lang="ru-RU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2986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6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розвитку мовлення </a:t>
            </a:r>
            <a:endParaRPr lang="ru-RU" sz="6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Опис картини Катерини Білокур </a:t>
            </a:r>
            <a:r>
              <a:rPr lang="uk-UA" b="1" dirty="0" err="1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uk-UA" b="1" dirty="0" err="1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Богданівські</a:t>
            </a:r>
            <a:r>
              <a:rPr lang="uk-UA" b="1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яблука”</a:t>
            </a:r>
            <a:endParaRPr lang="ru-RU" b="1" dirty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uk-UA" dirty="0" smtClean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 для перегляду: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Що зображено на полотнах?</a:t>
            </a:r>
          </a:p>
          <a:p>
            <a:r>
              <a:rPr lang="uk-UA" sz="4000" b="1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Які кольори переважають?</a:t>
            </a:r>
          </a:p>
          <a:p>
            <a:r>
              <a:rPr lang="uk-UA" sz="4000" b="1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Який настрій навіюють картини художниці?</a:t>
            </a:r>
            <a:endParaRPr lang="ru-RU" sz="4000" b="1" dirty="0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1.files/kb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42941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1.files/kb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71517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1.files/k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357166"/>
            <a:ext cx="664373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1.files/kb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1438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1.files/kb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78661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eloukr.narod.ru/kbilokur1.files/kb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50085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1.files/kb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28654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Портрет </a:t>
            </a:r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ru-RU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uk-UA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жанр образотворчого мистецтва;</a:t>
            </a:r>
          </a:p>
          <a:p>
            <a:pPr>
              <a:lnSpc>
                <a:spcPct val="150000"/>
              </a:lnSpc>
              <a:buNone/>
            </a:pPr>
            <a:r>
              <a:rPr lang="uk-UA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мальоване зображення обличчя людини або групи людей.</a:t>
            </a:r>
            <a:endParaRPr lang="ru-RU" sz="4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3.files/kb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35798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.files/b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1438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3.files/kb4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650085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3.files/kb4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692948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3.files/kb4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00092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Натюрморт -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картина, на якій зображені предмети побуту, квіти, фрукти тощо.</a:t>
            </a:r>
            <a:endParaRPr lang="ru-RU" sz="4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2.files/kb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50085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2.files/kb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57229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2.files/kb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92948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2.files/kb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42955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2.files/kb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1438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2.files/kb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00092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cap="none" dirty="0" smtClean="0">
                <a:ln w="190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Катерина Василівна Білокур –</a:t>
            </a:r>
            <a:endParaRPr lang="ru-RU" cap="none" dirty="0">
              <a:ln w="1905">
                <a:solidFill>
                  <a:srgbClr val="FFC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228601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sz="3600" b="1" dirty="0" smtClean="0">
                <a:ln w="1143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майстриня народного декоративного живопису</a:t>
            </a:r>
            <a:endParaRPr lang="ru-RU" sz="3600" b="1" dirty="0">
              <a:ln w="1143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План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опису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Тема полотна: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</a:rPr>
              <a:t>     -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передній</a:t>
            </a:r>
            <a:r>
              <a:rPr lang="ru-RU" sz="3200" b="1" i="1" dirty="0" smtClean="0">
                <a:solidFill>
                  <a:srgbClr val="FFFF00"/>
                </a:solidFill>
              </a:rPr>
              <a:t> (перший)план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картини</a:t>
            </a:r>
            <a:r>
              <a:rPr lang="ru-RU" sz="3200" b="1" i="1" dirty="0" smtClean="0">
                <a:solidFill>
                  <a:srgbClr val="FFFF00"/>
                </a:solidFill>
              </a:rPr>
              <a:t>;</a:t>
            </a:r>
          </a:p>
          <a:p>
            <a:pPr>
              <a:buNone/>
            </a:pPr>
            <a:r>
              <a:rPr lang="uk-UA" sz="3200" b="1" i="1" dirty="0" smtClean="0">
                <a:solidFill>
                  <a:srgbClr val="FFFF00"/>
                </a:solidFill>
              </a:rPr>
              <a:t>     - задній (другий)план;</a:t>
            </a:r>
          </a:p>
          <a:p>
            <a:r>
              <a:rPr lang="uk-UA" sz="3200" b="1" i="1" dirty="0" smtClean="0">
                <a:solidFill>
                  <a:srgbClr val="FFFF00"/>
                </a:solidFill>
              </a:rPr>
              <a:t>Які кольори переважають на малюнку?</a:t>
            </a:r>
          </a:p>
          <a:p>
            <a:r>
              <a:rPr lang="uk-UA" sz="3200" b="1" i="1" dirty="0" smtClean="0">
                <a:solidFill>
                  <a:srgbClr val="FFFF00"/>
                </a:solidFill>
              </a:rPr>
              <a:t>Який настрій створює перегляд полотна?</a:t>
            </a:r>
          </a:p>
          <a:p>
            <a:r>
              <a:rPr lang="uk-UA" sz="3200" b="1" i="1" dirty="0" smtClean="0">
                <a:solidFill>
                  <a:srgbClr val="FFFF00"/>
                </a:solidFill>
              </a:rPr>
              <a:t>Які висновки можна зробити?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Назви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кольорів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</a:rPr>
              <a:t>кобальт</a:t>
            </a:r>
            <a:r>
              <a:rPr lang="uk-UA" sz="3600" b="1" dirty="0" smtClean="0"/>
              <a:t> – темно-синя фарба;</a:t>
            </a:r>
          </a:p>
          <a:p>
            <a:r>
              <a:rPr lang="uk-UA" sz="4400" b="1" dirty="0" smtClean="0">
                <a:solidFill>
                  <a:srgbClr val="FFFF00"/>
                </a:solidFill>
              </a:rPr>
              <a:t>кіновар</a:t>
            </a:r>
            <a:r>
              <a:rPr lang="uk-UA" sz="3600" b="1" dirty="0" smtClean="0"/>
              <a:t> – червона фарба, </a:t>
            </a:r>
            <a:r>
              <a:rPr lang="uk-UA" sz="2400" dirty="0" smtClean="0"/>
              <a:t>яку добувають із сульфіду меркурію</a:t>
            </a:r>
            <a:r>
              <a:rPr lang="uk-UA" sz="3600" b="1" dirty="0" smtClean="0"/>
              <a:t>;</a:t>
            </a:r>
          </a:p>
          <a:p>
            <a:r>
              <a:rPr lang="uk-UA" sz="4400" b="1" dirty="0" smtClean="0">
                <a:solidFill>
                  <a:srgbClr val="FFFF00"/>
                </a:solidFill>
              </a:rPr>
              <a:t>ультрамарин</a:t>
            </a:r>
            <a:r>
              <a:rPr lang="uk-UA" sz="3600" b="1" dirty="0" smtClean="0"/>
              <a:t> – мінеральна яскраво-синя фарба;</a:t>
            </a:r>
          </a:p>
          <a:p>
            <a:r>
              <a:rPr lang="uk-UA" sz="4400" b="1" dirty="0" smtClean="0">
                <a:solidFill>
                  <a:srgbClr val="FFFF00"/>
                </a:solidFill>
              </a:rPr>
              <a:t>краплак</a:t>
            </a:r>
            <a:r>
              <a:rPr lang="uk-UA" sz="3600" b="1" dirty="0" smtClean="0"/>
              <a:t> – темно-рожевий </a:t>
            </a:r>
            <a:r>
              <a:rPr lang="uk-UA" sz="2400" dirty="0" smtClean="0"/>
              <a:t>(суміш алюмінієвих і кальцієвих солей);</a:t>
            </a:r>
          </a:p>
          <a:p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2.files/kb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00092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Пабло </a:t>
            </a:r>
            <a:r>
              <a:rPr lang="ru-RU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Пікассо</a:t>
            </a:r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1954.</a:t>
            </a:r>
            <a:endParaRPr lang="ru-RU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400" b="1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Якби</a:t>
            </a:r>
            <a:r>
              <a:rPr lang="ru-RU" sz="44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нас </a:t>
            </a:r>
            <a:r>
              <a:rPr lang="ru-RU" sz="4400" b="1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sz="44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такого </a:t>
            </a:r>
            <a:r>
              <a:rPr lang="ru-RU" sz="4400" b="1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рівня</a:t>
            </a:r>
            <a:r>
              <a:rPr lang="ru-RU" sz="44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майстерності</a:t>
            </a:r>
            <a:r>
              <a:rPr lang="ru-RU" sz="44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художниця</a:t>
            </a:r>
            <a:r>
              <a:rPr lang="ru-RU" sz="44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ми </a:t>
            </a:r>
            <a:r>
              <a:rPr lang="ru-RU" sz="4400" b="1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змусили</a:t>
            </a:r>
            <a:r>
              <a:rPr lang="ru-RU" sz="44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 </a:t>
            </a:r>
            <a:r>
              <a:rPr lang="ru-RU" sz="4400" b="1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заговорити</a:t>
            </a:r>
            <a:r>
              <a:rPr lang="ru-RU" sz="44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 </a:t>
            </a:r>
            <a:r>
              <a:rPr lang="ru-RU" sz="4400" b="1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неї</a:t>
            </a:r>
            <a:r>
              <a:rPr lang="ru-RU" sz="44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весь </a:t>
            </a:r>
            <a:r>
              <a:rPr lang="ru-RU" sz="4400" b="1" dirty="0" err="1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</a:t>
            </a:r>
            <a:r>
              <a:rPr lang="ru-RU" sz="44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4400" b="1" dirty="0" smtClean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400" b="1" dirty="0" smtClean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dirty="0" smtClean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400" b="1" dirty="0" smtClean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dirty="0" smtClean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 </a:t>
            </a:r>
            <a:endParaRPr lang="ru-RU" sz="4400" b="1" dirty="0">
              <a:ln w="1905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n w="190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Непересічність</a:t>
            </a:r>
            <a:r>
              <a:rPr lang="ru-RU" dirty="0" smtClean="0">
                <a:ln w="190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err="1" smtClean="0">
                <a:ln w="190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цієї</a:t>
            </a:r>
            <a:r>
              <a:rPr lang="ru-RU" dirty="0" smtClean="0">
                <a:ln w="190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err="1" smtClean="0">
                <a:ln w="190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r>
              <a:rPr lang="ru-RU" dirty="0" smtClean="0">
                <a:ln w="190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dirty="0">
              <a:ln w="1905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початку шляху до «святого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малярства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працювала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приховуючи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свої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картини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наче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гріх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перемігши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долю,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дійсно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довела,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народжена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бути художницею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ліричним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дуже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індивідуальним</a:t>
            </a:r>
            <a:r>
              <a:rPr lang="ru-RU" sz="36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даром.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6508" y="3244334"/>
            <a:ext cx="195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Білокур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6508" y="3244334"/>
            <a:ext cx="195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Білокур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57229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uk-UA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Декоративний -</a:t>
            </a:r>
            <a:endParaRPr lang="ru-RU" sz="5400" dirty="0">
              <a:solidFill>
                <a:schemeClr val="accent3">
                  <a:lumMod val="20000"/>
                  <a:lumOff val="8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3000372"/>
            <a:ext cx="7715304" cy="3286148"/>
          </a:xfrm>
        </p:spPr>
        <p:txBody>
          <a:bodyPr>
            <a:prstTxWarp prst="textPlain">
              <a:avLst>
                <a:gd name="adj" fmla="val 48412"/>
              </a:avLst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sz="4000" b="1" dirty="0" smtClean="0">
                <a:ln>
                  <a:solidFill>
                    <a:srgbClr val="0070C0"/>
                  </a:solidFill>
                </a:ln>
                <a:solidFill>
                  <a:schemeClr val="accent3"/>
                </a:solidFill>
              </a:rPr>
              <a:t>призначений для оздоблення, прикраси. 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loukr.narod.ru/kbilokur1.files/kb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57229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uk-UA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Дещо з біографії: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n/>
                <a:solidFill>
                  <a:schemeClr val="accent3"/>
                </a:solidFill>
              </a:rPr>
              <a:t>7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грудня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1900 року – 10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червня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1969 року;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ln/>
                <a:solidFill>
                  <a:schemeClr val="accent3"/>
                </a:solidFill>
              </a:rPr>
              <a:t>до школи не ходила, малювати ніде не вчилася;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n/>
                <a:solidFill>
                  <a:schemeClr val="accent3"/>
                </a:solidFill>
              </a:rPr>
              <a:t>час, в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який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жила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ця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людина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,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зовсім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не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був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лагідним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до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неї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; 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була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самотньою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мрійницею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,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ніколи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не мала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своєї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сім'ї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,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дітей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«Гай» (1955)</a:t>
            </a:r>
            <a:endParaRPr lang="ru-RU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291</TotalTime>
  <Words>469</Words>
  <Application>Microsoft Office PowerPoint</Application>
  <PresentationFormat>Экран (4:3)</PresentationFormat>
  <Paragraphs>65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Апекс</vt:lpstr>
      <vt:lpstr>Світ картин  Катерини Білокур</vt:lpstr>
      <vt:lpstr>Урок розвитку мовлення </vt:lpstr>
      <vt:lpstr>Слайд 3</vt:lpstr>
      <vt:lpstr>Катерина Василівна Білокур –</vt:lpstr>
      <vt:lpstr>Слайд 5</vt:lpstr>
      <vt:lpstr>Декоративний -</vt:lpstr>
      <vt:lpstr>Слайд 7</vt:lpstr>
      <vt:lpstr>Дещо з біографії:</vt:lpstr>
      <vt:lpstr>«Гай» (1955)</vt:lpstr>
      <vt:lpstr>Катерина Білокур</vt:lpstr>
      <vt:lpstr>«Півонії» (1946)</vt:lpstr>
      <vt:lpstr>Особливості творчості:</vt:lpstr>
      <vt:lpstr>«Хата в Богданівці» (1955)</vt:lpstr>
      <vt:lpstr>«Квіти за тином» (1935 р.) </vt:lpstr>
      <vt:lpstr>«Квіти за тином»  </vt:lpstr>
      <vt:lpstr>«Квіти та калина» (1940) </vt:lpstr>
      <vt:lpstr>«Квіти та калина»</vt:lpstr>
      <vt:lpstr>«Польові квіти»</vt:lpstr>
      <vt:lpstr>«Польові квіти»</vt:lpstr>
      <vt:lpstr>Завдання для перегляду: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Портрет -</vt:lpstr>
      <vt:lpstr>Слайд 29</vt:lpstr>
      <vt:lpstr>Слайд 30</vt:lpstr>
      <vt:lpstr>Слайд 31</vt:lpstr>
      <vt:lpstr>Слайд 32</vt:lpstr>
      <vt:lpstr>Натюрморт -</vt:lpstr>
      <vt:lpstr>Слайд 34</vt:lpstr>
      <vt:lpstr>Слайд 35</vt:lpstr>
      <vt:lpstr>Слайд 36</vt:lpstr>
      <vt:lpstr>Слайд 37</vt:lpstr>
      <vt:lpstr>Слайд 38</vt:lpstr>
      <vt:lpstr>Слайд 39</vt:lpstr>
      <vt:lpstr>План опису</vt:lpstr>
      <vt:lpstr>Назви кольорів:</vt:lpstr>
      <vt:lpstr>Слайд 42</vt:lpstr>
      <vt:lpstr>Пабло Пікассо. 1954.</vt:lpstr>
      <vt:lpstr>Непересічність цієї людини: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 картин  Катерини Білокур</dc:title>
  <dc:creator>User</dc:creator>
  <cp:lastModifiedBy>таня</cp:lastModifiedBy>
  <cp:revision>57</cp:revision>
  <dcterms:created xsi:type="dcterms:W3CDTF">2012-01-28T04:27:38Z</dcterms:created>
  <dcterms:modified xsi:type="dcterms:W3CDTF">2013-04-21T14:27:32Z</dcterms:modified>
</cp:coreProperties>
</file>