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978F6-12B4-44E8-8082-25780490E104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8DD4-DB3B-44BA-B40A-3E0517105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8DD4-DB3B-44BA-B40A-3E0517105B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5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4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4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0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1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4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8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0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2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2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F97D-7732-4376-AF4B-D4933E9D5D8B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3936-7225-471F-89A9-D6BD9AB43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Дієслово</a:t>
            </a:r>
            <a:b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588" y="3212976"/>
            <a:ext cx="6768752" cy="1752600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chemeClr val="tx2"/>
                </a:solidFill>
              </a:rPr>
              <a:t>Загальне поняття про дієслово. Зв’язок дієслова з іменником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13636" y="5301208"/>
            <a:ext cx="5904656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Підготувала вчитель початкових класів</a:t>
            </a:r>
          </a:p>
          <a:p>
            <a:pPr algn="ctr"/>
            <a:r>
              <a:rPr lang="uk-UA" dirty="0" smtClean="0"/>
              <a:t>Сидорова Оксана Олександрівна</a:t>
            </a:r>
          </a:p>
          <a:p>
            <a:pPr algn="ctr"/>
            <a:r>
              <a:rPr lang="uk-UA" dirty="0"/>
              <a:t>м</a:t>
            </a:r>
            <a:r>
              <a:rPr lang="uk-UA" dirty="0" smtClean="0"/>
              <a:t>. Дніпропетровськ СЗШ №25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3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Склади речення за малюнком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72008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</a:rPr>
              <a:t>Катруся миє посуд.</a:t>
            </a:r>
            <a:endParaRPr lang="ru-RU" b="1" i="1" dirty="0">
              <a:solidFill>
                <a:schemeClr val="tx2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21554" y="5866362"/>
            <a:ext cx="15064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38644" y="5921780"/>
            <a:ext cx="6814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38644" y="5866362"/>
            <a:ext cx="6814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139" y="1340767"/>
            <a:ext cx="4215109" cy="40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Склади речення за малюнком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72008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</a:rPr>
              <a:t>Дмитрик малює свій дім.</a:t>
            </a:r>
            <a:endParaRPr lang="ru-RU" b="1" i="1" dirty="0">
              <a:solidFill>
                <a:schemeClr val="tx2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11288" y="5894071"/>
            <a:ext cx="1756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50840" y="5877272"/>
            <a:ext cx="12852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50840" y="5949280"/>
            <a:ext cx="12852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288" y="1412776"/>
            <a:ext cx="4420952" cy="386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Склади речення за малюнком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72008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</a:rPr>
              <a:t>Максим читає цікаву книжку.</a:t>
            </a:r>
            <a:endParaRPr lang="ru-RU" b="1" i="1" dirty="0">
              <a:solidFill>
                <a:schemeClr val="tx2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07704" y="5872251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08212" y="5872251"/>
            <a:ext cx="11357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23016" y="5949280"/>
            <a:ext cx="11209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658021" cy="400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142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4752528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/>
                </a:solidFill>
              </a:rPr>
              <a:t>Небо (що робило?) дихало;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>
                <a:solidFill>
                  <a:schemeClr val="tx2"/>
                </a:solidFill>
              </a:rPr>
              <a:t>ж</a:t>
            </a:r>
            <a:r>
              <a:rPr lang="uk-UA" b="1" i="1" dirty="0" smtClean="0">
                <a:solidFill>
                  <a:schemeClr val="tx2"/>
                </a:solidFill>
              </a:rPr>
              <a:t>ита (що робили?) половіли, вилискувались;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/>
                </a:solidFill>
              </a:rPr>
              <a:t>море (що робило?) червоніло;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>
                <a:solidFill>
                  <a:schemeClr val="tx2"/>
                </a:solidFill>
              </a:rPr>
              <a:t>р</a:t>
            </a:r>
            <a:r>
              <a:rPr lang="uk-UA" b="1" i="1" dirty="0" smtClean="0">
                <a:solidFill>
                  <a:schemeClr val="tx2"/>
                </a:solidFill>
              </a:rPr>
              <a:t>ічечка (що зробила?) повилась;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>
                <a:solidFill>
                  <a:schemeClr val="tx2"/>
                </a:solidFill>
              </a:rPr>
              <a:t>я</a:t>
            </a:r>
            <a:r>
              <a:rPr lang="uk-UA" b="1" i="1" dirty="0" smtClean="0">
                <a:solidFill>
                  <a:schemeClr val="tx2"/>
                </a:solidFill>
              </a:rPr>
              <a:t>чмінь (що робить?) горить;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>
                <a:solidFill>
                  <a:schemeClr val="tx2"/>
                </a:solidFill>
              </a:rPr>
              <a:t>к</a:t>
            </a:r>
            <a:r>
              <a:rPr lang="uk-UA" b="1" i="1" dirty="0" smtClean="0">
                <a:solidFill>
                  <a:schemeClr val="tx2"/>
                </a:solidFill>
              </a:rPr>
              <a:t>илим (що робить?) стелиться;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b="1" i="1" dirty="0">
                <a:solidFill>
                  <a:schemeClr val="tx2"/>
                </a:solidFill>
              </a:rPr>
              <a:t>п</a:t>
            </a:r>
            <a:r>
              <a:rPr lang="uk-UA" b="1" i="1" dirty="0" smtClean="0">
                <a:solidFill>
                  <a:schemeClr val="tx2"/>
                </a:solidFill>
              </a:rPr>
              <a:t>росо (що робить?) темніє.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uk-UA" b="1" i="1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uk-UA" b="1" i="1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Підсумок уроку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64896" cy="48965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/>
              <a:t> </a:t>
            </a:r>
            <a:endParaRPr lang="ru-RU" dirty="0" smtClean="0"/>
          </a:p>
          <a:p>
            <a:pPr algn="l"/>
            <a:r>
              <a:rPr lang="ru-RU" sz="5800" b="1" dirty="0" smtClean="0">
                <a:solidFill>
                  <a:schemeClr val="tx2"/>
                </a:solidFill>
              </a:rPr>
              <a:t>Яку </a:t>
            </a:r>
            <a:r>
              <a:rPr lang="ru-RU" sz="5800" b="1" dirty="0" err="1">
                <a:solidFill>
                  <a:schemeClr val="tx2"/>
                </a:solidFill>
              </a:rPr>
              <a:t>частину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мови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ви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вивчали</a:t>
            </a:r>
            <a:r>
              <a:rPr lang="ru-RU" sz="5800" b="1" dirty="0">
                <a:solidFill>
                  <a:schemeClr val="tx2"/>
                </a:solidFill>
              </a:rPr>
              <a:t> на </a:t>
            </a:r>
            <a:r>
              <a:rPr lang="en-US" sz="5800" b="1" dirty="0" err="1">
                <a:solidFill>
                  <a:schemeClr val="tx2"/>
                </a:solidFill>
              </a:rPr>
              <a:t>ypo</a:t>
            </a:r>
            <a:r>
              <a:rPr lang="uk-UA" sz="5800" b="1" dirty="0">
                <a:solidFill>
                  <a:schemeClr val="tx2"/>
                </a:solidFill>
              </a:rPr>
              <a:t>ц</a:t>
            </a:r>
            <a:r>
              <a:rPr lang="en-US" sz="5800" b="1" dirty="0" err="1">
                <a:solidFill>
                  <a:schemeClr val="tx2"/>
                </a:solidFill>
              </a:rPr>
              <a:t>i</a:t>
            </a:r>
            <a:r>
              <a:rPr lang="ru-RU" sz="5800" b="1" dirty="0">
                <a:solidFill>
                  <a:schemeClr val="tx2"/>
                </a:solidFill>
              </a:rPr>
              <a:t>?</a:t>
            </a:r>
          </a:p>
          <a:p>
            <a:pPr lvl="0" algn="l"/>
            <a:r>
              <a:rPr lang="ru-RU" sz="5800" b="1" dirty="0" err="1">
                <a:solidFill>
                  <a:schemeClr val="tx2"/>
                </a:solidFill>
              </a:rPr>
              <a:t>Що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 smtClean="0">
                <a:solidFill>
                  <a:schemeClr val="tx2"/>
                </a:solidFill>
              </a:rPr>
              <a:t>означає</a:t>
            </a:r>
            <a:r>
              <a:rPr lang="ru-RU" sz="5800" b="1" dirty="0" smtClean="0">
                <a:solidFill>
                  <a:schemeClr val="tx2"/>
                </a:solidFill>
              </a:rPr>
              <a:t> </a:t>
            </a:r>
            <a:r>
              <a:rPr lang="ru-RU" sz="5800" b="1" dirty="0">
                <a:solidFill>
                  <a:schemeClr val="tx2"/>
                </a:solidFill>
              </a:rPr>
              <a:t>д</a:t>
            </a:r>
            <a:r>
              <a:rPr lang="uk-UA" sz="5800" b="1" dirty="0" err="1">
                <a:solidFill>
                  <a:schemeClr val="tx2"/>
                </a:solidFill>
              </a:rPr>
              <a:t>іє</a:t>
            </a:r>
            <a:r>
              <a:rPr lang="ru-RU" sz="5800" b="1" dirty="0" smtClean="0">
                <a:solidFill>
                  <a:schemeClr val="tx2"/>
                </a:solidFill>
              </a:rPr>
              <a:t>слово?</a:t>
            </a:r>
            <a:endParaRPr lang="ru-RU" sz="5800" b="1" dirty="0">
              <a:solidFill>
                <a:schemeClr val="tx2"/>
              </a:solidFill>
            </a:endParaRPr>
          </a:p>
          <a:p>
            <a:pPr lvl="0" algn="l"/>
            <a:r>
              <a:rPr lang="ru-RU" sz="5800" b="1" dirty="0">
                <a:solidFill>
                  <a:schemeClr val="tx2"/>
                </a:solidFill>
              </a:rPr>
              <a:t>3 </a:t>
            </a:r>
            <a:r>
              <a:rPr lang="ru-RU" sz="5800" b="1" dirty="0" err="1">
                <a:solidFill>
                  <a:schemeClr val="tx2"/>
                </a:solidFill>
              </a:rPr>
              <a:t>якою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частиною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мови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зв'язане</a:t>
            </a:r>
            <a:r>
              <a:rPr lang="ru-RU" sz="5800" b="1" dirty="0">
                <a:solidFill>
                  <a:schemeClr val="tx2"/>
                </a:solidFill>
              </a:rPr>
              <a:t> </a:t>
            </a:r>
            <a:r>
              <a:rPr lang="ru-RU" sz="5800" b="1" dirty="0" err="1">
                <a:solidFill>
                  <a:schemeClr val="tx2"/>
                </a:solidFill>
              </a:rPr>
              <a:t>дієслово</a:t>
            </a:r>
            <a:r>
              <a:rPr lang="ru-RU" sz="5800" b="1" dirty="0">
                <a:solidFill>
                  <a:schemeClr val="tx2"/>
                </a:solidFill>
              </a:rPr>
              <a:t> в речен</a:t>
            </a:r>
            <a:r>
              <a:rPr lang="uk-UA" sz="5800" b="1" dirty="0">
                <a:solidFill>
                  <a:schemeClr val="tx2"/>
                </a:solidFill>
              </a:rPr>
              <a:t>ні</a:t>
            </a:r>
            <a:r>
              <a:rPr lang="ru-RU" sz="5800" b="1" dirty="0" smtClean="0">
                <a:solidFill>
                  <a:schemeClr val="tx2"/>
                </a:solidFill>
              </a:rPr>
              <a:t>?</a:t>
            </a:r>
          </a:p>
          <a:p>
            <a:pPr lvl="0" algn="l"/>
            <a:r>
              <a:rPr lang="uk-UA" sz="5800" b="1" dirty="0" smtClean="0">
                <a:solidFill>
                  <a:schemeClr val="tx2"/>
                </a:solidFill>
              </a:rPr>
              <a:t>На які питання відповідає?</a:t>
            </a:r>
          </a:p>
          <a:p>
            <a:pPr lvl="0" algn="l"/>
            <a:r>
              <a:rPr lang="uk-UA" sz="5800" b="1" dirty="0" smtClean="0">
                <a:solidFill>
                  <a:schemeClr val="tx2"/>
                </a:solidFill>
              </a:rPr>
              <a:t>Яким є членом речення?</a:t>
            </a:r>
          </a:p>
          <a:p>
            <a:pPr lvl="0" algn="l"/>
            <a:r>
              <a:rPr lang="uk-UA" sz="5800" b="1" dirty="0" smtClean="0">
                <a:solidFill>
                  <a:schemeClr val="tx2"/>
                </a:solidFill>
              </a:rPr>
              <a:t>Які завдання були вам цікаві?</a:t>
            </a:r>
          </a:p>
          <a:p>
            <a:pPr lvl="0" algn="l"/>
            <a:r>
              <a:rPr lang="uk-UA" sz="5800" b="1" dirty="0" smtClean="0">
                <a:solidFill>
                  <a:schemeClr val="tx2"/>
                </a:solidFill>
              </a:rPr>
              <a:t>Які викликали труднощі? </a:t>
            </a:r>
          </a:p>
          <a:p>
            <a:pPr lvl="0" algn="l"/>
            <a:endParaRPr lang="ru-RU" b="1" dirty="0">
              <a:solidFill>
                <a:schemeClr val="tx2"/>
              </a:solidFill>
            </a:endParaRPr>
          </a:p>
          <a:p>
            <a:pPr algn="l"/>
            <a:r>
              <a:rPr lang="en-US" dirty="0"/>
              <a:t> 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презентації використано: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064896" cy="403244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Ресурси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Internet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2"/>
                </a:solidFill>
              </a:rPr>
              <a:t>Підручник «Рідна мова» 3клас, ІІ частина М. С. </a:t>
            </a:r>
            <a:r>
              <a:rPr lang="uk-UA" dirty="0" err="1" smtClean="0">
                <a:solidFill>
                  <a:schemeClr val="tx2"/>
                </a:solidFill>
              </a:rPr>
              <a:t>Вашуленко</a:t>
            </a:r>
            <a:r>
              <a:rPr lang="uk-UA" dirty="0" smtClean="0">
                <a:solidFill>
                  <a:schemeClr val="tx2"/>
                </a:solidFill>
              </a:rPr>
              <a:t>, О. І. Мельничайко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uk-UA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ru-RU" dirty="0" smtClean="0"/>
          </a:p>
          <a:p>
            <a:pPr lvl="0" algn="l"/>
            <a:endParaRPr lang="ru-RU" b="1" dirty="0">
              <a:solidFill>
                <a:schemeClr val="tx2"/>
              </a:solidFill>
            </a:endParaRPr>
          </a:p>
          <a:p>
            <a:pPr algn="l"/>
            <a:r>
              <a:rPr lang="en-US" dirty="0"/>
              <a:t> 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Задачі уроку: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488832" cy="372196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uk-UA" sz="3600" b="1" dirty="0" smtClean="0">
                <a:solidFill>
                  <a:schemeClr val="tx2"/>
                </a:solidFill>
              </a:rPr>
              <a:t>Роль дієслів в мовленні.</a:t>
            </a:r>
          </a:p>
          <a:p>
            <a:pPr marL="514350" indent="-514350" algn="l">
              <a:buAutoNum type="arabicPeriod"/>
            </a:pPr>
            <a:r>
              <a:rPr lang="uk-UA" sz="3600" b="1" dirty="0" smtClean="0">
                <a:solidFill>
                  <a:schemeClr val="tx2"/>
                </a:solidFill>
              </a:rPr>
              <a:t>На які питання відповідають.</a:t>
            </a:r>
          </a:p>
          <a:p>
            <a:pPr marL="514350" indent="-514350" algn="l">
              <a:buAutoNum type="arabicPeriod"/>
            </a:pPr>
            <a:r>
              <a:rPr lang="uk-UA" sz="3600" b="1" dirty="0" smtClean="0">
                <a:solidFill>
                  <a:schemeClr val="tx2"/>
                </a:solidFill>
              </a:rPr>
              <a:t>З якою частиною мови зв'язані.</a:t>
            </a:r>
          </a:p>
          <a:p>
            <a:pPr marL="514350" indent="-514350" algn="l">
              <a:buAutoNum type="arabicPeriod"/>
            </a:pPr>
            <a:r>
              <a:rPr lang="uk-UA" sz="3600" b="1" dirty="0" smtClean="0">
                <a:solidFill>
                  <a:schemeClr val="tx2"/>
                </a:solidFill>
              </a:rPr>
              <a:t>Яким членом речення виражені.</a:t>
            </a:r>
          </a:p>
          <a:p>
            <a:pPr marL="514350" indent="-514350" algn="l">
              <a:buAutoNum type="arabicPeriod"/>
            </a:pP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 уроку: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704856" cy="3888432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Не просто слухати, а чути.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uk-UA" sz="3600" b="1" i="1" dirty="0">
                <a:solidFill>
                  <a:srgbClr val="00B050"/>
                </a:solidFill>
              </a:rPr>
              <a:t>Не просто дивитися, а бачити.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uk-UA" sz="3600" b="1" i="1" dirty="0">
                <a:solidFill>
                  <a:srgbClr val="00B050"/>
                </a:solidFill>
              </a:rPr>
              <a:t>Не просто відповідати, а міркувати.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uk-UA" sz="3600" b="1" i="1" dirty="0">
                <a:solidFill>
                  <a:srgbClr val="00B050"/>
                </a:solidFill>
              </a:rPr>
              <a:t>Дружно, плідно працювати.</a:t>
            </a:r>
            <a:endParaRPr lang="ru-RU" sz="36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352928" cy="34563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Прочитайте текст. </a:t>
            </a:r>
            <a:r>
              <a:rPr lang="ru-RU" b="1" dirty="0" err="1">
                <a:solidFill>
                  <a:srgbClr val="00B050"/>
                </a:solidFill>
              </a:rPr>
              <a:t>Відновіть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його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</a:rPr>
              <a:t>             ________  тепла </a:t>
            </a:r>
            <a:r>
              <a:rPr lang="ru-RU" dirty="0">
                <a:solidFill>
                  <a:schemeClr val="tx2"/>
                </a:solidFill>
              </a:rPr>
              <a:t>весна. </a:t>
            </a:r>
            <a:r>
              <a:rPr lang="ru-RU" dirty="0" err="1" smtClean="0">
                <a:solidFill>
                  <a:schemeClr val="tx2"/>
                </a:solidFill>
              </a:rPr>
              <a:t>Весняне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сонечко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_______ </a:t>
            </a:r>
            <a:r>
              <a:rPr lang="ru-RU" dirty="0" err="1" smtClean="0">
                <a:solidFill>
                  <a:schemeClr val="tx2"/>
                </a:solidFill>
              </a:rPr>
              <a:t>лагідно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ласкаво</a:t>
            </a:r>
            <a:r>
              <a:rPr lang="ru-RU" dirty="0" smtClean="0">
                <a:solidFill>
                  <a:schemeClr val="tx2"/>
                </a:solidFill>
              </a:rPr>
              <a:t>. На </a:t>
            </a:r>
            <a:r>
              <a:rPr lang="ru-RU" dirty="0">
                <a:solidFill>
                  <a:schemeClr val="tx2"/>
                </a:solidFill>
              </a:rPr>
              <a:t>де­ревах </a:t>
            </a:r>
            <a:r>
              <a:rPr lang="ru-RU" dirty="0" smtClean="0">
                <a:solidFill>
                  <a:schemeClr val="tx2"/>
                </a:solidFill>
              </a:rPr>
              <a:t>_______       </a:t>
            </a:r>
            <a:r>
              <a:rPr lang="ru-RU" dirty="0" err="1" smtClean="0">
                <a:solidFill>
                  <a:schemeClr val="tx2"/>
                </a:solidFill>
              </a:rPr>
              <a:t>бруньки</a:t>
            </a:r>
            <a:r>
              <a:rPr lang="ru-RU" dirty="0">
                <a:solidFill>
                  <a:schemeClr val="tx2"/>
                </a:solidFill>
              </a:rPr>
              <a:t>. Скоро </a:t>
            </a:r>
            <a:r>
              <a:rPr lang="ru-RU" dirty="0" smtClean="0">
                <a:solidFill>
                  <a:schemeClr val="tx2"/>
                </a:solidFill>
              </a:rPr>
              <a:t>_________ листочки</a:t>
            </a:r>
            <a:r>
              <a:rPr lang="ru-RU" dirty="0">
                <a:solidFill>
                  <a:schemeClr val="tx2"/>
                </a:solidFill>
              </a:rPr>
              <a:t>. Ми так </a:t>
            </a:r>
            <a:r>
              <a:rPr lang="ru-RU" dirty="0" smtClean="0">
                <a:solidFill>
                  <a:schemeClr val="tx2"/>
                </a:solidFill>
              </a:rPr>
              <a:t>_______ </a:t>
            </a:r>
            <a:r>
              <a:rPr lang="ru-RU" dirty="0">
                <a:solidFill>
                  <a:schemeClr val="tx2"/>
                </a:solidFill>
              </a:rPr>
              <a:t>весну.</a:t>
            </a:r>
          </a:p>
          <a:p>
            <a:pPr algn="l"/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2248" y="3323269"/>
            <a:ext cx="19442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Прийшла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80" y="3807360"/>
            <a:ext cx="19442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світить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4120" y="5301208"/>
            <a:ext cx="19442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6418" y="3776007"/>
            <a:ext cx="24875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набухли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3918" y="4286990"/>
            <a:ext cx="27088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з'являться</a:t>
            </a:r>
            <a:r>
              <a:rPr lang="uk-UA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904" y="4746034"/>
            <a:ext cx="19442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любимо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230" y="18960"/>
            <a:ext cx="3797590" cy="26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258" y="18960"/>
            <a:ext cx="3789562" cy="26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084" y="37920"/>
            <a:ext cx="3769881" cy="26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230" y="0"/>
            <a:ext cx="381000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301" y="0"/>
            <a:ext cx="386395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2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Каліграфічна хвилинка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92888" cy="3888432"/>
          </a:xfrm>
        </p:spPr>
        <p:txBody>
          <a:bodyPr/>
          <a:lstStyle/>
          <a:p>
            <a:pPr algn="l"/>
            <a:r>
              <a:rPr lang="uk-UA" sz="4000" b="1" i="1" dirty="0" smtClean="0">
                <a:solidFill>
                  <a:schemeClr val="tx1"/>
                </a:solidFill>
              </a:rPr>
              <a:t>             </a:t>
            </a:r>
            <a:r>
              <a:rPr lang="uk-UA" sz="4000" b="1" i="1" dirty="0" err="1" smtClean="0">
                <a:solidFill>
                  <a:schemeClr val="tx2"/>
                </a:solidFill>
              </a:rPr>
              <a:t>Уу</a:t>
            </a:r>
            <a:r>
              <a:rPr lang="uk-UA" sz="4000" b="1" i="1" dirty="0" smtClean="0">
                <a:solidFill>
                  <a:schemeClr val="tx2"/>
                </a:solidFill>
              </a:rPr>
              <a:t>  </a:t>
            </a:r>
            <a:r>
              <a:rPr lang="uk-UA" sz="4000" b="1" i="1" dirty="0" err="1" smtClean="0">
                <a:solidFill>
                  <a:schemeClr val="tx2"/>
                </a:solidFill>
              </a:rPr>
              <a:t>ере</a:t>
            </a:r>
            <a:r>
              <a:rPr lang="uk-UA" sz="4000" b="1" i="1" dirty="0" smtClean="0">
                <a:solidFill>
                  <a:schemeClr val="tx2"/>
                </a:solidFill>
              </a:rPr>
              <a:t>  </a:t>
            </a:r>
            <a:r>
              <a:rPr lang="uk-UA" sz="4000" b="1" i="1" dirty="0" err="1" smtClean="0">
                <a:solidFill>
                  <a:schemeClr val="tx2"/>
                </a:solidFill>
              </a:rPr>
              <a:t>іє</a:t>
            </a:r>
            <a:r>
              <a:rPr lang="uk-UA" sz="4000" b="1" i="1" dirty="0" smtClean="0">
                <a:solidFill>
                  <a:schemeClr val="tx2"/>
                </a:solidFill>
              </a:rPr>
              <a:t>  </a:t>
            </a:r>
            <a:r>
              <a:rPr lang="uk-UA" sz="4000" b="1" i="1" dirty="0" err="1" smtClean="0">
                <a:solidFill>
                  <a:schemeClr val="tx2"/>
                </a:solidFill>
              </a:rPr>
              <a:t>лл</a:t>
            </a:r>
            <a:r>
              <a:rPr lang="uk-UA" sz="4000" b="1" i="1" dirty="0" smtClean="0">
                <a:solidFill>
                  <a:schemeClr val="tx2"/>
                </a:solidFill>
              </a:rPr>
              <a:t>  </a:t>
            </a:r>
            <a:r>
              <a:rPr lang="uk-UA" sz="4000" b="1" i="1" dirty="0" err="1" smtClean="0">
                <a:solidFill>
                  <a:schemeClr val="tx2"/>
                </a:solidFill>
              </a:rPr>
              <a:t>ить</a:t>
            </a:r>
            <a:r>
              <a:rPr lang="uk-UA" sz="4000" b="1" i="1" dirty="0" smtClean="0">
                <a:solidFill>
                  <a:schemeClr val="tx2"/>
                </a:solidFill>
              </a:rPr>
              <a:t>  </a:t>
            </a:r>
            <a:r>
              <a:rPr lang="uk-UA" sz="4000" b="1" i="1" dirty="0" err="1" smtClean="0">
                <a:solidFill>
                  <a:schemeClr val="tx2"/>
                </a:solidFill>
              </a:rPr>
              <a:t>дв</a:t>
            </a:r>
            <a:r>
              <a:rPr lang="uk-UA" sz="4000" b="1" i="1" dirty="0" smtClean="0">
                <a:solidFill>
                  <a:schemeClr val="tx2"/>
                </a:solidFill>
              </a:rPr>
              <a:t> </a:t>
            </a:r>
            <a:endParaRPr lang="ru-RU" sz="40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4000" b="1" i="1" dirty="0" smtClean="0">
                <a:solidFill>
                  <a:schemeClr val="tx2"/>
                </a:solidFill>
              </a:rPr>
              <a:t>         У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березні</a:t>
            </a:r>
            <a:r>
              <a:rPr lang="ru-RU" sz="40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err="1" smtClean="0">
                <a:solidFill>
                  <a:schemeClr val="tx2"/>
                </a:solidFill>
              </a:rPr>
              <a:t>сім</a:t>
            </a:r>
            <a:r>
              <a:rPr lang="ru-RU" sz="4000" b="1" i="1" dirty="0" smtClean="0">
                <a:solidFill>
                  <a:schemeClr val="tx2"/>
                </a:solidFill>
              </a:rPr>
              <a:t> погод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надворі</a:t>
            </a:r>
            <a:r>
              <a:rPr lang="ru-RU" sz="4000" b="1" i="1" dirty="0" smtClean="0">
                <a:solidFill>
                  <a:schemeClr val="tx2"/>
                </a:solidFill>
              </a:rPr>
              <a:t>: </a:t>
            </a:r>
            <a:r>
              <a:rPr lang="ru-RU" sz="4000" b="1" i="1" dirty="0" err="1" smtClean="0">
                <a:solidFill>
                  <a:schemeClr val="tx2"/>
                </a:solidFill>
              </a:rPr>
              <a:t>сіє</a:t>
            </a:r>
            <a:r>
              <a:rPr lang="ru-RU" sz="4000" b="1" i="1" dirty="0" smtClean="0">
                <a:solidFill>
                  <a:schemeClr val="tx2"/>
                </a:solidFill>
              </a:rPr>
              <a:t>,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віє</a:t>
            </a:r>
            <a:r>
              <a:rPr lang="ru-RU" sz="4000" b="1" i="1" dirty="0" smtClean="0">
                <a:solidFill>
                  <a:schemeClr val="tx2"/>
                </a:solidFill>
              </a:rPr>
              <a:t>, крутить, мутить, рве,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зверху</a:t>
            </a:r>
            <a:r>
              <a:rPr lang="ru-RU" sz="40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ллє</a:t>
            </a:r>
            <a:r>
              <a:rPr lang="ru-RU" sz="4000" b="1" i="1" dirty="0" smtClean="0">
                <a:solidFill>
                  <a:schemeClr val="tx2"/>
                </a:solidFill>
              </a:rPr>
              <a:t>,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знизу</a:t>
            </a:r>
            <a:r>
              <a:rPr lang="ru-RU" sz="4000" b="1" i="1" dirty="0" smtClean="0">
                <a:solidFill>
                  <a:schemeClr val="tx2"/>
                </a:solidFill>
              </a:rPr>
              <a:t> мете.</a:t>
            </a:r>
            <a:endParaRPr lang="ru-RU" sz="4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Знайди пари слів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920880" cy="381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4000" b="1" dirty="0">
                <a:solidFill>
                  <a:schemeClr val="tx2"/>
                </a:solidFill>
              </a:rPr>
              <a:t>к</a:t>
            </a:r>
            <a:r>
              <a:rPr lang="uk-UA" sz="4000" b="1" dirty="0" smtClean="0">
                <a:solidFill>
                  <a:schemeClr val="tx2"/>
                </a:solidFill>
              </a:rPr>
              <a:t>аркає                       зозуля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</a:rPr>
              <a:t>к</a:t>
            </a:r>
            <a:r>
              <a:rPr lang="uk-UA" sz="4000" b="1" dirty="0" smtClean="0">
                <a:solidFill>
                  <a:schemeClr val="tx2"/>
                </a:solidFill>
              </a:rPr>
              <a:t>ує                              кошеня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</a:rPr>
              <a:t>ш</a:t>
            </a:r>
            <a:r>
              <a:rPr lang="uk-UA" sz="4000" b="1" dirty="0" smtClean="0">
                <a:solidFill>
                  <a:schemeClr val="tx2"/>
                </a:solidFill>
              </a:rPr>
              <a:t>ипить                      ворона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</a:rPr>
              <a:t>н</a:t>
            </a:r>
            <a:r>
              <a:rPr lang="uk-UA" sz="4000" b="1" dirty="0" smtClean="0">
                <a:solidFill>
                  <a:schemeClr val="tx2"/>
                </a:solidFill>
              </a:rPr>
              <a:t>явчить                     вовк 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</a:rPr>
              <a:t>р</a:t>
            </a:r>
            <a:r>
              <a:rPr lang="uk-UA" sz="4000" b="1" dirty="0" smtClean="0">
                <a:solidFill>
                  <a:schemeClr val="tx2"/>
                </a:solidFill>
              </a:rPr>
              <a:t>еве                           змія</a:t>
            </a:r>
          </a:p>
          <a:p>
            <a:pPr algn="l"/>
            <a:r>
              <a:rPr lang="uk-UA" sz="4000" b="1" dirty="0">
                <a:solidFill>
                  <a:schemeClr val="tx2"/>
                </a:solidFill>
              </a:rPr>
              <a:t>в</a:t>
            </a:r>
            <a:r>
              <a:rPr lang="uk-UA" sz="4000" b="1" dirty="0" smtClean="0">
                <a:solidFill>
                  <a:schemeClr val="tx2"/>
                </a:solidFill>
              </a:rPr>
              <a:t>иє                              ведмідь   </a:t>
            </a:r>
          </a:p>
          <a:p>
            <a:pPr algn="l"/>
            <a:endParaRPr lang="uk-UA" dirty="0" smtClean="0"/>
          </a:p>
          <a:p>
            <a:pPr algn="l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9752" y="2727234"/>
            <a:ext cx="2232248" cy="113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763688" y="2636913"/>
            <a:ext cx="2808312" cy="79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39752" y="3825013"/>
            <a:ext cx="2232248" cy="113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83768" y="3292446"/>
            <a:ext cx="2088232" cy="1216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7704" y="5157192"/>
            <a:ext cx="2664296" cy="565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47664" y="4509120"/>
            <a:ext cx="3024336" cy="121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Запам'ятай!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</a:rPr>
              <a:t>   Вимовляй</a:t>
            </a:r>
          </a:p>
          <a:p>
            <a:pPr marL="0" indent="0">
              <a:buNone/>
            </a:pPr>
            <a:r>
              <a:rPr lang="uk-UA" sz="4000" b="1" dirty="0" err="1" smtClean="0">
                <a:solidFill>
                  <a:schemeClr val="tx2"/>
                </a:solidFill>
              </a:rPr>
              <a:t>повед</a:t>
            </a:r>
            <a:r>
              <a:rPr lang="en-US" sz="4000" b="1" dirty="0" smtClean="0">
                <a:solidFill>
                  <a:schemeClr val="tx2"/>
                </a:solidFill>
              </a:rPr>
              <a:t>é</a:t>
            </a:r>
            <a:r>
              <a:rPr lang="uk-UA" sz="4000" b="1" dirty="0" smtClean="0">
                <a:solidFill>
                  <a:schemeClr val="tx2"/>
                </a:solidFill>
              </a:rPr>
              <a:t>[</a:t>
            </a:r>
            <a:r>
              <a:rPr lang="uk-UA" sz="4000" b="1" dirty="0" err="1" smtClean="0">
                <a:solidFill>
                  <a:schemeClr val="tx2"/>
                </a:solidFill>
              </a:rPr>
              <a:t>ц'</a:t>
            </a:r>
            <a:r>
              <a:rPr lang="uk-UA" sz="4000" b="1" dirty="0" smtClean="0">
                <a:solidFill>
                  <a:schemeClr val="tx2"/>
                </a:solidFill>
              </a:rPr>
              <a:t>:а]</a:t>
            </a:r>
          </a:p>
          <a:p>
            <a:pPr marL="0" indent="0">
              <a:buNone/>
            </a:pPr>
            <a:r>
              <a:rPr lang="uk-UA" sz="4000" b="1" dirty="0" err="1" smtClean="0">
                <a:solidFill>
                  <a:schemeClr val="tx2"/>
                </a:solidFill>
              </a:rPr>
              <a:t>набер</a:t>
            </a:r>
            <a:r>
              <a:rPr lang="en-US" sz="4000" b="1" dirty="0" smtClean="0">
                <a:solidFill>
                  <a:schemeClr val="tx2"/>
                </a:solidFill>
              </a:rPr>
              <a:t>é</a:t>
            </a:r>
            <a:r>
              <a:rPr lang="uk-UA" sz="4000" b="1" dirty="0" smtClean="0">
                <a:solidFill>
                  <a:schemeClr val="tx2"/>
                </a:solidFill>
              </a:rPr>
              <a:t>[</a:t>
            </a:r>
            <a:r>
              <a:rPr lang="uk-UA" sz="4000" b="1" dirty="0" err="1" smtClean="0">
                <a:solidFill>
                  <a:schemeClr val="tx2"/>
                </a:solidFill>
              </a:rPr>
              <a:t>ц'</a:t>
            </a:r>
            <a:r>
              <a:rPr lang="uk-UA" sz="4000" b="1" dirty="0" smtClean="0">
                <a:solidFill>
                  <a:schemeClr val="tx2"/>
                </a:solidFill>
              </a:rPr>
              <a:t>:а]</a:t>
            </a:r>
          </a:p>
          <a:p>
            <a:pPr marL="0" indent="0">
              <a:buNone/>
            </a:pPr>
            <a:r>
              <a:rPr lang="uk-UA" sz="4000" b="1" dirty="0" err="1" smtClean="0">
                <a:solidFill>
                  <a:schemeClr val="tx2"/>
                </a:solidFill>
              </a:rPr>
              <a:t>вчи́</a:t>
            </a:r>
            <a:r>
              <a:rPr lang="uk-UA" sz="4000" b="1" dirty="0" smtClean="0">
                <a:solidFill>
                  <a:schemeClr val="tx2"/>
                </a:solidFill>
              </a:rPr>
              <a:t>[</a:t>
            </a:r>
            <a:r>
              <a:rPr lang="uk-UA" sz="4000" b="1" dirty="0" err="1" smtClean="0">
                <a:solidFill>
                  <a:schemeClr val="tx2"/>
                </a:solidFill>
              </a:rPr>
              <a:t>с'</a:t>
            </a:r>
            <a:r>
              <a:rPr lang="uk-UA" sz="4000" b="1" dirty="0" smtClean="0">
                <a:solidFill>
                  <a:schemeClr val="tx2"/>
                </a:solidFill>
              </a:rPr>
              <a:t>:а]</a:t>
            </a:r>
          </a:p>
          <a:p>
            <a:pPr marL="0" indent="0">
              <a:buNone/>
            </a:pPr>
            <a:r>
              <a:rPr lang="uk-UA" sz="4000" b="1" dirty="0" err="1" smtClean="0">
                <a:solidFill>
                  <a:schemeClr val="tx2"/>
                </a:solidFill>
              </a:rPr>
              <a:t>сміє́</a:t>
            </a:r>
            <a:r>
              <a:rPr lang="uk-UA" sz="4000" b="1" dirty="0" smtClean="0">
                <a:solidFill>
                  <a:schemeClr val="tx2"/>
                </a:solidFill>
              </a:rPr>
              <a:t>[</a:t>
            </a:r>
            <a:r>
              <a:rPr lang="uk-UA" sz="4000" b="1" dirty="0" err="1" smtClean="0">
                <a:solidFill>
                  <a:schemeClr val="tx2"/>
                </a:solidFill>
              </a:rPr>
              <a:t>с'</a:t>
            </a:r>
            <a:r>
              <a:rPr lang="uk-UA" sz="4000" b="1" dirty="0" smtClean="0">
                <a:solidFill>
                  <a:schemeClr val="tx2"/>
                </a:solidFill>
              </a:rPr>
              <a:t>:а]</a:t>
            </a:r>
          </a:p>
          <a:p>
            <a:endParaRPr lang="uk-UA" sz="4000" b="1" dirty="0" smtClean="0">
              <a:solidFill>
                <a:schemeClr val="tx2"/>
              </a:solidFill>
            </a:endParaRPr>
          </a:p>
          <a:p>
            <a:endParaRPr lang="uk-UA" sz="4000" b="1" dirty="0" smtClean="0">
              <a:solidFill>
                <a:schemeClr val="tx2"/>
              </a:solidFill>
            </a:endParaRPr>
          </a:p>
          <a:p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B050"/>
                </a:solidFill>
              </a:rPr>
              <a:t>        Пиши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2"/>
                </a:solidFill>
              </a:rPr>
              <a:t>поведе</a:t>
            </a:r>
            <a:r>
              <a:rPr lang="uk-UA" sz="4000" b="1" dirty="0" smtClean="0">
                <a:solidFill>
                  <a:srgbClr val="FF0000"/>
                </a:solidFill>
              </a:rPr>
              <a:t>ться</a:t>
            </a:r>
          </a:p>
          <a:p>
            <a:pPr marL="0" indent="0">
              <a:buNone/>
            </a:pPr>
            <a:r>
              <a:rPr lang="uk-UA" sz="4000" b="1" dirty="0">
                <a:solidFill>
                  <a:schemeClr val="tx2"/>
                </a:solidFill>
              </a:rPr>
              <a:t>н</a:t>
            </a:r>
            <a:r>
              <a:rPr lang="uk-UA" sz="4000" b="1" dirty="0" smtClean="0">
                <a:solidFill>
                  <a:schemeClr val="tx2"/>
                </a:solidFill>
              </a:rPr>
              <a:t>абере</a:t>
            </a:r>
            <a:r>
              <a:rPr lang="uk-UA" sz="4000" b="1" dirty="0" smtClean="0">
                <a:solidFill>
                  <a:srgbClr val="FF0000"/>
                </a:solidFill>
              </a:rPr>
              <a:t>ться</a:t>
            </a:r>
          </a:p>
          <a:p>
            <a:pPr marL="0" indent="0">
              <a:buNone/>
            </a:pPr>
            <a:r>
              <a:rPr lang="uk-UA" sz="4000" b="1" dirty="0">
                <a:solidFill>
                  <a:schemeClr val="tx2"/>
                </a:solidFill>
              </a:rPr>
              <a:t>в</a:t>
            </a:r>
            <a:r>
              <a:rPr lang="uk-UA" sz="4000" b="1" dirty="0" smtClean="0">
                <a:solidFill>
                  <a:schemeClr val="tx2"/>
                </a:solidFill>
              </a:rPr>
              <a:t>чи</a:t>
            </a:r>
            <a:r>
              <a:rPr lang="uk-UA" sz="4000" b="1" dirty="0" smtClean="0">
                <a:solidFill>
                  <a:srgbClr val="FF0000"/>
                </a:solidFill>
              </a:rPr>
              <a:t>шся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tx2"/>
                </a:solidFill>
              </a:rPr>
              <a:t>сміє</a:t>
            </a:r>
            <a:r>
              <a:rPr lang="uk-UA" sz="4000" b="1" dirty="0" smtClean="0">
                <a:solidFill>
                  <a:srgbClr val="FF0000"/>
                </a:solidFill>
              </a:rPr>
              <a:t>шся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Склади речення за малюнком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72008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</a:rPr>
              <a:t>Хлопчик будує замок.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272" y="1340767"/>
            <a:ext cx="4123960" cy="38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71800" y="5877272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98058" y="587727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98058" y="5949280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Склади речення за малюнком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632848" cy="72008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2"/>
                </a:solidFill>
              </a:rPr>
              <a:t>Дівчинка шиє платтячко для ляльки.</a:t>
            </a:r>
            <a:endParaRPr lang="ru-RU" b="1" i="1" dirty="0">
              <a:solidFill>
                <a:schemeClr val="tx2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640" y="5841598"/>
            <a:ext cx="15841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96735" y="5866362"/>
            <a:ext cx="7141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96735" y="5949280"/>
            <a:ext cx="7141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40767"/>
            <a:ext cx="3816424" cy="39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372</Words>
  <Application>Microsoft Office PowerPoint</Application>
  <PresentationFormat>Экран (4:3)</PresentationFormat>
  <Paragraphs>89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Дієслово </vt:lpstr>
      <vt:lpstr>Задачі уроку:</vt:lpstr>
      <vt:lpstr>Девіз уроку:</vt:lpstr>
      <vt:lpstr>Презентация PowerPoint</vt:lpstr>
      <vt:lpstr>Каліграфічна хвилинка</vt:lpstr>
      <vt:lpstr>Знайди пари слів</vt:lpstr>
      <vt:lpstr>Запам'ятай! </vt:lpstr>
      <vt:lpstr>Склади речення за малюнком</vt:lpstr>
      <vt:lpstr>Склади речення за малюнком</vt:lpstr>
      <vt:lpstr>Склади речення за малюнком</vt:lpstr>
      <vt:lpstr>Склади речення за малюнком</vt:lpstr>
      <vt:lpstr>Склади речення за малюнком</vt:lpstr>
      <vt:lpstr>Вправа 142</vt:lpstr>
      <vt:lpstr>Підсумок уроку</vt:lpstr>
      <vt:lpstr>В презентації використано: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Star)</dc:creator>
  <cp:lastModifiedBy>User</cp:lastModifiedBy>
  <cp:revision>22</cp:revision>
  <dcterms:created xsi:type="dcterms:W3CDTF">2012-03-18T10:22:20Z</dcterms:created>
  <dcterms:modified xsi:type="dcterms:W3CDTF">2015-05-12T17:26:28Z</dcterms:modified>
</cp:coreProperties>
</file>