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B8E7-777F-40CA-9AA0-589F6A459899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D4B2D-A849-4D59-AE28-470F49FD4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FE87-15E4-413E-8765-10B8C551DC31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2DE11-486E-406A-A401-E0120457C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25723-BBC8-47BD-9E30-370459E60694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7F22-091D-45C6-BEF8-038727FEE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BB030-3696-4E8A-9B1C-02A208663888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85AD6-683D-4D4B-BCCB-F6DF5FBB2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EA7E3-3C6B-4DB7-94C8-9A29E2CF8F89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2D2DF-D186-423A-B7FA-39749ACC4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334F1-F10F-458E-B737-1D9D5A0FD398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3978F-C07B-4267-B45E-A10E0945C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D5F24-5484-4414-985F-2686A968774A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13D5-7906-4E23-8BAB-6528A04BA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ACEF3-1E51-4FBF-8E09-817A22FCC54D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F7D35-009F-4E04-A121-5DC0429A0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18D0B-5248-44C0-9EAE-6BF882EB5DC8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68BEA-B212-4A79-8BBC-1AE6911CD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65F72-8C40-4153-AF96-7771D84E54B1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1BCDF-59B1-41CA-9BF1-D73585A34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0917-43B9-4EA1-BF72-CBBCCE150869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E931D-69BF-4BFE-A6E6-3A919A873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626C2C-4D99-4290-8BE4-942E61471A7F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0F5F90-5DE3-4109-872E-C969FBBA4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 txBox="1">
            <a:spLocks/>
          </p:cNvSpPr>
          <p:nvPr/>
        </p:nvSpPr>
        <p:spPr bwMode="auto">
          <a:xfrm>
            <a:off x="1692275" y="1196975"/>
            <a:ext cx="6624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6000" b="1">
              <a:solidFill>
                <a:srgbClr val="0000FF"/>
              </a:solidFill>
            </a:endParaRPr>
          </a:p>
          <a:p>
            <a:pPr algn="ctr"/>
            <a:endParaRPr lang="ru-RU" sz="6000" b="1">
              <a:solidFill>
                <a:srgbClr val="FF0000"/>
              </a:solidFill>
            </a:endParaRPr>
          </a:p>
          <a:p>
            <a:pPr algn="ctr"/>
            <a:r>
              <a:rPr lang="ru-RU" sz="4800" b="1">
                <a:solidFill>
                  <a:srgbClr val="FF0000"/>
                </a:solidFill>
              </a:rPr>
              <a:t>Складання плану</a:t>
            </a:r>
          </a:p>
          <a:p>
            <a:pPr algn="ctr"/>
            <a:r>
              <a:rPr lang="ru-RU" sz="2800" b="1">
                <a:solidFill>
                  <a:srgbClr val="008000"/>
                </a:solidFill>
              </a:rPr>
              <a:t>Урок розвитку зв</a:t>
            </a:r>
            <a:r>
              <a:rPr lang="en-US" sz="2800" b="1">
                <a:solidFill>
                  <a:srgbClr val="008000"/>
                </a:solidFill>
              </a:rPr>
              <a:t>’</a:t>
            </a:r>
            <a:r>
              <a:rPr lang="uk-UA" sz="2800" b="1">
                <a:solidFill>
                  <a:srgbClr val="008000"/>
                </a:solidFill>
              </a:rPr>
              <a:t>язного </a:t>
            </a:r>
            <a:r>
              <a:rPr lang="ru-RU" sz="2800" b="1">
                <a:solidFill>
                  <a:srgbClr val="008000"/>
                </a:solidFill>
              </a:rPr>
              <a:t>мовлення</a:t>
            </a:r>
          </a:p>
          <a:p>
            <a:pPr algn="ctr"/>
            <a:endParaRPr lang="ru-RU" sz="2800" b="1">
              <a:solidFill>
                <a:srgbClr val="008000"/>
              </a:solidFill>
            </a:endParaRPr>
          </a:p>
          <a:p>
            <a:pPr algn="ctr"/>
            <a:endParaRPr lang="ru-RU" sz="2800" b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140200" y="4005263"/>
            <a:ext cx="3763963" cy="172878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 i="1" smtClean="0">
                <a:solidFill>
                  <a:srgbClr val="0000FF"/>
                </a:solidFill>
                <a:cs typeface="Times New Roman" pitchFamily="18" charset="0"/>
              </a:rPr>
              <a:t>Вчитель початкових класів 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 i="1" smtClean="0">
                <a:solidFill>
                  <a:srgbClr val="0000FF"/>
                </a:solidFill>
                <a:cs typeface="Times New Roman" pitchFamily="18" charset="0"/>
              </a:rPr>
              <a:t>Валківського ліцею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 i="1" smtClean="0">
                <a:solidFill>
                  <a:srgbClr val="0000FF"/>
                </a:solidFill>
                <a:cs typeface="Times New Roman" pitchFamily="18" charset="0"/>
              </a:rPr>
              <a:t> ім. Олександра Масельського 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uk-UA" sz="2000" b="1" i="1" smtClean="0">
                <a:solidFill>
                  <a:srgbClr val="0000FF"/>
                </a:solidFill>
                <a:cs typeface="Times New Roman" pitchFamily="18" charset="0"/>
              </a:rPr>
              <a:t>Зань Наталія Миколаївна</a:t>
            </a:r>
            <a:endParaRPr lang="ru-RU" sz="2000" b="1" i="1" smtClean="0">
              <a:solidFill>
                <a:srgbClr val="0000FF"/>
              </a:solidFill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ru-RU" sz="2000" i="1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Поділ на абзаци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00FF"/>
                </a:solidFill>
              </a:rPr>
              <a:t>Була холодна зима. Ріки й озера скувала крига. Рибкам стало важко дихати. Михайло і дід Архип пішли на озеро. Вони прорубали ополонки. Тепер риба не загине.</a:t>
            </a:r>
            <a:endParaRPr lang="ru-RU" sz="36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/>
              <a:t/>
            </a:r>
            <a:br>
              <a:rPr lang="uk-UA" sz="4000" smtClean="0"/>
            </a:br>
            <a:r>
              <a:rPr lang="uk-UA" sz="4000" b="1" smtClean="0">
                <a:solidFill>
                  <a:srgbClr val="FF0000"/>
                </a:solidFill>
              </a:rPr>
              <a:t>Складання плану.</a:t>
            </a:r>
            <a:br>
              <a:rPr lang="uk-UA" sz="4000" b="1" smtClean="0">
                <a:solidFill>
                  <a:srgbClr val="FF0000"/>
                </a:solidFill>
              </a:rPr>
            </a:br>
            <a:endParaRPr lang="ru-RU" sz="4000" b="1" smtClean="0">
              <a:solidFill>
                <a:srgbClr val="FF0000"/>
              </a:solidFill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4000" b="1" smtClean="0"/>
              <a:t>       </a:t>
            </a:r>
            <a:r>
              <a:rPr lang="uk-UA" sz="4000" b="1" smtClean="0">
                <a:solidFill>
                  <a:srgbClr val="0000FF"/>
                </a:solidFill>
              </a:rPr>
              <a:t>1. Була холодна зима.</a:t>
            </a:r>
          </a:p>
          <a:p>
            <a:pPr eaLnBrk="1" hangingPunct="1">
              <a:buFont typeface="Arial" charset="0"/>
              <a:buNone/>
            </a:pPr>
            <a:r>
              <a:rPr lang="uk-UA" sz="4000" b="1" smtClean="0">
                <a:solidFill>
                  <a:srgbClr val="0000FF"/>
                </a:solidFill>
              </a:rPr>
              <a:t>       2.Допомога рибкам.</a:t>
            </a:r>
            <a:endParaRPr lang="ru-RU" sz="40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i="1" smtClean="0"/>
              <a:t/>
            </a:r>
            <a:br>
              <a:rPr lang="uk-UA" sz="4000" b="1" i="1" smtClean="0"/>
            </a:br>
            <a:r>
              <a:rPr lang="uk-UA" sz="4000" b="1" i="1" smtClean="0">
                <a:solidFill>
                  <a:srgbClr val="FF0000"/>
                </a:solidFill>
              </a:rPr>
              <a:t>Завдання 3 (зошит, с. 24).</a:t>
            </a:r>
            <a:r>
              <a:rPr lang="uk-UA" sz="4000" b="1" smtClean="0">
                <a:solidFill>
                  <a:srgbClr val="FF0000"/>
                </a:solidFill>
              </a:rPr>
              <a:t/>
            </a:r>
            <a:br>
              <a:rPr lang="uk-UA" sz="4000" b="1" smtClean="0">
                <a:solidFill>
                  <a:srgbClr val="FF0000"/>
                </a:solidFill>
              </a:rPr>
            </a:br>
            <a:endParaRPr lang="ru-RU" sz="4000" b="1" smtClean="0">
              <a:solidFill>
                <a:srgbClr val="FF0000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2400" b="1" smtClean="0">
                <a:solidFill>
                  <a:srgbClr val="0000FF"/>
                </a:solidFill>
              </a:rPr>
              <a:t>Прочитати текст і план до нього. Чи відповідає цей план змісту тексту? Записати план у послідовності, що відповідає змісту даного тексту.</a:t>
            </a:r>
          </a:p>
          <a:p>
            <a:pPr algn="ctr" eaLnBrk="1" hangingPunct="1">
              <a:buFont typeface="Arial" charset="0"/>
              <a:buNone/>
            </a:pPr>
            <a:r>
              <a:rPr lang="uk-UA" b="1" smtClean="0">
                <a:solidFill>
                  <a:srgbClr val="008000"/>
                </a:solidFill>
              </a:rPr>
              <a:t>План</a:t>
            </a:r>
          </a:p>
          <a:p>
            <a:pPr eaLnBrk="1" hangingPunct="1">
              <a:buFont typeface="Arial" charset="0"/>
              <a:buNone/>
            </a:pPr>
            <a:r>
              <a:rPr lang="uk-UA" b="1" smtClean="0">
                <a:solidFill>
                  <a:srgbClr val="008000"/>
                </a:solidFill>
              </a:rPr>
              <a:t>                          1.Після дощу.</a:t>
            </a:r>
          </a:p>
          <a:p>
            <a:pPr eaLnBrk="1" hangingPunct="1">
              <a:buFont typeface="Arial" charset="0"/>
              <a:buNone/>
            </a:pPr>
            <a:r>
              <a:rPr lang="uk-UA" b="1" smtClean="0">
                <a:solidFill>
                  <a:srgbClr val="008000"/>
                </a:solidFill>
              </a:rPr>
              <a:t>                          2.Самозакохана веселка.</a:t>
            </a:r>
          </a:p>
          <a:p>
            <a:pPr eaLnBrk="1" hangingPunct="1">
              <a:buFont typeface="Arial" charset="0"/>
              <a:buNone/>
            </a:pPr>
            <a:r>
              <a:rPr lang="uk-UA" b="1" smtClean="0">
                <a:solidFill>
                  <a:srgbClr val="008000"/>
                </a:solidFill>
              </a:rPr>
              <a:t>                          3. Наука для хвалька.</a:t>
            </a:r>
            <a:endParaRPr lang="ru-RU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uk-UA" sz="4800" b="1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uk-UA" sz="4800" b="1" smtClean="0">
                <a:solidFill>
                  <a:srgbClr val="FF0000"/>
                </a:solidFill>
              </a:rPr>
              <a:t>ФІЗКУЛЬТХВИЛИНКА</a:t>
            </a:r>
            <a:endParaRPr lang="ru-RU" sz="48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ЗАГАДКА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FF"/>
                </a:solidFill>
              </a:rPr>
              <a:t>Лапки м'якенькі, кігті гостренькі, вночі бродить, на лови ходить. </a:t>
            </a:r>
            <a:endParaRPr lang="ru-RU" sz="4000" b="1" i="1" smtClean="0">
              <a:solidFill>
                <a:srgbClr val="0000FF"/>
              </a:solidFill>
            </a:endParaRP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251200"/>
            <a:ext cx="2808288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ЗАГАДКА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FF"/>
                </a:solidFill>
              </a:rPr>
              <a:t>Мають всі сіреньке пір'я, завжди скачуть на подвір'ї, галаслива їхня зграя. Діти, хто пташок цих знає? </a:t>
            </a:r>
            <a:endParaRPr lang="ru-RU" sz="4000" b="1" i="1" smtClean="0">
              <a:solidFill>
                <a:srgbClr val="0000FF"/>
              </a:solidFill>
            </a:endParaRP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789363"/>
            <a:ext cx="23431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4000" b="1" i="1" smtClean="0">
                <a:solidFill>
                  <a:srgbClr val="FF0000"/>
                </a:solidFill>
              </a:rPr>
              <a:t>Розгляд ілюстрації </a:t>
            </a:r>
            <a:r>
              <a:rPr lang="uk-UA" b="1" i="1" smtClean="0">
                <a:solidFill>
                  <a:srgbClr val="0000FF"/>
                </a:solidFill>
              </a:rPr>
              <a:t>(зошит, с. 25)</a:t>
            </a:r>
          </a:p>
          <a:p>
            <a:pPr eaLnBrk="1" hangingPunct="1">
              <a:buFont typeface="Arial" charset="0"/>
              <a:buNone/>
            </a:pPr>
            <a:endParaRPr lang="uk-UA" b="1" i="1" smtClean="0">
              <a:solidFill>
                <a:srgbClr val="0000FF"/>
              </a:solidFill>
            </a:endParaRPr>
          </a:p>
          <a:p>
            <a:pPr eaLnBrk="1" hangingPunct="1"/>
            <a:r>
              <a:rPr lang="uk-UA" sz="4000" b="1" i="1" smtClean="0">
                <a:solidFill>
                  <a:srgbClr val="FF0000"/>
                </a:solidFill>
              </a:rPr>
              <a:t>Читання оповідання Василя Сухомлинського "Як котові соромно стало"</a:t>
            </a:r>
            <a:r>
              <a:rPr lang="uk-UA" b="1" i="1" smtClean="0"/>
              <a:t> </a:t>
            </a:r>
            <a:r>
              <a:rPr lang="uk-UA" b="1" i="1" smtClean="0">
                <a:solidFill>
                  <a:srgbClr val="0000FF"/>
                </a:solidFill>
              </a:rPr>
              <a:t>(зошит, с. 25-26) </a:t>
            </a:r>
            <a:r>
              <a:rPr lang="uk-UA" b="1" smtClean="0">
                <a:solidFill>
                  <a:srgbClr val="0000FF"/>
                </a:solidFill>
              </a:rPr>
              <a:t>(вчителем чи самостійно учнями).</a:t>
            </a:r>
            <a:endParaRPr lang="ru-RU" sz="4000" b="1" smtClean="0">
              <a:solidFill>
                <a:srgbClr val="0000FF"/>
              </a:solidFill>
            </a:endParaRPr>
          </a:p>
          <a:p>
            <a:pPr eaLnBrk="1" hangingPunct="1"/>
            <a:endParaRPr lang="ru-RU" sz="40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i="1" smtClean="0"/>
              <a:t/>
            </a:r>
            <a:br>
              <a:rPr lang="uk-UA" sz="4000" b="1" i="1" smtClean="0"/>
            </a:br>
            <a:r>
              <a:rPr lang="uk-UA" sz="4000" b="1" i="1" smtClean="0">
                <a:solidFill>
                  <a:srgbClr val="FF0000"/>
                </a:solidFill>
              </a:rPr>
              <a:t>Словникова робота</a:t>
            </a:r>
            <a:r>
              <a:rPr lang="uk-UA" sz="4000" i="1" smtClean="0"/>
              <a:t/>
            </a:r>
            <a:br>
              <a:rPr lang="uk-UA" sz="4000" i="1" smtClean="0"/>
            </a:br>
            <a:endParaRPr lang="ru-RU" sz="4000" i="1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b="1" i="1" smtClean="0">
                <a:solidFill>
                  <a:srgbClr val="FF0000"/>
                </a:solidFill>
              </a:rPr>
              <a:t>Мружитися</a:t>
            </a:r>
            <a:r>
              <a:rPr lang="uk-UA" b="1" i="1" smtClean="0">
                <a:solidFill>
                  <a:srgbClr val="0000FF"/>
                </a:solidFill>
              </a:rPr>
              <a:t> </a:t>
            </a:r>
            <a:r>
              <a:rPr lang="uk-UA" b="1" smtClean="0">
                <a:solidFill>
                  <a:srgbClr val="0000FF"/>
                </a:solidFill>
              </a:rPr>
              <a:t>— дивитися, стуляючи повіки, приплющивши очі. </a:t>
            </a:r>
          </a:p>
          <a:p>
            <a:pPr eaLnBrk="1" hangingPunct="1"/>
            <a:r>
              <a:rPr lang="uk-UA" b="1" i="1" smtClean="0">
                <a:solidFill>
                  <a:srgbClr val="FF0000"/>
                </a:solidFill>
              </a:rPr>
              <a:t>Принишкнути</a:t>
            </a:r>
            <a:r>
              <a:rPr lang="uk-UA" b="1" i="1" smtClean="0">
                <a:solidFill>
                  <a:srgbClr val="0000FF"/>
                </a:solidFill>
              </a:rPr>
              <a:t> </a:t>
            </a:r>
            <a:r>
              <a:rPr lang="uk-UA" b="1" smtClean="0">
                <a:solidFill>
                  <a:srgbClr val="0000FF"/>
                </a:solidFill>
              </a:rPr>
              <a:t>— притихнути, причаїтися. </a:t>
            </a:r>
          </a:p>
          <a:p>
            <a:pPr eaLnBrk="1" hangingPunct="1"/>
            <a:r>
              <a:rPr lang="uk-UA" b="1" i="1" smtClean="0">
                <a:solidFill>
                  <a:srgbClr val="FF0000"/>
                </a:solidFill>
              </a:rPr>
              <a:t>Насторожитися </a:t>
            </a:r>
            <a:r>
              <a:rPr lang="uk-UA" b="1" smtClean="0">
                <a:solidFill>
                  <a:srgbClr val="0000FF"/>
                </a:solidFill>
              </a:rPr>
              <a:t>— стати напружено-уважним, зосередженим. </a:t>
            </a:r>
          </a:p>
          <a:p>
            <a:pPr eaLnBrk="1" hangingPunct="1"/>
            <a:r>
              <a:rPr lang="uk-UA" b="1" i="1" smtClean="0">
                <a:solidFill>
                  <a:srgbClr val="FF0000"/>
                </a:solidFill>
              </a:rPr>
              <a:t>Невдаха </a:t>
            </a:r>
            <a:r>
              <a:rPr lang="uk-UA" b="1" smtClean="0">
                <a:solidFill>
                  <a:srgbClr val="0000FF"/>
                </a:solidFill>
              </a:rPr>
              <a:t>— той, кому не щастить.</a:t>
            </a:r>
            <a:endParaRPr lang="ru-RU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i="1" smtClean="0">
                <a:solidFill>
                  <a:srgbClr val="FF0000"/>
                </a:solidFill>
              </a:rPr>
              <a:t>Робота над змістом тексту</a:t>
            </a:r>
            <a:endParaRPr lang="ru-RU" sz="4000" smtClean="0">
              <a:solidFill>
                <a:srgbClr val="FF0000"/>
              </a:solidFill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 </a:t>
            </a:r>
            <a:r>
              <a:rPr lang="uk-UA" sz="3600" b="1" smtClean="0">
                <a:solidFill>
                  <a:srgbClr val="0000FF"/>
                </a:solidFill>
              </a:rPr>
              <a:t>Хто сидів на паркані?</a:t>
            </a:r>
          </a:p>
          <a:p>
            <a:pPr eaLnBrk="1" hangingPunct="1"/>
            <a:r>
              <a:rPr lang="uk-UA" sz="3600" b="1" smtClean="0">
                <a:solidFill>
                  <a:srgbClr val="0000FF"/>
                </a:solidFill>
              </a:rPr>
              <a:t>Що хотів зробити кіт?</a:t>
            </a:r>
          </a:p>
          <a:p>
            <a:pPr eaLnBrk="1" hangingPunct="1"/>
            <a:r>
              <a:rPr lang="uk-UA" sz="3600" b="1" smtClean="0">
                <a:solidFill>
                  <a:srgbClr val="0000FF"/>
                </a:solidFill>
              </a:rPr>
              <a:t>Чи вдалося котові упіймати горобця?</a:t>
            </a:r>
          </a:p>
          <a:p>
            <a:pPr eaLnBrk="1" hangingPunct="1"/>
            <a:r>
              <a:rPr lang="uk-UA" sz="3600" b="1" smtClean="0">
                <a:solidFill>
                  <a:srgbClr val="0000FF"/>
                </a:solidFill>
              </a:rPr>
              <a:t>Чому котові було соромно?</a:t>
            </a:r>
          </a:p>
          <a:p>
            <a:pPr eaLnBrk="1" hangingPunct="1"/>
            <a:r>
              <a:rPr lang="uk-UA" sz="3600" b="1" smtClean="0">
                <a:solidFill>
                  <a:srgbClr val="0000FF"/>
                </a:solidFill>
              </a:rPr>
              <a:t>Чи співчуває автор котові? Чому ви так гадаєте?</a:t>
            </a:r>
            <a:endParaRPr lang="ru-RU" sz="36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i="1" smtClean="0">
                <a:solidFill>
                  <a:srgbClr val="FF0000"/>
                </a:solidFill>
              </a:rPr>
              <a:t>Робота над абзацами</a:t>
            </a:r>
            <a:endParaRPr lang="ru-RU" b="1" i="1" smtClean="0">
              <a:solidFill>
                <a:srgbClr val="FF0000"/>
              </a:solidFill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FF"/>
                </a:solidFill>
              </a:rPr>
              <a:t>Прочитати кожен абзац. З'ясувати, виділити головне в кожній частині, записати одним реченням чи словом.</a:t>
            </a:r>
            <a:endParaRPr lang="ru-RU" sz="40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i="1" smtClean="0">
                <a:solidFill>
                  <a:srgbClr val="0000FF"/>
                </a:solidFill>
              </a:rPr>
              <a:t/>
            </a:r>
            <a:br>
              <a:rPr lang="uk-UA" sz="4000" b="1" i="1" smtClean="0">
                <a:solidFill>
                  <a:srgbClr val="0000FF"/>
                </a:solidFill>
              </a:rPr>
            </a:br>
            <a:r>
              <a:rPr lang="uk-UA" sz="4000" b="1" i="1" smtClean="0">
                <a:solidFill>
                  <a:srgbClr val="FF0000"/>
                </a:solidFill>
              </a:rPr>
              <a:t>Бесіда з учнями</a:t>
            </a:r>
            <a:r>
              <a:rPr lang="uk-UA" sz="4000" b="1" smtClean="0">
                <a:solidFill>
                  <a:srgbClr val="0000FF"/>
                </a:solidFill>
              </a:rPr>
              <a:t/>
            </a:r>
            <a:br>
              <a:rPr lang="uk-UA" sz="4000" b="1" smtClean="0">
                <a:solidFill>
                  <a:srgbClr val="0000FF"/>
                </a:solidFill>
              </a:rPr>
            </a:br>
            <a:endParaRPr lang="ru-RU" sz="4000" b="1" smtClean="0">
              <a:solidFill>
                <a:srgbClr val="0000FF"/>
              </a:solidFill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0000FF"/>
                </a:solidFill>
              </a:rPr>
              <a:t>Що таке текст?</a:t>
            </a:r>
          </a:p>
          <a:p>
            <a:pPr eaLnBrk="1" hangingPunct="1"/>
            <a:r>
              <a:rPr lang="uk-UA" b="1" smtClean="0">
                <a:solidFill>
                  <a:srgbClr val="0000FF"/>
                </a:solidFill>
              </a:rPr>
              <a:t>Що таке тема тексту? Мета?</a:t>
            </a:r>
          </a:p>
          <a:p>
            <a:pPr eaLnBrk="1" hangingPunct="1"/>
            <a:r>
              <a:rPr lang="uk-UA" b="1" smtClean="0">
                <a:solidFill>
                  <a:srgbClr val="0000FF"/>
                </a:solidFill>
              </a:rPr>
              <a:t>Що ви розумієте під словом "абзац"?</a:t>
            </a:r>
          </a:p>
          <a:p>
            <a:pPr eaLnBrk="1" hangingPunct="1"/>
            <a:r>
              <a:rPr lang="uk-UA" b="1" smtClean="0">
                <a:solidFill>
                  <a:srgbClr val="0000FF"/>
                </a:solidFill>
              </a:rPr>
              <a:t>Які характерні ознаки абзацу?</a:t>
            </a:r>
          </a:p>
          <a:p>
            <a:pPr eaLnBrk="1" hangingPunct="1"/>
            <a:r>
              <a:rPr lang="uk-UA" b="1" smtClean="0">
                <a:solidFill>
                  <a:srgbClr val="0000FF"/>
                </a:solidFill>
              </a:rPr>
              <a:t>Як оформляються абзаци на письмі?</a:t>
            </a:r>
          </a:p>
          <a:p>
            <a:pPr eaLnBrk="1" hangingPunct="1"/>
            <a:r>
              <a:rPr lang="uk-UA" b="1" smtClean="0">
                <a:solidFill>
                  <a:srgbClr val="0000FF"/>
                </a:solidFill>
              </a:rPr>
              <a:t>Що може бути виражено у заголовку тексту?</a:t>
            </a:r>
            <a:endParaRPr lang="ru-RU" b="1" smtClean="0">
              <a:solidFill>
                <a:srgbClr val="0000FF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uk-UA" sz="4000" b="1" smtClean="0">
                <a:solidFill>
                  <a:srgbClr val="0000FF"/>
                </a:solidFill>
              </a:rPr>
              <a:t>План</a:t>
            </a:r>
          </a:p>
          <a:p>
            <a:pPr eaLnBrk="1" hangingPunct="1">
              <a:buFont typeface="Arial" charset="0"/>
              <a:buNone/>
            </a:pPr>
            <a:r>
              <a:rPr lang="uk-UA" sz="4000" b="1" smtClean="0">
                <a:solidFill>
                  <a:srgbClr val="0000FF"/>
                </a:solidFill>
              </a:rPr>
              <a:t>                 1. Кіт на полюванні.</a:t>
            </a:r>
          </a:p>
          <a:p>
            <a:pPr eaLnBrk="1" hangingPunct="1">
              <a:buFont typeface="Arial" charset="0"/>
              <a:buNone/>
            </a:pPr>
            <a:r>
              <a:rPr lang="uk-UA" sz="4000" b="1" smtClean="0">
                <a:solidFill>
                  <a:srgbClr val="0000FF"/>
                </a:solidFill>
              </a:rPr>
              <a:t>                 2.Невдалі лови.</a:t>
            </a:r>
          </a:p>
          <a:p>
            <a:pPr eaLnBrk="1" hangingPunct="1">
              <a:buFont typeface="Arial" charset="0"/>
              <a:buNone/>
            </a:pPr>
            <a:r>
              <a:rPr lang="uk-UA" sz="4000" b="1" smtClean="0">
                <a:solidFill>
                  <a:srgbClr val="0000FF"/>
                </a:solidFill>
              </a:rPr>
              <a:t>                 3. Невдаха.</a:t>
            </a:r>
            <a:endParaRPr lang="ru-RU" sz="40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Підсумок уроку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FF"/>
                </a:solidFill>
              </a:rPr>
              <a:t>Що виражає план тексту?</a:t>
            </a:r>
          </a:p>
          <a:p>
            <a:pPr eaLnBrk="1" hangingPunct="1"/>
            <a:r>
              <a:rPr lang="uk-UA" sz="4000" b="1" smtClean="0">
                <a:solidFill>
                  <a:srgbClr val="0000FF"/>
                </a:solidFill>
              </a:rPr>
              <a:t> Для чого треба вміти його складати?</a:t>
            </a:r>
          </a:p>
          <a:p>
            <a:pPr eaLnBrk="1" hangingPunct="1"/>
            <a:r>
              <a:rPr lang="uk-UA" sz="4000" b="1" smtClean="0">
                <a:solidFill>
                  <a:srgbClr val="0000FF"/>
                </a:solidFill>
              </a:rPr>
              <a:t> Як скласти план оповідання?</a:t>
            </a:r>
            <a:endParaRPr lang="ru-RU" sz="40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b="1" i="1" smtClean="0">
                <a:solidFill>
                  <a:srgbClr val="FF0000"/>
                </a:solidFill>
              </a:rPr>
              <a:t>Послухати текст, визначити його тему і мету, дібрати заголовок.</a:t>
            </a:r>
            <a:endParaRPr lang="ru-RU" sz="3200" b="1" i="1" smtClean="0">
              <a:solidFill>
                <a:srgbClr val="FF0000"/>
              </a:solidFill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FF"/>
                </a:solidFill>
              </a:rPr>
              <a:t>Шумить зелений ліс. На галявині великий дуб. Біля нього пригнулася беріз­ка. Дуб захищає її від вітру. Він великий і сильний. Берізка тріпоче листочками і радіє.</a:t>
            </a:r>
            <a:r>
              <a:rPr lang="ru-RU" sz="4000" b="1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b="1" i="1" smtClean="0">
                <a:solidFill>
                  <a:srgbClr val="FF0000"/>
                </a:solidFill>
              </a:rPr>
              <a:t>Послухати текст, визначити його тему і мету, дібрати заголовок.</a:t>
            </a:r>
            <a:endParaRPr lang="ru-RU" sz="3200" b="1" i="1" smtClean="0">
              <a:solidFill>
                <a:srgbClr val="FF0000"/>
              </a:solidFill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FF"/>
                </a:solidFill>
              </a:rPr>
              <a:t>У Ліди є котик. Лапки біленькі. Зубки гостренькі. Сам увесь сірий. Сидить котик і сумує, бо зима настала. Пошила Ліда йому килимок. А котик притулився до Ліди й муркоче.</a:t>
            </a:r>
            <a:endParaRPr lang="ru-RU" sz="40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b="1" i="1" smtClean="0">
                <a:solidFill>
                  <a:srgbClr val="FF0000"/>
                </a:solidFill>
              </a:rPr>
              <a:t>Послухати текст, визначити його тему і мету, дібрати заголовок.</a:t>
            </a:r>
            <a:endParaRPr lang="ru-RU" sz="3200" b="1" i="1" smtClean="0">
              <a:solidFill>
                <a:srgbClr val="FF0000"/>
              </a:solidFill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00FF"/>
                </a:solidFill>
              </a:rPr>
              <a:t>У нашому садку живе звірок. Уночі він одягає жилет із голочок і виходить погуляти. Ніжки у нього коротенькі, але бігає спритно. Любить звірок полювати на мишей. У садку він ще збирає яблучка і грушки. Чи здогадалися, хто це?</a:t>
            </a:r>
            <a:endParaRPr lang="ru-RU" sz="36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Висновок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Текст</a:t>
            </a:r>
            <a:r>
              <a:rPr lang="uk-UA" b="1" smtClean="0">
                <a:solidFill>
                  <a:srgbClr val="0000FF"/>
                </a:solidFill>
              </a:rPr>
              <a:t> — це зв'язані за змістом речення. </a:t>
            </a:r>
          </a:p>
          <a:p>
            <a:pPr eaLnBrk="1" hangingPunct="1"/>
            <a:r>
              <a:rPr lang="uk-UA" b="1" smtClean="0">
                <a:solidFill>
                  <a:srgbClr val="0000FF"/>
                </a:solidFill>
              </a:rPr>
              <a:t>Те, про що чи про кого повідомляється, розповідається в тексті, — </a:t>
            </a:r>
            <a:r>
              <a:rPr lang="uk-UA" b="1" smtClean="0">
                <a:solidFill>
                  <a:srgbClr val="FF0000"/>
                </a:solidFill>
              </a:rPr>
              <a:t>це його тема</a:t>
            </a:r>
            <a:r>
              <a:rPr lang="uk-UA" b="1" smtClean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uk-UA" b="1" smtClean="0">
                <a:solidFill>
                  <a:srgbClr val="0000FF"/>
                </a:solidFill>
              </a:rPr>
              <a:t>Кожен текст чогось навчає. </a:t>
            </a:r>
            <a:r>
              <a:rPr lang="uk-UA" b="1" smtClean="0">
                <a:solidFill>
                  <a:srgbClr val="FF0000"/>
                </a:solidFill>
              </a:rPr>
              <a:t>Це його мета</a:t>
            </a:r>
            <a:r>
              <a:rPr lang="uk-UA" b="1" smtClean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uk-UA" b="1" smtClean="0">
                <a:solidFill>
                  <a:srgbClr val="0000FF"/>
                </a:solidFill>
              </a:rPr>
              <a:t>До тексту можна дібрати заголовок.</a:t>
            </a:r>
          </a:p>
          <a:p>
            <a:pPr eaLnBrk="1" hangingPunct="1"/>
            <a:r>
              <a:rPr lang="uk-UA" b="1" smtClean="0">
                <a:solidFill>
                  <a:srgbClr val="0000FF"/>
                </a:solidFill>
              </a:rPr>
              <a:t> Він виражає тему тексту.</a:t>
            </a:r>
            <a:endParaRPr lang="ru-RU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Тема уроку.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uk-UA" sz="6600" b="1" smtClean="0">
              <a:solidFill>
                <a:srgbClr val="0000FF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uk-UA" sz="6600" b="1" smtClean="0">
                <a:solidFill>
                  <a:srgbClr val="0000FF"/>
                </a:solidFill>
              </a:rPr>
              <a:t>Складання плану .</a:t>
            </a:r>
            <a:endParaRPr lang="ru-RU" sz="66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3600" b="1" i="1" smtClean="0">
                <a:solidFill>
                  <a:srgbClr val="0000FF"/>
                </a:solidFill>
              </a:rPr>
              <a:t>Завдання 1 (зошит, с. 24).</a:t>
            </a:r>
            <a:endParaRPr lang="uk-UA" sz="3600" b="1" smtClean="0">
              <a:solidFill>
                <a:srgbClr val="0000FF"/>
              </a:solidFill>
            </a:endParaRPr>
          </a:p>
          <a:p>
            <a:pPr eaLnBrk="1" hangingPunct="1"/>
            <a:r>
              <a:rPr lang="uk-UA" sz="3600" b="1" smtClean="0">
                <a:solidFill>
                  <a:srgbClr val="0000FF"/>
                </a:solidFill>
              </a:rPr>
              <a:t>Прочитати текст. Визначити його головну думку. Дібрати заголовок. </a:t>
            </a:r>
            <a:endParaRPr lang="ru-RU" sz="3600" b="1" i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i="1" smtClean="0"/>
              <a:t> </a:t>
            </a:r>
            <a:r>
              <a:rPr lang="uk-UA" b="1" i="1" smtClean="0">
                <a:solidFill>
                  <a:srgbClr val="FF0000"/>
                </a:solidFill>
              </a:rPr>
              <a:t>Завдання 2 (зошит, с. 24).</a:t>
            </a:r>
            <a:endParaRPr lang="uk-UA" b="1" smtClean="0">
              <a:solidFill>
                <a:srgbClr val="FF0000"/>
              </a:solidFill>
            </a:endParaRPr>
          </a:p>
          <a:p>
            <a:pPr eaLnBrk="1" hangingPunct="1"/>
            <a:r>
              <a:rPr lang="uk-UA" sz="3600" b="1" smtClean="0">
                <a:solidFill>
                  <a:srgbClr val="0000FF"/>
                </a:solidFill>
              </a:rPr>
              <a:t>Прочитати текст. Поділити його на абзаци. Визначити головну думку кожного абзацу і записати одним реченням.</a:t>
            </a:r>
            <a:endParaRPr lang="ru-RU" sz="36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700000"/>
      </a:hlink>
      <a:folHlink>
        <a:srgbClr val="D99694"/>
      </a:folHlink>
    </a:clrScheme>
    <a:fontScheme name="Тема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700000"/>
        </a:hlink>
        <a:folHlink>
          <a:srgbClr val="D996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455</Words>
  <Application>Microsoft Office PowerPoint</Application>
  <PresentationFormat>Экран (4:3)</PresentationFormat>
  <Paragraphs>75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Calibri</vt:lpstr>
      <vt:lpstr>Тема Office</vt:lpstr>
      <vt:lpstr>Слайд 1</vt:lpstr>
      <vt:lpstr> Бесіда з учнями </vt:lpstr>
      <vt:lpstr>Послухати текст, визначити його тему і мету, дібрати заголовок.</vt:lpstr>
      <vt:lpstr>Послухати текст, визначити його тему і мету, дібрати заголовок.</vt:lpstr>
      <vt:lpstr>Послухати текст, визначити його тему і мету, дібрати заголовок.</vt:lpstr>
      <vt:lpstr>Висновок</vt:lpstr>
      <vt:lpstr>Тема уроку.</vt:lpstr>
      <vt:lpstr>Слайд 8</vt:lpstr>
      <vt:lpstr>Слайд 9</vt:lpstr>
      <vt:lpstr>Поділ на абзаци</vt:lpstr>
      <vt:lpstr> Складання плану. </vt:lpstr>
      <vt:lpstr> Завдання 3 (зошит, с. 24). </vt:lpstr>
      <vt:lpstr>Слайд 13</vt:lpstr>
      <vt:lpstr>ЗАГАДКА</vt:lpstr>
      <vt:lpstr>ЗАГАДКА</vt:lpstr>
      <vt:lpstr>Слайд 16</vt:lpstr>
      <vt:lpstr> Словникова робота </vt:lpstr>
      <vt:lpstr>Робота над змістом тексту</vt:lpstr>
      <vt:lpstr>Робота над абзацами</vt:lpstr>
      <vt:lpstr>Слайд 20</vt:lpstr>
      <vt:lpstr>Підсумок уроку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5</cp:revision>
  <dcterms:created xsi:type="dcterms:W3CDTF">2013-08-18T05:10:05Z</dcterms:created>
  <dcterms:modified xsi:type="dcterms:W3CDTF">2014-03-02T14:36:02Z</dcterms:modified>
</cp:coreProperties>
</file>