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638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2FBFAB0-38E0-4F6B-9652-C06F5C77036F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3677F-0D3D-4EE7-83D6-36181E7C47B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B7BD0-F3DB-47FF-B996-01BACB91F9AF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37DAE3AD-9E06-4EC9-B905-6EA44D7FE20A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BAA68-DDD5-4E03-84CB-D52444835106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B2F5B-0F77-4691-80B2-2B85C0C76ED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C37B9-C828-42DB-A17D-0AC05B45951F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88AB3-3DA1-4AFC-B25F-F1707BCECAF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102E4-A350-4339-8F0D-FA990526E956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B384D-A9F6-4991-AFE0-E73C4781CC63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50D39-7299-4F8F-8A3E-CF27FA89B6B9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8AF98-9199-4DC5-A4F9-8996F001B4F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uk-UA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F9F663-7A70-4E13-ACF6-AD6D4DD64344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537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537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E%D0%BB%D1%8C%D0%B1%D0%B0%D1%85" TargetMode="External"/><Relationship Id="rId2" Type="http://schemas.openxmlformats.org/officeDocument/2006/relationships/hyperlink" Target="http://uk.wikipedia.org/wiki/%D0%94%D1%96%D0%B4%D1%80%D0%B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1%96%D0%B1%D0%B5%D1%80%D0%B0%D0%BB%D1%96%D0%B7%D0%BC" TargetMode="External"/><Relationship Id="rId2" Type="http://schemas.openxmlformats.org/officeDocument/2006/relationships/hyperlink" Target="http://uk.wikipedia.org/wiki/%D0%94%D0%B6%D0%BE%D0%BD_%D0%9B%D0%BE%D0%BA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A1%D1%83%D1%81%D0%BF%D1%96%D0%BB%D1%8C%D0%BD%D0%B0_%D0%B7%D0%B3%D0%BE%D0%B4%D0%B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4%D1%80%D0%B0%D0%BD%D1%86%D1%83%D0%B7%D1%8C%D0%BA%D0%B0_%D0%BC%D0%BE%D0%B2%D0%B0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5%D1%81%D0%BF%D0%BE%D1%82%D0%B8%D0%B7%D0%BC" TargetMode="External"/><Relationship Id="rId3" Type="http://schemas.openxmlformats.org/officeDocument/2006/relationships/hyperlink" Target="http://uk.wikipedia.org/wiki/1755" TargetMode="External"/><Relationship Id="rId7" Type="http://schemas.openxmlformats.org/officeDocument/2006/relationships/hyperlink" Target="http://uk.wikipedia.org/wiki/%D0%90%D0%B1%D1%81%D0%BE%D0%BB%D1%8E%D1%82%D0%B8%D0%B7%D0%BC" TargetMode="External"/><Relationship Id="rId2" Type="http://schemas.openxmlformats.org/officeDocument/2006/relationships/hyperlink" Target="http://uk.wikipedia.org/w/index.php?title=%D0%9C%D1%96%D1%80%D0%BA%D1%83%D0%B2%D0%B0%D0%BD%D0%BD%D1%8F_%D0%BF%D1%80%D0%BE_%D0%BF%D0%BE%D1%85%D0%BE%D0%B4%D0%B6%D0%B5%D0%BD%D0%BD%D1%8F_%D1%96_%D0%BF%D1%80%D0%B8%D1%87%D0%B8%D0%BD%D0%B8_%D0%BD%D0%B5%D1%80%D1%96%D0%B2%D0%BD%D0%BE%D1%81%D1%82%D1%96_%D0%BC%D1%96%D0%B6_%D0%BB%D1%8E%D0%B4%D1%8C%D0%BC%D0%B8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0%B5%D0%BE%D0%B4%D0%B0%D0%BB%D1%96%D0%B7%D0%BC" TargetMode="External"/><Relationship Id="rId11" Type="http://schemas.openxmlformats.org/officeDocument/2006/relationships/hyperlink" Target="http://uk.wikipedia.org/wiki/%D0%92%D0%BB%D0%B0%D1%81%D0%BD%D1%96%D1%81%D1%82%D1%8C" TargetMode="External"/><Relationship Id="rId5" Type="http://schemas.openxmlformats.org/officeDocument/2006/relationships/hyperlink" Target="http://uk.wikipedia.org/wiki/1762" TargetMode="External"/><Relationship Id="rId10" Type="http://schemas.openxmlformats.org/officeDocument/2006/relationships/hyperlink" Target="http://uk.wikipedia.org/w/index.php?title=%D0%A1%D1%83%D1%81%D0%BF%D1%96%D0%BB%D1%8C%D0%BD%D0%B8%D0%B9_%D0%BB%D0%B0%D0%B4&amp;action=edit&amp;redlink=1" TargetMode="External"/><Relationship Id="rId4" Type="http://schemas.openxmlformats.org/officeDocument/2006/relationships/hyperlink" Target="http://uk.wikipedia.org/wiki/%D0%9F%D1%80%D0%BE_%D1%81%D1%83%D1%81%D0%BF%D1%96%D0%BB%D1%8C%D0%BD%D0%B8%D0%B9_%D0%B4%D0%BE%D0%B3%D0%BE%D0%B2%D1%96%D1%80,_%D0%B0%D0%B1%D0%BE_%D0%9F%D1%80%D0%B8%D0%BD%D1%86%D0%B8%D0%BF%D0%B8_%D0%BF%D0%BE%D0%BB%D1%96%D1%82%D0%B8%D1%87%D0%BD%D0%BE%D0%B3%D0%BE_%D0%BF%D1%80%D0%B0%D0%B2%D0%B0" TargetMode="External"/><Relationship Id="rId9" Type="http://schemas.openxmlformats.org/officeDocument/2006/relationships/hyperlink" Target="http://uk.wikipedia.org/wiki/%D0%9F%D0%B5%D1%80%D0%B2%D1%96%D1%81%D0%BD%D0%B5_%D1%81%D1%83%D1%81%D0%BF%D1%96%D0%BB%D1%8C%D1%81%D1%82%D0%B2%D0%B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1%83%D0%B2%D0%B5%D1%80%D0%B5%D0%BD%D1%96%D1%82%D0%B5%D1%82" TargetMode="External"/><Relationship Id="rId2" Type="http://schemas.openxmlformats.org/officeDocument/2006/relationships/hyperlink" Target="http://uk.wikipedia.org/wiki/%D0%A1%D0%BE%D1%86%D1%96%D0%B0%D0%BB%D1%8C%D0%BD%D0%B8%D0%B9_%D0%BA%D0%BE%D0%BD%D1%82%D1%80%D0%B0%D0%BA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4%D0%B5%D0%B4%D0%B5%D1%80%D0%B0%D1%86%D1%96%D1%8F" TargetMode="External"/><Relationship Id="rId4" Type="http://schemas.openxmlformats.org/officeDocument/2006/relationships/hyperlink" Target="http://uk.wikipedia.org/wiki/%D0%A0%D0%B5%D1%81%D0%BF%D1%83%D0%B1%D0%BB%D1%96%D0%BA%D0%B0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1%83%D0%B0%D0%BB%D1%96%D0%B7%D0%BC" TargetMode="External"/><Relationship Id="rId2" Type="http://schemas.openxmlformats.org/officeDocument/2006/relationships/hyperlink" Target="http://uk.wikipedia.org/wiki/%D0%94%D0%B5%D1%97%D0%B7%D0%B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4%D0%B0%D0%BD%D0%B0%D1%82%D0%B8%D0%B7%D0%BC" TargetMode="External"/><Relationship Id="rId4" Type="http://schemas.openxmlformats.org/officeDocument/2006/relationships/hyperlink" Target="http://uk.wikipedia.org/wiki/%D0%A1%D1%85%D0%BE%D0%BB%D0%B0%D1%81%D1%82%D0%B8%D0%BA%D0%B0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E%D1%81%D0%B2%D1%96%D1%82%D0%BD%D0%B8%D1%86%D1%82%D0%B2%D0%BE" TargetMode="External"/><Relationship Id="rId2" Type="http://schemas.openxmlformats.org/officeDocument/2006/relationships/hyperlink" Target="http://uk.wikipedia.org/wiki/%D0%A4%D1%80%D0%B0%D0%BD%D1%86%D1%83%D0%B7%D1%8C%D0%BA%D0%B0_%D0%BC%D0%BE%D0%B2%D0%B0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5%D0%B0%D0%BB%D1%8C%D0%BD%D1%96%D1%81%D1%82%D1%8C" TargetMode="External"/><Relationship Id="rId2" Type="http://schemas.openxmlformats.org/officeDocument/2006/relationships/hyperlink" Target="http://uk.wikipedia.org/wiki/%D0%9F%D1%80%D0%B8%D1%80%D0%BE%D0%B4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C%D0%B0%D1%82%D0%B5%D1%80%D1%96%D1%8F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E%D1%81%D0%B2%D1%96%D0%B4" TargetMode="External"/><Relationship Id="rId3" Type="http://schemas.openxmlformats.org/officeDocument/2006/relationships/hyperlink" Target="http://uk.wikipedia.org/wiki/%D0%A0%D0%BE%D0%B7%D1%83%D0%BC" TargetMode="External"/><Relationship Id="rId7" Type="http://schemas.openxmlformats.org/officeDocument/2006/relationships/hyperlink" Target="http://uk.wikipedia.org/wiki/%D0%A1%D0%BF%D0%BE%D1%81%D1%82%D0%B5%D1%80%D0%B5%D0%B6%D0%B5%D0%BD%D0%BD%D1%8F" TargetMode="External"/><Relationship Id="rId2" Type="http://schemas.openxmlformats.org/officeDocument/2006/relationships/hyperlink" Target="http://uk.wikipedia.org/wiki/%D0%A1%D0%B2%D1%96%D0%B4%D0%BE%D0%BC%D1%96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5%D0%BD%D1%81%D1%83%D0%B0%D0%BB%D1%96%D0%B7%D0%BC" TargetMode="External"/><Relationship Id="rId5" Type="http://schemas.openxmlformats.org/officeDocument/2006/relationships/hyperlink" Target="http://uk.wikipedia.org/wiki/%D0%93%D0%BD%D0%BE%D1%81%D0%B5%D0%BE%D0%BB%D0%BE%D0%B3%D1%96%D1%8F" TargetMode="External"/><Relationship Id="rId4" Type="http://schemas.openxmlformats.org/officeDocument/2006/relationships/hyperlink" Target="http://uk.wikipedia.org/wiki/%D0%A4%D0%B5%D0%BD%D0%BE%D0%BC%D0%B5%D0%B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E%D0%BB%D1%8C%D0%B1%D0%B0%D1%85" TargetMode="External"/><Relationship Id="rId2" Type="http://schemas.openxmlformats.org/officeDocument/2006/relationships/hyperlink" Target="http://uk.wikipedia.org/wiki/%D0%93%D0%B5%D0%BB%D1%8C%D0%B2%D0%B5%D1%86%D1%96%D0%B9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0%D0%B8%D1%82%D0%B8%D0%BA%D0%B0" TargetMode="External"/><Relationship Id="rId2" Type="http://schemas.openxmlformats.org/officeDocument/2006/relationships/hyperlink" Target="http://uk.wikipedia.org/wiki/%D0%9F%D1%80%D0%B5%D0%BA%D1%80%D0%B0%D1%81%D0%BD%D0%B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0%D0%B5%D0%B0%D0%BB%D1%96%D0%B7%D0%BC" TargetMode="External"/><Relationship Id="rId4" Type="http://schemas.openxmlformats.org/officeDocument/2006/relationships/hyperlink" Target="http://uk.wikipedia.org/wiki/%D0%9A%D0%BB%D0%B0%D1%81%D0%B8%D1%86%D0%B8%D0%B7%D0%BC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2%D0%B5%D0%B0%D1%82%D1%80" TargetMode="External"/><Relationship Id="rId2" Type="http://schemas.openxmlformats.org/officeDocument/2006/relationships/hyperlink" Target="http://uk.wikipedia.org/wiki/%D0%A6%D0%B0%D1%8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0%D0%B5%D0%B4%D1%83%D0%BA%D1%86%D1%96%D1%8F&amp;action=edit&amp;redlink=1" TargetMode="External"/><Relationship Id="rId3" Type="http://schemas.openxmlformats.org/officeDocument/2006/relationships/hyperlink" Target="http://uk.wikipedia.org/w/index.php?title=%D0%A1%D0%B8%D1%81%D1%82%D0%B5%D0%BC%D0%B0_%D0%BF%D1%80%D0%B8%D1%80%D0%BE%D0%B4%D0%B8_(%D0%93%D0%BE%D0%BB%D1%8C%D0%B1%D0%B0%D1%85)&amp;action=edit&amp;redlink=1" TargetMode="External"/><Relationship Id="rId7" Type="http://schemas.openxmlformats.org/officeDocument/2006/relationships/hyperlink" Target="http://uk.wikipedia.org/wiki/%D0%91%D1%83%D1%82%D1%82%D1%8F" TargetMode="External"/><Relationship Id="rId2" Type="http://schemas.openxmlformats.org/officeDocument/2006/relationships/hyperlink" Target="http://uk.wikipedia.org/wiki/%D0%9D%D1%96%D0%BC%D0%B5%D1%86%D1%8C%D0%BA%D0%B0_%D0%BC%D0%BE%D0%B2%D0%B0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uk.wikipedia.org/wiki/%D0%A2%D0%B5%D0%BE%D0%BB%D0%BE%D0%B3%D1%96%D1%8F" TargetMode="External"/><Relationship Id="rId5" Type="http://schemas.openxmlformats.org/officeDocument/2006/relationships/hyperlink" Target="http://uk.wikipedia.org/wiki/18_%D1%81%D1%82%D0%BE%D0%BB%D1%96%D1%82%D1%82%D1%8F" TargetMode="External"/><Relationship Id="rId4" Type="http://schemas.openxmlformats.org/officeDocument/2006/relationships/hyperlink" Target="http://uk.wikipedia.org/wiki/%D0%9C%D0%B0%D1%82%D0%B5%D1%80%D1%96%D0%B0%D0%BB%D1%96%D0%B7%D0%BC" TargetMode="External"/><Relationship Id="rId9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C%D0%BE%D0%B4%D1%83%D1%81&amp;action=edit&amp;redlink=1" TargetMode="External"/><Relationship Id="rId3" Type="http://schemas.openxmlformats.org/officeDocument/2006/relationships/hyperlink" Target="http://uk.wikipedia.org/wiki/%D0%9C%D0%B0%D1%82%D0%B5%D1%80%D1%96%D1%8F" TargetMode="External"/><Relationship Id="rId7" Type="http://schemas.openxmlformats.org/officeDocument/2006/relationships/hyperlink" Target="http://uk.wikipedia.org/wiki/%D0%91%D0%B5%D0%BD%D0%B5%D0%B4%D0%B8%D0%BA%D1%82_%D0%A1%D0%BF%D1%96%D0%BD%D0%BE%D0%B7%D0%B0" TargetMode="External"/><Relationship Id="rId2" Type="http://schemas.openxmlformats.org/officeDocument/2006/relationships/hyperlink" Target="http://uk.wikipedia.org/wiki/%D0%9F%D1%80%D0%B8%D1%80%D0%BE%D0%B4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0%BE%D0%B3" TargetMode="External"/><Relationship Id="rId5" Type="http://schemas.openxmlformats.org/officeDocument/2006/relationships/hyperlink" Target="http://uk.wikipedia.org/wiki/%D0%A0%D1%83%D1%85" TargetMode="External"/><Relationship Id="rId10" Type="http://schemas.openxmlformats.org/officeDocument/2006/relationships/hyperlink" Target="http://uk.wikipedia.org/wiki/%D0%A1%D0%BF%D1%96%D0%BD%D0%BE%D0%B7%D0%B0" TargetMode="External"/><Relationship Id="rId4" Type="http://schemas.openxmlformats.org/officeDocument/2006/relationships/hyperlink" Target="http://uk.wikipedia.org/wiki/%D0%9A%D0%B0%D1%80%D1%82%D0%B5%D0%B7%D1%96%D0%B0%D0%BD%D1%81%D1%82%D0%B2%D0%BE" TargetMode="External"/><Relationship Id="rId9" Type="http://schemas.openxmlformats.org/officeDocument/2006/relationships/hyperlink" Target="http://uk.wikipedia.org/wiki/%D0%94%D0%B5%D0%BA%D0%B0%D1%80%D1%82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1%D0%B2%D1%96%D1%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.wikipedia.org/wiki/%D0%A4%D1%80%D0%B0%D0%BD%D1%86%D1%83%D0%B7%D1%8C%D0%BA%D0%B0_%D0%BC%D0%BE%D0%B2%D0%B0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8525" y="1958975"/>
            <a:ext cx="7345363" cy="1470025"/>
          </a:xfrm>
        </p:spPr>
        <p:txBody>
          <a:bodyPr/>
          <a:lstStyle/>
          <a:p>
            <a:r>
              <a:rPr lang="uk-UA" sz="4800"/>
              <a:t>Філософія епохи</a:t>
            </a:r>
            <a:br>
              <a:rPr lang="uk-UA" sz="4800"/>
            </a:br>
            <a:r>
              <a:rPr lang="uk-UA" sz="4800"/>
              <a:t>Просвітництва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50825" y="260350"/>
            <a:ext cx="8713788" cy="6337300"/>
          </a:xfrm>
          <a:prstGeom prst="rect">
            <a:avLst/>
          </a:prstGeom>
          <a:noFill/>
          <a:ln w="76200" cmpd="tri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CC0000"/>
              </a:solidFill>
            </a:endParaRPr>
          </a:p>
        </p:txBody>
      </p:sp>
      <p:pic>
        <p:nvPicPr>
          <p:cNvPr id="3076" name="Picture 4" descr="ш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68415">
            <a:off x="6877050" y="1125538"/>
            <a:ext cx="1436688" cy="1165225"/>
          </a:xfrm>
          <a:prstGeom prst="rect">
            <a:avLst/>
          </a:prstGeom>
          <a:noFill/>
        </p:spPr>
      </p:pic>
      <p:pic>
        <p:nvPicPr>
          <p:cNvPr id="3077" name="Picture 5" descr="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762755" flipH="1">
            <a:off x="539750" y="4508500"/>
            <a:ext cx="1439863" cy="1438275"/>
          </a:xfrm>
          <a:prstGeom prst="rect">
            <a:avLst/>
          </a:prstGeom>
          <a:noFill/>
        </p:spPr>
      </p:pic>
      <p:sp>
        <p:nvSpPr>
          <p:cNvPr id="3079" name="Rectangle 7"/>
          <p:cNvSpPr>
            <a:spLocks noRot="1" noChangeArrowheads="1"/>
          </p:cNvSpPr>
          <p:nvPr/>
        </p:nvSpPr>
        <p:spPr bwMode="auto">
          <a:xfrm>
            <a:off x="2268538" y="4076700"/>
            <a:ext cx="64801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uk-UA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Загальна характеристика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uk-UA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Філософські погляди Вольтера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uk-UA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Жан-Жак Руссо</a:t>
            </a:r>
            <a:r>
              <a:rPr lang="uk-UA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uk-UA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Дені Дідро</a:t>
            </a:r>
          </a:p>
          <a:p>
            <a:pPr marL="609600" indent="-6096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uk-UA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Поль Гольбах</a:t>
            </a:r>
            <a:r>
              <a:rPr lang="uk-UA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333375"/>
            <a:ext cx="8521700" cy="5762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 b="1" i="1"/>
              <a:t>Вольтера</a:t>
            </a:r>
            <a:r>
              <a:rPr lang="uk-UA" sz="2800"/>
              <a:t> часто вважають </a:t>
            </a:r>
            <a:r>
              <a:rPr lang="uk-UA" sz="2800" b="1" u="sng"/>
              <a:t>атеїстом</a:t>
            </a:r>
            <a:r>
              <a:rPr lang="uk-UA" sz="2800"/>
              <a:t>, проте він був прихильником </a:t>
            </a:r>
            <a:r>
              <a:rPr lang="uk-UA" sz="2800" b="1" u="sng"/>
              <a:t>деїзму</a:t>
            </a:r>
            <a:r>
              <a:rPr lang="uk-UA" sz="2800"/>
              <a:t>, в основі якого віра у Бога-творця, який надалі після акту творення, не втручається в справи світу. </a:t>
            </a:r>
          </a:p>
          <a:p>
            <a:pPr>
              <a:lnSpc>
                <a:spcPct val="80000"/>
              </a:lnSpc>
            </a:pPr>
            <a:r>
              <a:rPr lang="uk-UA" sz="2800"/>
              <a:t>Аналіз праць Вольтера наводить на думку, що його критика скоріше спрямована проти церкви, як установи, ніж проти самої концепції релігії. </a:t>
            </a:r>
          </a:p>
          <a:p>
            <a:pPr>
              <a:lnSpc>
                <a:spcPct val="80000"/>
              </a:lnSpc>
            </a:pPr>
            <a:r>
              <a:rPr lang="uk-UA" sz="2800"/>
              <a:t>Деїст Вольтер вів полеміку, як із церквою, так і з атеїзмом. Йому належить вислів «</a:t>
            </a:r>
            <a:r>
              <a:rPr lang="uk-UA" sz="2800" i="1"/>
              <a:t>Якби Бога не було, то його слід би було вигадати</a:t>
            </a:r>
            <a:r>
              <a:rPr lang="uk-UA" sz="2800"/>
              <a:t>». </a:t>
            </a:r>
          </a:p>
          <a:p>
            <a:pPr>
              <a:lnSpc>
                <a:spcPct val="80000"/>
              </a:lnSpc>
            </a:pPr>
            <a:r>
              <a:rPr lang="uk-UA" sz="2800"/>
              <a:t>Не будучи людиною релігійною, Вольтер відмовлявся все ж від атеїзму </a:t>
            </a:r>
            <a:r>
              <a:rPr lang="uk-UA" sz="2800">
                <a:hlinkClick r:id="rId2" tooltip="Дідро"/>
              </a:rPr>
              <a:t>Дідро</a:t>
            </a:r>
            <a:r>
              <a:rPr lang="uk-UA" sz="2800"/>
              <a:t> та </a:t>
            </a:r>
            <a:r>
              <a:rPr lang="uk-UA" sz="2800">
                <a:hlinkClick r:id="rId3" tooltip="Гольбах"/>
              </a:rPr>
              <a:t>Гольбаха</a:t>
            </a:r>
            <a:r>
              <a:rPr lang="uk-UA" sz="2800"/>
              <a:t> й часто повторяв свій знаменитий куплет:</a:t>
            </a:r>
          </a:p>
          <a:p>
            <a:pPr lvl="2">
              <a:lnSpc>
                <a:spcPct val="80000"/>
              </a:lnSpc>
            </a:pPr>
            <a:r>
              <a:rPr lang="uk-UA" sz="2000" i="1"/>
              <a:t>Всесвіт дивує мене й не можу думати я,</a:t>
            </a:r>
            <a:r>
              <a:rPr lang="uk-UA" sz="2000"/>
              <a:t> </a:t>
            </a:r>
          </a:p>
          <a:p>
            <a:pPr lvl="2">
              <a:lnSpc>
                <a:spcPct val="80000"/>
              </a:lnSpc>
            </a:pPr>
            <a:r>
              <a:rPr lang="uk-UA" sz="2000" i="1"/>
              <a:t>Що годинник цей існує без годинникаря</a:t>
            </a:r>
            <a:r>
              <a:rPr lang="uk-UA" sz="2000"/>
              <a:t>. </a:t>
            </a:r>
          </a:p>
          <a:p>
            <a:pPr>
              <a:lnSpc>
                <a:spcPct val="80000"/>
              </a:lnSpc>
            </a:pPr>
            <a:endParaRPr lang="uk-UA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/>
              <a:t>Доктрину, яка чудово відповідала Вольтеровим поглядам на співвідношення між моральним і практичним, він знайшов у творах англійського філософа </a:t>
            </a:r>
            <a:r>
              <a:rPr lang="uk-UA" sz="2400">
                <a:hlinkClick r:id="rId2" tooltip="Джон Локк"/>
              </a:rPr>
              <a:t>Джона Локка</a:t>
            </a:r>
            <a:r>
              <a:rPr lang="uk-UA" sz="2400"/>
              <a:t>. Локк підтримував погляди </a:t>
            </a:r>
            <a:r>
              <a:rPr lang="uk-UA" sz="2400">
                <a:hlinkClick r:id="rId3" tooltip="Лібералізм"/>
              </a:rPr>
              <a:t>лібералізму</a:t>
            </a:r>
            <a:r>
              <a:rPr lang="uk-UA" sz="2400"/>
              <a:t>, вважаючи, що </a:t>
            </a:r>
            <a:r>
              <a:rPr lang="uk-UA" sz="2400">
                <a:hlinkClick r:id="rId4" tooltip="Суспільна згода"/>
              </a:rPr>
              <a:t>суспільна згода</a:t>
            </a:r>
            <a:r>
              <a:rPr lang="uk-UA" sz="2400"/>
              <a:t> не повинна ставитися вище від природних прав особистості. </a:t>
            </a:r>
          </a:p>
          <a:p>
            <a:pPr>
              <a:lnSpc>
                <a:spcPct val="80000"/>
              </a:lnSpc>
            </a:pPr>
            <a:r>
              <a:rPr lang="uk-UA" sz="2400"/>
              <a:t>Вольтер виводить основну думку своєї моралі: </a:t>
            </a:r>
            <a:r>
              <a:rPr lang="uk-UA" sz="2400" b="1" u="sng">
                <a:solidFill>
                  <a:schemeClr val="hlink"/>
                </a:solidFill>
              </a:rPr>
              <a:t>завдання людини взяти свою долю у власні руки, покращити умови свого існування,</a:t>
            </a:r>
            <a:r>
              <a:rPr lang="uk-UA" sz="2400"/>
              <a:t> забезпечити себе, прикрасити життя науками, виробництвом, мистецтвами й хорошим наглядом за суспільством. </a:t>
            </a:r>
          </a:p>
          <a:p>
            <a:pPr>
              <a:lnSpc>
                <a:spcPct val="80000"/>
              </a:lnSpc>
            </a:pPr>
            <a:r>
              <a:rPr lang="uk-UA" sz="2400"/>
              <a:t>Таким чином, громадське життя неможливе без угоди, в якій кожен знайшов би вигоду для себе. </a:t>
            </a:r>
          </a:p>
          <a:p>
            <a:pPr>
              <a:lnSpc>
                <a:spcPct val="80000"/>
              </a:lnSpc>
            </a:pPr>
            <a:r>
              <a:rPr lang="uk-UA" sz="2400"/>
              <a:t>Хоча право й різне в різних країнах, принцип справедливості, який лежить в його основі, універсальний. Усі люди можуть його збагнути, перш за все тому, що всі люди більш-менш розумні, а ще й тому, що всі можуть зрозуміти те, що корисне для суспільства є корисним для кожного.</a:t>
            </a:r>
          </a:p>
          <a:p>
            <a:pPr>
              <a:lnSpc>
                <a:spcPct val="80000"/>
              </a:lnSpc>
            </a:pPr>
            <a:r>
              <a:rPr lang="uk-UA" sz="2400"/>
              <a:t>Роль моралі в тому, щоб навчити нас принципам такого нагляду й виробити у нас звичку поважати ці принципи.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388" y="188913"/>
            <a:ext cx="5832475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000" b="1"/>
              <a:t>Жан-Жак Руссо́</a:t>
            </a:r>
            <a:r>
              <a:rPr lang="uk-UA" sz="2000"/>
              <a:t> (</a:t>
            </a:r>
            <a:r>
              <a:rPr lang="uk-UA" sz="2000">
                <a:hlinkClick r:id="rId2" tooltip="Французька мова"/>
              </a:rPr>
              <a:t>фр.</a:t>
            </a:r>
            <a:r>
              <a:rPr lang="uk-UA" sz="2000"/>
              <a:t> </a:t>
            </a:r>
            <a:r>
              <a:rPr lang="fr-FR" sz="2000" i="1"/>
              <a:t>Jean-Jacques Rousseau</a:t>
            </a:r>
            <a:r>
              <a:rPr lang="uk-UA" sz="2000"/>
              <a:t>, народився 28 червня 1712, Женева — †2 липня 1778, Ерменонвіль, поблизу Парижа), французький філософ-просвітник, письменник, композитор.</a:t>
            </a:r>
          </a:p>
          <a:p>
            <a:pPr>
              <a:lnSpc>
                <a:spcPct val="90000"/>
              </a:lnSpc>
            </a:pPr>
            <a:r>
              <a:rPr lang="uk-UA" sz="2000" b="1"/>
              <a:t>Жан-Жак Руссо </a:t>
            </a:r>
            <a:r>
              <a:rPr lang="uk-UA" sz="2000"/>
              <a:t>народився в сім'ї женевського годинникаря. У десять років залишився без батьків. Ставши учнем гравера, зазнав багато принижень, тому змушений був покинути Женеву в пошу­ках кращої долі. Багато подорожував, змінював професії, вивчав філософію. Був і мандрівником, і музикантом, і слугою, і домашнім учителем. У Парижі познайомився з Дідро і Д'Аламбером, іншими філософами. Став відомим, написавши трактати «Про причину нерівності», «Про суспільний договір», книжку «Юлія, або Нова Елоїза». </a:t>
            </a:r>
          </a:p>
          <a:p>
            <a:pPr>
              <a:lnSpc>
                <a:spcPct val="90000"/>
              </a:lnSpc>
            </a:pPr>
            <a:r>
              <a:rPr lang="uk-UA" sz="2000"/>
              <a:t>Влада переслідувала Руссо, забороняла його книжки. Філософ ніде не зміг знайти притулку. Помер у злиднях і самотності.</a:t>
            </a:r>
          </a:p>
        </p:txBody>
      </p:sp>
      <p:pic>
        <p:nvPicPr>
          <p:cNvPr id="28679" name="Picture 7" descr="Jean-Jacques_Rousseau_%28painted_portrait%29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56325" y="1538288"/>
            <a:ext cx="2857500" cy="3781425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333375"/>
            <a:ext cx="8845550" cy="5762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/>
              <a:t>У своїх працях </a:t>
            </a:r>
            <a:r>
              <a:rPr lang="uk-UA" sz="2400" b="1">
                <a:hlinkClick r:id="rId2" tooltip="Міркування про походження і причини нерівності між людьми (ще не написана)"/>
              </a:rPr>
              <a:t>«Міркування про походження і причини нерівності між людьми»</a:t>
            </a:r>
            <a:r>
              <a:rPr lang="uk-UA" sz="2400" b="1"/>
              <a:t> (</a:t>
            </a:r>
            <a:r>
              <a:rPr lang="uk-UA" sz="2400" b="1">
                <a:hlinkClick r:id="rId3"/>
              </a:rPr>
              <a:t>1755</a:t>
            </a:r>
            <a:r>
              <a:rPr lang="uk-UA" sz="2400" b="1"/>
              <a:t>), </a:t>
            </a:r>
            <a:r>
              <a:rPr lang="uk-UA" sz="2400" b="1">
                <a:hlinkClick r:id="rId4" tooltip="Про суспільний договір, або Принципи політичного права"/>
              </a:rPr>
              <a:t>«Про суспільний договір, або Принципи політичного права»</a:t>
            </a:r>
            <a:r>
              <a:rPr lang="uk-UA" sz="2400" b="1"/>
              <a:t> (</a:t>
            </a:r>
            <a:r>
              <a:rPr lang="uk-UA" sz="2400" b="1">
                <a:hlinkClick r:id="rId5"/>
              </a:rPr>
              <a:t>1762</a:t>
            </a:r>
            <a:r>
              <a:rPr lang="uk-UA" sz="2400" b="1"/>
              <a:t>)</a:t>
            </a:r>
            <a:r>
              <a:rPr lang="uk-UA" sz="2400"/>
              <a:t> та інші гостро критикував </a:t>
            </a:r>
            <a:r>
              <a:rPr lang="uk-UA" sz="2400" b="1">
                <a:hlinkClick r:id="rId6" tooltip="Феодалізм"/>
              </a:rPr>
              <a:t>феодально</a:t>
            </a:r>
            <a:r>
              <a:rPr lang="uk-UA" sz="2400" b="1"/>
              <a:t>-</a:t>
            </a:r>
            <a:r>
              <a:rPr lang="uk-UA" sz="2400" b="1">
                <a:hlinkClick r:id="rId7" tooltip="Абсолютизм"/>
              </a:rPr>
              <a:t>абсолютистський</a:t>
            </a:r>
            <a:r>
              <a:rPr lang="uk-UA" sz="2400" b="1"/>
              <a:t> </a:t>
            </a:r>
            <a:r>
              <a:rPr lang="uk-UA" sz="2400"/>
              <a:t>лад, закликав до боротьби проти </a:t>
            </a:r>
            <a:r>
              <a:rPr lang="uk-UA" sz="2400" b="1">
                <a:hlinkClick r:id="rId8" tooltip="Деспотизм"/>
              </a:rPr>
              <a:t>деспотизму</a:t>
            </a:r>
            <a:r>
              <a:rPr lang="uk-UA" sz="2400" b="1"/>
              <a:t>. </a:t>
            </a:r>
          </a:p>
          <a:p>
            <a:pPr>
              <a:lnSpc>
                <a:spcPct val="90000"/>
              </a:lnSpc>
            </a:pPr>
            <a:r>
              <a:rPr lang="uk-UA" sz="2400"/>
              <a:t>Ідеалізуючи </a:t>
            </a:r>
            <a:r>
              <a:rPr lang="uk-UA" sz="2400" b="1">
                <a:hlinkClick r:id="rId9" tooltip="Первісне суспільство"/>
              </a:rPr>
              <a:t>первісне суспільство</a:t>
            </a:r>
            <a:r>
              <a:rPr lang="uk-UA" sz="2400"/>
              <a:t>, Руссо протиставляв сучасний йому </a:t>
            </a:r>
            <a:r>
              <a:rPr lang="uk-UA" sz="2400" b="1">
                <a:hlinkClick r:id="rId10" tooltip="Суспільний лад (ще не написана)"/>
              </a:rPr>
              <a:t>суспільний лад</a:t>
            </a:r>
            <a:r>
              <a:rPr lang="uk-UA" sz="2400"/>
              <a:t> щасливому життю в т.зв. «природному стані», коли всі люди були, на його думку, рівними й вільними. </a:t>
            </a:r>
          </a:p>
          <a:p>
            <a:pPr>
              <a:lnSpc>
                <a:spcPct val="90000"/>
              </a:lnSpc>
            </a:pPr>
            <a:r>
              <a:rPr lang="uk-UA" sz="2400"/>
              <a:t>Причину виникнення нерівності вбачав у </a:t>
            </a:r>
            <a:r>
              <a:rPr lang="uk-UA" sz="2400" b="1">
                <a:hlinkClick r:id="rId11" tooltip="Власність"/>
              </a:rPr>
              <a:t>приватній власності</a:t>
            </a:r>
            <a:r>
              <a:rPr lang="uk-UA" sz="2400"/>
              <a:t>, проте не виступав за цілковиту її ліквідацію, а висунув утопічну теорію зрівняльного розподілу приватної власності як засіб знищення поділу суспільства на багатих і бідних. </a:t>
            </a:r>
          </a:p>
          <a:p>
            <a:pPr>
              <a:lnSpc>
                <a:spcPct val="90000"/>
              </a:lnSpc>
            </a:pPr>
            <a:r>
              <a:rPr lang="uk-UA" sz="2400"/>
              <a:t>Водночас, саме в економіці Руссо вбачав основу розвитку суспільства.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765175"/>
            <a:ext cx="8450262" cy="5330825"/>
          </a:xfrm>
        </p:spPr>
        <p:txBody>
          <a:bodyPr/>
          <a:lstStyle/>
          <a:p>
            <a:r>
              <a:rPr lang="uk-UA" sz="2800"/>
              <a:t>Будучи прихильником </a:t>
            </a:r>
            <a:r>
              <a:rPr lang="uk-UA" sz="2800" b="1">
                <a:hlinkClick r:id="rId2" tooltip="Соціальний контракт"/>
              </a:rPr>
              <a:t>договірної теорії походження держави</a:t>
            </a:r>
            <a:r>
              <a:rPr lang="uk-UA" sz="2800" b="1"/>
              <a:t>,</a:t>
            </a:r>
            <a:r>
              <a:rPr lang="uk-UA" sz="2800"/>
              <a:t> Руссо вважав, що внаслідок змови між багатими державна влада узаконила приватну власність, узурпувала природні права народу, і висловив думку, що народ має право розірвати цей договір, тобто повстати, повалити владу,яка існує й встановити </a:t>
            </a:r>
            <a:r>
              <a:rPr lang="uk-UA" sz="2800" b="1" i="1" u="sng">
                <a:solidFill>
                  <a:schemeClr val="hlink"/>
                </a:solidFill>
              </a:rPr>
              <a:t>народний </a:t>
            </a:r>
            <a:r>
              <a:rPr lang="uk-UA" sz="2800" b="1" i="1" u="sng">
                <a:hlinkClick r:id="rId3" tooltip="Суверенітет"/>
              </a:rPr>
              <a:t>суверенітет</a:t>
            </a:r>
            <a:r>
              <a:rPr lang="uk-UA" sz="2800"/>
              <a:t>.</a:t>
            </a:r>
          </a:p>
          <a:p>
            <a:r>
              <a:rPr lang="uk-UA" sz="2800"/>
              <a:t>Взірцем держави Жан-Жак Руссо вважав невелику </a:t>
            </a:r>
            <a:r>
              <a:rPr lang="uk-UA" sz="2800">
                <a:hlinkClick r:id="rId4" tooltip="Республіка"/>
              </a:rPr>
              <a:t>республіку</a:t>
            </a:r>
            <a:r>
              <a:rPr lang="uk-UA" sz="2800"/>
              <a:t> і мріяв перетворити сучасні йому держави на своєрідну </a:t>
            </a:r>
            <a:r>
              <a:rPr lang="uk-UA" sz="2800">
                <a:hlinkClick r:id="rId5" tooltip="Федерація"/>
              </a:rPr>
              <a:t>федерацію</a:t>
            </a:r>
            <a:r>
              <a:rPr lang="uk-UA" sz="2800"/>
              <a:t> невеликих республік.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549275"/>
            <a:ext cx="8521700" cy="5546725"/>
          </a:xfrm>
        </p:spPr>
        <p:txBody>
          <a:bodyPr/>
          <a:lstStyle/>
          <a:p>
            <a:r>
              <a:rPr lang="uk-UA" sz="2800"/>
              <a:t>Руссо — прихильник </a:t>
            </a:r>
            <a:r>
              <a:rPr lang="uk-UA" sz="2800">
                <a:hlinkClick r:id="rId2" tooltip="Деїзм"/>
              </a:rPr>
              <a:t>деїзму</a:t>
            </a:r>
            <a:r>
              <a:rPr lang="uk-UA" sz="2800"/>
              <a:t>. Заперечуючи церковне вчення про створення природи </a:t>
            </a:r>
            <a:r>
              <a:rPr lang="uk-UA" sz="2800" b="1"/>
              <a:t>Богом,</a:t>
            </a:r>
            <a:r>
              <a:rPr lang="uk-UA" sz="2800"/>
              <a:t> він водночас визнавав існування Бога, безсмертної душі. </a:t>
            </a:r>
          </a:p>
          <a:p>
            <a:r>
              <a:rPr lang="uk-UA" sz="2800"/>
              <a:t>З позицій </a:t>
            </a:r>
            <a:r>
              <a:rPr lang="uk-UA" sz="2800">
                <a:hlinkClick r:id="rId3" tooltip="Дуалізм"/>
              </a:rPr>
              <a:t>дуалізму</a:t>
            </a:r>
            <a:r>
              <a:rPr lang="uk-UA" sz="2800"/>
              <a:t> Руссо вважав початком усіх природних явищ дух і матерію, причому матерію розглядав як пасивний початок, приписуючи активність богові. </a:t>
            </a:r>
          </a:p>
          <a:p>
            <a:r>
              <a:rPr lang="uk-UA" sz="2800"/>
              <a:t>В теорії пізнання Руссо стояв на позиціях </a:t>
            </a:r>
            <a:r>
              <a:rPr lang="uk-UA" sz="2800" i="1"/>
              <a:t>сенсуалізму</a:t>
            </a:r>
            <a:r>
              <a:rPr lang="uk-UA" sz="2800"/>
              <a:t>. Мислитель піддав гострій критиці </a:t>
            </a:r>
            <a:r>
              <a:rPr lang="uk-UA" sz="2800">
                <a:hlinkClick r:id="rId4" tooltip="Схоластика"/>
              </a:rPr>
              <a:t>схоластику</a:t>
            </a:r>
            <a:r>
              <a:rPr lang="uk-UA" sz="2800"/>
              <a:t> і релігійний </a:t>
            </a:r>
            <a:r>
              <a:rPr lang="uk-UA" sz="2800">
                <a:hlinkClick r:id="rId5" tooltip="Фанатизм"/>
              </a:rPr>
              <a:t>фанатизм</a:t>
            </a:r>
            <a:r>
              <a:rPr lang="uk-UA" sz="280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88913"/>
            <a:ext cx="8594725" cy="5907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/>
              <a:t>Жан-Жак Руссо у своїх філософських міркуваннях різко протиставив </a:t>
            </a:r>
            <a:r>
              <a:rPr lang="uk-UA" sz="2800" b="1" u="sng">
                <a:solidFill>
                  <a:schemeClr val="hlink"/>
                </a:solidFill>
              </a:rPr>
              <a:t>природне</a:t>
            </a:r>
            <a:r>
              <a:rPr lang="uk-UA" sz="2800"/>
              <a:t> (усе природне, не створене людиною) і </a:t>
            </a:r>
            <a:r>
              <a:rPr lang="uk-UA" sz="2800" b="1" u="sng">
                <a:solidFill>
                  <a:schemeClr val="hlink"/>
                </a:solidFill>
              </a:rPr>
              <a:t>культурне</a:t>
            </a:r>
            <a:r>
              <a:rPr lang="uk-UA" sz="2800"/>
              <a:t> (усе штучне, створене людиною) і виступив із негативною оцінкою другого.</a:t>
            </a:r>
          </a:p>
          <a:p>
            <a:pPr>
              <a:lnSpc>
                <a:spcPct val="80000"/>
              </a:lnSpc>
            </a:pPr>
            <a:r>
              <a:rPr lang="uk-UA" sz="2800"/>
              <a:t>Розвиток розуму і цивілізації, з точки зору Ж.-Ж. Руссо, зруйнував у людині первинну гармонію, ослабив природну потужність людини. </a:t>
            </a:r>
          </a:p>
          <a:p>
            <a:pPr>
              <a:lnSpc>
                <a:spcPct val="80000"/>
              </a:lnSpc>
            </a:pPr>
            <a:r>
              <a:rPr lang="uk-UA" sz="2800"/>
              <a:t>Головна причина людських страждань — це розірваність, роздвоєність людини, породжена випаданням її з первинного природного й гармонійного стану та перетворенням на розумну, цивілізовану, соціальну істоту. </a:t>
            </a:r>
          </a:p>
          <a:p>
            <a:pPr>
              <a:lnSpc>
                <a:spcPct val="80000"/>
              </a:lnSpc>
            </a:pPr>
            <a:r>
              <a:rPr lang="uk-UA" sz="2800"/>
              <a:t>У цьому стані людина роздвоюється між своїми можливостями й бажаннями, обов'язком і схильностями.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88913"/>
            <a:ext cx="5148263" cy="6480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 b="1"/>
              <a:t>Дені́ Дідро́</a:t>
            </a:r>
            <a:r>
              <a:rPr lang="uk-UA" sz="2400"/>
              <a:t> (</a:t>
            </a:r>
            <a:r>
              <a:rPr lang="uk-UA" sz="2400">
                <a:hlinkClick r:id="rId2" tooltip="Французька мова"/>
              </a:rPr>
              <a:t>фр.</a:t>
            </a:r>
            <a:r>
              <a:rPr lang="uk-UA" sz="2400"/>
              <a:t> </a:t>
            </a:r>
            <a:r>
              <a:rPr lang="fr-FR" sz="2400" i="1"/>
              <a:t>Denis Diderot</a:t>
            </a:r>
            <a:r>
              <a:rPr lang="uk-UA" sz="2400"/>
              <a:t>, 5 жовтня 1713, Ланґр — 31 липня 1784, Париж) — французький філософ та енциклопедист епохи </a:t>
            </a:r>
            <a:r>
              <a:rPr lang="uk-UA" sz="2400">
                <a:hlinkClick r:id="rId3" tooltip="Просвітництво"/>
              </a:rPr>
              <a:t>Просвітництва</a:t>
            </a:r>
            <a:r>
              <a:rPr lang="uk-UA" sz="2400"/>
              <a:t>.</a:t>
            </a:r>
          </a:p>
          <a:p>
            <a:pPr>
              <a:lnSpc>
                <a:spcPct val="90000"/>
              </a:lnSpc>
            </a:pPr>
            <a:r>
              <a:rPr lang="uk-UA" sz="2400"/>
              <a:t>Походить з родини ремісника. Первісну освіту отримав в ліцеї короля Людовика Великого( тобто Луї XIV ). </a:t>
            </a:r>
          </a:p>
          <a:p>
            <a:pPr>
              <a:lnSpc>
                <a:spcPct val="90000"/>
              </a:lnSpc>
            </a:pPr>
            <a:r>
              <a:rPr lang="uk-UA" sz="2400" u="sng">
                <a:solidFill>
                  <a:schemeClr val="hlink"/>
                </a:solidFill>
              </a:rPr>
              <a:t>1732 р. - отримав ступінь магістра гуманітарних наук.</a:t>
            </a:r>
            <a:r>
              <a:rPr lang="uk-UA" sz="2400"/>
              <a:t> Молодик прийняв рішення відмовитися від кар'єри священика та стати юристом. Почав вивчати юриспруденцію, але покинув навчання. Його привабила можливість стати письменником.</a:t>
            </a:r>
          </a:p>
        </p:txBody>
      </p:sp>
      <p:pic>
        <p:nvPicPr>
          <p:cNvPr id="34822" name="Picture 6" descr="Louis-Michel_van_Loo_001"/>
          <p:cNvPicPr>
            <a:picLocks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292725" y="404813"/>
            <a:ext cx="3595688" cy="4464050"/>
          </a:xfrm>
          <a:noFill/>
          <a:ln/>
        </p:spPr>
      </p:pic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5292725" y="5081588"/>
            <a:ext cx="36718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uk-UA" sz="2000" b="1" i="1" u="sng"/>
              <a:t>Дідро Дені:</a:t>
            </a:r>
          </a:p>
          <a:p>
            <a:pPr algn="just"/>
            <a:r>
              <a:rPr lang="uk-UA" sz="2000" b="1" i="1"/>
              <a:t>“ Сумніви – перший крок до філософії ”.</a:t>
            </a:r>
          </a:p>
          <a:p>
            <a:pPr algn="just"/>
            <a:r>
              <a:rPr lang="uk-UA" sz="2000" b="1" i="1"/>
              <a:t>“ Краще зноситися, ніж заржавіти. ... “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88913"/>
            <a:ext cx="8497887" cy="6335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400"/>
              <a:t>Уся </a:t>
            </a:r>
            <a:r>
              <a:rPr lang="uk-UA" sz="2400">
                <a:hlinkClick r:id="rId2" tooltip="Природа"/>
              </a:rPr>
              <a:t>природа</a:t>
            </a:r>
            <a:r>
              <a:rPr lang="uk-UA" sz="2400"/>
              <a:t>, згідно з поглядами </a:t>
            </a:r>
            <a:r>
              <a:rPr lang="uk-UA" sz="2400" b="1"/>
              <a:t>Дідро</a:t>
            </a:r>
            <a:r>
              <a:rPr lang="uk-UA" sz="2400"/>
              <a:t>, перебуває у постійному русі та еволюціонуванні. Усе, що існує, колись виникло і зникне, перетворюючись на щось інше. Різноманітність існуючих матеріальних форм є головною причиною процесуальності світу. </a:t>
            </a:r>
          </a:p>
          <a:p>
            <a:pPr>
              <a:lnSpc>
                <a:spcPct val="90000"/>
              </a:lnSpc>
            </a:pPr>
            <a:r>
              <a:rPr lang="uk-UA" sz="2400"/>
              <a:t>Розглядаючи конкретний процес зміни форм існування, ми можемо постійно фіксувати усе нові та нові форми, фрагменти зміни конкретної форми, але ніколи не зможемо побачити нескінченної множини форм </a:t>
            </a:r>
            <a:r>
              <a:rPr lang="uk-UA" sz="2400">
                <a:hlinkClick r:id="rId3" tooltip="Реальність"/>
              </a:rPr>
              <a:t>реальності</a:t>
            </a:r>
            <a:r>
              <a:rPr lang="uk-UA" sz="2400"/>
              <a:t>, які існують під час зміни одного предмета на якийсь інший. </a:t>
            </a:r>
          </a:p>
          <a:p>
            <a:pPr>
              <a:lnSpc>
                <a:spcPct val="90000"/>
              </a:lnSpc>
            </a:pPr>
            <a:r>
              <a:rPr lang="uk-UA" sz="2400"/>
              <a:t>Не маючи можливості виявити безмежну множину форм реальності, люди користуються поняттям </a:t>
            </a:r>
            <a:r>
              <a:rPr lang="uk-UA" sz="2400">
                <a:hlinkClick r:id="rId4" tooltip="Матерія"/>
              </a:rPr>
              <a:t>«матерія»</a:t>
            </a:r>
            <a:r>
              <a:rPr lang="uk-UA" sz="2400"/>
              <a:t>, яке засвідчує нам, що існує реальність, навіть якщо вона не відома конкретними виявленнями. Дідро вважає, що розмаїття форм матерії створюється зіткненням та об'єднанням різноякісних елементів.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476250"/>
            <a:ext cx="8569325" cy="6048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/>
              <a:t>Розглядаючи виникнення </a:t>
            </a:r>
            <a:r>
              <a:rPr lang="uk-UA" sz="2800">
                <a:hlinkClick r:id="rId2" tooltip="Свідомість"/>
              </a:rPr>
              <a:t>свідомості</a:t>
            </a:r>
            <a:r>
              <a:rPr lang="uk-UA" sz="2800"/>
              <a:t>, </a:t>
            </a:r>
            <a:r>
              <a:rPr lang="uk-UA" sz="2800">
                <a:hlinkClick r:id="rId3" tooltip="Розум"/>
              </a:rPr>
              <a:t>розуму</a:t>
            </a:r>
            <a:r>
              <a:rPr lang="uk-UA" sz="2800"/>
              <a:t> як історичних явищ, Дідро створює першу еволюціоністичну концепцію становлення біологічних видів. Однак він розглядав еволюцію лише у вигляді накопичення властивостей, ознак, які сумарно дають </a:t>
            </a:r>
            <a:r>
              <a:rPr lang="uk-UA" sz="2800">
                <a:hlinkClick r:id="rId4" tooltip="Феномен"/>
              </a:rPr>
              <a:t>феномен</a:t>
            </a:r>
            <a:r>
              <a:rPr lang="uk-UA" sz="2800"/>
              <a:t> нового біологічного виду. </a:t>
            </a:r>
          </a:p>
          <a:p>
            <a:pPr>
              <a:lnSpc>
                <a:spcPct val="90000"/>
              </a:lnSpc>
            </a:pPr>
            <a:r>
              <a:rPr lang="uk-UA" sz="2800"/>
              <a:t>Свою </a:t>
            </a:r>
            <a:r>
              <a:rPr lang="uk-UA" sz="2800">
                <a:hlinkClick r:id="rId5" tooltip="Гносеологія"/>
              </a:rPr>
              <a:t>гносеологічну</a:t>
            </a:r>
            <a:r>
              <a:rPr lang="uk-UA" sz="2800"/>
              <a:t> концепцію Дідро будує, керуючись принципами </a:t>
            </a:r>
            <a:r>
              <a:rPr lang="uk-UA" sz="2800">
                <a:hlinkClick r:id="rId6" tooltip="Сенсуалізм"/>
              </a:rPr>
              <a:t>сенсуалізму</a:t>
            </a:r>
            <a:r>
              <a:rPr lang="uk-UA" sz="2800"/>
              <a:t> (насамперед — локківського). Він виділяє три види пізнання: </a:t>
            </a:r>
            <a:r>
              <a:rPr lang="uk-UA" sz="2800">
                <a:hlinkClick r:id="rId7" tooltip="Спостереження"/>
              </a:rPr>
              <a:t>спостереження</a:t>
            </a:r>
            <a:r>
              <a:rPr lang="uk-UA" sz="2800"/>
              <a:t>, </a:t>
            </a:r>
            <a:r>
              <a:rPr lang="uk-UA" sz="2800" u="sng">
                <a:solidFill>
                  <a:schemeClr val="hlink"/>
                </a:solidFill>
              </a:rPr>
              <a:t>обмірковування</a:t>
            </a:r>
            <a:r>
              <a:rPr lang="uk-UA" sz="2800"/>
              <a:t>, </a:t>
            </a:r>
            <a:r>
              <a:rPr lang="uk-UA" sz="2800">
                <a:hlinkClick r:id="rId8" tooltip="Досвід"/>
              </a:rPr>
              <a:t>досвід</a:t>
            </a:r>
            <a:r>
              <a:rPr lang="uk-UA" sz="2800"/>
              <a:t>. Спостереження збирає факти, обмірковування — комбінує їх, досвід — перевіряє результати цих комбінацій.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549275"/>
            <a:ext cx="8640763" cy="597535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b="1">
                <a:latin typeface="Bookman Old Style" pitchFamily="18" charset="0"/>
              </a:rPr>
              <a:t>XVIII </a:t>
            </a:r>
            <a:r>
              <a:rPr lang="uk-UA" sz="2400" b="1">
                <a:latin typeface="Bookman Old Style" pitchFamily="18" charset="0"/>
              </a:rPr>
              <a:t>ст. увійшло в історію під назвою </a:t>
            </a:r>
            <a:r>
              <a:rPr lang="uk-UA" sz="2400" b="1" i="1">
                <a:latin typeface="Bookman Old Style" pitchFamily="18" charset="0"/>
              </a:rPr>
              <a:t>доба Просвітництва </a:t>
            </a:r>
            <a:r>
              <a:rPr lang="uk-UA" sz="2400" b="1">
                <a:latin typeface="Bookman Old Style" pitchFamily="18" charset="0"/>
              </a:rPr>
              <a:t>й у філософському сенсі завершило ті ідеї, які з'явилися в епоху Відродження і розвивалися впродовж </a:t>
            </a:r>
            <a:r>
              <a:rPr lang="en-US" sz="2400" b="1">
                <a:latin typeface="Bookman Old Style" pitchFamily="18" charset="0"/>
              </a:rPr>
              <a:t>XVII </a:t>
            </a:r>
            <a:r>
              <a:rPr lang="uk-UA" sz="2400" b="1">
                <a:latin typeface="Bookman Old Style" pitchFamily="18" charset="0"/>
              </a:rPr>
              <a:t>ст.</a:t>
            </a:r>
            <a:r>
              <a:rPr lang="uk-UA" sz="2400">
                <a:latin typeface="Bookman Old Style" pitchFamily="18" charset="0"/>
              </a:rPr>
              <a:t> </a:t>
            </a:r>
          </a:p>
          <a:p>
            <a:pPr marL="609600" indent="-609600"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Для всіх просвітників була характерна </a:t>
            </a:r>
            <a:r>
              <a:rPr lang="uk-UA" sz="2400" b="1" u="sng">
                <a:latin typeface="Bookman Old Style" pitchFamily="18" charset="0"/>
              </a:rPr>
              <a:t>секулярність</a:t>
            </a:r>
            <a:r>
              <a:rPr lang="uk-UA" sz="2400">
                <a:latin typeface="Bookman Old Style" pitchFamily="18" charset="0"/>
              </a:rPr>
              <a:t> мислення (відмежування від церкви і релігії), і кожен так чи інакше виступив із критикою теїстичної християнської релігії як світогляду. </a:t>
            </a:r>
          </a:p>
          <a:p>
            <a:pPr marL="609600" indent="-609600"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Більшість із них поділяла точку зору Р. Декарта (деїзм), згідно з якою Богу відводиться лише роль </a:t>
            </a:r>
            <a:r>
              <a:rPr lang="uk-UA" sz="2400" b="1">
                <a:latin typeface="Bookman Old Style" pitchFamily="18" charset="0"/>
              </a:rPr>
              <a:t>першопочатку</a:t>
            </a:r>
            <a:r>
              <a:rPr lang="uk-UA" sz="2400">
                <a:latin typeface="Bookman Old Style" pitchFamily="18" charset="0"/>
              </a:rPr>
              <a:t> Всесвіту (Він створив світ, але після цього ніде, ніяк і ніколи не присутній). </a:t>
            </a:r>
          </a:p>
          <a:p>
            <a:pPr marL="609600" indent="-609600"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Уявлення про Бога потрібне тільки для пояснення походження світу. Деякі просвітники поділяли атеїстичні переконання.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549275"/>
            <a:ext cx="8377237" cy="5546725"/>
          </a:xfrm>
        </p:spPr>
        <p:txBody>
          <a:bodyPr/>
          <a:lstStyle/>
          <a:p>
            <a:r>
              <a:rPr lang="uk-UA" sz="2800"/>
              <a:t>Разом з </a:t>
            </a:r>
            <a:r>
              <a:rPr lang="uk-UA" sz="2800">
                <a:hlinkClick r:id="rId2" tooltip="Гельвецій"/>
              </a:rPr>
              <a:t>Гельвецієм</a:t>
            </a:r>
            <a:r>
              <a:rPr lang="uk-UA" sz="2800"/>
              <a:t> і </a:t>
            </a:r>
            <a:r>
              <a:rPr lang="uk-UA" sz="2800">
                <a:hlinkClick r:id="rId3" tooltip="Гольбах"/>
              </a:rPr>
              <a:t>Гольбахом</a:t>
            </a:r>
            <a:r>
              <a:rPr lang="uk-UA" sz="2800"/>
              <a:t> Дідро обґрунтовує вчення про вирішальну роль середовища для формування особистості. </a:t>
            </a:r>
          </a:p>
          <a:p>
            <a:r>
              <a:rPr lang="uk-UA" sz="2800"/>
              <a:t>Він вважає, що свідоме перетворення навколишнього середовища є головною умовою поліпшення людини, суспільства. </a:t>
            </a:r>
          </a:p>
          <a:p>
            <a:r>
              <a:rPr lang="uk-UA" sz="2800"/>
              <a:t>Тому свідомість законодавців Дідро оцінював як вирішальний чинник суспільного прогресу.</a:t>
            </a:r>
          </a:p>
          <a:p>
            <a:r>
              <a:rPr lang="uk-UA" sz="2800"/>
              <a:t>Спираючись на теорію «суспільної угоди», він активно доводить право народу фізичною силою змінювати систему державного устрою суспільства.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88913"/>
            <a:ext cx="8785225" cy="6669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800"/>
              <a:t>Широкого визнання набула естетична концепція Дідро. Розкриваючи зміст поняття </a:t>
            </a:r>
            <a:r>
              <a:rPr lang="uk-UA" sz="2800">
                <a:hlinkClick r:id="rId2" tooltip="Прекрасне"/>
              </a:rPr>
              <a:t>«прекрасне»</a:t>
            </a:r>
            <a:r>
              <a:rPr lang="uk-UA" sz="2800"/>
              <a:t>, він робить висновок, що уявлення про прекрасне можна визнати відображенням реальних відношень зовнішнього світу. </a:t>
            </a:r>
          </a:p>
          <a:p>
            <a:pPr>
              <a:lnSpc>
                <a:spcPct val="90000"/>
              </a:lnSpc>
            </a:pPr>
            <a:r>
              <a:rPr lang="uk-UA" sz="2800"/>
              <a:t>Визнаючи мистецтво «наслідуванням природі», включаючи до поняття «природи» і суспільне буття, Дідро стверджує, що у природі немає нічого зайвого, всі особливості будови людського тіла, матеріальних предметів спричинені природними законами, які адекватно фіксуються лише митцями. </a:t>
            </a:r>
          </a:p>
          <a:p>
            <a:pPr>
              <a:lnSpc>
                <a:spcPct val="90000"/>
              </a:lnSpc>
            </a:pPr>
            <a:r>
              <a:rPr lang="uk-UA" sz="2800"/>
              <a:t>Послідовна </a:t>
            </a:r>
            <a:r>
              <a:rPr lang="uk-UA" sz="2800">
                <a:hlinkClick r:id="rId3" tooltip="Критика"/>
              </a:rPr>
              <a:t>критика</a:t>
            </a:r>
            <a:r>
              <a:rPr lang="uk-UA" sz="2800"/>
              <a:t> </a:t>
            </a:r>
            <a:r>
              <a:rPr lang="uk-UA" sz="2800">
                <a:hlinkClick r:id="rId4" tooltip="Класицизм"/>
              </a:rPr>
              <a:t>класицизму</a:t>
            </a:r>
            <a:r>
              <a:rPr lang="uk-UA" sz="2800"/>
              <a:t> уможливила Дідро виробити принципи </a:t>
            </a:r>
            <a:r>
              <a:rPr lang="uk-UA" sz="2800">
                <a:hlinkClick r:id="rId5" tooltip="Реалізм"/>
              </a:rPr>
              <a:t>реалізму</a:t>
            </a:r>
            <a:r>
              <a:rPr lang="uk-UA" sz="2800"/>
              <a:t>, які найяскравіше виявили себе у концепції театрального мистецтва.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692150"/>
            <a:ext cx="8521700" cy="5403850"/>
          </a:xfrm>
        </p:spPr>
        <p:txBody>
          <a:bodyPr/>
          <a:lstStyle/>
          <a:p>
            <a:r>
              <a:rPr lang="uk-UA" sz="2800"/>
              <a:t>На противагу теоретикам класицизму, які розглядали театральну дію лише як комічну або трагічну, Дідро вводить теорію «серйозного жанру», яка проголошує можливість театрального зображення буденного життя простих людей, а не </a:t>
            </a:r>
            <a:r>
              <a:rPr lang="uk-UA" sz="2800">
                <a:hlinkClick r:id="rId2" tooltip="Цар"/>
              </a:rPr>
              <a:t>царів</a:t>
            </a:r>
            <a:r>
              <a:rPr lang="uk-UA" sz="2800"/>
              <a:t> чи героїв, які завжди здаються нам або комічними, або трагічними. </a:t>
            </a:r>
          </a:p>
          <a:p>
            <a:r>
              <a:rPr lang="uk-UA" sz="2800"/>
              <a:t>Зображення в </a:t>
            </a:r>
            <a:r>
              <a:rPr lang="uk-UA" sz="2800">
                <a:hlinkClick r:id="rId3" tooltip="Театр"/>
              </a:rPr>
              <a:t>театрі</a:t>
            </a:r>
            <a:r>
              <a:rPr lang="uk-UA" sz="2800"/>
              <a:t> буденного життя, згідно з теорією Дідро, потребує показу у театральній драмі чи комедії зіткнення не характерів, а суспільних відносин, людей, які виконують певні суспільні функції.</a:t>
            </a:r>
          </a:p>
          <a:p>
            <a:endParaRPr lang="uk-UA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79388" y="381000"/>
            <a:ext cx="4765675" cy="609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400" b="1"/>
              <a:t>Поль Анрі Гольбах</a:t>
            </a:r>
            <a:r>
              <a:rPr lang="uk-UA" sz="2400"/>
              <a:t> (</a:t>
            </a:r>
            <a:r>
              <a:rPr lang="uk-UA" sz="2400">
                <a:hlinkClick r:id="rId2" tooltip="Німецька мова"/>
              </a:rPr>
              <a:t>нім.</a:t>
            </a:r>
            <a:r>
              <a:rPr lang="uk-UA" sz="2400"/>
              <a:t> </a:t>
            </a:r>
            <a:r>
              <a:rPr lang="de-DE" sz="2400" i="1"/>
              <a:t>Paul Heinrich Dietrich Baron von Holbach</a:t>
            </a:r>
            <a:r>
              <a:rPr lang="uk-UA" sz="2400"/>
              <a:t>, 8 грудня 1723 — 21 червня 1789) — французький філософ німецького походження, письменник, просвітитель, енциклопедист, іноземний поважний член Петербурзької Академії Наук.</a:t>
            </a:r>
          </a:p>
          <a:p>
            <a:pPr>
              <a:lnSpc>
                <a:spcPct val="80000"/>
              </a:lnSpc>
            </a:pPr>
            <a:r>
              <a:rPr lang="uk-UA" sz="2400"/>
              <a:t>Автор книги </a:t>
            </a:r>
            <a:r>
              <a:rPr lang="uk-UA" sz="2400">
                <a:hlinkClick r:id="rId3" tooltip="Система природи (Гольбах) (ще не написана)"/>
              </a:rPr>
              <a:t>«Система природи»</a:t>
            </a:r>
            <a:r>
              <a:rPr lang="uk-UA" sz="2400"/>
              <a:t> — найбільш систематично виклав принципи </a:t>
            </a:r>
            <a:r>
              <a:rPr lang="uk-UA" sz="2400">
                <a:hlinkClick r:id="rId4" tooltip="Матеріалізм"/>
              </a:rPr>
              <a:t>матеріалізму</a:t>
            </a:r>
            <a:r>
              <a:rPr lang="uk-UA" sz="2400"/>
              <a:t> </a:t>
            </a:r>
            <a:r>
              <a:rPr lang="uk-UA" sz="2400">
                <a:hlinkClick r:id="rId5" tooltip="18 століття"/>
              </a:rPr>
              <a:t>XVIII ст.</a:t>
            </a:r>
            <a:r>
              <a:rPr lang="uk-UA" sz="2400"/>
              <a:t> Повністю відходячи від </a:t>
            </a:r>
            <a:r>
              <a:rPr lang="uk-UA" sz="2400">
                <a:hlinkClick r:id="rId6" tooltip="Теологія"/>
              </a:rPr>
              <a:t>теологічних</a:t>
            </a:r>
            <a:r>
              <a:rPr lang="uk-UA" sz="2400"/>
              <a:t> концепцій </a:t>
            </a:r>
            <a:r>
              <a:rPr lang="uk-UA" sz="2400">
                <a:hlinkClick r:id="rId7" tooltip="Буття"/>
              </a:rPr>
              <a:t>буття</a:t>
            </a:r>
            <a:r>
              <a:rPr lang="uk-UA" sz="2400"/>
              <a:t>, він використовує принцип </a:t>
            </a:r>
            <a:r>
              <a:rPr lang="uk-UA" sz="2400" b="1">
                <a:hlinkClick r:id="rId8" tooltip="Редукція (ще не написана)"/>
              </a:rPr>
              <a:t>«редукції»</a:t>
            </a:r>
            <a:r>
              <a:rPr lang="uk-UA" sz="2400"/>
              <a:t> — усі явища розглядає як виявлення природних сил.</a:t>
            </a:r>
          </a:p>
        </p:txBody>
      </p:sp>
      <p:pic>
        <p:nvPicPr>
          <p:cNvPr id="41991" name="Picture 7" descr="Paul_Heinrich_Dietrich_Baron_d%27Holbach_Roslin"/>
          <p:cNvPicPr>
            <a:picLocks noChangeAspect="1" noChangeArrowheads="1"/>
          </p:cNvPicPr>
          <p:nvPr>
            <p:ph sz="half" idx="2"/>
          </p:nvPr>
        </p:nvPicPr>
        <p:blipFill>
          <a:blip r:embed="rId9" cstate="print"/>
          <a:srcRect/>
          <a:stretch>
            <a:fillRect/>
          </a:stretch>
        </p:blipFill>
        <p:spPr>
          <a:xfrm>
            <a:off x="5651500" y="1196975"/>
            <a:ext cx="2901950" cy="4021138"/>
          </a:xfrm>
          <a:noFill/>
          <a:ln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404813"/>
            <a:ext cx="8521700" cy="5691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>
                <a:hlinkClick r:id="rId2"/>
              </a:rPr>
              <a:t>Природа</a:t>
            </a:r>
            <a:r>
              <a:rPr lang="uk-UA"/>
              <a:t>, за Гольбахом, є сукупністю різних видів </a:t>
            </a:r>
            <a:r>
              <a:rPr lang="uk-UA">
                <a:hlinkClick r:id="rId3" tooltip="Матерія"/>
              </a:rPr>
              <a:t>матерії</a:t>
            </a:r>
            <a:r>
              <a:rPr lang="uk-UA"/>
              <a:t>. Виступаючи проти </a:t>
            </a:r>
            <a:r>
              <a:rPr lang="uk-UA">
                <a:hlinkClick r:id="rId4" tooltip="Картезіанство"/>
              </a:rPr>
              <a:t>картезіанства</a:t>
            </a:r>
            <a:r>
              <a:rPr lang="uk-UA"/>
              <a:t>, яке вводило </a:t>
            </a:r>
            <a:r>
              <a:rPr lang="uk-UA">
                <a:hlinkClick r:id="rId5" tooltip="Рух"/>
              </a:rPr>
              <a:t>рух</a:t>
            </a:r>
            <a:r>
              <a:rPr lang="uk-UA"/>
              <a:t> у матерію за допомогою поняття </a:t>
            </a:r>
            <a:r>
              <a:rPr lang="uk-UA">
                <a:hlinkClick r:id="rId6" tooltip="Бог"/>
              </a:rPr>
              <a:t>«Бог»</a:t>
            </a:r>
            <a:r>
              <a:rPr lang="uk-UA"/>
              <a:t>, він висуває тезу, що рух і є існуванням матерії. </a:t>
            </a:r>
          </a:p>
          <a:p>
            <a:pPr>
              <a:lnSpc>
                <a:spcPct val="90000"/>
              </a:lnSpc>
            </a:pPr>
            <a:r>
              <a:rPr lang="uk-UA"/>
              <a:t>На відміну від схожого погляду </a:t>
            </a:r>
            <a:r>
              <a:rPr lang="uk-UA">
                <a:hlinkClick r:id="rId7" tooltip="Бенедикт Спіноза"/>
              </a:rPr>
              <a:t>Спінози</a:t>
            </a:r>
            <a:r>
              <a:rPr lang="uk-UA"/>
              <a:t>, Гольбах доводив, що </a:t>
            </a:r>
            <a:r>
              <a:rPr lang="uk-UA" b="1">
                <a:solidFill>
                  <a:schemeClr val="hlink"/>
                </a:solidFill>
              </a:rPr>
              <a:t>рух </a:t>
            </a:r>
            <a:r>
              <a:rPr lang="uk-UA"/>
              <a:t>не може бути </a:t>
            </a:r>
            <a:r>
              <a:rPr lang="uk-UA">
                <a:hlinkClick r:id="rId8" tooltip="Модус (ще не написана)"/>
              </a:rPr>
              <a:t>«модусом»</a:t>
            </a:r>
            <a:r>
              <a:rPr lang="uk-UA"/>
              <a:t> матерії, а навпаки, саме рух, взаємодія є джерелом усіх властивостей, враховуючи і ті, які </a:t>
            </a:r>
            <a:r>
              <a:rPr lang="uk-UA">
                <a:hlinkClick r:id="rId9" tooltip="Декарт"/>
              </a:rPr>
              <a:t>Декарт</a:t>
            </a:r>
            <a:r>
              <a:rPr lang="uk-UA"/>
              <a:t> і </a:t>
            </a:r>
            <a:r>
              <a:rPr lang="uk-UA">
                <a:hlinkClick r:id="rId10" tooltip="Спіноза"/>
              </a:rPr>
              <a:t>Спіноза</a:t>
            </a:r>
            <a:r>
              <a:rPr lang="uk-UA"/>
              <a:t> вважали первинними (просторовість, вага).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549275"/>
            <a:ext cx="8594725" cy="5546725"/>
          </a:xfrm>
        </p:spPr>
        <p:txBody>
          <a:bodyPr/>
          <a:lstStyle/>
          <a:p>
            <a:r>
              <a:rPr lang="uk-UA"/>
              <a:t>Обґрунтовуючи ідею універсальності руху, Гольбах вирізняє два головні різновиди руху. З одного боку, рух, який переміщує тіла у просторі (механічний рух), і з другого — внутрішній рух, який називають енергією, що має своїм джерелом взаємодію не даних чуттям частинок (молекул), з яких складаються тіла.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549275"/>
            <a:ext cx="8521700" cy="5546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>
                <a:hlinkClick r:id="rId2"/>
              </a:rPr>
              <a:t>Світ</a:t>
            </a:r>
            <a:r>
              <a:rPr lang="uk-UA" sz="2800"/>
              <a:t> у цілому Гольбах розглядає як систему причин та наслідків, у якій те, що в одному випадку є причиною, у іншому — є наслідком.</a:t>
            </a:r>
          </a:p>
          <a:p>
            <a:pPr>
              <a:lnSpc>
                <a:spcPct val="80000"/>
              </a:lnSpc>
            </a:pPr>
            <a:r>
              <a:rPr lang="uk-UA" sz="2800"/>
              <a:t>Саме через цю систему причин і наслідків слід розглядати людину. Кожна людина як певний механізм може бути розглянута  у вигляді системи із внутрішніми процесами, на яку діють зовнішні механічні та енергетичні сили. </a:t>
            </a:r>
          </a:p>
          <a:p>
            <a:pPr>
              <a:lnSpc>
                <a:spcPct val="80000"/>
              </a:lnSpc>
            </a:pPr>
            <a:r>
              <a:rPr lang="uk-UA" sz="2800"/>
              <a:t>Людина, суспільство утворюють свої енергетичні сили, які діють на космос і можуть вносити зміни у всесвіти взагалі, а не тільки у своєму бутті. Тому для Гольбаха дуже важливо знайти такий спосіб існування людини, суспільства, який узгоджується зі світом у цілому.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620713"/>
            <a:ext cx="8642350" cy="5903912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В будь-якому разі для всіх філософів Просвітництва головним об'єктом вивчення був фізичний світ або природа, яку, як вони вважали, можна зрозуміти й пояснити, виходячи з неї самої, тобто знайти природні причини всього, що існує і відбувається, не вдаючись до міркувань про потойбічне, таємниче і невідоме. </a:t>
            </a:r>
          </a:p>
          <a:p>
            <a:pPr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Ця характерна риса світогляду просвітників називається </a:t>
            </a:r>
            <a:r>
              <a:rPr lang="uk-UA" sz="2400" b="1" i="1">
                <a:latin typeface="Bookman Old Style" pitchFamily="18" charset="0"/>
              </a:rPr>
              <a:t>натуралізмом. </a:t>
            </a:r>
          </a:p>
          <a:p>
            <a:pPr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Найдосконалішою істотою в природі є, на їхню думку, людина. Ця особливість, як ми вже знаємо, визначає </a:t>
            </a:r>
            <a:r>
              <a:rPr lang="uk-UA" sz="2400" b="1" i="1">
                <a:latin typeface="Bookman Old Style" pitchFamily="18" charset="0"/>
              </a:rPr>
              <a:t>антропоцентризм.</a:t>
            </a:r>
            <a:r>
              <a:rPr lang="uk-UA" sz="2400">
                <a:latin typeface="Bookman Old Style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uk-UA" sz="2400">
                <a:latin typeface="Bookman Old Style" pitchFamily="18" charset="0"/>
              </a:rPr>
              <a:t>Людина ж цілком спроможна осягнути навколишній світ, уважали просвітники, і поставити його собі на службу. Пізнання не має меж: таємниці Всесвіту повинні відкритися перед могутністю людського інтелекту. 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692150"/>
            <a:ext cx="9144000" cy="5403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/>
              <a:t>Як бачимо, просвітницька філософія вирізнялася гносеологічним (пізнавальним) оптимізмом і раціоналізмом, її представники безмежно вірили в досконалість розуму, всесилля науки і безумовність прогресу. </a:t>
            </a:r>
          </a:p>
          <a:p>
            <a:pPr>
              <a:lnSpc>
                <a:spcPct val="90000"/>
              </a:lnSpc>
            </a:pPr>
            <a:r>
              <a:rPr lang="uk-UA"/>
              <a:t>Крім того, просвітники одним зі своїх основних завдань уважали максимальне поширення і популяризацію головних ідей нової філософії, тобто, у буквальному розумінні, прагнули до просвіти широких мас населення.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74638" y="1484313"/>
            <a:ext cx="8594725" cy="4537075"/>
          </a:xfrm>
        </p:spPr>
        <p:txBody>
          <a:bodyPr/>
          <a:lstStyle/>
          <a:p>
            <a:r>
              <a:rPr lang="uk-UA"/>
              <a:t>Проте найважливішими питаннями для просвітників були: </a:t>
            </a:r>
          </a:p>
          <a:p>
            <a:pPr lvl="1"/>
            <a:r>
              <a:rPr lang="uk-UA"/>
              <a:t>Чому люди живуть погано? </a:t>
            </a:r>
          </a:p>
          <a:p>
            <a:pPr lvl="1"/>
            <a:r>
              <a:rPr lang="uk-UA"/>
              <a:t>Чому в історії людства неможливо знайти хоча б десяток безумовно щасливих років, коли всі процвітали б і не було б ворожнечі, насильства і несправедливості?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Головна рушійна сила прогресу і визволення від усіх соціальних бід убачалася в просвіті (освіті), через що саме це поняття й набуло значного сенсу і зайняло центральне місце в духовній культурі </a:t>
            </a:r>
            <a:r>
              <a:rPr lang="en-US"/>
              <a:t>XVIII</a:t>
            </a:r>
            <a:r>
              <a:rPr lang="uk-UA"/>
              <a:t>-ст.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333375"/>
            <a:ext cx="8521700" cy="5762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800"/>
              <a:t>Тепер на місце божественних </a:t>
            </a:r>
            <a:r>
              <a:rPr lang="uk-UA" sz="2800" i="1"/>
              <a:t> </a:t>
            </a:r>
            <a:r>
              <a:rPr lang="uk-UA" sz="2800"/>
              <a:t>помислів ставилося людське розуміння: історичні події відбуваються силою тих чи інших ідей, а тому нове розуміння історії отримало назву </a:t>
            </a:r>
            <a:r>
              <a:rPr lang="uk-UA" sz="2800" b="1" i="1"/>
              <a:t>ідеалістичне </a:t>
            </a:r>
            <a:r>
              <a:rPr lang="uk-UA" sz="2800"/>
              <a:t>(не плутайте з ідеалізмом філософським, за яким фізичний, матеріальний, видимий світ є проявом або втіленням деякого духовного, ідеального, невидимого початку).</a:t>
            </a:r>
          </a:p>
          <a:p>
            <a:pPr>
              <a:lnSpc>
                <a:spcPct val="80000"/>
              </a:lnSpc>
            </a:pPr>
            <a:r>
              <a:rPr lang="uk-UA" sz="2800"/>
              <a:t>Відтепер уважалося, що історію творить не Бог, а самі люди, однак роблять це, виходячи з власного бачення, орієнтуючись на свої бажання та думки, здійснюють історичні події так, як хочуть, і тому останні є наслідком цілком свідомої і цілеспрямованої людської діяльності.</a:t>
            </a:r>
            <a:r>
              <a:rPr lang="ru-RU" sz="2800"/>
              <a:t> </a:t>
            </a:r>
            <a:endParaRPr lang="uk-UA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88913"/>
            <a:ext cx="8569325" cy="6335712"/>
          </a:xfrm>
        </p:spPr>
        <p:txBody>
          <a:bodyPr/>
          <a:lstStyle/>
          <a:p>
            <a:r>
              <a:rPr lang="uk-UA" sz="2800"/>
              <a:t>Оскільки великим впливом і владою користуються монархи, полководці, дипломати та інші визначні люди, отже, саме їхні бажання і плани найбільше впливають на хід суспільного життя, а історія перетворюється на сукупність біографій видатних особистостей. Більше того, за такого розуміння подій виходить, що вони випадкові: адже якби не народився той чи інший видатний історичний діяч, усе могло б бути інакше; якби певна думка не виникла у видатному розумові, то людство нині могло б опинитися не там, де воно є. Історію роблять видатні особистості на власний розсуд і з власної волі, уважали просвітники.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88913"/>
            <a:ext cx="5867400" cy="648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2000" b="1"/>
              <a:t>Вольтер</a:t>
            </a:r>
            <a:r>
              <a:rPr lang="uk-UA" sz="2000"/>
              <a:t> (</a:t>
            </a:r>
            <a:r>
              <a:rPr lang="uk-UA" sz="2000">
                <a:hlinkClick r:id="rId2" tooltip="Французька мова"/>
              </a:rPr>
              <a:t>фр.</a:t>
            </a:r>
            <a:r>
              <a:rPr lang="uk-UA" sz="2000"/>
              <a:t> </a:t>
            </a:r>
            <a:r>
              <a:rPr lang="fr-FR" sz="2000" i="1"/>
              <a:t>Voltaire</a:t>
            </a:r>
            <a:r>
              <a:rPr lang="uk-UA" sz="2000"/>
              <a:t>, справжнє ім'я </a:t>
            </a:r>
            <a:r>
              <a:rPr lang="uk-UA" sz="2000" b="1" i="1" u="sng"/>
              <a:t>Марі Франсуа Аруе</a:t>
            </a:r>
            <a:r>
              <a:rPr lang="uk-UA" sz="2000"/>
              <a:t>, </a:t>
            </a:r>
            <a:r>
              <a:rPr lang="uk-UA" sz="2000">
                <a:hlinkClick r:id="rId2" tooltip="Французька мова"/>
              </a:rPr>
              <a:t>фр.</a:t>
            </a:r>
            <a:r>
              <a:rPr lang="uk-UA" sz="2000"/>
              <a:t> </a:t>
            </a:r>
            <a:r>
              <a:rPr lang="fr-FR" sz="2000" b="1" i="1" u="sng"/>
              <a:t>François Marie Arouet</a:t>
            </a:r>
            <a:r>
              <a:rPr lang="uk-UA" sz="2000"/>
              <a:t>, </a:t>
            </a:r>
          </a:p>
          <a:p>
            <a:pPr>
              <a:lnSpc>
                <a:spcPct val="80000"/>
              </a:lnSpc>
            </a:pPr>
            <a:r>
              <a:rPr lang="uk-UA" sz="2000"/>
              <a:t>Народився 21 листопада 1694, Париж, Франція — †30 травня 1778, Париж, Франція) — французький письменник і філософ-деїст.</a:t>
            </a:r>
          </a:p>
          <a:p>
            <a:pPr>
              <a:lnSpc>
                <a:spcPct val="80000"/>
              </a:lnSpc>
            </a:pPr>
            <a:r>
              <a:rPr lang="uk-UA" sz="2000"/>
              <a:t>Лірика молодого Вольтера перейнята епікурейськими мотивами, містить випади проти абсолютизму. Його зріла проза різноманітна за темами та жанрами: філософські повісті «Макромегас» (1752), «Кандид, чи Оптимізм» (1759), «Простодушний» (1767), трагедії в стилі класицизму «Брут» (1731), «Танкред», сатиричні поеми («Орлеанська незаймана»,  публіцистика. </a:t>
            </a:r>
          </a:p>
          <a:p>
            <a:pPr>
              <a:lnSpc>
                <a:spcPct val="80000"/>
              </a:lnSpc>
            </a:pPr>
            <a:r>
              <a:rPr lang="uk-UA" sz="2000"/>
              <a:t>Історична творчість Вольтера пов'язана з боротьбою проти релігійної нетерпимості, критикою феодально-абсолютистської системи: «Філософські листи» (1733), «Філософський словник» (1764-69). Зіграв значну роль у розвитку світової філософської думки, в ідейній підготовці Великої французької революції кінця XVIII ст.</a:t>
            </a:r>
          </a:p>
        </p:txBody>
      </p:sp>
      <p:pic>
        <p:nvPicPr>
          <p:cNvPr id="24583" name="Picture 7" descr="Voltaire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5963" y="1412875"/>
            <a:ext cx="3187700" cy="360045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123</TotalTime>
  <Words>1907</Words>
  <Application>Microsoft Office PowerPoint</Application>
  <PresentationFormat>Экран (4:3)</PresentationFormat>
  <Paragraphs>82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Times New Roman</vt:lpstr>
      <vt:lpstr>Wingdings</vt:lpstr>
      <vt:lpstr>Bookman Old Style</vt:lpstr>
      <vt:lpstr>Трава</vt:lpstr>
      <vt:lpstr>Філософія епохи Просвітництва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епохи Просвітництва (XVIII) </dc:title>
  <dc:creator>Admin</dc:creator>
  <cp:lastModifiedBy>Vita</cp:lastModifiedBy>
  <cp:revision>4</cp:revision>
  <dcterms:created xsi:type="dcterms:W3CDTF">2011-02-23T20:31:24Z</dcterms:created>
  <dcterms:modified xsi:type="dcterms:W3CDTF">2013-05-08T18:33:18Z</dcterms:modified>
</cp:coreProperties>
</file>