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2" r:id="rId7"/>
    <p:sldId id="264" r:id="rId8"/>
    <p:sldId id="265" r:id="rId9"/>
    <p:sldId id="266" r:id="rId10"/>
    <p:sldId id="267" r:id="rId11"/>
    <p:sldId id="268" r:id="rId12"/>
    <p:sldId id="269" r:id="rId13"/>
    <p:sldId id="270" r:id="rId14"/>
    <p:sldId id="271" r:id="rId15"/>
    <p:sldId id="272" r:id="rId16"/>
    <p:sldId id="274" r:id="rId17"/>
    <p:sldId id="273" r:id="rId18"/>
    <p:sldId id="275" r:id="rId19"/>
    <p:sldId id="276" r:id="rId20"/>
    <p:sldId id="277" r:id="rId21"/>
    <p:sldId id="278" r:id="rId22"/>
    <p:sldId id="279" r:id="rId23"/>
    <p:sldId id="280" r:id="rId24"/>
    <p:sldId id="281" r:id="rId25"/>
    <p:sldId id="282" r:id="rId26"/>
    <p:sldId id="283"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06.02.2015</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06.02.2015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06.02.2015</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p:sndAc>
          <p:stSnd>
            <p:snd r:embed="rId13" name="hammer.wav"/>
          </p:stSnd>
        </p:sndAc>
      </p:transition>
    </mc:Choice>
    <mc:Fallback xmlns="">
      <p:transition>
        <p:sndAc>
          <p:stSnd>
            <p:snd r:embed="rId14" name="hammer.wav"/>
          </p:stSnd>
        </p:sndAc>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21.jpe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18226"/>
            <a:ext cx="8229600" cy="5254990"/>
          </a:xfrm>
        </p:spPr>
        <p:txBody>
          <a:bodyPr>
            <a:normAutofit/>
          </a:bodyPr>
          <a:lstStyle/>
          <a:p>
            <a:pPr algn="ctr"/>
            <a:r>
              <a:rPr lang="ru-RU" sz="5400" dirty="0" smtClean="0"/>
              <a:t/>
            </a:r>
            <a:br>
              <a:rPr lang="ru-RU" sz="5400" dirty="0" smtClean="0"/>
            </a:br>
            <a:r>
              <a:rPr lang="ru-RU" sz="5400" dirty="0" smtClean="0"/>
              <a:t>Паров</a:t>
            </a:r>
            <a:r>
              <a:rPr lang="uk-UA" sz="5400" dirty="0" smtClean="0"/>
              <a:t>і та газові турбіни. </a:t>
            </a:r>
            <a:br>
              <a:rPr lang="uk-UA" sz="5400" dirty="0" smtClean="0"/>
            </a:br>
            <a:r>
              <a:rPr lang="uk-UA" sz="5400" dirty="0" smtClean="0"/>
              <a:t>Екологічні проблеми використання теплових машин</a:t>
            </a:r>
            <a:br>
              <a:rPr lang="uk-UA" sz="5400" dirty="0" smtClean="0"/>
            </a:br>
            <a:endParaRPr lang="ru-RU" sz="5400" dirty="0"/>
          </a:p>
        </p:txBody>
      </p:sp>
    </p:spTree>
    <p:extLst>
      <p:ext uri="{BB962C8B-B14F-4D97-AF65-F5344CB8AC3E}">
        <p14:creationId xmlns:p14="http://schemas.microsoft.com/office/powerpoint/2010/main" val="160601053"/>
      </p:ext>
    </p:extLst>
  </p:cSld>
  <p:clrMapOvr>
    <a:masterClrMapping/>
  </p:clrMapOvr>
  <p:transition spd="slow">
    <p:wheel spokes="1"/>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9552" y="260648"/>
            <a:ext cx="7772400" cy="1470025"/>
          </a:xfrm>
        </p:spPr>
        <p:txBody>
          <a:bodyPr>
            <a:normAutofit/>
          </a:bodyPr>
          <a:lstStyle/>
          <a:p>
            <a:pPr algn="ctr"/>
            <a:r>
              <a:rPr lang="ru-RU" sz="5400" dirty="0" err="1"/>
              <a:t>Типи</a:t>
            </a:r>
            <a:r>
              <a:rPr lang="ru-RU" sz="5400" dirty="0"/>
              <a:t> </a:t>
            </a:r>
            <a:r>
              <a:rPr lang="ru-RU" sz="5400" dirty="0" err="1"/>
              <a:t>газових</a:t>
            </a:r>
            <a:r>
              <a:rPr lang="ru-RU" sz="5400" dirty="0"/>
              <a:t> </a:t>
            </a:r>
            <a:r>
              <a:rPr lang="ru-RU" sz="5400" dirty="0" err="1"/>
              <a:t>турбін</a:t>
            </a:r>
            <a:endParaRPr lang="ru-RU" sz="5400" dirty="0"/>
          </a:p>
        </p:txBody>
      </p:sp>
      <p:sp>
        <p:nvSpPr>
          <p:cNvPr id="5" name="Подзаголовок 4"/>
          <p:cNvSpPr>
            <a:spLocks noGrp="1"/>
          </p:cNvSpPr>
          <p:nvPr>
            <p:ph type="subTitle" idx="1"/>
          </p:nvPr>
        </p:nvSpPr>
        <p:spPr>
          <a:xfrm>
            <a:off x="0" y="2060848"/>
            <a:ext cx="4932040" cy="3024336"/>
          </a:xfrm>
        </p:spPr>
        <p:txBody>
          <a:bodyPr/>
          <a:lstStyle/>
          <a:p>
            <a:pPr marL="457200" indent="-457200" algn="l">
              <a:buFont typeface="Wingdings" pitchFamily="2" charset="2"/>
              <a:buChar char="q"/>
            </a:pPr>
            <a:r>
              <a:rPr lang="ru-RU" sz="3200" dirty="0" err="1">
                <a:solidFill>
                  <a:srgbClr val="FFFF00"/>
                </a:solidFill>
              </a:rPr>
              <a:t>Повітряно-реактивний</a:t>
            </a:r>
            <a:r>
              <a:rPr lang="ru-RU" sz="3200" dirty="0">
                <a:solidFill>
                  <a:srgbClr val="FFFF00"/>
                </a:solidFill>
              </a:rPr>
              <a:t> </a:t>
            </a:r>
            <a:r>
              <a:rPr lang="ru-RU" sz="3200" dirty="0" err="1">
                <a:solidFill>
                  <a:srgbClr val="FFFF00"/>
                </a:solidFill>
              </a:rPr>
              <a:t>двигун</a:t>
            </a:r>
            <a:r>
              <a:rPr lang="ru-RU" sz="3200" dirty="0">
                <a:solidFill>
                  <a:srgbClr val="FFFF00"/>
                </a:solidFill>
              </a:rPr>
              <a:t> </a:t>
            </a:r>
            <a:endParaRPr lang="ru-RU" sz="3200" dirty="0" smtClean="0">
              <a:solidFill>
                <a:srgbClr val="FFFF00"/>
              </a:solidFill>
            </a:endParaRPr>
          </a:p>
          <a:p>
            <a:pPr marL="457200" indent="-457200" algn="l">
              <a:buFont typeface="Wingdings" pitchFamily="2" charset="2"/>
              <a:buChar char="q"/>
            </a:pPr>
            <a:r>
              <a:rPr lang="ru-RU" sz="3200" dirty="0" err="1">
                <a:solidFill>
                  <a:srgbClr val="FFFF00"/>
                </a:solidFill>
              </a:rPr>
              <a:t>Аматорські</a:t>
            </a:r>
            <a:r>
              <a:rPr lang="ru-RU" sz="3200" dirty="0">
                <a:solidFill>
                  <a:srgbClr val="FFFF00"/>
                </a:solidFill>
              </a:rPr>
              <a:t> </a:t>
            </a:r>
            <a:r>
              <a:rPr lang="ru-RU" sz="3200" dirty="0" err="1">
                <a:solidFill>
                  <a:srgbClr val="FFFF00"/>
                </a:solidFill>
              </a:rPr>
              <a:t>газові</a:t>
            </a:r>
            <a:r>
              <a:rPr lang="ru-RU" sz="3200" dirty="0">
                <a:solidFill>
                  <a:srgbClr val="FFFF00"/>
                </a:solidFill>
              </a:rPr>
              <a:t> </a:t>
            </a:r>
            <a:r>
              <a:rPr lang="ru-RU" sz="3200" dirty="0" err="1" smtClean="0">
                <a:solidFill>
                  <a:srgbClr val="FFFF00"/>
                </a:solidFill>
              </a:rPr>
              <a:t>турбіни</a:t>
            </a:r>
            <a:endParaRPr lang="ru-RU" sz="3200" dirty="0" smtClean="0">
              <a:solidFill>
                <a:srgbClr val="FFFF00"/>
              </a:solidFill>
            </a:endParaRPr>
          </a:p>
          <a:p>
            <a:pPr marL="457200" indent="-457200" algn="l">
              <a:buFont typeface="Wingdings" pitchFamily="2" charset="2"/>
              <a:buChar char="q"/>
            </a:pPr>
            <a:endParaRPr lang="ru-RU" dirty="0"/>
          </a:p>
        </p:txBody>
      </p:sp>
    </p:spTree>
    <p:extLst>
      <p:ext uri="{BB962C8B-B14F-4D97-AF65-F5344CB8AC3E}">
        <p14:creationId xmlns:p14="http://schemas.microsoft.com/office/powerpoint/2010/main" val="464137320"/>
      </p:ext>
    </p:extLst>
  </p:cSld>
  <p:clrMapOvr>
    <a:masterClrMapping/>
  </p:clrMapOvr>
  <p:transition spd="slow">
    <p:cover/>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0 L 0.125 0 C 0.181 0 0.25 0.069 0.25 0.125 L 0.25 0.25 E" pathEditMode="relative" ptsTypes="">
                                      <p:cBhvr>
                                        <p:cTn id="6" dur="2000" fill="hold"/>
                                        <p:tgtEl>
                                          <p:spTgt spid="5">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0 0 L 0.125 0 C 0.181 0 0.25 0.069 0.25 0.125 L 0.25 0.25 E" pathEditMode="relative" ptsTypes="">
                                      <p:cBhvr>
                                        <p:cTn id="10" dur="2000" fill="hold"/>
                                        <p:tgtEl>
                                          <p:spTgt spid="5">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Autofit/>
          </a:bodyPr>
          <a:lstStyle/>
          <a:p>
            <a:pPr algn="ctr"/>
            <a:r>
              <a:rPr lang="ru-RU" sz="3600" dirty="0" err="1">
                <a:solidFill>
                  <a:srgbClr val="FF0000"/>
                </a:solidFill>
              </a:rPr>
              <a:t>Повітряно-реактивний</a:t>
            </a:r>
            <a:r>
              <a:rPr lang="ru-RU" sz="3600" dirty="0">
                <a:solidFill>
                  <a:srgbClr val="FF0000"/>
                </a:solidFill>
              </a:rPr>
              <a:t> </a:t>
            </a:r>
            <a:r>
              <a:rPr lang="ru-RU" sz="3600" dirty="0" err="1">
                <a:solidFill>
                  <a:srgbClr val="FF0000"/>
                </a:solidFill>
              </a:rPr>
              <a:t>двигун</a:t>
            </a:r>
            <a:r>
              <a:rPr lang="ru-RU" sz="3600" dirty="0">
                <a:solidFill>
                  <a:srgbClr val="FF0000"/>
                </a:solidFill>
              </a:rPr>
              <a:t> — </a:t>
            </a:r>
            <a:r>
              <a:rPr lang="ru-RU" sz="3600" dirty="0" err="1">
                <a:solidFill>
                  <a:srgbClr val="FF0000"/>
                </a:solidFill>
              </a:rPr>
              <a:t>газовий</a:t>
            </a:r>
            <a:r>
              <a:rPr lang="ru-RU" sz="3600" dirty="0">
                <a:solidFill>
                  <a:srgbClr val="FF0000"/>
                </a:solidFill>
              </a:rPr>
              <a:t> </a:t>
            </a:r>
            <a:r>
              <a:rPr lang="ru-RU" sz="3600" dirty="0" err="1">
                <a:solidFill>
                  <a:srgbClr val="FF0000"/>
                </a:solidFill>
              </a:rPr>
              <a:t>двигун</a:t>
            </a:r>
            <a:r>
              <a:rPr lang="ru-RU" sz="3600" dirty="0">
                <a:solidFill>
                  <a:srgbClr val="FF0000"/>
                </a:solidFill>
              </a:rPr>
              <a:t>, </a:t>
            </a:r>
            <a:r>
              <a:rPr lang="ru-RU" sz="3600" dirty="0" err="1">
                <a:solidFill>
                  <a:srgbClr val="FF0000"/>
                </a:solidFill>
              </a:rPr>
              <a:t>оптимізований</a:t>
            </a:r>
            <a:r>
              <a:rPr lang="ru-RU" sz="3600" dirty="0">
                <a:solidFill>
                  <a:srgbClr val="FF0000"/>
                </a:solidFill>
              </a:rPr>
              <a:t> для </a:t>
            </a:r>
            <a:r>
              <a:rPr lang="ru-RU" sz="3600" dirty="0" err="1">
                <a:solidFill>
                  <a:srgbClr val="FF0000"/>
                </a:solidFill>
              </a:rPr>
              <a:t>отримання</a:t>
            </a:r>
            <a:r>
              <a:rPr lang="ru-RU" sz="3600" dirty="0">
                <a:solidFill>
                  <a:srgbClr val="FF0000"/>
                </a:solidFill>
              </a:rPr>
              <a:t> тяги </a:t>
            </a:r>
            <a:r>
              <a:rPr lang="ru-RU" sz="3600" dirty="0" err="1">
                <a:solidFill>
                  <a:srgbClr val="FF0000"/>
                </a:solidFill>
              </a:rPr>
              <a:t>від</a:t>
            </a:r>
            <a:r>
              <a:rPr lang="ru-RU" sz="3600" dirty="0">
                <a:solidFill>
                  <a:srgbClr val="FF0000"/>
                </a:solidFill>
              </a:rPr>
              <a:t> </a:t>
            </a:r>
            <a:r>
              <a:rPr lang="ru-RU" sz="3600" dirty="0" err="1">
                <a:solidFill>
                  <a:srgbClr val="FF0000"/>
                </a:solidFill>
              </a:rPr>
              <a:t>вихлопних</a:t>
            </a:r>
            <a:r>
              <a:rPr lang="ru-RU" sz="3600" dirty="0">
                <a:solidFill>
                  <a:srgbClr val="FF0000"/>
                </a:solidFill>
              </a:rPr>
              <a:t> </a:t>
            </a:r>
            <a:r>
              <a:rPr lang="ru-RU" sz="3600" dirty="0" err="1">
                <a:solidFill>
                  <a:srgbClr val="FF0000"/>
                </a:solidFill>
              </a:rPr>
              <a:t>газів</a:t>
            </a:r>
            <a:r>
              <a:rPr lang="ru-RU" sz="3600" dirty="0">
                <a:solidFill>
                  <a:srgbClr val="FF0000"/>
                </a:solidFill>
              </a:rPr>
              <a:t> </a:t>
            </a:r>
            <a:r>
              <a:rPr lang="ru-RU" sz="3600" dirty="0" err="1">
                <a:solidFill>
                  <a:srgbClr val="FF0000"/>
                </a:solidFill>
              </a:rPr>
              <a:t>або</a:t>
            </a:r>
            <a:r>
              <a:rPr lang="ru-RU" sz="3600" dirty="0">
                <a:solidFill>
                  <a:srgbClr val="FF0000"/>
                </a:solidFill>
              </a:rPr>
              <a:t> </a:t>
            </a:r>
            <a:r>
              <a:rPr lang="ru-RU" sz="3600" dirty="0" err="1">
                <a:solidFill>
                  <a:srgbClr val="FF0000"/>
                </a:solidFill>
              </a:rPr>
              <a:t>від</a:t>
            </a:r>
            <a:r>
              <a:rPr lang="ru-RU" sz="3600" dirty="0">
                <a:solidFill>
                  <a:srgbClr val="FF0000"/>
                </a:solidFill>
              </a:rPr>
              <a:t> </a:t>
            </a:r>
            <a:r>
              <a:rPr lang="ru-RU" sz="3600" dirty="0" err="1">
                <a:solidFill>
                  <a:srgbClr val="FF0000"/>
                </a:solidFill>
              </a:rPr>
              <a:t>тунельного</a:t>
            </a:r>
            <a:r>
              <a:rPr lang="ru-RU" sz="3600" dirty="0">
                <a:solidFill>
                  <a:srgbClr val="FF0000"/>
                </a:solidFill>
              </a:rPr>
              <a:t> вентилятора, </a:t>
            </a:r>
            <a:r>
              <a:rPr lang="ru-RU" sz="3600" dirty="0" err="1">
                <a:solidFill>
                  <a:srgbClr val="FF0000"/>
                </a:solidFill>
              </a:rPr>
              <a:t>приєднаного</a:t>
            </a:r>
            <a:r>
              <a:rPr lang="ru-RU" sz="3600" dirty="0">
                <a:solidFill>
                  <a:srgbClr val="FF0000"/>
                </a:solidFill>
              </a:rPr>
              <a:t> до </a:t>
            </a:r>
            <a:r>
              <a:rPr lang="ru-RU" sz="3600" dirty="0" err="1">
                <a:solidFill>
                  <a:srgbClr val="FF0000"/>
                </a:solidFill>
              </a:rPr>
              <a:t>газової</a:t>
            </a:r>
            <a:r>
              <a:rPr lang="ru-RU" sz="3600" dirty="0">
                <a:solidFill>
                  <a:srgbClr val="FF0000"/>
                </a:solidFill>
              </a:rPr>
              <a:t> </a:t>
            </a:r>
            <a:r>
              <a:rPr lang="ru-RU" sz="3600" dirty="0" err="1">
                <a:solidFill>
                  <a:srgbClr val="FF0000"/>
                </a:solidFill>
              </a:rPr>
              <a:t>турбіни</a:t>
            </a:r>
            <a:r>
              <a:rPr lang="ru-RU" sz="3600" dirty="0">
                <a:solidFill>
                  <a:srgbClr val="FF0000"/>
                </a:solidFill>
              </a:rPr>
              <a:t>. </a:t>
            </a:r>
            <a:r>
              <a:rPr lang="ru-RU" sz="3600" dirty="0" err="1">
                <a:solidFill>
                  <a:srgbClr val="FF0000"/>
                </a:solidFill>
              </a:rPr>
              <a:t>Реактивні</a:t>
            </a:r>
            <a:r>
              <a:rPr lang="ru-RU" sz="3600" dirty="0">
                <a:solidFill>
                  <a:srgbClr val="FF0000"/>
                </a:solidFill>
              </a:rPr>
              <a:t> </a:t>
            </a:r>
            <a:r>
              <a:rPr lang="ru-RU" sz="3600" dirty="0" err="1">
                <a:solidFill>
                  <a:srgbClr val="FF0000"/>
                </a:solidFill>
              </a:rPr>
              <a:t>двигуни</a:t>
            </a:r>
            <a:r>
              <a:rPr lang="ru-RU" sz="3600" dirty="0">
                <a:solidFill>
                  <a:srgbClr val="FF0000"/>
                </a:solidFill>
              </a:rPr>
              <a:t>, </a:t>
            </a:r>
            <a:r>
              <a:rPr lang="ru-RU" sz="3600" dirty="0" err="1">
                <a:solidFill>
                  <a:srgbClr val="FF0000"/>
                </a:solidFill>
              </a:rPr>
              <a:t>які</a:t>
            </a:r>
            <a:r>
              <a:rPr lang="ru-RU" sz="3600" dirty="0">
                <a:solidFill>
                  <a:srgbClr val="FF0000"/>
                </a:solidFill>
              </a:rPr>
              <a:t> </a:t>
            </a:r>
            <a:r>
              <a:rPr lang="ru-RU" sz="3600" dirty="0" err="1">
                <a:solidFill>
                  <a:srgbClr val="FF0000"/>
                </a:solidFill>
              </a:rPr>
              <a:t>виробляють</a:t>
            </a:r>
            <a:r>
              <a:rPr lang="ru-RU" sz="3600" dirty="0">
                <a:solidFill>
                  <a:srgbClr val="FF0000"/>
                </a:solidFill>
              </a:rPr>
              <a:t> тягу, </a:t>
            </a:r>
            <a:r>
              <a:rPr lang="ru-RU" sz="3600" dirty="0" err="1">
                <a:solidFill>
                  <a:srgbClr val="FF0000"/>
                </a:solidFill>
              </a:rPr>
              <a:t>головним</a:t>
            </a:r>
            <a:r>
              <a:rPr lang="ru-RU" sz="3600" dirty="0">
                <a:solidFill>
                  <a:srgbClr val="FF0000"/>
                </a:solidFill>
              </a:rPr>
              <a:t> чином, </a:t>
            </a:r>
            <a:r>
              <a:rPr lang="ru-RU" sz="3600" dirty="0" err="1">
                <a:solidFill>
                  <a:srgbClr val="FF0000"/>
                </a:solidFill>
              </a:rPr>
              <a:t>від</a:t>
            </a:r>
            <a:r>
              <a:rPr lang="ru-RU" sz="3600" dirty="0">
                <a:solidFill>
                  <a:srgbClr val="FF0000"/>
                </a:solidFill>
              </a:rPr>
              <a:t> прямого </a:t>
            </a:r>
            <a:r>
              <a:rPr lang="ru-RU" sz="3600" dirty="0" err="1">
                <a:solidFill>
                  <a:srgbClr val="FF0000"/>
                </a:solidFill>
              </a:rPr>
              <a:t>імпульсу</a:t>
            </a:r>
            <a:r>
              <a:rPr lang="ru-RU" sz="3600" dirty="0">
                <a:solidFill>
                  <a:srgbClr val="FF0000"/>
                </a:solidFill>
              </a:rPr>
              <a:t> </a:t>
            </a:r>
            <a:r>
              <a:rPr lang="ru-RU" sz="3600" dirty="0" err="1">
                <a:solidFill>
                  <a:srgbClr val="FF0000"/>
                </a:solidFill>
              </a:rPr>
              <a:t>вихлопних</a:t>
            </a:r>
            <a:r>
              <a:rPr lang="ru-RU" sz="3600" dirty="0">
                <a:solidFill>
                  <a:srgbClr val="FF0000"/>
                </a:solidFill>
              </a:rPr>
              <a:t> </a:t>
            </a:r>
            <a:r>
              <a:rPr lang="ru-RU" sz="3600" dirty="0" err="1">
                <a:solidFill>
                  <a:srgbClr val="FF0000"/>
                </a:solidFill>
              </a:rPr>
              <a:t>газів</a:t>
            </a:r>
            <a:r>
              <a:rPr lang="ru-RU" sz="3600" dirty="0">
                <a:solidFill>
                  <a:srgbClr val="FF0000"/>
                </a:solidFill>
              </a:rPr>
              <a:t>, часто </a:t>
            </a:r>
            <a:r>
              <a:rPr lang="ru-RU" sz="3600" dirty="0" err="1">
                <a:solidFill>
                  <a:srgbClr val="FF0000"/>
                </a:solidFill>
              </a:rPr>
              <a:t>називаються</a:t>
            </a:r>
            <a:r>
              <a:rPr lang="ru-RU" sz="3600" dirty="0">
                <a:solidFill>
                  <a:srgbClr val="FF0000"/>
                </a:solidFill>
              </a:rPr>
              <a:t> </a:t>
            </a:r>
            <a:r>
              <a:rPr lang="ru-RU" sz="3600" dirty="0" err="1">
                <a:solidFill>
                  <a:srgbClr val="FF0000"/>
                </a:solidFill>
              </a:rPr>
              <a:t>турбореактивними</a:t>
            </a:r>
            <a:r>
              <a:rPr lang="ru-RU" sz="3600" dirty="0">
                <a:solidFill>
                  <a:srgbClr val="FF0000"/>
                </a:solidFill>
              </a:rPr>
              <a:t>, в той час, як </a:t>
            </a:r>
            <a:r>
              <a:rPr lang="ru-RU" sz="3600" dirty="0" err="1">
                <a:solidFill>
                  <a:srgbClr val="FF0000"/>
                </a:solidFill>
              </a:rPr>
              <a:t>ті</a:t>
            </a:r>
            <a:r>
              <a:rPr lang="ru-RU" sz="3600" dirty="0">
                <a:solidFill>
                  <a:srgbClr val="FF0000"/>
                </a:solidFill>
              </a:rPr>
              <a:t>, </a:t>
            </a:r>
            <a:r>
              <a:rPr lang="ru-RU" sz="3600" dirty="0" err="1">
                <a:solidFill>
                  <a:srgbClr val="FF0000"/>
                </a:solidFill>
              </a:rPr>
              <a:t>які</a:t>
            </a:r>
            <a:r>
              <a:rPr lang="ru-RU" sz="3600" dirty="0">
                <a:solidFill>
                  <a:srgbClr val="FF0000"/>
                </a:solidFill>
              </a:rPr>
              <a:t> </a:t>
            </a:r>
            <a:r>
              <a:rPr lang="ru-RU" sz="3600" dirty="0" err="1">
                <a:solidFill>
                  <a:srgbClr val="FF0000"/>
                </a:solidFill>
              </a:rPr>
              <a:t>створюють</a:t>
            </a:r>
            <a:r>
              <a:rPr lang="ru-RU" sz="3600" dirty="0">
                <a:solidFill>
                  <a:srgbClr val="FF0000"/>
                </a:solidFill>
              </a:rPr>
              <a:t> тягу </a:t>
            </a:r>
            <a:r>
              <a:rPr lang="ru-RU" sz="3600" dirty="0" err="1">
                <a:solidFill>
                  <a:srgbClr val="FF0000"/>
                </a:solidFill>
              </a:rPr>
              <a:t>від</a:t>
            </a:r>
            <a:r>
              <a:rPr lang="ru-RU" sz="3600" dirty="0">
                <a:solidFill>
                  <a:srgbClr val="FF0000"/>
                </a:solidFill>
              </a:rPr>
              <a:t> </a:t>
            </a:r>
            <a:r>
              <a:rPr lang="ru-RU" sz="3600" dirty="0" err="1">
                <a:solidFill>
                  <a:srgbClr val="FF0000"/>
                </a:solidFill>
              </a:rPr>
              <a:t>тунельного</a:t>
            </a:r>
            <a:r>
              <a:rPr lang="ru-RU" sz="3600" dirty="0">
                <a:solidFill>
                  <a:srgbClr val="FF0000"/>
                </a:solidFill>
              </a:rPr>
              <a:t> вентилятора, часто </a:t>
            </a:r>
            <a:r>
              <a:rPr lang="ru-RU" sz="3600" dirty="0" err="1">
                <a:solidFill>
                  <a:srgbClr val="FF0000"/>
                </a:solidFill>
              </a:rPr>
              <a:t>називаються</a:t>
            </a:r>
            <a:r>
              <a:rPr lang="ru-RU" sz="3600" dirty="0">
                <a:solidFill>
                  <a:srgbClr val="FF0000"/>
                </a:solidFill>
              </a:rPr>
              <a:t> </a:t>
            </a:r>
            <a:r>
              <a:rPr lang="ru-RU" sz="3600" dirty="0" err="1">
                <a:solidFill>
                  <a:srgbClr val="FF0000"/>
                </a:solidFill>
              </a:rPr>
              <a:t>турбовентиляторними</a:t>
            </a:r>
            <a:r>
              <a:rPr lang="ru-RU" sz="3600" dirty="0">
                <a:solidFill>
                  <a:srgbClr val="FF0000"/>
                </a:solidFill>
              </a:rPr>
              <a:t>.</a:t>
            </a:r>
          </a:p>
        </p:txBody>
      </p:sp>
    </p:spTree>
    <p:extLst>
      <p:ext uri="{BB962C8B-B14F-4D97-AF65-F5344CB8AC3E}">
        <p14:creationId xmlns:p14="http://schemas.microsoft.com/office/powerpoint/2010/main" val="1714176906"/>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91040674"/>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6120680"/>
          </a:xfrm>
        </p:spPr>
        <p:txBody>
          <a:bodyPr>
            <a:normAutofit/>
          </a:bodyPr>
          <a:lstStyle/>
          <a:p>
            <a:pPr algn="ctr"/>
            <a:r>
              <a:rPr lang="ru-RU" sz="3200" dirty="0" err="1">
                <a:solidFill>
                  <a:schemeClr val="accent5">
                    <a:lumMod val="60000"/>
                    <a:lumOff val="40000"/>
                  </a:schemeClr>
                </a:solidFill>
              </a:rPr>
              <a:t>Аматорські</a:t>
            </a:r>
            <a:r>
              <a:rPr lang="ru-RU" sz="3200" dirty="0">
                <a:solidFill>
                  <a:schemeClr val="accent5">
                    <a:lumMod val="60000"/>
                    <a:lumOff val="40000"/>
                  </a:schemeClr>
                </a:solidFill>
              </a:rPr>
              <a:t> </a:t>
            </a:r>
            <a:r>
              <a:rPr lang="ru-RU" sz="3200" dirty="0" err="1">
                <a:solidFill>
                  <a:schemeClr val="accent5">
                    <a:lumMod val="60000"/>
                    <a:lumOff val="40000"/>
                  </a:schemeClr>
                </a:solidFill>
              </a:rPr>
              <a:t>газові</a:t>
            </a:r>
            <a:r>
              <a:rPr lang="ru-RU" sz="3200" dirty="0">
                <a:solidFill>
                  <a:schemeClr val="accent5">
                    <a:lumMod val="60000"/>
                    <a:lumOff val="40000"/>
                  </a:schemeClr>
                </a:solidFill>
              </a:rPr>
              <a:t> </a:t>
            </a:r>
            <a:r>
              <a:rPr lang="ru-RU" sz="3200" dirty="0" err="1">
                <a:solidFill>
                  <a:schemeClr val="accent5">
                    <a:lumMod val="60000"/>
                    <a:lumOff val="40000"/>
                  </a:schemeClr>
                </a:solidFill>
              </a:rPr>
              <a:t>турбіни</a:t>
            </a:r>
            <a:r>
              <a:rPr lang="ru-RU" sz="3200" dirty="0">
                <a:solidFill>
                  <a:schemeClr val="accent5">
                    <a:lumMod val="60000"/>
                    <a:lumOff val="40000"/>
                  </a:schemeClr>
                </a:solidFill>
              </a:rPr>
              <a:t/>
            </a:r>
            <a:br>
              <a:rPr lang="ru-RU" sz="3200" dirty="0">
                <a:solidFill>
                  <a:schemeClr val="accent5">
                    <a:lumMod val="60000"/>
                    <a:lumOff val="40000"/>
                  </a:schemeClr>
                </a:solidFill>
              </a:rPr>
            </a:br>
            <a:r>
              <a:rPr lang="ru-RU" sz="3200" dirty="0">
                <a:solidFill>
                  <a:schemeClr val="accent5">
                    <a:lumMod val="60000"/>
                    <a:lumOff val="40000"/>
                  </a:schemeClr>
                </a:solidFill>
              </a:rPr>
              <a:t> </a:t>
            </a:r>
            <a:r>
              <a:rPr lang="ru-RU" sz="3200" dirty="0" err="1">
                <a:solidFill>
                  <a:schemeClr val="accent5">
                    <a:lumMod val="60000"/>
                    <a:lumOff val="40000"/>
                  </a:schemeClr>
                </a:solidFill>
              </a:rPr>
              <a:t>Існує</a:t>
            </a:r>
            <a:r>
              <a:rPr lang="ru-RU" sz="3200" dirty="0">
                <a:solidFill>
                  <a:schemeClr val="accent5">
                    <a:lumMod val="60000"/>
                    <a:lumOff val="40000"/>
                  </a:schemeClr>
                </a:solidFill>
              </a:rPr>
              <a:t> </a:t>
            </a:r>
            <a:r>
              <a:rPr lang="ru-RU" sz="3200" dirty="0" err="1">
                <a:solidFill>
                  <a:schemeClr val="accent5">
                    <a:lumMod val="60000"/>
                    <a:lumOff val="40000"/>
                  </a:schemeClr>
                </a:solidFill>
              </a:rPr>
              <a:t>популярне</a:t>
            </a:r>
            <a:r>
              <a:rPr lang="ru-RU" sz="3200" dirty="0">
                <a:solidFill>
                  <a:schemeClr val="accent5">
                    <a:lumMod val="60000"/>
                    <a:lumOff val="40000"/>
                  </a:schemeClr>
                </a:solidFill>
              </a:rPr>
              <a:t> </a:t>
            </a:r>
            <a:r>
              <a:rPr lang="ru-RU" sz="3200" dirty="0" err="1">
                <a:solidFill>
                  <a:schemeClr val="accent5">
                    <a:lumMod val="60000"/>
                    <a:lumOff val="40000"/>
                  </a:schemeClr>
                </a:solidFill>
              </a:rPr>
              <a:t>хобі</a:t>
            </a:r>
            <a:r>
              <a:rPr lang="ru-RU" sz="3200" dirty="0">
                <a:solidFill>
                  <a:schemeClr val="accent5">
                    <a:lumMod val="60000"/>
                    <a:lumOff val="40000"/>
                  </a:schemeClr>
                </a:solidFill>
              </a:rPr>
              <a:t> — </a:t>
            </a:r>
            <a:r>
              <a:rPr lang="ru-RU" sz="3200" dirty="0" err="1">
                <a:solidFill>
                  <a:schemeClr val="accent5">
                    <a:lumMod val="60000"/>
                    <a:lumOff val="40000"/>
                  </a:schemeClr>
                </a:solidFill>
              </a:rPr>
              <a:t>конструювати</a:t>
            </a:r>
            <a:r>
              <a:rPr lang="ru-RU" sz="3200" dirty="0">
                <a:solidFill>
                  <a:schemeClr val="accent5">
                    <a:lumMod val="60000"/>
                    <a:lumOff val="40000"/>
                  </a:schemeClr>
                </a:solidFill>
              </a:rPr>
              <a:t> </a:t>
            </a:r>
            <a:r>
              <a:rPr lang="ru-RU" sz="3200" dirty="0" err="1">
                <a:solidFill>
                  <a:schemeClr val="accent5">
                    <a:lumMod val="60000"/>
                    <a:lumOff val="40000"/>
                  </a:schemeClr>
                </a:solidFill>
              </a:rPr>
              <a:t>газові</a:t>
            </a:r>
            <a:r>
              <a:rPr lang="ru-RU" sz="3200" dirty="0">
                <a:solidFill>
                  <a:schemeClr val="accent5">
                    <a:lumMod val="60000"/>
                    <a:lumOff val="40000"/>
                  </a:schemeClr>
                </a:solidFill>
              </a:rPr>
              <a:t> </a:t>
            </a:r>
            <a:r>
              <a:rPr lang="ru-RU" sz="3200" dirty="0" err="1">
                <a:solidFill>
                  <a:schemeClr val="accent5">
                    <a:lumMod val="60000"/>
                    <a:lumOff val="40000"/>
                  </a:schemeClr>
                </a:solidFill>
              </a:rPr>
              <a:t>турбіни</a:t>
            </a:r>
            <a:r>
              <a:rPr lang="ru-RU" sz="3200" dirty="0">
                <a:solidFill>
                  <a:schemeClr val="accent5">
                    <a:lumMod val="60000"/>
                    <a:lumOff val="40000"/>
                  </a:schemeClr>
                </a:solidFill>
              </a:rPr>
              <a:t> з </a:t>
            </a:r>
            <a:r>
              <a:rPr lang="ru-RU" sz="3200" dirty="0" err="1">
                <a:solidFill>
                  <a:schemeClr val="accent5">
                    <a:lumMod val="60000"/>
                    <a:lumOff val="40000"/>
                  </a:schemeClr>
                </a:solidFill>
              </a:rPr>
              <a:t>автомобільних</a:t>
            </a:r>
            <a:r>
              <a:rPr lang="ru-RU" sz="3200" dirty="0">
                <a:solidFill>
                  <a:schemeClr val="accent5">
                    <a:lumMod val="60000"/>
                    <a:lumOff val="40000"/>
                  </a:schemeClr>
                </a:solidFill>
              </a:rPr>
              <a:t> </a:t>
            </a:r>
            <a:r>
              <a:rPr lang="ru-RU" sz="3200" dirty="0" err="1">
                <a:solidFill>
                  <a:schemeClr val="accent5">
                    <a:lumMod val="60000"/>
                    <a:lumOff val="40000"/>
                  </a:schemeClr>
                </a:solidFill>
              </a:rPr>
              <a:t>турбокомпресорів</a:t>
            </a:r>
            <a:r>
              <a:rPr lang="ru-RU" sz="3200" dirty="0">
                <a:solidFill>
                  <a:schemeClr val="accent5">
                    <a:lumMod val="60000"/>
                    <a:lumOff val="40000"/>
                  </a:schemeClr>
                </a:solidFill>
              </a:rPr>
              <a:t>. Камера </a:t>
            </a:r>
            <a:r>
              <a:rPr lang="ru-RU" sz="3200" dirty="0" err="1">
                <a:solidFill>
                  <a:schemeClr val="accent5">
                    <a:lumMod val="60000"/>
                    <a:lumOff val="40000"/>
                  </a:schemeClr>
                </a:solidFill>
              </a:rPr>
              <a:t>згоряння</a:t>
            </a:r>
            <a:r>
              <a:rPr lang="ru-RU" sz="3200" dirty="0">
                <a:solidFill>
                  <a:schemeClr val="accent5">
                    <a:lumMod val="60000"/>
                    <a:lumOff val="40000"/>
                  </a:schemeClr>
                </a:solidFill>
              </a:rPr>
              <a:t> </a:t>
            </a:r>
            <a:r>
              <a:rPr lang="ru-RU" sz="3200" dirty="0" err="1">
                <a:solidFill>
                  <a:schemeClr val="accent5">
                    <a:lumMod val="60000"/>
                    <a:lumOff val="40000"/>
                  </a:schemeClr>
                </a:solidFill>
              </a:rPr>
              <a:t>збирається</a:t>
            </a:r>
            <a:r>
              <a:rPr lang="ru-RU" sz="3200" dirty="0">
                <a:solidFill>
                  <a:schemeClr val="accent5">
                    <a:lumMod val="60000"/>
                    <a:lumOff val="40000"/>
                  </a:schemeClr>
                </a:solidFill>
              </a:rPr>
              <a:t> з </a:t>
            </a:r>
            <a:r>
              <a:rPr lang="ru-RU" sz="3200" dirty="0" err="1">
                <a:solidFill>
                  <a:schemeClr val="accent5">
                    <a:lumMod val="60000"/>
                    <a:lumOff val="40000"/>
                  </a:schemeClr>
                </a:solidFill>
              </a:rPr>
              <a:t>окремих</a:t>
            </a:r>
            <a:r>
              <a:rPr lang="ru-RU" sz="3200" dirty="0">
                <a:solidFill>
                  <a:schemeClr val="accent5">
                    <a:lumMod val="60000"/>
                    <a:lumOff val="40000"/>
                  </a:schemeClr>
                </a:solidFill>
              </a:rPr>
              <a:t> </a:t>
            </a:r>
            <a:r>
              <a:rPr lang="ru-RU" sz="3200" dirty="0" err="1">
                <a:solidFill>
                  <a:schemeClr val="accent5">
                    <a:lumMod val="60000"/>
                    <a:lumOff val="40000"/>
                  </a:schemeClr>
                </a:solidFill>
              </a:rPr>
              <a:t>частин</a:t>
            </a:r>
            <a:r>
              <a:rPr lang="ru-RU" sz="3200" dirty="0">
                <a:solidFill>
                  <a:schemeClr val="accent5">
                    <a:lumMod val="60000"/>
                    <a:lumOff val="40000"/>
                  </a:schemeClr>
                </a:solidFill>
              </a:rPr>
              <a:t> і </a:t>
            </a:r>
            <a:r>
              <a:rPr lang="ru-RU" sz="3200" dirty="0" err="1">
                <a:solidFill>
                  <a:schemeClr val="accent5">
                    <a:lumMod val="60000"/>
                    <a:lumOff val="40000"/>
                  </a:schemeClr>
                </a:solidFill>
              </a:rPr>
              <a:t>встановлюється</a:t>
            </a:r>
            <a:r>
              <a:rPr lang="ru-RU" sz="3200" dirty="0">
                <a:solidFill>
                  <a:schemeClr val="accent5">
                    <a:lumMod val="60000"/>
                    <a:lumOff val="40000"/>
                  </a:schemeClr>
                </a:solidFill>
              </a:rPr>
              <a:t> вертикально </a:t>
            </a:r>
            <a:r>
              <a:rPr lang="ru-RU" sz="3200" dirty="0" err="1">
                <a:solidFill>
                  <a:schemeClr val="accent5">
                    <a:lumMod val="60000"/>
                    <a:lumOff val="40000"/>
                  </a:schemeClr>
                </a:solidFill>
              </a:rPr>
              <a:t>між</a:t>
            </a:r>
            <a:r>
              <a:rPr lang="ru-RU" sz="3200" dirty="0">
                <a:solidFill>
                  <a:schemeClr val="accent5">
                    <a:lumMod val="60000"/>
                    <a:lumOff val="40000"/>
                  </a:schemeClr>
                </a:solidFill>
              </a:rPr>
              <a:t> </a:t>
            </a:r>
            <a:r>
              <a:rPr lang="ru-RU" sz="3200" dirty="0" err="1">
                <a:solidFill>
                  <a:schemeClr val="accent5">
                    <a:lumMod val="60000"/>
                    <a:lumOff val="40000"/>
                  </a:schemeClr>
                </a:solidFill>
              </a:rPr>
              <a:t>компресором</a:t>
            </a:r>
            <a:r>
              <a:rPr lang="ru-RU" sz="3200" dirty="0">
                <a:solidFill>
                  <a:schemeClr val="accent5">
                    <a:lumMod val="60000"/>
                    <a:lumOff val="40000"/>
                  </a:schemeClr>
                </a:solidFill>
              </a:rPr>
              <a:t> і </a:t>
            </a:r>
            <a:r>
              <a:rPr lang="ru-RU" sz="3200" dirty="0" err="1">
                <a:solidFill>
                  <a:schemeClr val="accent5">
                    <a:lumMod val="60000"/>
                    <a:lumOff val="40000"/>
                  </a:schemeClr>
                </a:solidFill>
              </a:rPr>
              <a:t>турбіною</a:t>
            </a:r>
            <a:r>
              <a:rPr lang="ru-RU" sz="3200" dirty="0">
                <a:solidFill>
                  <a:schemeClr val="accent5">
                    <a:lumMod val="60000"/>
                    <a:lumOff val="40000"/>
                  </a:schemeClr>
                </a:solidFill>
              </a:rPr>
              <a:t>. Як і </a:t>
            </a:r>
            <a:r>
              <a:rPr lang="ru-RU" sz="3200" dirty="0" err="1">
                <a:solidFill>
                  <a:schemeClr val="accent5">
                    <a:lumMod val="60000"/>
                    <a:lumOff val="40000"/>
                  </a:schemeClr>
                </a:solidFill>
              </a:rPr>
              <a:t>багато</a:t>
            </a:r>
            <a:r>
              <a:rPr lang="ru-RU" sz="3200" dirty="0">
                <a:solidFill>
                  <a:schemeClr val="accent5">
                    <a:lumMod val="60000"/>
                    <a:lumOff val="40000"/>
                  </a:schemeClr>
                </a:solidFill>
              </a:rPr>
              <a:t> </a:t>
            </a:r>
            <a:r>
              <a:rPr lang="ru-RU" sz="3200" dirty="0" err="1">
                <a:solidFill>
                  <a:schemeClr val="accent5">
                    <a:lumMod val="60000"/>
                    <a:lumOff val="40000"/>
                  </a:schemeClr>
                </a:solidFill>
              </a:rPr>
              <a:t>хобі</a:t>
            </a:r>
            <a:r>
              <a:rPr lang="ru-RU" sz="3200" dirty="0">
                <a:solidFill>
                  <a:schemeClr val="accent5">
                    <a:lumMod val="60000"/>
                    <a:lumOff val="40000"/>
                  </a:schemeClr>
                </a:solidFill>
              </a:rPr>
              <a:t>, </a:t>
            </a:r>
            <a:r>
              <a:rPr lang="ru-RU" sz="3200" dirty="0" err="1">
                <a:solidFill>
                  <a:schemeClr val="accent5">
                    <a:lumMod val="60000"/>
                    <a:lumOff val="40000"/>
                  </a:schemeClr>
                </a:solidFill>
              </a:rPr>
              <a:t>засновані</a:t>
            </a:r>
            <a:r>
              <a:rPr lang="ru-RU" sz="3200" dirty="0">
                <a:solidFill>
                  <a:schemeClr val="accent5">
                    <a:lumMod val="60000"/>
                    <a:lumOff val="40000"/>
                  </a:schemeClr>
                </a:solidFill>
              </a:rPr>
              <a:t> на </a:t>
            </a:r>
            <a:r>
              <a:rPr lang="ru-RU" sz="3200" dirty="0" err="1">
                <a:solidFill>
                  <a:schemeClr val="accent5">
                    <a:lumMod val="60000"/>
                    <a:lumOff val="40000"/>
                  </a:schemeClr>
                </a:solidFill>
              </a:rPr>
              <a:t>технології</a:t>
            </a:r>
            <a:r>
              <a:rPr lang="ru-RU" sz="3200" dirty="0">
                <a:solidFill>
                  <a:schemeClr val="accent5">
                    <a:lumMod val="60000"/>
                    <a:lumOff val="40000"/>
                  </a:schemeClr>
                </a:solidFill>
              </a:rPr>
              <a:t>, час </a:t>
            </a:r>
            <a:r>
              <a:rPr lang="ru-RU" sz="3200" dirty="0" err="1">
                <a:solidFill>
                  <a:schemeClr val="accent5">
                    <a:lumMod val="60000"/>
                    <a:lumOff val="40000"/>
                  </a:schemeClr>
                </a:solidFill>
              </a:rPr>
              <a:t>від</a:t>
            </a:r>
            <a:r>
              <a:rPr lang="ru-RU" sz="3200" dirty="0">
                <a:solidFill>
                  <a:schemeClr val="accent5">
                    <a:lumMod val="60000"/>
                    <a:lumOff val="40000"/>
                  </a:schemeClr>
                </a:solidFill>
              </a:rPr>
              <a:t> часу вони </a:t>
            </a:r>
            <a:r>
              <a:rPr lang="ru-RU" sz="3200" dirty="0" err="1">
                <a:solidFill>
                  <a:schemeClr val="accent5">
                    <a:lumMod val="60000"/>
                    <a:lumOff val="40000"/>
                  </a:schemeClr>
                </a:solidFill>
              </a:rPr>
              <a:t>переростають</a:t>
            </a:r>
            <a:r>
              <a:rPr lang="ru-RU" sz="3200" dirty="0">
                <a:solidFill>
                  <a:schemeClr val="accent5">
                    <a:lumMod val="60000"/>
                    <a:lumOff val="40000"/>
                  </a:schemeClr>
                </a:solidFill>
              </a:rPr>
              <a:t> у </a:t>
            </a:r>
            <a:r>
              <a:rPr lang="ru-RU" sz="3200" dirty="0" err="1">
                <a:solidFill>
                  <a:schemeClr val="accent5">
                    <a:lumMod val="60000"/>
                    <a:lumOff val="40000"/>
                  </a:schemeClr>
                </a:solidFill>
              </a:rPr>
              <a:t>виробництво</a:t>
            </a:r>
            <a:r>
              <a:rPr lang="ru-RU" sz="3200" dirty="0">
                <a:solidFill>
                  <a:schemeClr val="accent5">
                    <a:lumMod val="60000"/>
                    <a:lumOff val="40000"/>
                  </a:schemeClr>
                </a:solidFill>
              </a:rPr>
              <a:t>. </a:t>
            </a:r>
            <a:r>
              <a:rPr lang="ru-RU" sz="3200" dirty="0" err="1">
                <a:solidFill>
                  <a:schemeClr val="accent5">
                    <a:lumMod val="60000"/>
                    <a:lumOff val="40000"/>
                  </a:schemeClr>
                </a:solidFill>
              </a:rPr>
              <a:t>Кілька</a:t>
            </a:r>
            <a:r>
              <a:rPr lang="ru-RU" sz="3200" dirty="0">
                <a:solidFill>
                  <a:schemeClr val="accent5">
                    <a:lumMod val="60000"/>
                    <a:lumOff val="40000"/>
                  </a:schemeClr>
                </a:solidFill>
              </a:rPr>
              <a:t> </a:t>
            </a:r>
            <a:r>
              <a:rPr lang="ru-RU" sz="3200" dirty="0" err="1">
                <a:solidFill>
                  <a:schemeClr val="accent5">
                    <a:lumMod val="60000"/>
                    <a:lumOff val="40000"/>
                  </a:schemeClr>
                </a:solidFill>
              </a:rPr>
              <a:t>дрібних</a:t>
            </a:r>
            <a:r>
              <a:rPr lang="ru-RU" sz="3200" dirty="0">
                <a:solidFill>
                  <a:schemeClr val="accent5">
                    <a:lumMod val="60000"/>
                    <a:lumOff val="40000"/>
                  </a:schemeClr>
                </a:solidFill>
              </a:rPr>
              <a:t> </a:t>
            </a:r>
            <a:r>
              <a:rPr lang="ru-RU" sz="3200" dirty="0" err="1">
                <a:solidFill>
                  <a:schemeClr val="accent5">
                    <a:lumMod val="60000"/>
                    <a:lumOff val="40000"/>
                  </a:schemeClr>
                </a:solidFill>
              </a:rPr>
              <a:t>компаній</a:t>
            </a:r>
            <a:r>
              <a:rPr lang="ru-RU" sz="3200" dirty="0">
                <a:solidFill>
                  <a:schemeClr val="accent5">
                    <a:lumMod val="60000"/>
                    <a:lumOff val="40000"/>
                  </a:schemeClr>
                </a:solidFill>
              </a:rPr>
              <a:t> </a:t>
            </a:r>
            <a:r>
              <a:rPr lang="ru-RU" sz="3200" dirty="0" err="1">
                <a:solidFill>
                  <a:schemeClr val="accent5">
                    <a:lumMod val="60000"/>
                    <a:lumOff val="40000"/>
                  </a:schemeClr>
                </a:solidFill>
              </a:rPr>
              <a:t>виробляють</a:t>
            </a:r>
            <a:r>
              <a:rPr lang="ru-RU" sz="3200" dirty="0">
                <a:solidFill>
                  <a:schemeClr val="accent5">
                    <a:lumMod val="60000"/>
                    <a:lumOff val="40000"/>
                  </a:schemeClr>
                </a:solidFill>
              </a:rPr>
              <a:t> </a:t>
            </a:r>
            <a:r>
              <a:rPr lang="ru-RU" sz="3200" dirty="0" err="1">
                <a:solidFill>
                  <a:schemeClr val="accent5">
                    <a:lumMod val="60000"/>
                    <a:lumOff val="40000"/>
                  </a:schemeClr>
                </a:solidFill>
              </a:rPr>
              <a:t>маленькі</a:t>
            </a:r>
            <a:r>
              <a:rPr lang="ru-RU" sz="3200" dirty="0">
                <a:solidFill>
                  <a:schemeClr val="accent5">
                    <a:lumMod val="60000"/>
                    <a:lumOff val="40000"/>
                  </a:schemeClr>
                </a:solidFill>
              </a:rPr>
              <a:t> </a:t>
            </a:r>
            <a:r>
              <a:rPr lang="ru-RU" sz="3200" dirty="0" err="1">
                <a:solidFill>
                  <a:schemeClr val="accent5">
                    <a:lumMod val="60000"/>
                    <a:lumOff val="40000"/>
                  </a:schemeClr>
                </a:solidFill>
              </a:rPr>
              <a:t>турбіни</a:t>
            </a:r>
            <a:r>
              <a:rPr lang="ru-RU" sz="3200" dirty="0">
                <a:solidFill>
                  <a:schemeClr val="accent5">
                    <a:lumMod val="60000"/>
                    <a:lumOff val="40000"/>
                  </a:schemeClr>
                </a:solidFill>
              </a:rPr>
              <a:t> та </a:t>
            </a:r>
            <a:r>
              <a:rPr lang="ru-RU" sz="3200" dirty="0" err="1">
                <a:solidFill>
                  <a:schemeClr val="accent5">
                    <a:lumMod val="60000"/>
                    <a:lumOff val="40000"/>
                  </a:schemeClr>
                </a:solidFill>
              </a:rPr>
              <a:t>запасні</a:t>
            </a:r>
            <a:r>
              <a:rPr lang="ru-RU" sz="3200" dirty="0">
                <a:solidFill>
                  <a:schemeClr val="accent5">
                    <a:lumMod val="60000"/>
                    <a:lumOff val="40000"/>
                  </a:schemeClr>
                </a:solidFill>
              </a:rPr>
              <a:t> </a:t>
            </a:r>
            <a:r>
              <a:rPr lang="ru-RU" sz="3200" dirty="0" err="1">
                <a:solidFill>
                  <a:schemeClr val="accent5">
                    <a:lumMod val="60000"/>
                    <a:lumOff val="40000"/>
                  </a:schemeClr>
                </a:solidFill>
              </a:rPr>
              <a:t>частини</a:t>
            </a:r>
            <a:r>
              <a:rPr lang="ru-RU" sz="3200" dirty="0">
                <a:solidFill>
                  <a:schemeClr val="accent5">
                    <a:lumMod val="60000"/>
                    <a:lumOff val="40000"/>
                  </a:schemeClr>
                </a:solidFill>
              </a:rPr>
              <a:t> для </a:t>
            </a:r>
            <a:r>
              <a:rPr lang="ru-RU" sz="3200" dirty="0" err="1" smtClean="0">
                <a:solidFill>
                  <a:schemeClr val="accent5">
                    <a:lumMod val="60000"/>
                    <a:lumOff val="40000"/>
                  </a:schemeClr>
                </a:solidFill>
              </a:rPr>
              <a:t>любителів</a:t>
            </a:r>
            <a:r>
              <a:rPr lang="ru-RU" sz="3200" dirty="0" smtClean="0">
                <a:solidFill>
                  <a:schemeClr val="accent5">
                    <a:lumMod val="60000"/>
                    <a:lumOff val="40000"/>
                  </a:schemeClr>
                </a:solidFill>
              </a:rPr>
              <a:t>.</a:t>
            </a:r>
            <a:r>
              <a:rPr lang="ru-RU" sz="3200" dirty="0">
                <a:solidFill>
                  <a:schemeClr val="accent5">
                    <a:lumMod val="60000"/>
                    <a:lumOff val="40000"/>
                  </a:schemeClr>
                </a:solidFill>
              </a:rPr>
              <a:t/>
            </a:r>
            <a:br>
              <a:rPr lang="ru-RU" sz="3200" dirty="0">
                <a:solidFill>
                  <a:schemeClr val="accent5">
                    <a:lumMod val="60000"/>
                    <a:lumOff val="40000"/>
                  </a:schemeClr>
                </a:solidFill>
              </a:rPr>
            </a:br>
            <a:endParaRPr lang="ru-RU" sz="3200" dirty="0">
              <a:solidFill>
                <a:schemeClr val="accent5">
                  <a:lumMod val="60000"/>
                  <a:lumOff val="40000"/>
                </a:schemeClr>
              </a:solidFill>
            </a:endParaRPr>
          </a:p>
        </p:txBody>
      </p:sp>
    </p:spTree>
    <p:extLst>
      <p:ext uri="{BB962C8B-B14F-4D97-AF65-F5344CB8AC3E}">
        <p14:creationId xmlns:p14="http://schemas.microsoft.com/office/powerpoint/2010/main" val="400407086"/>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424378"/>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22114"/>
          </a:xfrm>
        </p:spPr>
        <p:txBody>
          <a:bodyPr>
            <a:noAutofit/>
          </a:bodyPr>
          <a:lstStyle/>
          <a:p>
            <a:pPr algn="ctr"/>
            <a:r>
              <a:rPr lang="uk-UA" sz="6000" dirty="0" smtClean="0">
                <a:solidFill>
                  <a:schemeClr val="tx1">
                    <a:lumMod val="85000"/>
                  </a:schemeClr>
                </a:solidFill>
              </a:rPr>
              <a:t>Парова турбіна</a:t>
            </a:r>
            <a:endParaRPr lang="ru-RU" sz="6000" dirty="0">
              <a:solidFill>
                <a:schemeClr val="tx1">
                  <a:lumMod val="85000"/>
                </a:schemeClr>
              </a:solidFill>
            </a:endParaRPr>
          </a:p>
        </p:txBody>
      </p:sp>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340768"/>
            <a:ext cx="7344816" cy="4918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8108743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5762621"/>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hammer.wav"/>
          </p:stSnd>
        </p:sndAc>
      </p:transition>
    </mc:Choice>
    <mc:Fallback xmlns="">
      <p:transition spd="slow">
        <p:checker/>
        <p:sndAc>
          <p:stSnd>
            <p:snd r:embed="rId4" name="hammer.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754762"/>
          </a:xfrm>
        </p:spPr>
        <p:txBody>
          <a:bodyPr>
            <a:normAutofit fontScale="90000"/>
          </a:bodyPr>
          <a:lstStyle/>
          <a:p>
            <a:pPr algn="ctr"/>
            <a:r>
              <a:rPr lang="ru-RU" sz="3100" dirty="0" smtClean="0"/>
              <a:t/>
            </a:r>
            <a:br>
              <a:rPr lang="ru-RU" sz="3100" dirty="0" smtClean="0"/>
            </a:br>
            <a:r>
              <a:rPr lang="ru-RU" sz="3100" dirty="0" err="1" smtClean="0">
                <a:solidFill>
                  <a:schemeClr val="accent1">
                    <a:lumMod val="60000"/>
                    <a:lumOff val="40000"/>
                  </a:schemeClr>
                </a:solidFill>
              </a:rPr>
              <a:t>Парова</a:t>
            </a:r>
            <a:r>
              <a:rPr lang="ru-RU" sz="3100" dirty="0" smtClean="0">
                <a:solidFill>
                  <a:schemeClr val="accent1">
                    <a:lumMod val="60000"/>
                    <a:lumOff val="40000"/>
                  </a:schemeClr>
                </a:solidFill>
              </a:rPr>
              <a:t> </a:t>
            </a:r>
            <a:r>
              <a:rPr lang="ru-RU" sz="3100" dirty="0" err="1">
                <a:solidFill>
                  <a:schemeClr val="accent1">
                    <a:lumMod val="60000"/>
                    <a:lumOff val="40000"/>
                  </a:schemeClr>
                </a:solidFill>
              </a:rPr>
              <a:t>турбіна</a:t>
            </a:r>
            <a:r>
              <a:rPr lang="ru-RU" sz="3100" dirty="0">
                <a:solidFill>
                  <a:schemeClr val="accent1">
                    <a:lumMod val="60000"/>
                    <a:lumOff val="40000"/>
                  </a:schemeClr>
                </a:solidFill>
              </a:rPr>
              <a:t> – </a:t>
            </a:r>
            <a:r>
              <a:rPr lang="ru-RU" sz="3100" dirty="0" err="1">
                <a:solidFill>
                  <a:schemeClr val="accent1">
                    <a:lumMod val="60000"/>
                    <a:lumOff val="40000"/>
                  </a:schemeClr>
                </a:solidFill>
              </a:rPr>
              <a:t>паровий</a:t>
            </a:r>
            <a:r>
              <a:rPr lang="ru-RU" sz="3100" dirty="0">
                <a:solidFill>
                  <a:schemeClr val="accent1">
                    <a:lumMod val="60000"/>
                    <a:lumOff val="40000"/>
                  </a:schemeClr>
                </a:solidFill>
              </a:rPr>
              <a:t> </a:t>
            </a:r>
            <a:r>
              <a:rPr lang="ru-RU" sz="3100" dirty="0" err="1">
                <a:solidFill>
                  <a:schemeClr val="accent1">
                    <a:lumMod val="60000"/>
                    <a:lumOff val="40000"/>
                  </a:schemeClr>
                </a:solidFill>
              </a:rPr>
              <a:t>двигун</a:t>
            </a:r>
            <a:r>
              <a:rPr lang="ru-RU" sz="3100" dirty="0">
                <a:solidFill>
                  <a:schemeClr val="accent1">
                    <a:lumMod val="60000"/>
                    <a:lumOff val="40000"/>
                  </a:schemeClr>
                </a:solidFill>
              </a:rPr>
              <a:t> </a:t>
            </a:r>
            <a:r>
              <a:rPr lang="ru-RU" sz="3100" dirty="0" err="1">
                <a:solidFill>
                  <a:schemeClr val="accent1">
                    <a:lumMod val="60000"/>
                    <a:lumOff val="40000"/>
                  </a:schemeClr>
                </a:solidFill>
              </a:rPr>
              <a:t>неперервної</a:t>
            </a:r>
            <a:r>
              <a:rPr lang="ru-RU" sz="3100" dirty="0">
                <a:solidFill>
                  <a:schemeClr val="accent1">
                    <a:lumMod val="60000"/>
                    <a:lumOff val="40000"/>
                  </a:schemeClr>
                </a:solidFill>
              </a:rPr>
              <a:t> </a:t>
            </a:r>
            <a:r>
              <a:rPr lang="ru-RU" sz="3100" dirty="0" err="1">
                <a:solidFill>
                  <a:schemeClr val="accent1">
                    <a:lumMod val="60000"/>
                    <a:lumOff val="40000"/>
                  </a:schemeClr>
                </a:solidFill>
              </a:rPr>
              <a:t>дії</a:t>
            </a:r>
            <a:r>
              <a:rPr lang="ru-RU" sz="3100" dirty="0">
                <a:solidFill>
                  <a:schemeClr val="accent1">
                    <a:lumMod val="60000"/>
                    <a:lumOff val="40000"/>
                  </a:schemeClr>
                </a:solidFill>
              </a:rPr>
              <a:t>, </a:t>
            </a:r>
            <a:r>
              <a:rPr lang="ru-RU" sz="3100" dirty="0" err="1">
                <a:solidFill>
                  <a:schemeClr val="accent1">
                    <a:lumMod val="60000"/>
                    <a:lumOff val="40000"/>
                  </a:schemeClr>
                </a:solidFill>
              </a:rPr>
              <a:t>що</a:t>
            </a:r>
            <a:r>
              <a:rPr lang="ru-RU" sz="3100" dirty="0">
                <a:solidFill>
                  <a:schemeClr val="accent1">
                    <a:lumMod val="60000"/>
                    <a:lumOff val="40000"/>
                  </a:schemeClr>
                </a:solidFill>
              </a:rPr>
              <a:t> </a:t>
            </a:r>
            <a:r>
              <a:rPr lang="ru-RU" sz="3100" dirty="0" err="1">
                <a:solidFill>
                  <a:schemeClr val="accent1">
                    <a:lumMod val="60000"/>
                    <a:lumOff val="40000"/>
                  </a:schemeClr>
                </a:solidFill>
              </a:rPr>
              <a:t>перетворює</a:t>
            </a:r>
            <a:r>
              <a:rPr lang="ru-RU" sz="3100" dirty="0">
                <a:solidFill>
                  <a:schemeClr val="accent1">
                    <a:lumMod val="60000"/>
                    <a:lumOff val="40000"/>
                  </a:schemeClr>
                </a:solidFill>
              </a:rPr>
              <a:t> </a:t>
            </a:r>
            <a:r>
              <a:rPr lang="ru-RU" sz="3100" dirty="0" err="1">
                <a:solidFill>
                  <a:schemeClr val="accent1">
                    <a:lumMod val="60000"/>
                    <a:lumOff val="40000"/>
                  </a:schemeClr>
                </a:solidFill>
              </a:rPr>
              <a:t>теплову</a:t>
            </a:r>
            <a:r>
              <a:rPr lang="ru-RU" sz="3100" dirty="0">
                <a:solidFill>
                  <a:schemeClr val="accent1">
                    <a:lumMod val="60000"/>
                    <a:lumOff val="40000"/>
                  </a:schemeClr>
                </a:solidFill>
              </a:rPr>
              <a:t> </a:t>
            </a:r>
            <a:r>
              <a:rPr lang="ru-RU" sz="3100" dirty="0" err="1">
                <a:solidFill>
                  <a:schemeClr val="accent1">
                    <a:lumMod val="60000"/>
                    <a:lumOff val="40000"/>
                  </a:schemeClr>
                </a:solidFill>
              </a:rPr>
              <a:t>енергію</a:t>
            </a:r>
            <a:r>
              <a:rPr lang="ru-RU" sz="3100" dirty="0">
                <a:solidFill>
                  <a:schemeClr val="accent1">
                    <a:lumMod val="60000"/>
                    <a:lumOff val="40000"/>
                  </a:schemeClr>
                </a:solidFill>
              </a:rPr>
              <a:t> в </a:t>
            </a:r>
            <a:r>
              <a:rPr lang="ru-RU" sz="3100" dirty="0" err="1">
                <a:solidFill>
                  <a:schemeClr val="accent1">
                    <a:lumMod val="60000"/>
                    <a:lumOff val="40000"/>
                  </a:schemeClr>
                </a:solidFill>
              </a:rPr>
              <a:t>енергію</a:t>
            </a:r>
            <a:r>
              <a:rPr lang="ru-RU" sz="3100" dirty="0">
                <a:solidFill>
                  <a:schemeClr val="accent1">
                    <a:lumMod val="60000"/>
                    <a:lumOff val="40000"/>
                  </a:schemeClr>
                </a:solidFill>
              </a:rPr>
              <a:t> </a:t>
            </a:r>
            <a:r>
              <a:rPr lang="ru-RU" sz="3100" dirty="0" err="1">
                <a:solidFill>
                  <a:schemeClr val="accent1">
                    <a:lumMod val="60000"/>
                    <a:lumOff val="40000"/>
                  </a:schemeClr>
                </a:solidFill>
              </a:rPr>
              <a:t>обертання</a:t>
            </a:r>
            <a:r>
              <a:rPr lang="ru-RU" sz="3100" dirty="0">
                <a:solidFill>
                  <a:schemeClr val="accent1">
                    <a:lumMod val="60000"/>
                    <a:lumOff val="40000"/>
                  </a:schemeClr>
                </a:solidFill>
              </a:rPr>
              <a:t> ротора. </a:t>
            </a:r>
            <a:r>
              <a:rPr lang="ru-RU" sz="3100" dirty="0" err="1">
                <a:solidFill>
                  <a:schemeClr val="accent1">
                    <a:lumMod val="60000"/>
                    <a:lumOff val="40000"/>
                  </a:schemeClr>
                </a:solidFill>
              </a:rPr>
              <a:t>Він</a:t>
            </a:r>
            <a:r>
              <a:rPr lang="ru-RU" sz="3100" dirty="0">
                <a:solidFill>
                  <a:schemeClr val="accent1">
                    <a:lumMod val="60000"/>
                    <a:lumOff val="40000"/>
                  </a:schemeClr>
                </a:solidFill>
              </a:rPr>
              <a:t> </a:t>
            </a:r>
            <a:r>
              <a:rPr lang="ru-RU" sz="3100" dirty="0" err="1">
                <a:solidFill>
                  <a:schemeClr val="accent1">
                    <a:lumMod val="60000"/>
                    <a:lumOff val="40000"/>
                  </a:schemeClr>
                </a:solidFill>
              </a:rPr>
              <a:t>потрібен</a:t>
            </a:r>
            <a:r>
              <a:rPr lang="ru-RU" sz="3100" dirty="0">
                <a:solidFill>
                  <a:schemeClr val="accent1">
                    <a:lumMod val="60000"/>
                    <a:lumOff val="40000"/>
                  </a:schemeClr>
                </a:solidFill>
              </a:rPr>
              <a:t> для </a:t>
            </a:r>
            <a:r>
              <a:rPr lang="ru-RU" sz="3100" dirty="0" err="1">
                <a:solidFill>
                  <a:schemeClr val="accent1">
                    <a:lumMod val="60000"/>
                    <a:lumOff val="40000"/>
                  </a:schemeClr>
                </a:solidFill>
              </a:rPr>
              <a:t>перетворення</a:t>
            </a:r>
            <a:r>
              <a:rPr lang="ru-RU" sz="3100" dirty="0">
                <a:solidFill>
                  <a:schemeClr val="accent1">
                    <a:lumMod val="60000"/>
                    <a:lumOff val="40000"/>
                  </a:schemeClr>
                </a:solidFill>
              </a:rPr>
              <a:t> </a:t>
            </a:r>
            <a:r>
              <a:rPr lang="ru-RU" sz="3100" dirty="0" err="1">
                <a:solidFill>
                  <a:schemeClr val="accent1">
                    <a:lumMod val="60000"/>
                    <a:lumOff val="40000"/>
                  </a:schemeClr>
                </a:solidFill>
              </a:rPr>
              <a:t>теплової</a:t>
            </a:r>
            <a:r>
              <a:rPr lang="ru-RU" sz="3100" dirty="0">
                <a:solidFill>
                  <a:schemeClr val="accent1">
                    <a:lumMod val="60000"/>
                    <a:lumOff val="40000"/>
                  </a:schemeClr>
                </a:solidFill>
              </a:rPr>
              <a:t> </a:t>
            </a:r>
            <a:r>
              <a:rPr lang="ru-RU" sz="3100" dirty="0" err="1">
                <a:solidFill>
                  <a:schemeClr val="accent1">
                    <a:lumMod val="60000"/>
                    <a:lumOff val="40000"/>
                  </a:schemeClr>
                </a:solidFill>
              </a:rPr>
              <a:t>енергії</a:t>
            </a:r>
            <a:r>
              <a:rPr lang="ru-RU" sz="3100" dirty="0">
                <a:solidFill>
                  <a:schemeClr val="accent1">
                    <a:lumMod val="60000"/>
                    <a:lumOff val="40000"/>
                  </a:schemeClr>
                </a:solidFill>
              </a:rPr>
              <a:t> </a:t>
            </a:r>
            <a:r>
              <a:rPr lang="ru-RU" sz="3100" dirty="0" err="1">
                <a:solidFill>
                  <a:schemeClr val="accent1">
                    <a:lumMod val="60000"/>
                    <a:lumOff val="40000"/>
                  </a:schemeClr>
                </a:solidFill>
              </a:rPr>
              <a:t>водяної</a:t>
            </a:r>
            <a:r>
              <a:rPr lang="ru-RU" sz="3100" dirty="0">
                <a:solidFill>
                  <a:schemeClr val="accent1">
                    <a:lumMod val="60000"/>
                    <a:lumOff val="40000"/>
                  </a:schemeClr>
                </a:solidFill>
              </a:rPr>
              <a:t> пари в </a:t>
            </a:r>
            <a:r>
              <a:rPr lang="ru-RU" sz="3100" dirty="0" err="1">
                <a:solidFill>
                  <a:schemeClr val="accent1">
                    <a:lumMod val="60000"/>
                    <a:lumOff val="40000"/>
                  </a:schemeClr>
                </a:solidFill>
              </a:rPr>
              <a:t>механічну</a:t>
            </a:r>
            <a:r>
              <a:rPr lang="ru-RU" sz="3100" dirty="0">
                <a:solidFill>
                  <a:schemeClr val="accent1">
                    <a:lumMod val="60000"/>
                    <a:lumOff val="40000"/>
                  </a:schemeClr>
                </a:solidFill>
              </a:rPr>
              <a:t> роботу. </a:t>
            </a:r>
            <a:r>
              <a:rPr lang="ru-RU" sz="3100" dirty="0" err="1">
                <a:solidFill>
                  <a:schemeClr val="accent1">
                    <a:lumMod val="60000"/>
                    <a:lumOff val="40000"/>
                  </a:schemeClr>
                </a:solidFill>
              </a:rPr>
              <a:t>Парова</a:t>
            </a:r>
            <a:r>
              <a:rPr lang="ru-RU" sz="3100" dirty="0">
                <a:solidFill>
                  <a:schemeClr val="accent1">
                    <a:lumMod val="60000"/>
                    <a:lumOff val="40000"/>
                  </a:schemeClr>
                </a:solidFill>
              </a:rPr>
              <a:t> </a:t>
            </a:r>
            <a:r>
              <a:rPr lang="ru-RU" sz="3100" dirty="0" err="1">
                <a:solidFill>
                  <a:schemeClr val="accent1">
                    <a:lumMod val="60000"/>
                    <a:lumOff val="40000"/>
                  </a:schemeClr>
                </a:solidFill>
              </a:rPr>
              <a:t>турбіна</a:t>
            </a:r>
            <a:r>
              <a:rPr lang="ru-RU" sz="3100" dirty="0">
                <a:solidFill>
                  <a:schemeClr val="accent1">
                    <a:lumMod val="60000"/>
                    <a:lumOff val="40000"/>
                  </a:schemeClr>
                </a:solidFill>
              </a:rPr>
              <a:t> </a:t>
            </a:r>
            <a:r>
              <a:rPr lang="ru-RU" sz="3100" dirty="0" err="1">
                <a:solidFill>
                  <a:schemeClr val="accent1">
                    <a:lumMod val="60000"/>
                    <a:lumOff val="40000"/>
                  </a:schemeClr>
                </a:solidFill>
              </a:rPr>
              <a:t>використовує</a:t>
            </a:r>
            <a:r>
              <a:rPr lang="ru-RU" sz="3100" dirty="0">
                <a:solidFill>
                  <a:schemeClr val="accent1">
                    <a:lumMod val="60000"/>
                    <a:lumOff val="40000"/>
                  </a:schemeClr>
                </a:solidFill>
              </a:rPr>
              <a:t> не </a:t>
            </a:r>
            <a:r>
              <a:rPr lang="ru-RU" sz="3100" dirty="0" err="1">
                <a:solidFill>
                  <a:schemeClr val="accent1">
                    <a:lumMod val="60000"/>
                    <a:lumOff val="40000"/>
                  </a:schemeClr>
                </a:solidFill>
              </a:rPr>
              <a:t>потенційну</a:t>
            </a:r>
            <a:r>
              <a:rPr lang="ru-RU" sz="3100" dirty="0">
                <a:solidFill>
                  <a:schemeClr val="accent1">
                    <a:lumMod val="60000"/>
                    <a:lumOff val="40000"/>
                  </a:schemeClr>
                </a:solidFill>
              </a:rPr>
              <a:t> </a:t>
            </a:r>
            <a:r>
              <a:rPr lang="ru-RU" sz="3100" dirty="0" err="1">
                <a:solidFill>
                  <a:schemeClr val="accent1">
                    <a:lumMod val="60000"/>
                    <a:lumOff val="40000"/>
                  </a:schemeClr>
                </a:solidFill>
              </a:rPr>
              <a:t>енергію</a:t>
            </a:r>
            <a:r>
              <a:rPr lang="ru-RU" sz="3100" dirty="0">
                <a:solidFill>
                  <a:schemeClr val="accent1">
                    <a:lumMod val="60000"/>
                    <a:lumOff val="40000"/>
                  </a:schemeClr>
                </a:solidFill>
              </a:rPr>
              <a:t>, а </a:t>
            </a:r>
            <a:r>
              <a:rPr lang="ru-RU" sz="3100" dirty="0" err="1">
                <a:solidFill>
                  <a:schemeClr val="accent1">
                    <a:lumMod val="60000"/>
                    <a:lumOff val="40000"/>
                  </a:schemeClr>
                </a:solidFill>
              </a:rPr>
              <a:t>кінетичну</a:t>
            </a:r>
            <a:r>
              <a:rPr lang="ru-RU" sz="3100" dirty="0">
                <a:solidFill>
                  <a:schemeClr val="accent1">
                    <a:lumMod val="60000"/>
                    <a:lumOff val="40000"/>
                  </a:schemeClr>
                </a:solidFill>
              </a:rPr>
              <a:t> </a:t>
            </a:r>
            <a:r>
              <a:rPr lang="ru-RU" sz="3100" dirty="0" err="1">
                <a:solidFill>
                  <a:schemeClr val="accent1">
                    <a:lumMod val="60000"/>
                    <a:lumOff val="40000"/>
                  </a:schemeClr>
                </a:solidFill>
              </a:rPr>
              <a:t>енергію</a:t>
            </a:r>
            <a:r>
              <a:rPr lang="ru-RU" sz="3100" dirty="0">
                <a:solidFill>
                  <a:schemeClr val="accent1">
                    <a:lumMod val="60000"/>
                    <a:lumOff val="40000"/>
                  </a:schemeClr>
                </a:solidFill>
              </a:rPr>
              <a:t> пари.</a:t>
            </a:r>
            <a:br>
              <a:rPr lang="ru-RU" sz="3100" dirty="0">
                <a:solidFill>
                  <a:schemeClr val="accent1">
                    <a:lumMod val="60000"/>
                    <a:lumOff val="40000"/>
                  </a:schemeClr>
                </a:solidFill>
              </a:rPr>
            </a:br>
            <a:r>
              <a:rPr lang="ru-RU" sz="3100" dirty="0" err="1">
                <a:solidFill>
                  <a:schemeClr val="accent1">
                    <a:lumMod val="60000"/>
                    <a:lumOff val="40000"/>
                  </a:schemeClr>
                </a:solidFill>
              </a:rPr>
              <a:t>Спроби</a:t>
            </a:r>
            <a:r>
              <a:rPr lang="ru-RU" sz="3100" dirty="0">
                <a:solidFill>
                  <a:schemeClr val="accent1">
                    <a:lumMod val="60000"/>
                    <a:lumOff val="40000"/>
                  </a:schemeClr>
                </a:solidFill>
              </a:rPr>
              <a:t> </a:t>
            </a:r>
            <a:r>
              <a:rPr lang="ru-RU" sz="3100" dirty="0" err="1">
                <a:solidFill>
                  <a:schemeClr val="accent1">
                    <a:lumMod val="60000"/>
                    <a:lumOff val="40000"/>
                  </a:schemeClr>
                </a:solidFill>
              </a:rPr>
              <a:t>створити</a:t>
            </a:r>
            <a:r>
              <a:rPr lang="ru-RU" sz="3100" dirty="0">
                <a:solidFill>
                  <a:schemeClr val="accent1">
                    <a:lumMod val="60000"/>
                    <a:lumOff val="40000"/>
                  </a:schemeClr>
                </a:solidFill>
              </a:rPr>
              <a:t> </a:t>
            </a:r>
            <a:r>
              <a:rPr lang="ru-RU" sz="3100" dirty="0" err="1">
                <a:solidFill>
                  <a:schemeClr val="accent1">
                    <a:lumMod val="60000"/>
                    <a:lumOff val="40000"/>
                  </a:schemeClr>
                </a:solidFill>
              </a:rPr>
              <a:t>парову</a:t>
            </a:r>
            <a:r>
              <a:rPr lang="ru-RU" sz="3100" dirty="0">
                <a:solidFill>
                  <a:schemeClr val="accent1">
                    <a:lumMod val="60000"/>
                    <a:lumOff val="40000"/>
                  </a:schemeClr>
                </a:solidFill>
              </a:rPr>
              <a:t> </a:t>
            </a:r>
            <a:r>
              <a:rPr lang="ru-RU" sz="3100" dirty="0" err="1">
                <a:solidFill>
                  <a:schemeClr val="accent1">
                    <a:lumMod val="60000"/>
                    <a:lumOff val="40000"/>
                  </a:schemeClr>
                </a:solidFill>
              </a:rPr>
              <a:t>турбіну</a:t>
            </a:r>
            <a:r>
              <a:rPr lang="ru-RU" sz="3100" dirty="0">
                <a:solidFill>
                  <a:schemeClr val="accent1">
                    <a:lumMod val="60000"/>
                    <a:lumOff val="40000"/>
                  </a:schemeClr>
                </a:solidFill>
              </a:rPr>
              <a:t> </a:t>
            </a:r>
            <a:r>
              <a:rPr lang="ru-RU" sz="3100" dirty="0" err="1">
                <a:solidFill>
                  <a:schemeClr val="accent1">
                    <a:lumMod val="60000"/>
                    <a:lumOff val="40000"/>
                  </a:schemeClr>
                </a:solidFill>
              </a:rPr>
              <a:t>тривали</a:t>
            </a:r>
            <a:r>
              <a:rPr lang="ru-RU" sz="3100" dirty="0">
                <a:solidFill>
                  <a:schemeClr val="accent1">
                    <a:lumMod val="60000"/>
                    <a:lumOff val="40000"/>
                  </a:schemeClr>
                </a:solidFill>
              </a:rPr>
              <a:t> </a:t>
            </a:r>
            <a:r>
              <a:rPr lang="ru-RU" sz="3100" dirty="0" err="1">
                <a:solidFill>
                  <a:schemeClr val="accent1">
                    <a:lumMod val="60000"/>
                    <a:lumOff val="40000"/>
                  </a:schemeClr>
                </a:solidFill>
              </a:rPr>
              <a:t>дуже</a:t>
            </a:r>
            <a:r>
              <a:rPr lang="ru-RU" sz="3100" dirty="0">
                <a:solidFill>
                  <a:schemeClr val="accent1">
                    <a:lumMod val="60000"/>
                    <a:lumOff val="40000"/>
                  </a:schemeClr>
                </a:solidFill>
              </a:rPr>
              <a:t> </a:t>
            </a:r>
            <a:r>
              <a:rPr lang="ru-RU" sz="3100" dirty="0" err="1">
                <a:solidFill>
                  <a:schemeClr val="accent1">
                    <a:lumMod val="60000"/>
                    <a:lumOff val="40000"/>
                  </a:schemeClr>
                </a:solidFill>
              </a:rPr>
              <a:t>довго</a:t>
            </a:r>
            <a:r>
              <a:rPr lang="ru-RU" sz="3100" dirty="0">
                <a:solidFill>
                  <a:schemeClr val="accent1">
                    <a:lumMod val="60000"/>
                    <a:lumOff val="40000"/>
                  </a:schemeClr>
                </a:solidFill>
              </a:rPr>
              <a:t>. </a:t>
            </a:r>
            <a:r>
              <a:rPr lang="ru-RU" sz="3100" dirty="0" err="1">
                <a:solidFill>
                  <a:schemeClr val="accent1">
                    <a:lumMod val="60000"/>
                    <a:lumOff val="40000"/>
                  </a:schemeClr>
                </a:solidFill>
              </a:rPr>
              <a:t>Відомий</a:t>
            </a:r>
            <a:r>
              <a:rPr lang="ru-RU" sz="3100" dirty="0">
                <a:solidFill>
                  <a:schemeClr val="accent1">
                    <a:lumMod val="60000"/>
                    <a:lumOff val="40000"/>
                  </a:schemeClr>
                </a:solidFill>
              </a:rPr>
              <a:t> </a:t>
            </a:r>
            <a:r>
              <a:rPr lang="ru-RU" sz="3100" dirty="0" err="1">
                <a:solidFill>
                  <a:schemeClr val="accent1">
                    <a:lumMod val="60000"/>
                    <a:lumOff val="40000"/>
                  </a:schemeClr>
                </a:solidFill>
              </a:rPr>
              <a:t>опис</a:t>
            </a:r>
            <a:r>
              <a:rPr lang="ru-RU" sz="3100" dirty="0">
                <a:solidFill>
                  <a:schemeClr val="accent1">
                    <a:lumMod val="60000"/>
                    <a:lumOff val="40000"/>
                  </a:schemeClr>
                </a:solidFill>
              </a:rPr>
              <a:t> </a:t>
            </a:r>
            <a:r>
              <a:rPr lang="ru-RU" sz="3100" dirty="0" err="1">
                <a:solidFill>
                  <a:schemeClr val="accent1">
                    <a:lumMod val="60000"/>
                    <a:lumOff val="40000"/>
                  </a:schemeClr>
                </a:solidFill>
              </a:rPr>
              <a:t>примітивної</a:t>
            </a:r>
            <a:r>
              <a:rPr lang="ru-RU" sz="3100" dirty="0">
                <a:solidFill>
                  <a:schemeClr val="accent1">
                    <a:lumMod val="60000"/>
                    <a:lumOff val="40000"/>
                  </a:schemeClr>
                </a:solidFill>
              </a:rPr>
              <a:t> </a:t>
            </a:r>
            <a:r>
              <a:rPr lang="ru-RU" sz="3100" dirty="0" err="1">
                <a:solidFill>
                  <a:schemeClr val="accent1">
                    <a:lumMod val="60000"/>
                    <a:lumOff val="40000"/>
                  </a:schemeClr>
                </a:solidFill>
              </a:rPr>
              <a:t>парової</a:t>
            </a:r>
            <a:r>
              <a:rPr lang="ru-RU" sz="3100" dirty="0">
                <a:solidFill>
                  <a:schemeClr val="accent1">
                    <a:lumMod val="60000"/>
                    <a:lumOff val="40000"/>
                  </a:schemeClr>
                </a:solidFill>
              </a:rPr>
              <a:t> </a:t>
            </a:r>
            <a:r>
              <a:rPr lang="ru-RU" sz="3100" dirty="0" err="1">
                <a:solidFill>
                  <a:schemeClr val="accent1">
                    <a:lumMod val="60000"/>
                    <a:lumOff val="40000"/>
                  </a:schemeClr>
                </a:solidFill>
              </a:rPr>
              <a:t>турбіни</a:t>
            </a:r>
            <a:r>
              <a:rPr lang="ru-RU" sz="3100" dirty="0">
                <a:solidFill>
                  <a:schemeClr val="accent1">
                    <a:lumMod val="60000"/>
                    <a:lumOff val="40000"/>
                  </a:schemeClr>
                </a:solidFill>
              </a:rPr>
              <a:t>, </a:t>
            </a:r>
            <a:r>
              <a:rPr lang="ru-RU" sz="3100" dirty="0" err="1">
                <a:solidFill>
                  <a:schemeClr val="accent1">
                    <a:lumMod val="60000"/>
                    <a:lumOff val="40000"/>
                  </a:schemeClr>
                </a:solidFill>
              </a:rPr>
              <a:t>зроблений</a:t>
            </a:r>
            <a:r>
              <a:rPr lang="ru-RU" sz="3100" dirty="0">
                <a:solidFill>
                  <a:schemeClr val="accent1">
                    <a:lumMod val="60000"/>
                    <a:lumOff val="40000"/>
                  </a:schemeClr>
                </a:solidFill>
              </a:rPr>
              <a:t> Героном </a:t>
            </a:r>
            <a:r>
              <a:rPr lang="ru-RU" sz="3100" dirty="0" err="1">
                <a:solidFill>
                  <a:schemeClr val="accent1">
                    <a:lumMod val="60000"/>
                    <a:lumOff val="40000"/>
                  </a:schemeClr>
                </a:solidFill>
              </a:rPr>
              <a:t>Олександрійським</a:t>
            </a:r>
            <a:r>
              <a:rPr lang="ru-RU" sz="3100" dirty="0">
                <a:solidFill>
                  <a:schemeClr val="accent1">
                    <a:lumMod val="60000"/>
                    <a:lumOff val="40000"/>
                  </a:schemeClr>
                </a:solidFill>
              </a:rPr>
              <a:t> (1 ст. До </a:t>
            </a:r>
            <a:r>
              <a:rPr lang="ru-RU" sz="3100" dirty="0" err="1">
                <a:solidFill>
                  <a:schemeClr val="accent1">
                    <a:lumMod val="60000"/>
                    <a:lumOff val="40000"/>
                  </a:schemeClr>
                </a:solidFill>
              </a:rPr>
              <a:t>н.е</a:t>
            </a:r>
            <a:r>
              <a:rPr lang="ru-RU" sz="3100" dirty="0">
                <a:solidFill>
                  <a:schemeClr val="accent1">
                    <a:lumMod val="60000"/>
                    <a:lumOff val="40000"/>
                  </a:schemeClr>
                </a:solidFill>
              </a:rPr>
              <a:t>.). Але </a:t>
            </a:r>
            <a:r>
              <a:rPr lang="ru-RU" sz="3100" dirty="0" err="1">
                <a:solidFill>
                  <a:schemeClr val="accent1">
                    <a:lumMod val="60000"/>
                    <a:lumOff val="40000"/>
                  </a:schemeClr>
                </a:solidFill>
              </a:rPr>
              <a:t>тільки</a:t>
            </a:r>
            <a:r>
              <a:rPr lang="ru-RU" sz="3100" dirty="0">
                <a:solidFill>
                  <a:schemeClr val="accent1">
                    <a:lumMod val="60000"/>
                    <a:lumOff val="40000"/>
                  </a:schemeClr>
                </a:solidFill>
              </a:rPr>
              <a:t> в </a:t>
            </a:r>
            <a:r>
              <a:rPr lang="ru-RU" sz="3100" dirty="0" err="1">
                <a:solidFill>
                  <a:schemeClr val="accent1">
                    <a:lumMod val="60000"/>
                    <a:lumOff val="40000"/>
                  </a:schemeClr>
                </a:solidFill>
              </a:rPr>
              <a:t>кінці</a:t>
            </a:r>
            <a:r>
              <a:rPr lang="ru-RU" sz="3100" dirty="0">
                <a:solidFill>
                  <a:schemeClr val="accent1">
                    <a:lumMod val="60000"/>
                    <a:lumOff val="40000"/>
                  </a:schemeClr>
                </a:solidFill>
              </a:rPr>
              <a:t> 19 ст., коли </a:t>
            </a:r>
            <a:r>
              <a:rPr lang="ru-RU" sz="3100" dirty="0" err="1">
                <a:solidFill>
                  <a:schemeClr val="accent1">
                    <a:lumMod val="60000"/>
                    <a:lumOff val="40000"/>
                  </a:schemeClr>
                </a:solidFill>
              </a:rPr>
              <a:t>машинобудування</a:t>
            </a:r>
            <a:r>
              <a:rPr lang="ru-RU" sz="3100" dirty="0">
                <a:solidFill>
                  <a:schemeClr val="accent1">
                    <a:lumMod val="60000"/>
                    <a:lumOff val="40000"/>
                  </a:schemeClr>
                </a:solidFill>
              </a:rPr>
              <a:t> і </a:t>
            </a:r>
            <a:r>
              <a:rPr lang="ru-RU" sz="3100" dirty="0" err="1">
                <a:solidFill>
                  <a:schemeClr val="accent1">
                    <a:lumMod val="60000"/>
                    <a:lumOff val="40000"/>
                  </a:schemeClr>
                </a:solidFill>
              </a:rPr>
              <a:t>металургія</a:t>
            </a:r>
            <a:r>
              <a:rPr lang="ru-RU" sz="3100" dirty="0">
                <a:solidFill>
                  <a:schemeClr val="accent1">
                    <a:lumMod val="60000"/>
                    <a:lumOff val="40000"/>
                  </a:schemeClr>
                </a:solidFill>
              </a:rPr>
              <a:t> </a:t>
            </a:r>
            <a:r>
              <a:rPr lang="ru-RU" sz="3100" dirty="0" err="1">
                <a:solidFill>
                  <a:schemeClr val="accent1">
                    <a:lumMod val="60000"/>
                    <a:lumOff val="40000"/>
                  </a:schemeClr>
                </a:solidFill>
              </a:rPr>
              <a:t>досягли</a:t>
            </a:r>
            <a:r>
              <a:rPr lang="ru-RU" sz="3100" dirty="0">
                <a:solidFill>
                  <a:schemeClr val="accent1">
                    <a:lumMod val="60000"/>
                    <a:lumOff val="40000"/>
                  </a:schemeClr>
                </a:solidFill>
              </a:rPr>
              <a:t> </a:t>
            </a:r>
            <a:r>
              <a:rPr lang="ru-RU" sz="3100" dirty="0" err="1">
                <a:solidFill>
                  <a:schemeClr val="accent1">
                    <a:lumMod val="60000"/>
                    <a:lumOff val="40000"/>
                  </a:schemeClr>
                </a:solidFill>
              </a:rPr>
              <a:t>достатнього</a:t>
            </a:r>
            <a:r>
              <a:rPr lang="ru-RU" sz="3100" dirty="0">
                <a:solidFill>
                  <a:schemeClr val="accent1">
                    <a:lumMod val="60000"/>
                    <a:lumOff val="40000"/>
                  </a:schemeClr>
                </a:solidFill>
              </a:rPr>
              <a:t> </a:t>
            </a:r>
            <a:r>
              <a:rPr lang="ru-RU" sz="3100" dirty="0" err="1">
                <a:solidFill>
                  <a:schemeClr val="accent1">
                    <a:lumMod val="60000"/>
                    <a:lumOff val="40000"/>
                  </a:schemeClr>
                </a:solidFill>
              </a:rPr>
              <a:t>рівня</a:t>
            </a:r>
            <a:r>
              <a:rPr lang="ru-RU" sz="3100" dirty="0">
                <a:solidFill>
                  <a:schemeClr val="accent1">
                    <a:lumMod val="60000"/>
                    <a:lumOff val="40000"/>
                  </a:schemeClr>
                </a:solidFill>
              </a:rPr>
              <a:t>, К. Г. П. </a:t>
            </a:r>
            <a:r>
              <a:rPr lang="ru-RU" sz="3100" dirty="0" err="1">
                <a:solidFill>
                  <a:schemeClr val="accent1">
                    <a:lumMod val="60000"/>
                    <a:lumOff val="40000"/>
                  </a:schemeClr>
                </a:solidFill>
              </a:rPr>
              <a:t>Лаваль</a:t>
            </a:r>
            <a:r>
              <a:rPr lang="ru-RU" sz="3100" dirty="0">
                <a:solidFill>
                  <a:schemeClr val="accent1">
                    <a:lumMod val="60000"/>
                    <a:lumOff val="40000"/>
                  </a:schemeClr>
                </a:solidFill>
              </a:rPr>
              <a:t> (</a:t>
            </a:r>
            <a:r>
              <a:rPr lang="ru-RU" sz="3100" dirty="0" err="1">
                <a:solidFill>
                  <a:schemeClr val="accent1">
                    <a:lumMod val="60000"/>
                    <a:lumOff val="40000"/>
                  </a:schemeClr>
                </a:solidFill>
              </a:rPr>
              <a:t>Швеція</a:t>
            </a:r>
            <a:r>
              <a:rPr lang="ru-RU" sz="3100" dirty="0">
                <a:solidFill>
                  <a:schemeClr val="accent1">
                    <a:lumMod val="60000"/>
                    <a:lumOff val="40000"/>
                  </a:schemeClr>
                </a:solidFill>
              </a:rPr>
              <a:t>) та Ч. А. </a:t>
            </a:r>
            <a:r>
              <a:rPr lang="ru-RU" sz="3100" dirty="0" err="1">
                <a:solidFill>
                  <a:schemeClr val="accent1">
                    <a:lumMod val="60000"/>
                    <a:lumOff val="40000"/>
                  </a:schemeClr>
                </a:solidFill>
              </a:rPr>
              <a:t>Парсонс</a:t>
            </a:r>
            <a:r>
              <a:rPr lang="ru-RU" sz="3100" dirty="0">
                <a:solidFill>
                  <a:schemeClr val="accent1">
                    <a:lumMod val="60000"/>
                    <a:lumOff val="40000"/>
                  </a:schemeClr>
                </a:solidFill>
              </a:rPr>
              <a:t> (</a:t>
            </a:r>
            <a:r>
              <a:rPr lang="ru-RU" sz="3100" dirty="0" err="1">
                <a:solidFill>
                  <a:schemeClr val="accent1">
                    <a:lumMod val="60000"/>
                    <a:lumOff val="40000"/>
                  </a:schemeClr>
                </a:solidFill>
              </a:rPr>
              <a:t>Великобританія</a:t>
            </a:r>
            <a:r>
              <a:rPr lang="ru-RU" sz="3100" dirty="0">
                <a:solidFill>
                  <a:schemeClr val="accent1">
                    <a:lumMod val="60000"/>
                    <a:lumOff val="40000"/>
                  </a:schemeClr>
                </a:solidFill>
              </a:rPr>
              <a:t>) </a:t>
            </a:r>
            <a:r>
              <a:rPr lang="ru-RU" sz="3100" dirty="0" err="1">
                <a:solidFill>
                  <a:schemeClr val="accent1">
                    <a:lumMod val="60000"/>
                    <a:lumOff val="40000"/>
                  </a:schemeClr>
                </a:solidFill>
              </a:rPr>
              <a:t>незалежно</a:t>
            </a:r>
            <a:r>
              <a:rPr lang="ru-RU" sz="3100" dirty="0">
                <a:solidFill>
                  <a:schemeClr val="accent1">
                    <a:lumMod val="60000"/>
                    <a:lumOff val="40000"/>
                  </a:schemeClr>
                </a:solidFill>
              </a:rPr>
              <a:t> один </a:t>
            </a:r>
            <a:r>
              <a:rPr lang="ru-RU" sz="3100" dirty="0" err="1">
                <a:solidFill>
                  <a:schemeClr val="accent1">
                    <a:lumMod val="60000"/>
                    <a:lumOff val="40000"/>
                  </a:schemeClr>
                </a:solidFill>
              </a:rPr>
              <a:t>від</a:t>
            </a:r>
            <a:r>
              <a:rPr lang="ru-RU" sz="3100" dirty="0">
                <a:solidFill>
                  <a:schemeClr val="accent1">
                    <a:lumMod val="60000"/>
                    <a:lumOff val="40000"/>
                  </a:schemeClr>
                </a:solidFill>
              </a:rPr>
              <a:t> одного у 1884-89 </a:t>
            </a:r>
            <a:r>
              <a:rPr lang="ru-RU" sz="3100" dirty="0" err="1">
                <a:solidFill>
                  <a:schemeClr val="accent1">
                    <a:lumMod val="60000"/>
                    <a:lumOff val="40000"/>
                  </a:schemeClr>
                </a:solidFill>
              </a:rPr>
              <a:t>рр</a:t>
            </a:r>
            <a:r>
              <a:rPr lang="ru-RU" sz="3100" dirty="0">
                <a:solidFill>
                  <a:schemeClr val="accent1">
                    <a:lumMod val="60000"/>
                    <a:lumOff val="40000"/>
                  </a:schemeClr>
                </a:solidFill>
              </a:rPr>
              <a:t>. створили </a:t>
            </a:r>
            <a:r>
              <a:rPr lang="ru-RU" sz="3100" dirty="0" err="1">
                <a:solidFill>
                  <a:schemeClr val="accent1">
                    <a:lumMod val="60000"/>
                    <a:lumOff val="40000"/>
                  </a:schemeClr>
                </a:solidFill>
              </a:rPr>
              <a:t>промислово</a:t>
            </a:r>
            <a:r>
              <a:rPr lang="ru-RU" sz="3100" dirty="0">
                <a:solidFill>
                  <a:schemeClr val="accent1">
                    <a:lumMod val="60000"/>
                    <a:lumOff val="40000"/>
                  </a:schemeClr>
                </a:solidFill>
              </a:rPr>
              <a:t> </a:t>
            </a:r>
            <a:r>
              <a:rPr lang="ru-RU" sz="3100" dirty="0" err="1">
                <a:solidFill>
                  <a:schemeClr val="accent1">
                    <a:lumMod val="60000"/>
                    <a:lumOff val="40000"/>
                  </a:schemeClr>
                </a:solidFill>
              </a:rPr>
              <a:t>придатні</a:t>
            </a:r>
            <a:r>
              <a:rPr lang="ru-RU" sz="3100" dirty="0">
                <a:solidFill>
                  <a:schemeClr val="accent1">
                    <a:lumMod val="60000"/>
                    <a:lumOff val="40000"/>
                  </a:schemeClr>
                </a:solidFill>
              </a:rPr>
              <a:t> </a:t>
            </a:r>
            <a:r>
              <a:rPr lang="ru-RU" sz="3100" dirty="0" err="1">
                <a:solidFill>
                  <a:schemeClr val="accent1">
                    <a:lumMod val="60000"/>
                    <a:lumOff val="40000"/>
                  </a:schemeClr>
                </a:solidFill>
              </a:rPr>
              <a:t>парові</a:t>
            </a:r>
            <a:r>
              <a:rPr lang="ru-RU" sz="3100" dirty="0">
                <a:solidFill>
                  <a:schemeClr val="accent1">
                    <a:lumMod val="60000"/>
                    <a:lumOff val="40000"/>
                  </a:schemeClr>
                </a:solidFill>
              </a:rPr>
              <a:t> </a:t>
            </a:r>
            <a:r>
              <a:rPr lang="ru-RU" sz="3100" dirty="0" err="1">
                <a:solidFill>
                  <a:schemeClr val="accent1">
                    <a:lumMod val="60000"/>
                    <a:lumOff val="40000"/>
                  </a:schemeClr>
                </a:solidFill>
              </a:rPr>
              <a:t>турбіни</a:t>
            </a:r>
            <a:r>
              <a:rPr lang="ru-RU" sz="3100" dirty="0">
                <a:solidFill>
                  <a:schemeClr val="accent1">
                    <a:lumMod val="60000"/>
                    <a:lumOff val="40000"/>
                  </a:schemeClr>
                </a:solidFill>
              </a:rPr>
              <a:t>.</a:t>
            </a:r>
            <a:r>
              <a:rPr lang="ru-RU" dirty="0">
                <a:solidFill>
                  <a:schemeClr val="accent1">
                    <a:lumMod val="60000"/>
                    <a:lumOff val="40000"/>
                  </a:schemeClr>
                </a:solidFill>
              </a:rPr>
              <a:t/>
            </a:r>
            <a:br>
              <a:rPr lang="ru-RU" dirty="0">
                <a:solidFill>
                  <a:schemeClr val="accent1">
                    <a:lumMod val="60000"/>
                    <a:lumOff val="40000"/>
                  </a:schemeClr>
                </a:solidFill>
              </a:rPr>
            </a:br>
            <a:endParaRPr lang="ru-RU" dirty="0">
              <a:solidFill>
                <a:schemeClr val="accent1">
                  <a:lumMod val="60000"/>
                  <a:lumOff val="40000"/>
                </a:schemeClr>
              </a:solidFill>
            </a:endParaRPr>
          </a:p>
        </p:txBody>
      </p:sp>
    </p:spTree>
    <p:extLst>
      <p:ext uri="{BB962C8B-B14F-4D97-AF65-F5344CB8AC3E}">
        <p14:creationId xmlns:p14="http://schemas.microsoft.com/office/powerpoint/2010/main" val="1125730086"/>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034682"/>
          </a:xfrm>
        </p:spPr>
        <p:txBody>
          <a:bodyPr>
            <a:normAutofit fontScale="90000"/>
          </a:bodyPr>
          <a:lstStyle/>
          <a:p>
            <a:pPr algn="ctr"/>
            <a:r>
              <a:rPr lang="ru-RU" sz="3100" dirty="0" smtClean="0"/>
              <a:t/>
            </a:r>
            <a:br>
              <a:rPr lang="ru-RU" sz="3100" dirty="0" smtClean="0"/>
            </a:br>
            <a:r>
              <a:rPr lang="ru-RU" sz="3100" dirty="0" err="1" smtClean="0">
                <a:solidFill>
                  <a:srgbClr val="92D050"/>
                </a:solidFill>
              </a:rPr>
              <a:t>Неможливість</a:t>
            </a:r>
            <a:r>
              <a:rPr lang="ru-RU" sz="3100" dirty="0" smtClean="0">
                <a:solidFill>
                  <a:srgbClr val="92D050"/>
                </a:solidFill>
              </a:rPr>
              <a:t> </a:t>
            </a:r>
            <a:r>
              <a:rPr lang="ru-RU" sz="3100" dirty="0" err="1">
                <a:solidFill>
                  <a:srgbClr val="92D050"/>
                </a:solidFill>
              </a:rPr>
              <a:t>отримати</a:t>
            </a:r>
            <a:r>
              <a:rPr lang="ru-RU" sz="3100" dirty="0">
                <a:solidFill>
                  <a:srgbClr val="92D050"/>
                </a:solidFill>
              </a:rPr>
              <a:t> </a:t>
            </a:r>
            <a:r>
              <a:rPr lang="ru-RU" sz="3100" dirty="0" err="1">
                <a:solidFill>
                  <a:srgbClr val="92D050"/>
                </a:solidFill>
              </a:rPr>
              <a:t>велику</a:t>
            </a:r>
            <a:r>
              <a:rPr lang="ru-RU" sz="3100" dirty="0">
                <a:solidFill>
                  <a:srgbClr val="92D050"/>
                </a:solidFill>
              </a:rPr>
              <a:t> </a:t>
            </a:r>
            <a:r>
              <a:rPr lang="ru-RU" sz="3100" dirty="0" err="1">
                <a:solidFill>
                  <a:srgbClr val="92D050"/>
                </a:solidFill>
              </a:rPr>
              <a:t>агрегатну</a:t>
            </a:r>
            <a:r>
              <a:rPr lang="ru-RU" sz="3100" dirty="0">
                <a:solidFill>
                  <a:srgbClr val="92D050"/>
                </a:solidFill>
              </a:rPr>
              <a:t> </a:t>
            </a:r>
            <a:r>
              <a:rPr lang="ru-RU" sz="3100" dirty="0" err="1">
                <a:solidFill>
                  <a:srgbClr val="92D050"/>
                </a:solidFill>
              </a:rPr>
              <a:t>потужність</a:t>
            </a:r>
            <a:r>
              <a:rPr lang="ru-RU" sz="3100" dirty="0">
                <a:solidFill>
                  <a:srgbClr val="92D050"/>
                </a:solidFill>
              </a:rPr>
              <a:t> і </a:t>
            </a:r>
            <a:r>
              <a:rPr lang="ru-RU" sz="3100" dirty="0" err="1">
                <a:solidFill>
                  <a:srgbClr val="92D050"/>
                </a:solidFill>
              </a:rPr>
              <a:t>дуже</a:t>
            </a:r>
            <a:r>
              <a:rPr lang="ru-RU" sz="3100" dirty="0">
                <a:solidFill>
                  <a:srgbClr val="92D050"/>
                </a:solidFill>
              </a:rPr>
              <a:t> велика частота </a:t>
            </a:r>
            <a:r>
              <a:rPr lang="ru-RU" sz="3100" dirty="0" err="1">
                <a:solidFill>
                  <a:srgbClr val="92D050"/>
                </a:solidFill>
              </a:rPr>
              <a:t>обертання</a:t>
            </a:r>
            <a:r>
              <a:rPr lang="ru-RU" sz="3100" dirty="0">
                <a:solidFill>
                  <a:srgbClr val="92D050"/>
                </a:solidFill>
              </a:rPr>
              <a:t> </a:t>
            </a:r>
            <a:r>
              <a:rPr lang="ru-RU" sz="3100" dirty="0" err="1">
                <a:solidFill>
                  <a:srgbClr val="92D050"/>
                </a:solidFill>
              </a:rPr>
              <a:t>одноступеневої</a:t>
            </a:r>
            <a:r>
              <a:rPr lang="ru-RU" sz="3100" dirty="0">
                <a:solidFill>
                  <a:srgbClr val="92D050"/>
                </a:solidFill>
              </a:rPr>
              <a:t> </a:t>
            </a:r>
            <a:r>
              <a:rPr lang="ru-RU" sz="3100" dirty="0" err="1">
                <a:solidFill>
                  <a:srgbClr val="92D050"/>
                </a:solidFill>
              </a:rPr>
              <a:t>парової</a:t>
            </a:r>
            <a:r>
              <a:rPr lang="ru-RU" sz="3100" dirty="0">
                <a:solidFill>
                  <a:srgbClr val="92D050"/>
                </a:solidFill>
              </a:rPr>
              <a:t> </a:t>
            </a:r>
            <a:r>
              <a:rPr lang="ru-RU" sz="3100" dirty="0" err="1">
                <a:solidFill>
                  <a:srgbClr val="92D050"/>
                </a:solidFill>
              </a:rPr>
              <a:t>турбіни</a:t>
            </a:r>
            <a:r>
              <a:rPr lang="ru-RU" sz="3100" dirty="0">
                <a:solidFill>
                  <a:srgbClr val="92D050"/>
                </a:solidFill>
              </a:rPr>
              <a:t> </a:t>
            </a:r>
            <a:r>
              <a:rPr lang="ru-RU" sz="3100" dirty="0" err="1">
                <a:solidFill>
                  <a:srgbClr val="92D050"/>
                </a:solidFill>
              </a:rPr>
              <a:t>Лаваля</a:t>
            </a:r>
            <a:r>
              <a:rPr lang="ru-RU" sz="3100" dirty="0">
                <a:solidFill>
                  <a:srgbClr val="92D050"/>
                </a:solidFill>
              </a:rPr>
              <a:t> (до 30000 об/</a:t>
            </a:r>
            <a:r>
              <a:rPr lang="ru-RU" sz="3100" dirty="0" err="1">
                <a:solidFill>
                  <a:srgbClr val="92D050"/>
                </a:solidFill>
              </a:rPr>
              <a:t>хв</a:t>
            </a:r>
            <a:r>
              <a:rPr lang="ru-RU" sz="3100" dirty="0">
                <a:solidFill>
                  <a:srgbClr val="92D050"/>
                </a:solidFill>
              </a:rPr>
              <a:t>. у перших </a:t>
            </a:r>
            <a:r>
              <a:rPr lang="ru-RU" sz="3100" dirty="0" err="1">
                <a:solidFill>
                  <a:srgbClr val="92D050"/>
                </a:solidFill>
              </a:rPr>
              <a:t>зразків</a:t>
            </a:r>
            <a:r>
              <a:rPr lang="ru-RU" sz="3100" dirty="0">
                <a:solidFill>
                  <a:srgbClr val="92D050"/>
                </a:solidFill>
              </a:rPr>
              <a:t>) </a:t>
            </a:r>
            <a:r>
              <a:rPr lang="ru-RU" sz="3100" dirty="0" err="1">
                <a:solidFill>
                  <a:srgbClr val="92D050"/>
                </a:solidFill>
              </a:rPr>
              <a:t>призвело</a:t>
            </a:r>
            <a:r>
              <a:rPr lang="ru-RU" sz="3100" dirty="0">
                <a:solidFill>
                  <a:srgbClr val="92D050"/>
                </a:solidFill>
              </a:rPr>
              <a:t> до того, </a:t>
            </a:r>
            <a:r>
              <a:rPr lang="ru-RU" sz="3100" dirty="0" err="1">
                <a:solidFill>
                  <a:srgbClr val="92D050"/>
                </a:solidFill>
              </a:rPr>
              <a:t>що</a:t>
            </a:r>
            <a:r>
              <a:rPr lang="ru-RU" sz="3100" dirty="0">
                <a:solidFill>
                  <a:srgbClr val="92D050"/>
                </a:solidFill>
              </a:rPr>
              <a:t> вона </a:t>
            </a:r>
            <a:r>
              <a:rPr lang="ru-RU" sz="3100" dirty="0" err="1">
                <a:solidFill>
                  <a:srgbClr val="92D050"/>
                </a:solidFill>
              </a:rPr>
              <a:t>зберегла</a:t>
            </a:r>
            <a:r>
              <a:rPr lang="ru-RU" sz="3100" dirty="0">
                <a:solidFill>
                  <a:srgbClr val="92D050"/>
                </a:solidFill>
              </a:rPr>
              <a:t> </a:t>
            </a:r>
            <a:r>
              <a:rPr lang="ru-RU" sz="3100" dirty="0" err="1">
                <a:solidFill>
                  <a:srgbClr val="92D050"/>
                </a:solidFill>
              </a:rPr>
              <a:t>своє</a:t>
            </a:r>
            <a:r>
              <a:rPr lang="ru-RU" sz="3100" dirty="0">
                <a:solidFill>
                  <a:srgbClr val="92D050"/>
                </a:solidFill>
              </a:rPr>
              <a:t> </a:t>
            </a:r>
            <a:r>
              <a:rPr lang="ru-RU" sz="3100" dirty="0" err="1">
                <a:solidFill>
                  <a:srgbClr val="92D050"/>
                </a:solidFill>
              </a:rPr>
              <a:t>значення</a:t>
            </a:r>
            <a:r>
              <a:rPr lang="ru-RU" sz="3100" dirty="0">
                <a:solidFill>
                  <a:srgbClr val="92D050"/>
                </a:solidFill>
              </a:rPr>
              <a:t> </a:t>
            </a:r>
            <a:r>
              <a:rPr lang="ru-RU" sz="3100" dirty="0" err="1">
                <a:solidFill>
                  <a:srgbClr val="92D050"/>
                </a:solidFill>
              </a:rPr>
              <a:t>тільки</a:t>
            </a:r>
            <a:r>
              <a:rPr lang="ru-RU" sz="3100" dirty="0">
                <a:solidFill>
                  <a:srgbClr val="92D050"/>
                </a:solidFill>
              </a:rPr>
              <a:t> для приводу </a:t>
            </a:r>
            <a:r>
              <a:rPr lang="ru-RU" sz="3100" dirty="0" err="1">
                <a:solidFill>
                  <a:srgbClr val="92D050"/>
                </a:solidFill>
              </a:rPr>
              <a:t>допоміжних</a:t>
            </a:r>
            <a:r>
              <a:rPr lang="ru-RU" sz="3100" dirty="0">
                <a:solidFill>
                  <a:srgbClr val="92D050"/>
                </a:solidFill>
              </a:rPr>
              <a:t> </a:t>
            </a:r>
            <a:r>
              <a:rPr lang="ru-RU" sz="3100" dirty="0" err="1">
                <a:solidFill>
                  <a:srgbClr val="92D050"/>
                </a:solidFill>
              </a:rPr>
              <a:t>механізмів</a:t>
            </a:r>
            <a:r>
              <a:rPr lang="ru-RU" sz="3100" dirty="0">
                <a:solidFill>
                  <a:srgbClr val="92D050"/>
                </a:solidFill>
              </a:rPr>
              <a:t>. </a:t>
            </a:r>
            <a:r>
              <a:rPr lang="ru-RU" sz="3100" dirty="0" err="1">
                <a:solidFill>
                  <a:srgbClr val="92D050"/>
                </a:solidFill>
              </a:rPr>
              <a:t>Розвиток</a:t>
            </a:r>
            <a:r>
              <a:rPr lang="ru-RU" sz="3100" dirty="0">
                <a:solidFill>
                  <a:srgbClr val="92D050"/>
                </a:solidFill>
              </a:rPr>
              <a:t> </a:t>
            </a:r>
            <a:r>
              <a:rPr lang="ru-RU" sz="3100" dirty="0" err="1">
                <a:solidFill>
                  <a:srgbClr val="92D050"/>
                </a:solidFill>
              </a:rPr>
              <a:t>турбін</a:t>
            </a:r>
            <a:r>
              <a:rPr lang="ru-RU" sz="3100" dirty="0">
                <a:solidFill>
                  <a:srgbClr val="92D050"/>
                </a:solidFill>
              </a:rPr>
              <a:t> дав </a:t>
            </a:r>
            <a:r>
              <a:rPr lang="ru-RU" sz="3100" dirty="0" err="1">
                <a:solidFill>
                  <a:srgbClr val="92D050"/>
                </a:solidFill>
              </a:rPr>
              <a:t>можливість</a:t>
            </a:r>
            <a:r>
              <a:rPr lang="ru-RU" sz="3100" dirty="0">
                <a:solidFill>
                  <a:srgbClr val="92D050"/>
                </a:solidFill>
              </a:rPr>
              <a:t> </a:t>
            </a:r>
            <a:r>
              <a:rPr lang="ru-RU" sz="3100" dirty="0" err="1">
                <a:solidFill>
                  <a:srgbClr val="92D050"/>
                </a:solidFill>
              </a:rPr>
              <a:t>збільшити</a:t>
            </a:r>
            <a:r>
              <a:rPr lang="ru-RU" sz="3100" dirty="0">
                <a:solidFill>
                  <a:srgbClr val="92D050"/>
                </a:solidFill>
              </a:rPr>
              <a:t> </a:t>
            </a:r>
            <a:r>
              <a:rPr lang="ru-RU" sz="3100" dirty="0" err="1">
                <a:solidFill>
                  <a:srgbClr val="92D050"/>
                </a:solidFill>
              </a:rPr>
              <a:t>потужність</a:t>
            </a:r>
            <a:r>
              <a:rPr lang="ru-RU" sz="3100" dirty="0">
                <a:solidFill>
                  <a:srgbClr val="92D050"/>
                </a:solidFill>
              </a:rPr>
              <a:t>, </a:t>
            </a:r>
            <a:r>
              <a:rPr lang="ru-RU" sz="3100" dirty="0" err="1">
                <a:solidFill>
                  <a:srgbClr val="92D050"/>
                </a:solidFill>
              </a:rPr>
              <a:t>зберігши</a:t>
            </a:r>
            <a:r>
              <a:rPr lang="ru-RU" sz="3100" dirty="0">
                <a:solidFill>
                  <a:srgbClr val="92D050"/>
                </a:solidFill>
              </a:rPr>
              <a:t> </a:t>
            </a:r>
            <a:r>
              <a:rPr lang="ru-RU" sz="3100" dirty="0" err="1">
                <a:solidFill>
                  <a:srgbClr val="92D050"/>
                </a:solidFill>
              </a:rPr>
              <a:t>достатню</a:t>
            </a:r>
            <a:r>
              <a:rPr lang="ru-RU" sz="3100" dirty="0">
                <a:solidFill>
                  <a:srgbClr val="92D050"/>
                </a:solidFill>
              </a:rPr>
              <a:t> частоту </a:t>
            </a:r>
            <a:r>
              <a:rPr lang="ru-RU" sz="3100" dirty="0" err="1">
                <a:solidFill>
                  <a:srgbClr val="92D050"/>
                </a:solidFill>
              </a:rPr>
              <a:t>обертання</a:t>
            </a:r>
            <a:r>
              <a:rPr lang="ru-RU" sz="3100" dirty="0">
                <a:solidFill>
                  <a:srgbClr val="92D050"/>
                </a:solidFill>
              </a:rPr>
              <a:t> , </a:t>
            </a:r>
            <a:r>
              <a:rPr lang="ru-RU" sz="3100" dirty="0" err="1">
                <a:solidFill>
                  <a:srgbClr val="92D050"/>
                </a:solidFill>
              </a:rPr>
              <a:t>необхідну</a:t>
            </a:r>
            <a:r>
              <a:rPr lang="ru-RU" sz="3100" dirty="0">
                <a:solidFill>
                  <a:srgbClr val="92D050"/>
                </a:solidFill>
              </a:rPr>
              <a:t> для </a:t>
            </a:r>
            <a:r>
              <a:rPr lang="ru-RU" sz="3100" dirty="0" err="1">
                <a:solidFill>
                  <a:srgbClr val="92D050"/>
                </a:solidFill>
              </a:rPr>
              <a:t>неї</a:t>
            </a:r>
            <a:r>
              <a:rPr lang="ru-RU" sz="3100" dirty="0">
                <a:solidFill>
                  <a:srgbClr val="92D050"/>
                </a:solidFill>
              </a:rPr>
              <a:t>.</a:t>
            </a:r>
            <a:br>
              <a:rPr lang="ru-RU" sz="3100" dirty="0">
                <a:solidFill>
                  <a:srgbClr val="92D050"/>
                </a:solidFill>
              </a:rPr>
            </a:br>
            <a:r>
              <a:rPr lang="ru-RU" sz="3100" dirty="0" err="1">
                <a:solidFill>
                  <a:srgbClr val="92D050"/>
                </a:solidFill>
              </a:rPr>
              <a:t>Реактивна</a:t>
            </a:r>
            <a:r>
              <a:rPr lang="ru-RU" sz="3100" dirty="0">
                <a:solidFill>
                  <a:srgbClr val="92D050"/>
                </a:solidFill>
              </a:rPr>
              <a:t> </a:t>
            </a:r>
            <a:r>
              <a:rPr lang="ru-RU" sz="3100" dirty="0" err="1">
                <a:solidFill>
                  <a:srgbClr val="92D050"/>
                </a:solidFill>
              </a:rPr>
              <a:t>парова</a:t>
            </a:r>
            <a:r>
              <a:rPr lang="ru-RU" sz="3100" dirty="0">
                <a:solidFill>
                  <a:srgbClr val="92D050"/>
                </a:solidFill>
              </a:rPr>
              <a:t> </a:t>
            </a:r>
            <a:r>
              <a:rPr lang="ru-RU" sz="3100" dirty="0" err="1">
                <a:solidFill>
                  <a:srgbClr val="92D050"/>
                </a:solidFill>
              </a:rPr>
              <a:t>турбіна</a:t>
            </a:r>
            <a:r>
              <a:rPr lang="ru-RU" sz="3100" dirty="0">
                <a:solidFill>
                  <a:srgbClr val="92D050"/>
                </a:solidFill>
              </a:rPr>
              <a:t> </a:t>
            </a:r>
            <a:r>
              <a:rPr lang="ru-RU" sz="3100" dirty="0" err="1">
                <a:solidFill>
                  <a:srgbClr val="92D050"/>
                </a:solidFill>
              </a:rPr>
              <a:t>Парсонса</a:t>
            </a:r>
            <a:r>
              <a:rPr lang="ru-RU" sz="3100" dirty="0">
                <a:solidFill>
                  <a:srgbClr val="92D050"/>
                </a:solidFill>
              </a:rPr>
              <a:t> </a:t>
            </a:r>
            <a:r>
              <a:rPr lang="ru-RU" sz="3100" dirty="0" err="1">
                <a:solidFill>
                  <a:srgbClr val="92D050"/>
                </a:solidFill>
              </a:rPr>
              <a:t>деякий</a:t>
            </a:r>
            <a:r>
              <a:rPr lang="ru-RU" sz="3100" dirty="0">
                <a:solidFill>
                  <a:srgbClr val="92D050"/>
                </a:solidFill>
              </a:rPr>
              <a:t> час </a:t>
            </a:r>
            <a:r>
              <a:rPr lang="ru-RU" sz="3100" dirty="0" err="1">
                <a:solidFill>
                  <a:srgbClr val="92D050"/>
                </a:solidFill>
              </a:rPr>
              <a:t>застосовувалась</a:t>
            </a:r>
            <a:r>
              <a:rPr lang="ru-RU" sz="3100" dirty="0">
                <a:solidFill>
                  <a:srgbClr val="92D050"/>
                </a:solidFill>
              </a:rPr>
              <a:t> (на </a:t>
            </a:r>
            <a:r>
              <a:rPr lang="ru-RU" sz="3100" dirty="0" err="1">
                <a:solidFill>
                  <a:srgbClr val="92D050"/>
                </a:solidFill>
              </a:rPr>
              <a:t>військових</a:t>
            </a:r>
            <a:r>
              <a:rPr lang="ru-RU" sz="3100" dirty="0">
                <a:solidFill>
                  <a:srgbClr val="92D050"/>
                </a:solidFill>
              </a:rPr>
              <a:t> кораблях), але </a:t>
            </a:r>
            <a:r>
              <a:rPr lang="ru-RU" sz="3100" dirty="0" err="1">
                <a:solidFill>
                  <a:srgbClr val="92D050"/>
                </a:solidFill>
              </a:rPr>
              <a:t>поступово</a:t>
            </a:r>
            <a:r>
              <a:rPr lang="ru-RU" sz="3100" dirty="0">
                <a:solidFill>
                  <a:srgbClr val="92D050"/>
                </a:solidFill>
              </a:rPr>
              <a:t> </a:t>
            </a:r>
            <a:r>
              <a:rPr lang="ru-RU" sz="3100" dirty="0" err="1">
                <a:solidFill>
                  <a:srgbClr val="92D050"/>
                </a:solidFill>
              </a:rPr>
              <a:t>поступилася</a:t>
            </a:r>
            <a:r>
              <a:rPr lang="ru-RU" sz="3100" dirty="0">
                <a:solidFill>
                  <a:srgbClr val="92D050"/>
                </a:solidFill>
              </a:rPr>
              <a:t> </a:t>
            </a:r>
            <a:r>
              <a:rPr lang="ru-RU" sz="3100" dirty="0" err="1">
                <a:solidFill>
                  <a:srgbClr val="92D050"/>
                </a:solidFill>
              </a:rPr>
              <a:t>місцем</a:t>
            </a:r>
            <a:r>
              <a:rPr lang="ru-RU" sz="3100" dirty="0">
                <a:solidFill>
                  <a:srgbClr val="92D050"/>
                </a:solidFill>
              </a:rPr>
              <a:t> </a:t>
            </a:r>
            <a:r>
              <a:rPr lang="ru-RU" sz="3100" dirty="0" err="1">
                <a:solidFill>
                  <a:srgbClr val="92D050"/>
                </a:solidFill>
              </a:rPr>
              <a:t>більш</a:t>
            </a:r>
            <a:r>
              <a:rPr lang="ru-RU" sz="3100" dirty="0">
                <a:solidFill>
                  <a:srgbClr val="92D050"/>
                </a:solidFill>
              </a:rPr>
              <a:t> </a:t>
            </a:r>
            <a:r>
              <a:rPr lang="ru-RU" sz="3100" dirty="0" err="1">
                <a:solidFill>
                  <a:srgbClr val="92D050"/>
                </a:solidFill>
              </a:rPr>
              <a:t>розвинутим</a:t>
            </a:r>
            <a:r>
              <a:rPr lang="ru-RU" sz="3100" dirty="0">
                <a:solidFill>
                  <a:srgbClr val="92D050"/>
                </a:solidFill>
              </a:rPr>
              <a:t> </a:t>
            </a:r>
            <a:r>
              <a:rPr lang="ru-RU" sz="3100" dirty="0" err="1">
                <a:solidFill>
                  <a:srgbClr val="92D050"/>
                </a:solidFill>
              </a:rPr>
              <a:t>турбінам</a:t>
            </a:r>
            <a:r>
              <a:rPr lang="ru-RU" sz="3100" dirty="0">
                <a:solidFill>
                  <a:srgbClr val="92D050"/>
                </a:solidFill>
              </a:rPr>
              <a:t>.</a:t>
            </a:r>
            <a:r>
              <a:rPr lang="ru-RU" dirty="0">
                <a:solidFill>
                  <a:srgbClr val="92D050"/>
                </a:solidFill>
              </a:rPr>
              <a:t/>
            </a:r>
            <a:br>
              <a:rPr lang="ru-RU" dirty="0">
                <a:solidFill>
                  <a:srgbClr val="92D050"/>
                </a:solidFill>
              </a:rPr>
            </a:br>
            <a:endParaRPr lang="ru-RU" dirty="0">
              <a:solidFill>
                <a:srgbClr val="92D050"/>
              </a:solidFill>
            </a:endParaRPr>
          </a:p>
        </p:txBody>
      </p:sp>
    </p:spTree>
    <p:extLst>
      <p:ext uri="{BB962C8B-B14F-4D97-AF65-F5344CB8AC3E}">
        <p14:creationId xmlns:p14="http://schemas.microsoft.com/office/powerpoint/2010/main" val="3780213361"/>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9" name="Объект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528" y="116632"/>
            <a:ext cx="3528392" cy="2808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Объект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030161" y="188640"/>
            <a:ext cx="4934327" cy="27670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0" name="Picture 2" descr="C:\Users\user\Desktop\физика\парові\iVHuymTA2Y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356990"/>
            <a:ext cx="4104456" cy="34195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C:\Users\user\Desktop\физика\парові\enpsidjVoi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356991"/>
            <a:ext cx="4464495" cy="34819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34346"/>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hammer.wav"/>
          </p:stSnd>
        </p:sndAc>
      </p:transition>
    </mc:Choice>
    <mc:Fallback xmlns="">
      <p:transition spd="slow">
        <p:fade/>
        <p:sndAc>
          <p:stSnd>
            <p:snd r:embed="rId7" name="hammer.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27584" y="-30635"/>
            <a:ext cx="7772400" cy="1659436"/>
          </a:xfrm>
        </p:spPr>
        <p:txBody>
          <a:bodyPr>
            <a:normAutofit/>
          </a:bodyPr>
          <a:lstStyle/>
          <a:p>
            <a:pPr algn="ctr"/>
            <a:r>
              <a:rPr lang="uk-UA" sz="6600" dirty="0" smtClean="0">
                <a:solidFill>
                  <a:schemeClr val="accent5">
                    <a:lumMod val="75000"/>
                  </a:schemeClr>
                </a:solidFill>
              </a:rPr>
              <a:t>Зміст:</a:t>
            </a:r>
            <a:endParaRPr lang="ru-RU" sz="6600" dirty="0">
              <a:solidFill>
                <a:schemeClr val="accent5">
                  <a:lumMod val="75000"/>
                </a:schemeClr>
              </a:solidFill>
            </a:endParaRPr>
          </a:p>
        </p:txBody>
      </p:sp>
      <p:sp>
        <p:nvSpPr>
          <p:cNvPr id="4" name="Подзаголовок 3"/>
          <p:cNvSpPr>
            <a:spLocks noGrp="1"/>
          </p:cNvSpPr>
          <p:nvPr>
            <p:ph type="subTitle" idx="1"/>
          </p:nvPr>
        </p:nvSpPr>
        <p:spPr>
          <a:xfrm>
            <a:off x="467544" y="1916832"/>
            <a:ext cx="8208912" cy="4752528"/>
          </a:xfrm>
        </p:spPr>
        <p:txBody>
          <a:bodyPr>
            <a:normAutofit/>
          </a:bodyPr>
          <a:lstStyle/>
          <a:p>
            <a:pPr marL="457200" indent="-457200" algn="l">
              <a:buFont typeface="Wingdings" pitchFamily="2" charset="2"/>
              <a:buChar char="v"/>
            </a:pPr>
            <a:r>
              <a:rPr lang="uk-UA" sz="2800" dirty="0" smtClean="0">
                <a:solidFill>
                  <a:srgbClr val="FFFF00"/>
                </a:solidFill>
              </a:rPr>
              <a:t>Газова турбіна</a:t>
            </a:r>
          </a:p>
          <a:p>
            <a:pPr marL="457200" indent="-457200" algn="l">
              <a:buFont typeface="Wingdings" pitchFamily="2" charset="2"/>
              <a:buChar char="v"/>
            </a:pPr>
            <a:r>
              <a:rPr lang="uk-UA" sz="2800" dirty="0" smtClean="0">
                <a:solidFill>
                  <a:srgbClr val="FFFF00"/>
                </a:solidFill>
              </a:rPr>
              <a:t>Теорія роботи</a:t>
            </a:r>
          </a:p>
          <a:p>
            <a:pPr marL="457200" indent="-457200" algn="l">
              <a:buFont typeface="Wingdings" pitchFamily="2" charset="2"/>
              <a:buChar char="v"/>
            </a:pPr>
            <a:r>
              <a:rPr lang="uk-UA" sz="2800" dirty="0" smtClean="0">
                <a:solidFill>
                  <a:srgbClr val="FFFF00"/>
                </a:solidFill>
              </a:rPr>
              <a:t>Типи газових турбін</a:t>
            </a:r>
          </a:p>
          <a:p>
            <a:pPr marL="457200" indent="-457200" algn="l">
              <a:buFont typeface="Wingdings" pitchFamily="2" charset="2"/>
              <a:buChar char="v"/>
            </a:pPr>
            <a:r>
              <a:rPr lang="uk-UA" sz="2800" dirty="0" smtClean="0">
                <a:solidFill>
                  <a:srgbClr val="FFFF00"/>
                </a:solidFill>
              </a:rPr>
              <a:t>Парова турбіна</a:t>
            </a:r>
          </a:p>
          <a:p>
            <a:pPr marL="457200" indent="-457200" algn="l">
              <a:buFont typeface="Wingdings" pitchFamily="2" charset="2"/>
              <a:buChar char="v"/>
            </a:pPr>
            <a:r>
              <a:rPr lang="uk-UA" sz="2800" dirty="0" smtClean="0">
                <a:solidFill>
                  <a:srgbClr val="FFFF00"/>
                </a:solidFill>
              </a:rPr>
              <a:t>Різновиди</a:t>
            </a:r>
          </a:p>
          <a:p>
            <a:pPr marL="457200" indent="-457200" algn="l">
              <a:buFont typeface="Wingdings" pitchFamily="2" charset="2"/>
              <a:buChar char="v"/>
            </a:pPr>
            <a:r>
              <a:rPr lang="uk-UA" sz="2800" dirty="0" smtClean="0">
                <a:solidFill>
                  <a:srgbClr val="FFFF00"/>
                </a:solidFill>
              </a:rPr>
              <a:t>Коефіцієнт корисної дії</a:t>
            </a:r>
          </a:p>
          <a:p>
            <a:pPr marL="457200" indent="-457200" algn="l">
              <a:buFont typeface="Wingdings" pitchFamily="2" charset="2"/>
              <a:buChar char="v"/>
            </a:pPr>
            <a:r>
              <a:rPr lang="uk-UA" sz="2800" dirty="0" smtClean="0">
                <a:solidFill>
                  <a:srgbClr val="FFFF00"/>
                </a:solidFill>
              </a:rPr>
              <a:t>Характеристика деяких теплових машин</a:t>
            </a:r>
          </a:p>
          <a:p>
            <a:pPr marL="457200" indent="-457200" algn="l">
              <a:buFont typeface="Wingdings" pitchFamily="2" charset="2"/>
              <a:buChar char="v"/>
            </a:pPr>
            <a:r>
              <a:rPr lang="uk-UA" sz="2800" dirty="0" smtClean="0">
                <a:solidFill>
                  <a:srgbClr val="FFFF00"/>
                </a:solidFill>
              </a:rPr>
              <a:t>Екологічні проблеми використання теплових машин</a:t>
            </a:r>
          </a:p>
          <a:p>
            <a:pPr marL="457200" indent="-457200" algn="l">
              <a:buFont typeface="Wingdings" pitchFamily="2" charset="2"/>
              <a:buChar char="v"/>
            </a:pPr>
            <a:endParaRPr lang="uk-UA" dirty="0" smtClean="0"/>
          </a:p>
          <a:p>
            <a:pPr marL="457200" indent="-457200" algn="l">
              <a:buFontTx/>
              <a:buChar char="-"/>
            </a:pPr>
            <a:endParaRPr lang="uk-UA" dirty="0" smtClean="0"/>
          </a:p>
        </p:txBody>
      </p:sp>
    </p:spTree>
    <p:extLst>
      <p:ext uri="{BB962C8B-B14F-4D97-AF65-F5344CB8AC3E}">
        <p14:creationId xmlns:p14="http://schemas.microsoft.com/office/powerpoint/2010/main" val="202813313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hammer.wav"/>
          </p:stSnd>
        </p:sndAc>
      </p:transition>
    </mc:Choice>
    <mc:Fallback xmlns="">
      <p:transition spd="slow">
        <p:split orient="vert"/>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6000" dirty="0" err="1"/>
              <a:t>Різновиди</a:t>
            </a:r>
            <a:endParaRPr lang="ru-RU" sz="6000" dirty="0"/>
          </a:p>
        </p:txBody>
      </p:sp>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500746"/>
            <a:ext cx="7272808" cy="48695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991711189"/>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80120"/>
          </a:xfrm>
        </p:spPr>
        <p:txBody>
          <a:bodyPr>
            <a:noAutofit/>
          </a:bodyPr>
          <a:lstStyle/>
          <a:p>
            <a:r>
              <a:rPr lang="ru-RU" sz="2400" dirty="0"/>
              <a:t>В </a:t>
            </a:r>
            <a:r>
              <a:rPr lang="ru-RU" sz="2400" dirty="0" err="1"/>
              <a:t>залежності</a:t>
            </a:r>
            <a:r>
              <a:rPr lang="ru-RU" sz="2400" dirty="0"/>
              <a:t> </a:t>
            </a:r>
            <a:r>
              <a:rPr lang="ru-RU" sz="2400" dirty="0" err="1"/>
              <a:t>від</a:t>
            </a:r>
            <a:r>
              <a:rPr lang="ru-RU" sz="2400" dirty="0"/>
              <a:t> характеру теплового </a:t>
            </a:r>
            <a:r>
              <a:rPr lang="ru-RU" sz="2400" dirty="0" err="1"/>
              <a:t>процесу</a:t>
            </a:r>
            <a:r>
              <a:rPr lang="ru-RU" sz="2400" dirty="0"/>
              <a:t> </a:t>
            </a:r>
            <a:r>
              <a:rPr lang="ru-RU" sz="2400" dirty="0" err="1"/>
              <a:t>парову</a:t>
            </a:r>
            <a:r>
              <a:rPr lang="ru-RU" sz="2400" dirty="0"/>
              <a:t> </a:t>
            </a:r>
            <a:r>
              <a:rPr lang="ru-RU" sz="2400" dirty="0" err="1"/>
              <a:t>турбіну</a:t>
            </a:r>
            <a:r>
              <a:rPr lang="ru-RU" sz="2400" dirty="0"/>
              <a:t> </a:t>
            </a:r>
            <a:r>
              <a:rPr lang="ru-RU" sz="2400" dirty="0" err="1"/>
              <a:t>розрізняють</a:t>
            </a:r>
            <a:r>
              <a:rPr lang="ru-RU" sz="2400" dirty="0"/>
              <a:t> на 3 </a:t>
            </a:r>
            <a:r>
              <a:rPr lang="ru-RU" sz="2400" dirty="0" err="1"/>
              <a:t>групи</a:t>
            </a:r>
            <a:r>
              <a:rPr lang="ru-RU" sz="2400" dirty="0"/>
              <a:t>: чисто </a:t>
            </a:r>
            <a:r>
              <a:rPr lang="ru-RU" sz="2400" dirty="0" err="1"/>
              <a:t>конденсаційні</a:t>
            </a:r>
            <a:r>
              <a:rPr lang="ru-RU" sz="2400" dirty="0"/>
              <a:t>, </a:t>
            </a:r>
            <a:r>
              <a:rPr lang="ru-RU" sz="2400" dirty="0" err="1"/>
              <a:t>теплофікаційні</a:t>
            </a:r>
            <a:r>
              <a:rPr lang="ru-RU" sz="2400" dirty="0"/>
              <a:t> та </a:t>
            </a:r>
            <a:r>
              <a:rPr lang="ru-RU" sz="2400" dirty="0" err="1"/>
              <a:t>спеціального</a:t>
            </a:r>
            <a:r>
              <a:rPr lang="ru-RU" sz="2400" dirty="0"/>
              <a:t> </a:t>
            </a:r>
            <a:r>
              <a:rPr lang="ru-RU" sz="2400" dirty="0" err="1"/>
              <a:t>призначення</a:t>
            </a:r>
            <a:r>
              <a:rPr lang="ru-RU" sz="2400" dirty="0"/>
              <a:t>.</a:t>
            </a:r>
          </a:p>
        </p:txBody>
      </p:sp>
      <p:sp>
        <p:nvSpPr>
          <p:cNvPr id="3" name="Текст 2"/>
          <p:cNvSpPr>
            <a:spLocks noGrp="1"/>
          </p:cNvSpPr>
          <p:nvPr>
            <p:ph type="body" idx="1"/>
          </p:nvPr>
        </p:nvSpPr>
        <p:spPr>
          <a:xfrm>
            <a:off x="467544" y="1700808"/>
            <a:ext cx="4040188" cy="1050131"/>
          </a:xfrm>
        </p:spPr>
        <p:txBody>
          <a:bodyPr>
            <a:noAutofit/>
          </a:bodyPr>
          <a:lstStyle/>
          <a:p>
            <a:r>
              <a:rPr lang="ru-RU" sz="1600" dirty="0">
                <a:solidFill>
                  <a:srgbClr val="FFFF00"/>
                </a:solidFill>
              </a:rPr>
              <a:t>Чисто </a:t>
            </a:r>
            <a:r>
              <a:rPr lang="ru-RU" sz="1600" dirty="0" err="1">
                <a:solidFill>
                  <a:srgbClr val="FFFF00"/>
                </a:solidFill>
              </a:rPr>
              <a:t>конденсаційні</a:t>
            </a:r>
            <a:r>
              <a:rPr lang="ru-RU" sz="1600" dirty="0">
                <a:solidFill>
                  <a:srgbClr val="FFFF00"/>
                </a:solidFill>
              </a:rPr>
              <a:t> </a:t>
            </a:r>
            <a:r>
              <a:rPr lang="ru-RU" sz="1600" dirty="0" err="1">
                <a:solidFill>
                  <a:srgbClr val="FFFF00"/>
                </a:solidFill>
              </a:rPr>
              <a:t>перетворюють</a:t>
            </a:r>
            <a:r>
              <a:rPr lang="ru-RU" sz="1600" dirty="0">
                <a:solidFill>
                  <a:srgbClr val="FFFF00"/>
                </a:solidFill>
              </a:rPr>
              <a:t> максимально </a:t>
            </a:r>
            <a:r>
              <a:rPr lang="ru-RU" sz="1600" dirty="0" err="1">
                <a:solidFill>
                  <a:srgbClr val="FFFF00"/>
                </a:solidFill>
              </a:rPr>
              <a:t>можливу</a:t>
            </a:r>
            <a:r>
              <a:rPr lang="ru-RU" sz="1600" dirty="0">
                <a:solidFill>
                  <a:srgbClr val="FFFF00"/>
                </a:solidFill>
              </a:rPr>
              <a:t> </a:t>
            </a:r>
            <a:r>
              <a:rPr lang="ru-RU" sz="1600" dirty="0" err="1">
                <a:solidFill>
                  <a:srgbClr val="FFFF00"/>
                </a:solidFill>
              </a:rPr>
              <a:t>частину</a:t>
            </a:r>
            <a:r>
              <a:rPr lang="ru-RU" sz="1600" dirty="0">
                <a:solidFill>
                  <a:srgbClr val="FFFF00"/>
                </a:solidFill>
              </a:rPr>
              <a:t> </a:t>
            </a:r>
            <a:r>
              <a:rPr lang="ru-RU" sz="1600" dirty="0" err="1">
                <a:solidFill>
                  <a:srgbClr val="FFFF00"/>
                </a:solidFill>
              </a:rPr>
              <a:t>теплоти</a:t>
            </a:r>
            <a:r>
              <a:rPr lang="ru-RU" sz="1600" dirty="0">
                <a:solidFill>
                  <a:srgbClr val="FFFF00"/>
                </a:solidFill>
              </a:rPr>
              <a:t> пара в </a:t>
            </a:r>
            <a:r>
              <a:rPr lang="ru-RU" sz="1600" dirty="0" err="1">
                <a:solidFill>
                  <a:srgbClr val="FFFF00"/>
                </a:solidFill>
              </a:rPr>
              <a:t>механічну</a:t>
            </a:r>
            <a:r>
              <a:rPr lang="ru-RU" sz="1600" dirty="0">
                <a:solidFill>
                  <a:srgbClr val="FFFF00"/>
                </a:solidFill>
              </a:rPr>
              <a:t> роботу. Вони </a:t>
            </a:r>
            <a:r>
              <a:rPr lang="ru-RU" sz="1600" dirty="0" err="1">
                <a:solidFill>
                  <a:srgbClr val="FFFF00"/>
                </a:solidFill>
              </a:rPr>
              <a:t>можуть</a:t>
            </a:r>
            <a:r>
              <a:rPr lang="ru-RU" sz="1600" dirty="0">
                <a:solidFill>
                  <a:srgbClr val="FFFF00"/>
                </a:solidFill>
              </a:rPr>
              <a:t> бути </a:t>
            </a:r>
            <a:r>
              <a:rPr lang="ru-RU" sz="1600" dirty="0" err="1">
                <a:solidFill>
                  <a:srgbClr val="FFFF00"/>
                </a:solidFill>
              </a:rPr>
              <a:t>стаціонарними</a:t>
            </a:r>
            <a:r>
              <a:rPr lang="ru-RU" sz="1600" dirty="0">
                <a:solidFill>
                  <a:srgbClr val="FFFF00"/>
                </a:solidFill>
              </a:rPr>
              <a:t> </a:t>
            </a:r>
            <a:r>
              <a:rPr lang="ru-RU" sz="1600" dirty="0" err="1">
                <a:solidFill>
                  <a:srgbClr val="FFFF00"/>
                </a:solidFill>
              </a:rPr>
              <a:t>або</a:t>
            </a:r>
            <a:r>
              <a:rPr lang="ru-RU" sz="1600" dirty="0">
                <a:solidFill>
                  <a:srgbClr val="FFFF00"/>
                </a:solidFill>
              </a:rPr>
              <a:t> </a:t>
            </a:r>
            <a:r>
              <a:rPr lang="ru-RU" sz="1600" dirty="0" err="1">
                <a:solidFill>
                  <a:srgbClr val="FFFF00"/>
                </a:solidFill>
              </a:rPr>
              <a:t>транспортними</a:t>
            </a:r>
            <a:r>
              <a:rPr lang="ru-RU" sz="1600" dirty="0">
                <a:solidFill>
                  <a:srgbClr val="FFFF00"/>
                </a:solidFill>
              </a:rPr>
              <a:t>. </a:t>
            </a:r>
            <a:r>
              <a:rPr lang="ru-RU" sz="1600" dirty="0" err="1">
                <a:solidFill>
                  <a:srgbClr val="FFFF00"/>
                </a:solidFill>
              </a:rPr>
              <a:t>Транспортні</a:t>
            </a:r>
            <a:r>
              <a:rPr lang="ru-RU" sz="1600" dirty="0">
                <a:solidFill>
                  <a:srgbClr val="FFFF00"/>
                </a:solidFill>
              </a:rPr>
              <a:t> </a:t>
            </a:r>
            <a:r>
              <a:rPr lang="ru-RU" sz="1600" dirty="0" err="1">
                <a:solidFill>
                  <a:srgbClr val="FFFF00"/>
                </a:solidFill>
              </a:rPr>
              <a:t>використовують</a:t>
            </a:r>
            <a:r>
              <a:rPr lang="ru-RU" sz="1600" dirty="0">
                <a:solidFill>
                  <a:srgbClr val="FFFF00"/>
                </a:solidFill>
              </a:rPr>
              <a:t>, як </a:t>
            </a:r>
            <a:r>
              <a:rPr lang="ru-RU" sz="1600" dirty="0" err="1">
                <a:solidFill>
                  <a:srgbClr val="FFFF00"/>
                </a:solidFill>
              </a:rPr>
              <a:t>допоміжні</a:t>
            </a:r>
            <a:r>
              <a:rPr lang="ru-RU" sz="1600" dirty="0">
                <a:solidFill>
                  <a:srgbClr val="FFFF00"/>
                </a:solidFill>
              </a:rPr>
              <a:t> </a:t>
            </a:r>
            <a:r>
              <a:rPr lang="ru-RU" sz="1600" dirty="0" err="1">
                <a:solidFill>
                  <a:srgbClr val="FFFF00"/>
                </a:solidFill>
              </a:rPr>
              <a:t>двигуні</a:t>
            </a:r>
            <a:r>
              <a:rPr lang="ru-RU" sz="1600" dirty="0">
                <a:solidFill>
                  <a:srgbClr val="FFFF00"/>
                </a:solidFill>
              </a:rPr>
              <a:t> на кораблях і судах.</a:t>
            </a:r>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9552" y="2852936"/>
            <a:ext cx="3600400" cy="3604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Текст 4"/>
          <p:cNvSpPr>
            <a:spLocks noGrp="1"/>
          </p:cNvSpPr>
          <p:nvPr>
            <p:ph type="body" sz="quarter" idx="3"/>
          </p:nvPr>
        </p:nvSpPr>
        <p:spPr>
          <a:xfrm>
            <a:off x="4644008" y="1340769"/>
            <a:ext cx="4041775" cy="1296144"/>
          </a:xfrm>
        </p:spPr>
        <p:txBody>
          <a:bodyPr>
            <a:noAutofit/>
          </a:bodyPr>
          <a:lstStyle/>
          <a:p>
            <a:r>
              <a:rPr lang="ru-RU" sz="1600" dirty="0" err="1">
                <a:solidFill>
                  <a:srgbClr val="FFFF00"/>
                </a:solidFill>
              </a:rPr>
              <a:t>Теплофікаційні</a:t>
            </a:r>
            <a:r>
              <a:rPr lang="ru-RU" sz="1600" dirty="0">
                <a:solidFill>
                  <a:srgbClr val="FFFF00"/>
                </a:solidFill>
              </a:rPr>
              <a:t> </a:t>
            </a:r>
            <a:r>
              <a:rPr lang="ru-RU" sz="1600" dirty="0" err="1">
                <a:solidFill>
                  <a:srgbClr val="FFFF00"/>
                </a:solidFill>
              </a:rPr>
              <a:t>парові</a:t>
            </a:r>
            <a:r>
              <a:rPr lang="ru-RU" sz="1600" dirty="0">
                <a:solidFill>
                  <a:srgbClr val="FFFF00"/>
                </a:solidFill>
              </a:rPr>
              <a:t> </a:t>
            </a:r>
            <a:r>
              <a:rPr lang="ru-RU" sz="1600" dirty="0" err="1">
                <a:solidFill>
                  <a:srgbClr val="FFFF00"/>
                </a:solidFill>
              </a:rPr>
              <a:t>турбіни</a:t>
            </a:r>
            <a:r>
              <a:rPr lang="ru-RU" sz="1600" dirty="0">
                <a:solidFill>
                  <a:srgbClr val="FFFF00"/>
                </a:solidFill>
              </a:rPr>
              <a:t> </a:t>
            </a:r>
            <a:r>
              <a:rPr lang="ru-RU" sz="1600" dirty="0" err="1">
                <a:solidFill>
                  <a:srgbClr val="FFFF00"/>
                </a:solidFill>
              </a:rPr>
              <a:t>служать</a:t>
            </a:r>
            <a:r>
              <a:rPr lang="ru-RU" sz="1600" dirty="0">
                <a:solidFill>
                  <a:srgbClr val="FFFF00"/>
                </a:solidFill>
              </a:rPr>
              <a:t> для </a:t>
            </a:r>
            <a:r>
              <a:rPr lang="ru-RU" sz="1600" dirty="0" err="1">
                <a:solidFill>
                  <a:srgbClr val="FFFF00"/>
                </a:solidFill>
              </a:rPr>
              <a:t>одночасного</a:t>
            </a:r>
            <a:r>
              <a:rPr lang="ru-RU" sz="1600" dirty="0">
                <a:solidFill>
                  <a:srgbClr val="FFFF00"/>
                </a:solidFill>
              </a:rPr>
              <a:t> </a:t>
            </a:r>
            <a:r>
              <a:rPr lang="ru-RU" sz="1600" dirty="0" err="1">
                <a:solidFill>
                  <a:srgbClr val="FFFF00"/>
                </a:solidFill>
              </a:rPr>
              <a:t>отримання</a:t>
            </a:r>
            <a:r>
              <a:rPr lang="ru-RU" sz="1600" dirty="0">
                <a:solidFill>
                  <a:srgbClr val="FFFF00"/>
                </a:solidFill>
              </a:rPr>
              <a:t> </a:t>
            </a:r>
            <a:r>
              <a:rPr lang="ru-RU" sz="1600" dirty="0" err="1">
                <a:solidFill>
                  <a:srgbClr val="FFFF00"/>
                </a:solidFill>
              </a:rPr>
              <a:t>електричної</a:t>
            </a:r>
            <a:r>
              <a:rPr lang="ru-RU" sz="1600" dirty="0">
                <a:solidFill>
                  <a:srgbClr val="FFFF00"/>
                </a:solidFill>
              </a:rPr>
              <a:t> та </a:t>
            </a:r>
            <a:r>
              <a:rPr lang="ru-RU" sz="1600" dirty="0" err="1">
                <a:solidFill>
                  <a:srgbClr val="FFFF00"/>
                </a:solidFill>
              </a:rPr>
              <a:t>теплової</a:t>
            </a:r>
            <a:r>
              <a:rPr lang="ru-RU" sz="1600" dirty="0">
                <a:solidFill>
                  <a:srgbClr val="FFFF00"/>
                </a:solidFill>
              </a:rPr>
              <a:t> </a:t>
            </a:r>
            <a:r>
              <a:rPr lang="ru-RU" sz="1600" dirty="0" err="1">
                <a:solidFill>
                  <a:srgbClr val="FFFF00"/>
                </a:solidFill>
              </a:rPr>
              <a:t>енергії</a:t>
            </a:r>
            <a:r>
              <a:rPr lang="ru-RU" sz="1600" dirty="0">
                <a:solidFill>
                  <a:srgbClr val="FFFF00"/>
                </a:solidFill>
              </a:rPr>
              <a:t>. </a:t>
            </a:r>
            <a:r>
              <a:rPr lang="ru-RU" sz="1600" dirty="0" err="1">
                <a:solidFill>
                  <a:srgbClr val="FFFF00"/>
                </a:solidFill>
              </a:rPr>
              <a:t>Такі</a:t>
            </a:r>
            <a:r>
              <a:rPr lang="ru-RU" sz="1600" dirty="0">
                <a:solidFill>
                  <a:srgbClr val="FFFF00"/>
                </a:solidFill>
              </a:rPr>
              <a:t> </a:t>
            </a:r>
            <a:r>
              <a:rPr lang="ru-RU" sz="1600" dirty="0" err="1">
                <a:solidFill>
                  <a:srgbClr val="FFFF00"/>
                </a:solidFill>
              </a:rPr>
              <a:t>парові</a:t>
            </a:r>
            <a:r>
              <a:rPr lang="ru-RU" sz="1600" dirty="0">
                <a:solidFill>
                  <a:srgbClr val="FFFF00"/>
                </a:solidFill>
              </a:rPr>
              <a:t> </a:t>
            </a:r>
            <a:r>
              <a:rPr lang="ru-RU" sz="1600" dirty="0" err="1">
                <a:solidFill>
                  <a:srgbClr val="FFFF00"/>
                </a:solidFill>
              </a:rPr>
              <a:t>турбіни</a:t>
            </a:r>
            <a:r>
              <a:rPr lang="ru-RU" sz="1600" dirty="0">
                <a:solidFill>
                  <a:srgbClr val="FFFF00"/>
                </a:solidFill>
              </a:rPr>
              <a:t> </a:t>
            </a:r>
            <a:r>
              <a:rPr lang="ru-RU" sz="1600" dirty="0" err="1">
                <a:solidFill>
                  <a:srgbClr val="FFFF00"/>
                </a:solidFill>
              </a:rPr>
              <a:t>використовують</a:t>
            </a:r>
            <a:r>
              <a:rPr lang="ru-RU" sz="1600" dirty="0">
                <a:solidFill>
                  <a:srgbClr val="FFFF00"/>
                </a:solidFill>
              </a:rPr>
              <a:t> у </a:t>
            </a:r>
            <a:r>
              <a:rPr lang="ru-RU" sz="1600" dirty="0" err="1">
                <a:solidFill>
                  <a:srgbClr val="FFFF00"/>
                </a:solidFill>
              </a:rPr>
              <a:t>технологічних</a:t>
            </a:r>
            <a:r>
              <a:rPr lang="ru-RU" sz="1600" dirty="0">
                <a:solidFill>
                  <a:srgbClr val="FFFF00"/>
                </a:solidFill>
              </a:rPr>
              <a:t> </a:t>
            </a:r>
            <a:r>
              <a:rPr lang="ru-RU" sz="1600" dirty="0" err="1">
                <a:solidFill>
                  <a:srgbClr val="FFFF00"/>
                </a:solidFill>
              </a:rPr>
              <a:t>цілях</a:t>
            </a:r>
            <a:r>
              <a:rPr lang="ru-RU" sz="1600" dirty="0">
                <a:solidFill>
                  <a:srgbClr val="FFFF00"/>
                </a:solidFill>
              </a:rPr>
              <a:t> (</a:t>
            </a:r>
            <a:r>
              <a:rPr lang="ru-RU" sz="1600" dirty="0" err="1">
                <a:solidFill>
                  <a:srgbClr val="FFFF00"/>
                </a:solidFill>
              </a:rPr>
              <a:t>наприклад</a:t>
            </a:r>
            <a:r>
              <a:rPr lang="ru-RU" sz="1600" dirty="0">
                <a:solidFill>
                  <a:srgbClr val="FFFF00"/>
                </a:solidFill>
              </a:rPr>
              <a:t>, для </a:t>
            </a:r>
            <a:r>
              <a:rPr lang="ru-RU" sz="1600" dirty="0" err="1">
                <a:solidFill>
                  <a:srgbClr val="FFFF00"/>
                </a:solidFill>
              </a:rPr>
              <a:t>опалювання</a:t>
            </a:r>
            <a:r>
              <a:rPr lang="ru-RU" sz="1600" dirty="0">
                <a:solidFill>
                  <a:srgbClr val="FFFF00"/>
                </a:solidFill>
              </a:rPr>
              <a:t>).</a:t>
            </a:r>
          </a:p>
        </p:txBody>
      </p:sp>
      <p:pic>
        <p:nvPicPr>
          <p:cNvPr id="8" name="Объект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932040" y="2709865"/>
            <a:ext cx="3600400" cy="3749871"/>
          </a:xfrm>
          <a:prstGeom prst="snip2DiagRect">
            <a:avLst>
              <a:gd name="adj1" fmla="val 0"/>
              <a:gd name="adj2" fmla="val 7178"/>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3768750"/>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hammer.wav"/>
          </p:stSnd>
        </p:sndAc>
      </p:transition>
    </mc:Choice>
    <mc:Fallback xmlns="">
      <p:transition spd="slow">
        <p:fade/>
        <p:sndAc>
          <p:stSnd>
            <p:snd r:embed="rId5"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Autofit/>
          </a:bodyPr>
          <a:lstStyle/>
          <a:p>
            <a:pPr algn="ctr"/>
            <a:r>
              <a:rPr lang="ru-RU" sz="2400" dirty="0" err="1">
                <a:solidFill>
                  <a:schemeClr val="accent3">
                    <a:lumMod val="40000"/>
                    <a:lumOff val="60000"/>
                  </a:schemeClr>
                </a:solidFill>
              </a:rPr>
              <a:t>Теплові</a:t>
            </a:r>
            <a:r>
              <a:rPr lang="ru-RU" sz="2400" dirty="0">
                <a:solidFill>
                  <a:schemeClr val="accent3">
                    <a:lumMod val="40000"/>
                    <a:lumOff val="60000"/>
                  </a:schemeClr>
                </a:solidFill>
              </a:rPr>
              <a:t> </a:t>
            </a:r>
            <a:r>
              <a:rPr lang="ru-RU" sz="2400" dirty="0" err="1">
                <a:solidFill>
                  <a:schemeClr val="accent3">
                    <a:lumMod val="40000"/>
                    <a:lumOff val="60000"/>
                  </a:schemeClr>
                </a:solidFill>
              </a:rPr>
              <a:t>турбіни</a:t>
            </a:r>
            <a:r>
              <a:rPr lang="ru-RU" sz="2400" dirty="0">
                <a:solidFill>
                  <a:schemeClr val="accent3">
                    <a:lumMod val="40000"/>
                    <a:lumOff val="60000"/>
                  </a:schemeClr>
                </a:solidFill>
              </a:rPr>
              <a:t> </a:t>
            </a:r>
            <a:r>
              <a:rPr lang="ru-RU" sz="2400" dirty="0" err="1">
                <a:solidFill>
                  <a:schemeClr val="accent3">
                    <a:lumMod val="40000"/>
                    <a:lumOff val="60000"/>
                  </a:schemeClr>
                </a:solidFill>
              </a:rPr>
              <a:t>спеціального</a:t>
            </a:r>
            <a:r>
              <a:rPr lang="ru-RU" sz="2400" dirty="0">
                <a:solidFill>
                  <a:schemeClr val="accent3">
                    <a:lumMod val="40000"/>
                    <a:lumOff val="60000"/>
                  </a:schemeClr>
                </a:solidFill>
              </a:rPr>
              <a:t> </a:t>
            </a:r>
            <a:r>
              <a:rPr lang="ru-RU" sz="2400" dirty="0" err="1">
                <a:solidFill>
                  <a:schemeClr val="accent3">
                    <a:lumMod val="40000"/>
                    <a:lumOff val="60000"/>
                  </a:schemeClr>
                </a:solidFill>
              </a:rPr>
              <a:t>призначення</a:t>
            </a:r>
            <a:r>
              <a:rPr lang="ru-RU" sz="2400" dirty="0">
                <a:solidFill>
                  <a:schemeClr val="accent3">
                    <a:lumMod val="40000"/>
                    <a:lumOff val="60000"/>
                  </a:schemeClr>
                </a:solidFill>
              </a:rPr>
              <a:t> </a:t>
            </a:r>
            <a:r>
              <a:rPr lang="ru-RU" sz="2400" dirty="0" err="1">
                <a:solidFill>
                  <a:schemeClr val="accent3">
                    <a:lumMod val="40000"/>
                    <a:lumOff val="60000"/>
                  </a:schemeClr>
                </a:solidFill>
              </a:rPr>
              <a:t>зазвичай</a:t>
            </a:r>
            <a:r>
              <a:rPr lang="ru-RU" sz="2400" dirty="0">
                <a:solidFill>
                  <a:schemeClr val="accent3">
                    <a:lumMod val="40000"/>
                    <a:lumOff val="60000"/>
                  </a:schemeClr>
                </a:solidFill>
              </a:rPr>
              <a:t> </a:t>
            </a:r>
            <a:r>
              <a:rPr lang="ru-RU" sz="2400" dirty="0" err="1">
                <a:solidFill>
                  <a:schemeClr val="accent3">
                    <a:lumMod val="40000"/>
                    <a:lumOff val="60000"/>
                  </a:schemeClr>
                </a:solidFill>
              </a:rPr>
              <a:t>використовують</a:t>
            </a:r>
            <a:r>
              <a:rPr lang="ru-RU" sz="2400" dirty="0">
                <a:solidFill>
                  <a:schemeClr val="accent3">
                    <a:lumMod val="40000"/>
                    <a:lumOff val="60000"/>
                  </a:schemeClr>
                </a:solidFill>
              </a:rPr>
              <a:t> на </a:t>
            </a:r>
            <a:r>
              <a:rPr lang="ru-RU" sz="2400" dirty="0" err="1">
                <a:solidFill>
                  <a:schemeClr val="accent3">
                    <a:lumMod val="40000"/>
                    <a:lumOff val="60000"/>
                  </a:schemeClr>
                </a:solidFill>
              </a:rPr>
              <a:t>металургійних</a:t>
            </a:r>
            <a:r>
              <a:rPr lang="ru-RU" sz="2400" dirty="0">
                <a:solidFill>
                  <a:schemeClr val="accent3">
                    <a:lumMod val="40000"/>
                    <a:lumOff val="60000"/>
                  </a:schemeClr>
                </a:solidFill>
              </a:rPr>
              <a:t>, </a:t>
            </a:r>
            <a:r>
              <a:rPr lang="ru-RU" sz="2400" dirty="0" err="1">
                <a:solidFill>
                  <a:schemeClr val="accent3">
                    <a:lumMod val="40000"/>
                    <a:lumOff val="60000"/>
                  </a:schemeClr>
                </a:solidFill>
              </a:rPr>
              <a:t>машинобудівних</a:t>
            </a:r>
            <a:r>
              <a:rPr lang="ru-RU" sz="2400" dirty="0">
                <a:solidFill>
                  <a:schemeClr val="accent3">
                    <a:lumMod val="40000"/>
                    <a:lumOff val="60000"/>
                  </a:schemeClr>
                </a:solidFill>
              </a:rPr>
              <a:t> і </a:t>
            </a:r>
            <a:r>
              <a:rPr lang="ru-RU" sz="2400" dirty="0" err="1">
                <a:solidFill>
                  <a:schemeClr val="accent3">
                    <a:lumMod val="40000"/>
                    <a:lumOff val="60000"/>
                  </a:schemeClr>
                </a:solidFill>
              </a:rPr>
              <a:t>хімічних</a:t>
            </a:r>
            <a:r>
              <a:rPr lang="ru-RU" sz="2400" dirty="0">
                <a:solidFill>
                  <a:schemeClr val="accent3">
                    <a:lumMod val="40000"/>
                    <a:lumOff val="60000"/>
                  </a:schemeClr>
                </a:solidFill>
              </a:rPr>
              <a:t> </a:t>
            </a:r>
            <a:r>
              <a:rPr lang="ru-RU" sz="2400" dirty="0" err="1">
                <a:solidFill>
                  <a:schemeClr val="accent3">
                    <a:lumMod val="40000"/>
                    <a:lumOff val="60000"/>
                  </a:schemeClr>
                </a:solidFill>
              </a:rPr>
              <a:t>підприємствах</a:t>
            </a:r>
            <a:r>
              <a:rPr lang="ru-RU" sz="2400" dirty="0">
                <a:solidFill>
                  <a:schemeClr val="accent3">
                    <a:lumMod val="40000"/>
                    <a:lumOff val="60000"/>
                  </a:schemeClr>
                </a:solidFill>
              </a:rPr>
              <a:t>.</a:t>
            </a:r>
            <a:br>
              <a:rPr lang="ru-RU" sz="2400" dirty="0">
                <a:solidFill>
                  <a:schemeClr val="accent3">
                    <a:lumMod val="40000"/>
                    <a:lumOff val="60000"/>
                  </a:schemeClr>
                </a:solidFill>
              </a:rPr>
            </a:br>
            <a:r>
              <a:rPr lang="ru-RU" sz="2400" dirty="0">
                <a:solidFill>
                  <a:schemeClr val="accent3">
                    <a:lumMod val="40000"/>
                    <a:lumOff val="60000"/>
                  </a:schemeClr>
                </a:solidFill>
              </a:rPr>
              <a:t>На </a:t>
            </a:r>
            <a:r>
              <a:rPr lang="ru-RU" sz="2400" dirty="0" err="1">
                <a:solidFill>
                  <a:schemeClr val="accent3">
                    <a:lumMod val="40000"/>
                    <a:lumOff val="60000"/>
                  </a:schemeClr>
                </a:solidFill>
              </a:rPr>
              <a:t>відміну</a:t>
            </a:r>
            <a:r>
              <a:rPr lang="ru-RU" sz="2400" dirty="0">
                <a:solidFill>
                  <a:schemeClr val="accent3">
                    <a:lumMod val="40000"/>
                    <a:lumOff val="60000"/>
                  </a:schemeClr>
                </a:solidFill>
              </a:rPr>
              <a:t> </a:t>
            </a:r>
            <a:r>
              <a:rPr lang="ru-RU" sz="2400" dirty="0" err="1">
                <a:solidFill>
                  <a:schemeClr val="accent3">
                    <a:lumMod val="40000"/>
                    <a:lumOff val="60000"/>
                  </a:schemeClr>
                </a:solidFill>
              </a:rPr>
              <a:t>від</a:t>
            </a:r>
            <a:r>
              <a:rPr lang="ru-RU" sz="2400" dirty="0">
                <a:solidFill>
                  <a:schemeClr val="accent3">
                    <a:lumMod val="40000"/>
                    <a:lumOff val="60000"/>
                  </a:schemeClr>
                </a:solidFill>
              </a:rPr>
              <a:t> </a:t>
            </a:r>
            <a:r>
              <a:rPr lang="ru-RU" sz="2400" dirty="0" err="1">
                <a:solidFill>
                  <a:schemeClr val="accent3">
                    <a:lumMod val="40000"/>
                    <a:lumOff val="60000"/>
                  </a:schemeClr>
                </a:solidFill>
              </a:rPr>
              <a:t>інших</a:t>
            </a:r>
            <a:r>
              <a:rPr lang="ru-RU" sz="2400" dirty="0">
                <a:solidFill>
                  <a:schemeClr val="accent3">
                    <a:lumMod val="40000"/>
                    <a:lumOff val="60000"/>
                  </a:schemeClr>
                </a:solidFill>
              </a:rPr>
              <a:t>, </a:t>
            </a:r>
            <a:r>
              <a:rPr lang="ru-RU" sz="2400" dirty="0" err="1">
                <a:solidFill>
                  <a:schemeClr val="accent3">
                    <a:lumMod val="40000"/>
                    <a:lumOff val="60000"/>
                  </a:schemeClr>
                </a:solidFill>
              </a:rPr>
              <a:t>теплові</a:t>
            </a:r>
            <a:r>
              <a:rPr lang="ru-RU" sz="2400" dirty="0">
                <a:solidFill>
                  <a:schemeClr val="accent3">
                    <a:lumMod val="40000"/>
                    <a:lumOff val="60000"/>
                  </a:schemeClr>
                </a:solidFill>
              </a:rPr>
              <a:t> </a:t>
            </a:r>
            <a:r>
              <a:rPr lang="ru-RU" sz="2400" dirty="0" err="1">
                <a:solidFill>
                  <a:schemeClr val="accent3">
                    <a:lumMod val="40000"/>
                    <a:lumOff val="60000"/>
                  </a:schemeClr>
                </a:solidFill>
              </a:rPr>
              <a:t>турбіни</a:t>
            </a:r>
            <a:r>
              <a:rPr lang="ru-RU" sz="2400" dirty="0">
                <a:solidFill>
                  <a:schemeClr val="accent3">
                    <a:lumMod val="40000"/>
                    <a:lumOff val="60000"/>
                  </a:schemeClr>
                </a:solidFill>
              </a:rPr>
              <a:t> </a:t>
            </a:r>
            <a:r>
              <a:rPr lang="ru-RU" sz="2400" dirty="0" err="1">
                <a:solidFill>
                  <a:schemeClr val="accent3">
                    <a:lumMod val="40000"/>
                    <a:lumOff val="60000"/>
                  </a:schemeClr>
                </a:solidFill>
              </a:rPr>
              <a:t>спеціального</a:t>
            </a:r>
            <a:r>
              <a:rPr lang="ru-RU" sz="2400" dirty="0">
                <a:solidFill>
                  <a:schemeClr val="accent3">
                    <a:lumMod val="40000"/>
                    <a:lumOff val="60000"/>
                  </a:schemeClr>
                </a:solidFill>
              </a:rPr>
              <a:t> </a:t>
            </a:r>
            <a:r>
              <a:rPr lang="ru-RU" sz="2400" dirty="0" err="1">
                <a:solidFill>
                  <a:schemeClr val="accent3">
                    <a:lumMod val="40000"/>
                    <a:lumOff val="60000"/>
                  </a:schemeClr>
                </a:solidFill>
              </a:rPr>
              <a:t>призначення</a:t>
            </a:r>
            <a:r>
              <a:rPr lang="ru-RU" sz="2400" dirty="0">
                <a:solidFill>
                  <a:schemeClr val="accent3">
                    <a:lumMod val="40000"/>
                    <a:lumOff val="60000"/>
                  </a:schemeClr>
                </a:solidFill>
              </a:rPr>
              <a:t> не </a:t>
            </a:r>
            <a:r>
              <a:rPr lang="ru-RU" sz="2400" dirty="0" err="1">
                <a:solidFill>
                  <a:schemeClr val="accent3">
                    <a:lumMod val="40000"/>
                    <a:lumOff val="60000"/>
                  </a:schemeClr>
                </a:solidFill>
              </a:rPr>
              <a:t>виготовлюють</a:t>
            </a:r>
            <a:r>
              <a:rPr lang="ru-RU" sz="2400" dirty="0">
                <a:solidFill>
                  <a:schemeClr val="accent3">
                    <a:lumMod val="40000"/>
                    <a:lumOff val="60000"/>
                  </a:schemeClr>
                </a:solidFill>
              </a:rPr>
              <a:t> великими </a:t>
            </a:r>
            <a:r>
              <a:rPr lang="ru-RU" sz="2400" dirty="0" err="1">
                <a:solidFill>
                  <a:schemeClr val="accent3">
                    <a:lumMod val="40000"/>
                    <a:lumOff val="60000"/>
                  </a:schemeClr>
                </a:solidFill>
              </a:rPr>
              <a:t>кількостями</a:t>
            </a:r>
            <a:r>
              <a:rPr lang="ru-RU" sz="2400" dirty="0">
                <a:solidFill>
                  <a:schemeClr val="accent3">
                    <a:lumMod val="40000"/>
                    <a:lumOff val="60000"/>
                  </a:schemeClr>
                </a:solidFill>
              </a:rPr>
              <a:t>, а </a:t>
            </a:r>
            <a:r>
              <a:rPr lang="ru-RU" sz="2400" dirty="0" err="1">
                <a:solidFill>
                  <a:schemeClr val="accent3">
                    <a:lumMod val="40000"/>
                    <a:lumOff val="60000"/>
                  </a:schemeClr>
                </a:solidFill>
              </a:rPr>
              <a:t>тільки</a:t>
            </a:r>
            <a:r>
              <a:rPr lang="ru-RU" sz="2400" dirty="0">
                <a:solidFill>
                  <a:schemeClr val="accent3">
                    <a:lumMod val="40000"/>
                    <a:lumOff val="60000"/>
                  </a:schemeClr>
                </a:solidFill>
              </a:rPr>
              <a:t> за </a:t>
            </a:r>
            <a:r>
              <a:rPr lang="ru-RU" sz="2400" dirty="0" err="1">
                <a:solidFill>
                  <a:schemeClr val="accent3">
                    <a:lumMod val="40000"/>
                    <a:lumOff val="60000"/>
                  </a:schemeClr>
                </a:solidFill>
              </a:rPr>
              <a:t>спеціальними</a:t>
            </a:r>
            <a:r>
              <a:rPr lang="ru-RU" sz="2400" dirty="0">
                <a:solidFill>
                  <a:schemeClr val="accent3">
                    <a:lumMod val="40000"/>
                    <a:lumOff val="60000"/>
                  </a:schemeClr>
                </a:solidFill>
              </a:rPr>
              <a:t> </a:t>
            </a:r>
            <a:r>
              <a:rPr lang="ru-RU" sz="2400" dirty="0" err="1">
                <a:solidFill>
                  <a:schemeClr val="accent3">
                    <a:lumMod val="40000"/>
                    <a:lumOff val="60000"/>
                  </a:schemeClr>
                </a:solidFill>
              </a:rPr>
              <a:t>замовленням</a:t>
            </a:r>
            <a:r>
              <a:rPr lang="ru-RU" sz="2400" dirty="0">
                <a:solidFill>
                  <a:schemeClr val="accent3">
                    <a:lumMod val="40000"/>
                    <a:lumOff val="60000"/>
                  </a:schemeClr>
                </a:solidFill>
              </a:rPr>
              <a:t>.</a:t>
            </a:r>
            <a:r>
              <a:rPr lang="ru-RU" sz="2400" dirty="0"/>
              <a:t/>
            </a:r>
            <a:br>
              <a:rPr lang="ru-RU" sz="2400" dirty="0"/>
            </a:br>
            <a:endParaRPr lang="ru-RU" sz="24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2757102"/>
            <a:ext cx="6336704" cy="35367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42860899"/>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520" y="404664"/>
            <a:ext cx="3024336" cy="57500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Объект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139952" y="260648"/>
            <a:ext cx="4554723" cy="25202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74" name="Picture 2" descr="C:\Users\user\Desktop\физика\парові\WgRZci5iCb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3140968"/>
            <a:ext cx="5256584" cy="345638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55701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hammer.wav"/>
          </p:stSnd>
        </p:sndAc>
      </p:transition>
    </mc:Choice>
    <mc:Fallback xmlns="">
      <p:transition spd="slow">
        <p:circle/>
        <p:sndAc>
          <p:stSnd>
            <p:snd r:embed="rId6" name="hammer.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err="1"/>
              <a:t>Коефіцієнт</a:t>
            </a:r>
            <a:r>
              <a:rPr lang="ru-RU" dirty="0"/>
              <a:t> </a:t>
            </a:r>
            <a:r>
              <a:rPr lang="ru-RU" dirty="0" err="1"/>
              <a:t>корисної</a:t>
            </a:r>
            <a:r>
              <a:rPr lang="ru-RU" dirty="0"/>
              <a:t> </a:t>
            </a:r>
            <a:r>
              <a:rPr lang="ru-RU" dirty="0" err="1"/>
              <a:t>дії</a:t>
            </a:r>
            <a:r>
              <a:rPr lang="ru-RU" dirty="0"/>
              <a:t/>
            </a:r>
            <a:br>
              <a:rPr lang="ru-RU" dirty="0"/>
            </a:br>
            <a:endParaRPr lang="ru-RU" dirty="0"/>
          </a:p>
        </p:txBody>
      </p:sp>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980728"/>
            <a:ext cx="8352927" cy="5400600"/>
          </a:xfrm>
        </p:spPr>
      </p:pic>
    </p:spTree>
    <p:extLst>
      <p:ext uri="{BB962C8B-B14F-4D97-AF65-F5344CB8AC3E}">
        <p14:creationId xmlns:p14="http://schemas.microsoft.com/office/powerpoint/2010/main" val="76915965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hammer.wav"/>
          </p:stSnd>
        </p:sndAc>
      </p:transition>
    </mc:Choice>
    <mc:Fallback xmlns="">
      <p:transition spd="slow">
        <p:split orient="vert"/>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8998"/>
          </a:xfrm>
        </p:spPr>
        <p:txBody>
          <a:bodyPr>
            <a:normAutofit fontScale="90000"/>
          </a:bodyPr>
          <a:lstStyle/>
          <a:p>
            <a:pPr algn="ctr"/>
            <a:r>
              <a:rPr lang="ru-RU" dirty="0" smtClean="0"/>
              <a:t/>
            </a:r>
            <a:br>
              <a:rPr lang="ru-RU" dirty="0" smtClean="0"/>
            </a:br>
            <a:r>
              <a:rPr lang="ru-RU" dirty="0" smtClean="0">
                <a:solidFill>
                  <a:srgbClr val="FF0000"/>
                </a:solidFill>
              </a:rPr>
              <a:t>Характеристика </a:t>
            </a:r>
            <a:r>
              <a:rPr lang="ru-RU" dirty="0" err="1">
                <a:solidFill>
                  <a:srgbClr val="FF0000"/>
                </a:solidFill>
              </a:rPr>
              <a:t>деяких</a:t>
            </a:r>
            <a:r>
              <a:rPr lang="ru-RU" dirty="0">
                <a:solidFill>
                  <a:srgbClr val="FF0000"/>
                </a:solidFill>
              </a:rPr>
              <a:t> </a:t>
            </a:r>
            <a:r>
              <a:rPr lang="ru-RU" dirty="0" err="1">
                <a:solidFill>
                  <a:srgbClr val="FF0000"/>
                </a:solidFill>
              </a:rPr>
              <a:t>теплових</a:t>
            </a:r>
            <a:r>
              <a:rPr lang="ru-RU" dirty="0">
                <a:solidFill>
                  <a:srgbClr val="FF0000"/>
                </a:solidFill>
              </a:rPr>
              <a:t> машин</a:t>
            </a:r>
            <a:br>
              <a:rPr lang="ru-RU" dirty="0">
                <a:solidFill>
                  <a:srgbClr val="FF0000"/>
                </a:solidFill>
              </a:rPr>
            </a:br>
            <a:endParaRPr lang="ru-RU" dirty="0">
              <a:solidFill>
                <a:srgbClr val="FF0000"/>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268760"/>
            <a:ext cx="7704855" cy="48574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05369412"/>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hammer.wav"/>
          </p:stSnd>
        </p:sndAc>
      </p:transition>
    </mc:Choice>
    <mc:Fallback xmlns="">
      <p:transition spd="med">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6692254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hammer.wav"/>
          </p:stSnd>
        </p:sndAc>
      </p:transition>
    </mc:Choice>
    <mc:Fallback xmlns="">
      <p:transition spd="slow">
        <p:split orient="vert"/>
        <p:sndAc>
          <p:stSnd>
            <p:snd r:embed="rId4" name="hammer.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872207"/>
          </a:xfrm>
        </p:spPr>
        <p:txBody>
          <a:bodyPr>
            <a:normAutofit/>
          </a:bodyPr>
          <a:lstStyle/>
          <a:p>
            <a:pPr algn="ctr"/>
            <a:r>
              <a:rPr lang="ru-RU" dirty="0" err="1">
                <a:solidFill>
                  <a:srgbClr val="92D050"/>
                </a:solidFill>
              </a:rPr>
              <a:t>Екологічні</a:t>
            </a:r>
            <a:r>
              <a:rPr lang="ru-RU" dirty="0">
                <a:solidFill>
                  <a:srgbClr val="92D050"/>
                </a:solidFill>
              </a:rPr>
              <a:t> </a:t>
            </a:r>
            <a:r>
              <a:rPr lang="ru-RU" dirty="0" err="1">
                <a:solidFill>
                  <a:srgbClr val="92D050"/>
                </a:solidFill>
              </a:rPr>
              <a:t>проблеми</a:t>
            </a:r>
            <a:r>
              <a:rPr lang="ru-RU" dirty="0">
                <a:solidFill>
                  <a:srgbClr val="92D050"/>
                </a:solidFill>
              </a:rPr>
              <a:t> </a:t>
            </a:r>
            <a:r>
              <a:rPr lang="ru-RU" dirty="0" err="1">
                <a:solidFill>
                  <a:srgbClr val="92D050"/>
                </a:solidFill>
              </a:rPr>
              <a:t>використання</a:t>
            </a:r>
            <a:r>
              <a:rPr lang="ru-RU" dirty="0">
                <a:solidFill>
                  <a:srgbClr val="92D050"/>
                </a:solidFill>
              </a:rPr>
              <a:t> </a:t>
            </a:r>
            <a:r>
              <a:rPr lang="ru-RU" dirty="0" err="1">
                <a:solidFill>
                  <a:srgbClr val="92D050"/>
                </a:solidFill>
              </a:rPr>
              <a:t>теплових</a:t>
            </a:r>
            <a:r>
              <a:rPr lang="ru-RU" dirty="0">
                <a:solidFill>
                  <a:srgbClr val="92D050"/>
                </a:solidFill>
              </a:rPr>
              <a:t> машин</a:t>
            </a:r>
            <a:br>
              <a:rPr lang="ru-RU" dirty="0">
                <a:solidFill>
                  <a:srgbClr val="92D050"/>
                </a:solidFill>
              </a:rPr>
            </a:br>
            <a:endParaRPr lang="ru-RU" dirty="0">
              <a:solidFill>
                <a:srgbClr val="92D050"/>
              </a:solidFill>
            </a:endParaRPr>
          </a:p>
        </p:txBody>
      </p:sp>
      <p:sp>
        <p:nvSpPr>
          <p:cNvPr id="3" name="Подзаголовок 2"/>
          <p:cNvSpPr>
            <a:spLocks noGrp="1"/>
          </p:cNvSpPr>
          <p:nvPr>
            <p:ph type="subTitle" idx="1"/>
          </p:nvPr>
        </p:nvSpPr>
        <p:spPr>
          <a:xfrm>
            <a:off x="0" y="1916832"/>
            <a:ext cx="4932040" cy="3096344"/>
          </a:xfrm>
        </p:spPr>
        <p:txBody>
          <a:bodyPr>
            <a:normAutofit/>
          </a:bodyPr>
          <a:lstStyle/>
          <a:p>
            <a:pPr marL="457200" indent="-457200" algn="l">
              <a:buFont typeface="Wingdings" pitchFamily="2" charset="2"/>
              <a:buChar char="ü"/>
            </a:pPr>
            <a:r>
              <a:rPr lang="uk-UA" sz="4000" dirty="0" smtClean="0">
                <a:solidFill>
                  <a:schemeClr val="accent6">
                    <a:lumMod val="40000"/>
                    <a:lumOff val="60000"/>
                  </a:schemeClr>
                </a:solidFill>
              </a:rPr>
              <a:t>Теплове забруднення</a:t>
            </a:r>
          </a:p>
          <a:p>
            <a:pPr marL="457200" indent="-457200" algn="l">
              <a:buFont typeface="Wingdings" pitchFamily="2" charset="2"/>
              <a:buChar char="ü"/>
            </a:pPr>
            <a:r>
              <a:rPr lang="uk-UA" sz="4000" dirty="0" smtClean="0">
                <a:solidFill>
                  <a:schemeClr val="accent6">
                    <a:lumMod val="40000"/>
                    <a:lumOff val="60000"/>
                  </a:schemeClr>
                </a:solidFill>
              </a:rPr>
              <a:t>Викидання продуктів згоряння</a:t>
            </a:r>
            <a:endParaRPr lang="ru-RU" sz="4000" dirty="0">
              <a:solidFill>
                <a:schemeClr val="accent6">
                  <a:lumMod val="40000"/>
                  <a:lumOff val="60000"/>
                </a:schemeClr>
              </a:solidFill>
            </a:endParaRPr>
          </a:p>
        </p:txBody>
      </p:sp>
    </p:spTree>
    <p:extLst>
      <p:ext uri="{BB962C8B-B14F-4D97-AF65-F5344CB8AC3E}">
        <p14:creationId xmlns:p14="http://schemas.microsoft.com/office/powerpoint/2010/main" val="511022677"/>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25 E"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Autofit/>
          </a:bodyPr>
          <a:lstStyle/>
          <a:p>
            <a:r>
              <a:rPr lang="ru-RU" sz="2400" dirty="0" err="1">
                <a:solidFill>
                  <a:srgbClr val="FFFF00"/>
                </a:solidFill>
              </a:rPr>
              <a:t>Теплові</a:t>
            </a:r>
            <a:r>
              <a:rPr lang="ru-RU" sz="2400" dirty="0">
                <a:solidFill>
                  <a:srgbClr val="FFFF00"/>
                </a:solidFill>
              </a:rPr>
              <a:t> </a:t>
            </a:r>
            <a:r>
              <a:rPr lang="ru-RU" sz="2400" dirty="0" err="1">
                <a:solidFill>
                  <a:srgbClr val="FFFF00"/>
                </a:solidFill>
              </a:rPr>
              <a:t>машини</a:t>
            </a:r>
            <a:r>
              <a:rPr lang="ru-RU" sz="2400" dirty="0">
                <a:solidFill>
                  <a:srgbClr val="FFFF00"/>
                </a:solidFill>
              </a:rPr>
              <a:t> широко </a:t>
            </a:r>
            <a:r>
              <a:rPr lang="ru-RU" sz="2400" dirty="0" err="1">
                <a:solidFill>
                  <a:srgbClr val="FFFF00"/>
                </a:solidFill>
              </a:rPr>
              <a:t>використовуються</a:t>
            </a:r>
            <a:r>
              <a:rPr lang="ru-RU" sz="2400" dirty="0">
                <a:solidFill>
                  <a:srgbClr val="FFFF00"/>
                </a:solidFill>
              </a:rPr>
              <a:t> у народному </a:t>
            </a:r>
            <a:r>
              <a:rPr lang="ru-RU" sz="2400" dirty="0" err="1">
                <a:solidFill>
                  <a:srgbClr val="FFFF00"/>
                </a:solidFill>
              </a:rPr>
              <a:t>господарстві</a:t>
            </a:r>
            <a:r>
              <a:rPr lang="ru-RU" sz="2400" dirty="0">
                <a:solidFill>
                  <a:srgbClr val="FFFF00"/>
                </a:solidFill>
              </a:rPr>
              <a:t>: </a:t>
            </a:r>
            <a:r>
              <a:rPr lang="ru-RU" sz="2400" dirty="0" err="1">
                <a:solidFill>
                  <a:srgbClr val="FFFF00"/>
                </a:solidFill>
              </a:rPr>
              <a:t>Потужні</a:t>
            </a:r>
            <a:r>
              <a:rPr lang="ru-RU" sz="2400" dirty="0">
                <a:solidFill>
                  <a:srgbClr val="FFFF00"/>
                </a:solidFill>
              </a:rPr>
              <a:t> </a:t>
            </a:r>
            <a:r>
              <a:rPr lang="ru-RU" sz="2400" dirty="0" err="1">
                <a:solidFill>
                  <a:srgbClr val="FFFF00"/>
                </a:solidFill>
              </a:rPr>
              <a:t>парові</a:t>
            </a:r>
            <a:r>
              <a:rPr lang="ru-RU" sz="2400" dirty="0">
                <a:solidFill>
                  <a:srgbClr val="FFFF00"/>
                </a:solidFill>
              </a:rPr>
              <a:t> </a:t>
            </a:r>
            <a:r>
              <a:rPr lang="ru-RU" sz="2400" dirty="0" err="1">
                <a:solidFill>
                  <a:srgbClr val="FFFF00"/>
                </a:solidFill>
              </a:rPr>
              <a:t>турбіни</a:t>
            </a:r>
            <a:r>
              <a:rPr lang="ru-RU" sz="2400" dirty="0">
                <a:solidFill>
                  <a:srgbClr val="FFFF00"/>
                </a:solidFill>
              </a:rPr>
              <a:t> на ТЕС і АЕС </a:t>
            </a:r>
            <a:r>
              <a:rPr lang="ru-RU" sz="2400" dirty="0" err="1">
                <a:solidFill>
                  <a:srgbClr val="FFFF00"/>
                </a:solidFill>
              </a:rPr>
              <a:t>приводять</a:t>
            </a:r>
            <a:r>
              <a:rPr lang="ru-RU" sz="2400" dirty="0">
                <a:solidFill>
                  <a:srgbClr val="FFFF00"/>
                </a:solidFill>
              </a:rPr>
              <a:t> у </a:t>
            </a:r>
            <a:r>
              <a:rPr lang="ru-RU" sz="2400" dirty="0" err="1">
                <a:solidFill>
                  <a:srgbClr val="FFFF00"/>
                </a:solidFill>
              </a:rPr>
              <a:t>рух</a:t>
            </a:r>
            <a:r>
              <a:rPr lang="ru-RU" sz="2400" dirty="0">
                <a:solidFill>
                  <a:srgbClr val="FFFF00"/>
                </a:solidFill>
              </a:rPr>
              <a:t> </a:t>
            </a:r>
            <a:r>
              <a:rPr lang="ru-RU" sz="2400" dirty="0" err="1">
                <a:solidFill>
                  <a:srgbClr val="FFFF00"/>
                </a:solidFill>
              </a:rPr>
              <a:t>ротори</a:t>
            </a:r>
            <a:r>
              <a:rPr lang="ru-RU" sz="2400" dirty="0">
                <a:solidFill>
                  <a:srgbClr val="FFFF00"/>
                </a:solidFill>
              </a:rPr>
              <a:t> </a:t>
            </a:r>
            <a:r>
              <a:rPr lang="ru-RU" sz="2400" dirty="0" err="1">
                <a:solidFill>
                  <a:srgbClr val="FFFF00"/>
                </a:solidFill>
              </a:rPr>
              <a:t>генераторів</a:t>
            </a:r>
            <a:r>
              <a:rPr lang="ru-RU" sz="2400" dirty="0">
                <a:solidFill>
                  <a:srgbClr val="FFFF00"/>
                </a:solidFill>
              </a:rPr>
              <a:t> </a:t>
            </a:r>
            <a:r>
              <a:rPr lang="ru-RU" sz="2400" dirty="0" err="1">
                <a:solidFill>
                  <a:srgbClr val="FFFF00"/>
                </a:solidFill>
              </a:rPr>
              <a:t>електричного</a:t>
            </a:r>
            <a:r>
              <a:rPr lang="ru-RU" sz="2400" dirty="0">
                <a:solidFill>
                  <a:srgbClr val="FFFF00"/>
                </a:solidFill>
              </a:rPr>
              <a:t> струму. </a:t>
            </a:r>
            <a:r>
              <a:rPr lang="ru-RU" sz="2400" dirty="0" err="1">
                <a:solidFill>
                  <a:srgbClr val="FFFF00"/>
                </a:solidFill>
              </a:rPr>
              <a:t>Понад</a:t>
            </a:r>
            <a:r>
              <a:rPr lang="ru-RU" sz="2400" dirty="0">
                <a:solidFill>
                  <a:srgbClr val="FFFF00"/>
                </a:solidFill>
              </a:rPr>
              <a:t> 80% </a:t>
            </a:r>
            <a:r>
              <a:rPr lang="ru-RU" sz="2400" dirty="0" err="1">
                <a:solidFill>
                  <a:srgbClr val="FFFF00"/>
                </a:solidFill>
              </a:rPr>
              <a:t>усієї</a:t>
            </a:r>
            <a:r>
              <a:rPr lang="ru-RU" sz="2400" dirty="0">
                <a:solidFill>
                  <a:srgbClr val="FFFF00"/>
                </a:solidFill>
              </a:rPr>
              <a:t> </a:t>
            </a:r>
            <a:r>
              <a:rPr lang="ru-RU" sz="2400" dirty="0" err="1">
                <a:solidFill>
                  <a:srgbClr val="FFFF00"/>
                </a:solidFill>
              </a:rPr>
              <a:t>електроенергії</a:t>
            </a:r>
            <a:r>
              <a:rPr lang="ru-RU" sz="2400" dirty="0">
                <a:solidFill>
                  <a:srgbClr val="FFFF00"/>
                </a:solidFill>
              </a:rPr>
              <a:t> в </a:t>
            </a:r>
            <a:r>
              <a:rPr lang="ru-RU" sz="2400" dirty="0" err="1">
                <a:solidFill>
                  <a:srgbClr val="FFFF00"/>
                </a:solidFill>
              </a:rPr>
              <a:t>нашій</a:t>
            </a:r>
            <a:r>
              <a:rPr lang="ru-RU" sz="2400" dirty="0">
                <a:solidFill>
                  <a:srgbClr val="FFFF00"/>
                </a:solidFill>
              </a:rPr>
              <a:t> </a:t>
            </a:r>
            <a:r>
              <a:rPr lang="ru-RU" sz="2400" dirty="0" err="1">
                <a:solidFill>
                  <a:srgbClr val="FFFF00"/>
                </a:solidFill>
              </a:rPr>
              <a:t>країні</a:t>
            </a:r>
            <a:r>
              <a:rPr lang="ru-RU" sz="2400" dirty="0">
                <a:solidFill>
                  <a:srgbClr val="FFFF00"/>
                </a:solidFill>
              </a:rPr>
              <a:t> </a:t>
            </a:r>
            <a:r>
              <a:rPr lang="ru-RU" sz="2400" dirty="0" err="1">
                <a:solidFill>
                  <a:srgbClr val="FFFF00"/>
                </a:solidFill>
              </a:rPr>
              <a:t>виробляться</a:t>
            </a:r>
            <a:r>
              <a:rPr lang="ru-RU" sz="2400" dirty="0">
                <a:solidFill>
                  <a:srgbClr val="FFFF00"/>
                </a:solidFill>
              </a:rPr>
              <a:t> на </a:t>
            </a:r>
            <a:r>
              <a:rPr lang="ru-RU" sz="2400" dirty="0" err="1">
                <a:solidFill>
                  <a:srgbClr val="FFFF00"/>
                </a:solidFill>
              </a:rPr>
              <a:t>теплових</a:t>
            </a:r>
            <a:r>
              <a:rPr lang="ru-RU" sz="2400" dirty="0">
                <a:solidFill>
                  <a:srgbClr val="FFFF00"/>
                </a:solidFill>
              </a:rPr>
              <a:t> </a:t>
            </a:r>
            <a:r>
              <a:rPr lang="ru-RU" sz="2400" dirty="0" err="1">
                <a:solidFill>
                  <a:srgbClr val="FFFF00"/>
                </a:solidFill>
              </a:rPr>
              <a:t>електростанціях</a:t>
            </a:r>
            <a:r>
              <a:rPr lang="ru-RU" sz="2400" dirty="0">
                <a:solidFill>
                  <a:srgbClr val="FFFF00"/>
                </a:solidFill>
              </a:rPr>
              <a:t>. </a:t>
            </a:r>
            <a:r>
              <a:rPr lang="ru-RU" sz="2400" dirty="0" err="1">
                <a:solidFill>
                  <a:srgbClr val="FFFF00"/>
                </a:solidFill>
              </a:rPr>
              <a:t>Залізничними</a:t>
            </a:r>
            <a:r>
              <a:rPr lang="ru-RU" sz="2400" dirty="0">
                <a:solidFill>
                  <a:srgbClr val="FFFF00"/>
                </a:solidFill>
              </a:rPr>
              <a:t> </a:t>
            </a:r>
            <a:r>
              <a:rPr lang="ru-RU" sz="2400" dirty="0" err="1">
                <a:solidFill>
                  <a:srgbClr val="FFFF00"/>
                </a:solidFill>
              </a:rPr>
              <a:t>магістралями</a:t>
            </a:r>
            <a:r>
              <a:rPr lang="ru-RU" sz="2400" dirty="0">
                <a:solidFill>
                  <a:srgbClr val="FFFF00"/>
                </a:solidFill>
              </a:rPr>
              <a:t> </a:t>
            </a:r>
            <a:r>
              <a:rPr lang="ru-RU" sz="2400" dirty="0" err="1">
                <a:solidFill>
                  <a:srgbClr val="FFFF00"/>
                </a:solidFill>
              </a:rPr>
              <a:t>водять</a:t>
            </a:r>
            <a:r>
              <a:rPr lang="ru-RU" sz="2400" dirty="0">
                <a:solidFill>
                  <a:srgbClr val="FFFF00"/>
                </a:solidFill>
              </a:rPr>
              <a:t> </a:t>
            </a:r>
            <a:r>
              <a:rPr lang="ru-RU" sz="2400" dirty="0" err="1">
                <a:solidFill>
                  <a:srgbClr val="FFFF00"/>
                </a:solidFill>
              </a:rPr>
              <a:t>состави</a:t>
            </a:r>
            <a:r>
              <a:rPr lang="ru-RU" sz="2400" dirty="0">
                <a:solidFill>
                  <a:srgbClr val="FFFF00"/>
                </a:solidFill>
              </a:rPr>
              <a:t> </a:t>
            </a:r>
            <a:r>
              <a:rPr lang="ru-RU" sz="2400" dirty="0" err="1">
                <a:solidFill>
                  <a:srgbClr val="FFFF00"/>
                </a:solidFill>
              </a:rPr>
              <a:t>потужні</a:t>
            </a:r>
            <a:r>
              <a:rPr lang="ru-RU" sz="2400" dirty="0">
                <a:solidFill>
                  <a:srgbClr val="FFFF00"/>
                </a:solidFill>
              </a:rPr>
              <a:t> </a:t>
            </a:r>
            <a:r>
              <a:rPr lang="ru-RU" sz="2400" dirty="0" err="1">
                <a:solidFill>
                  <a:srgbClr val="FFFF00"/>
                </a:solidFill>
              </a:rPr>
              <a:t>тепловози</a:t>
            </a:r>
            <a:r>
              <a:rPr lang="ru-RU" sz="2400" dirty="0">
                <a:solidFill>
                  <a:srgbClr val="FFFF00"/>
                </a:solidFill>
              </a:rPr>
              <a:t>, </a:t>
            </a:r>
            <a:r>
              <a:rPr lang="ru-RU" sz="2400" dirty="0" err="1">
                <a:solidFill>
                  <a:srgbClr val="FFFF00"/>
                </a:solidFill>
              </a:rPr>
              <a:t>водними</a:t>
            </a:r>
            <a:r>
              <a:rPr lang="ru-RU" sz="2400" dirty="0">
                <a:solidFill>
                  <a:srgbClr val="FFFF00"/>
                </a:solidFill>
              </a:rPr>
              <a:t> шляхами – </a:t>
            </a:r>
            <a:r>
              <a:rPr lang="ru-RU" sz="2400" dirty="0" err="1">
                <a:solidFill>
                  <a:srgbClr val="FFFF00"/>
                </a:solidFill>
              </a:rPr>
              <a:t>теплоходи</a:t>
            </a:r>
            <a:r>
              <a:rPr lang="ru-RU" sz="2400" dirty="0">
                <a:solidFill>
                  <a:srgbClr val="FFFF00"/>
                </a:solidFill>
              </a:rPr>
              <a:t>. </a:t>
            </a:r>
            <a:r>
              <a:rPr lang="ru-RU" sz="2400" dirty="0" err="1">
                <a:solidFill>
                  <a:srgbClr val="FFFF00"/>
                </a:solidFill>
              </a:rPr>
              <a:t>Мільйони</a:t>
            </a:r>
            <a:r>
              <a:rPr lang="ru-RU" sz="2400" dirty="0">
                <a:solidFill>
                  <a:srgbClr val="FFFF00"/>
                </a:solidFill>
              </a:rPr>
              <a:t> </a:t>
            </a:r>
            <a:r>
              <a:rPr lang="ru-RU" sz="2400" dirty="0" err="1">
                <a:solidFill>
                  <a:srgbClr val="FFFF00"/>
                </a:solidFill>
              </a:rPr>
              <a:t>автомобілів</a:t>
            </a:r>
            <a:r>
              <a:rPr lang="ru-RU" sz="2400" dirty="0">
                <a:solidFill>
                  <a:srgbClr val="FFFF00"/>
                </a:solidFill>
              </a:rPr>
              <a:t> з </a:t>
            </a:r>
            <a:r>
              <a:rPr lang="ru-RU" sz="2400" dirty="0" err="1">
                <a:solidFill>
                  <a:srgbClr val="FFFF00"/>
                </a:solidFill>
              </a:rPr>
              <a:t>двигунами</a:t>
            </a:r>
            <a:r>
              <a:rPr lang="ru-RU" sz="2400" dirty="0">
                <a:solidFill>
                  <a:srgbClr val="FFFF00"/>
                </a:solidFill>
              </a:rPr>
              <a:t> </a:t>
            </a:r>
            <a:r>
              <a:rPr lang="ru-RU" sz="2400" dirty="0" err="1">
                <a:solidFill>
                  <a:srgbClr val="FFFF00"/>
                </a:solidFill>
              </a:rPr>
              <a:t>внутрішнього</a:t>
            </a:r>
            <a:r>
              <a:rPr lang="ru-RU" sz="2400" dirty="0">
                <a:solidFill>
                  <a:srgbClr val="FFFF00"/>
                </a:solidFill>
              </a:rPr>
              <a:t> </a:t>
            </a:r>
            <a:r>
              <a:rPr lang="ru-RU" sz="2400" dirty="0" err="1">
                <a:solidFill>
                  <a:srgbClr val="FFFF00"/>
                </a:solidFill>
              </a:rPr>
              <a:t>згоряння</a:t>
            </a:r>
            <a:r>
              <a:rPr lang="ru-RU" sz="2400" dirty="0">
                <a:solidFill>
                  <a:srgbClr val="FFFF00"/>
                </a:solidFill>
              </a:rPr>
              <a:t> </a:t>
            </a:r>
            <a:r>
              <a:rPr lang="ru-RU" sz="2400" dirty="0" err="1">
                <a:solidFill>
                  <a:srgbClr val="FFFF00"/>
                </a:solidFill>
              </a:rPr>
              <a:t>перевозять</a:t>
            </a:r>
            <a:r>
              <a:rPr lang="ru-RU" sz="2400" dirty="0">
                <a:solidFill>
                  <a:srgbClr val="FFFF00"/>
                </a:solidFill>
              </a:rPr>
              <a:t> </a:t>
            </a:r>
            <a:r>
              <a:rPr lang="ru-RU" sz="2400" dirty="0" err="1">
                <a:solidFill>
                  <a:srgbClr val="FFFF00"/>
                </a:solidFill>
              </a:rPr>
              <a:t>вантажі</a:t>
            </a:r>
            <a:r>
              <a:rPr lang="ru-RU" sz="2400" dirty="0">
                <a:solidFill>
                  <a:srgbClr val="FFFF00"/>
                </a:solidFill>
              </a:rPr>
              <a:t> і </a:t>
            </a:r>
            <a:r>
              <a:rPr lang="ru-RU" sz="2400" dirty="0" err="1">
                <a:solidFill>
                  <a:srgbClr val="FFFF00"/>
                </a:solidFill>
              </a:rPr>
              <a:t>пасажирів</a:t>
            </a:r>
            <a:r>
              <a:rPr lang="ru-RU" sz="2400" dirty="0">
                <a:solidFill>
                  <a:srgbClr val="FFFF00"/>
                </a:solidFill>
              </a:rPr>
              <a:t>. </a:t>
            </a:r>
            <a:r>
              <a:rPr lang="ru-RU" sz="2400" dirty="0" err="1">
                <a:solidFill>
                  <a:srgbClr val="FFFF00"/>
                </a:solidFill>
              </a:rPr>
              <a:t>Поршневі</a:t>
            </a:r>
            <a:r>
              <a:rPr lang="ru-RU" sz="2400" dirty="0">
                <a:solidFill>
                  <a:srgbClr val="FFFF00"/>
                </a:solidFill>
              </a:rPr>
              <a:t>, </a:t>
            </a:r>
            <a:r>
              <a:rPr lang="ru-RU" sz="2400" dirty="0" err="1">
                <a:solidFill>
                  <a:srgbClr val="FFFF00"/>
                </a:solidFill>
              </a:rPr>
              <a:t>турбогвинтові</a:t>
            </a:r>
            <a:r>
              <a:rPr lang="ru-RU" sz="2400" dirty="0">
                <a:solidFill>
                  <a:srgbClr val="FFFF00"/>
                </a:solidFill>
              </a:rPr>
              <a:t> та </a:t>
            </a:r>
            <a:r>
              <a:rPr lang="ru-RU" sz="2400" dirty="0" err="1">
                <a:solidFill>
                  <a:srgbClr val="FFFF00"/>
                </a:solidFill>
              </a:rPr>
              <a:t>турбореактивні</a:t>
            </a:r>
            <a:r>
              <a:rPr lang="ru-RU" sz="2400" dirty="0">
                <a:solidFill>
                  <a:srgbClr val="FFFF00"/>
                </a:solidFill>
              </a:rPr>
              <a:t> </a:t>
            </a:r>
            <a:r>
              <a:rPr lang="ru-RU" sz="2400" dirty="0" err="1">
                <a:solidFill>
                  <a:srgbClr val="FFFF00"/>
                </a:solidFill>
              </a:rPr>
              <a:t>двигуни</a:t>
            </a:r>
            <a:r>
              <a:rPr lang="ru-RU" sz="2400" dirty="0">
                <a:solidFill>
                  <a:srgbClr val="FFFF00"/>
                </a:solidFill>
              </a:rPr>
              <a:t> </a:t>
            </a:r>
            <a:r>
              <a:rPr lang="ru-RU" sz="2400" dirty="0" err="1">
                <a:solidFill>
                  <a:srgbClr val="FFFF00"/>
                </a:solidFill>
              </a:rPr>
              <a:t>встановлені</a:t>
            </a:r>
            <a:r>
              <a:rPr lang="ru-RU" sz="2400" dirty="0">
                <a:solidFill>
                  <a:srgbClr val="FFFF00"/>
                </a:solidFill>
              </a:rPr>
              <a:t> на </a:t>
            </a:r>
            <a:r>
              <a:rPr lang="ru-RU" sz="2400" dirty="0" err="1">
                <a:solidFill>
                  <a:srgbClr val="FFFF00"/>
                </a:solidFill>
              </a:rPr>
              <a:t>літаках</a:t>
            </a:r>
            <a:r>
              <a:rPr lang="ru-RU" sz="2400" dirty="0">
                <a:solidFill>
                  <a:srgbClr val="FFFF00"/>
                </a:solidFill>
              </a:rPr>
              <a:t> і </a:t>
            </a:r>
            <a:r>
              <a:rPr lang="ru-RU" sz="2400" dirty="0" err="1">
                <a:solidFill>
                  <a:srgbClr val="FFFF00"/>
                </a:solidFill>
              </a:rPr>
              <a:t>гелікоптерах</a:t>
            </a:r>
            <a:r>
              <a:rPr lang="ru-RU" sz="2400" dirty="0">
                <a:solidFill>
                  <a:srgbClr val="FFFF00"/>
                </a:solidFill>
              </a:rPr>
              <a:t>. За </a:t>
            </a:r>
            <a:r>
              <a:rPr lang="ru-RU" sz="2400" dirty="0" err="1">
                <a:solidFill>
                  <a:srgbClr val="FFFF00"/>
                </a:solidFill>
              </a:rPr>
              <a:t>допомогою</a:t>
            </a:r>
            <a:r>
              <a:rPr lang="ru-RU" sz="2400" dirty="0">
                <a:solidFill>
                  <a:srgbClr val="FFFF00"/>
                </a:solidFill>
              </a:rPr>
              <a:t> </a:t>
            </a:r>
            <a:r>
              <a:rPr lang="ru-RU" sz="2400" dirty="0" err="1">
                <a:solidFill>
                  <a:srgbClr val="FFFF00"/>
                </a:solidFill>
              </a:rPr>
              <a:t>ракетних</a:t>
            </a:r>
            <a:r>
              <a:rPr lang="ru-RU" sz="2400" dirty="0">
                <a:solidFill>
                  <a:srgbClr val="FFFF00"/>
                </a:solidFill>
              </a:rPr>
              <a:t> </a:t>
            </a:r>
            <a:r>
              <a:rPr lang="ru-RU" sz="2400" dirty="0" err="1">
                <a:solidFill>
                  <a:srgbClr val="FFFF00"/>
                </a:solidFill>
              </a:rPr>
              <a:t>двигунів</a:t>
            </a:r>
            <a:r>
              <a:rPr lang="ru-RU" sz="2400" dirty="0">
                <a:solidFill>
                  <a:srgbClr val="FFFF00"/>
                </a:solidFill>
              </a:rPr>
              <a:t> </a:t>
            </a:r>
            <a:r>
              <a:rPr lang="ru-RU" sz="2400" dirty="0" err="1">
                <a:solidFill>
                  <a:srgbClr val="FFFF00"/>
                </a:solidFill>
              </a:rPr>
              <a:t>здійснюються</a:t>
            </a:r>
            <a:r>
              <a:rPr lang="ru-RU" sz="2400" dirty="0">
                <a:solidFill>
                  <a:srgbClr val="FFFF00"/>
                </a:solidFill>
              </a:rPr>
              <a:t> запуски </a:t>
            </a:r>
            <a:r>
              <a:rPr lang="ru-RU" sz="2400" dirty="0" err="1">
                <a:solidFill>
                  <a:srgbClr val="FFFF00"/>
                </a:solidFill>
              </a:rPr>
              <a:t>наукових</a:t>
            </a:r>
            <a:r>
              <a:rPr lang="ru-RU" sz="2400" dirty="0">
                <a:solidFill>
                  <a:srgbClr val="FFFF00"/>
                </a:solidFill>
              </a:rPr>
              <a:t> </a:t>
            </a:r>
            <a:r>
              <a:rPr lang="ru-RU" sz="2400" dirty="0" err="1">
                <a:solidFill>
                  <a:srgbClr val="FFFF00"/>
                </a:solidFill>
              </a:rPr>
              <a:t>супутників</a:t>
            </a:r>
            <a:r>
              <a:rPr lang="ru-RU" sz="2400" dirty="0">
                <a:solidFill>
                  <a:srgbClr val="FFFF00"/>
                </a:solidFill>
              </a:rPr>
              <a:t>, </a:t>
            </a:r>
            <a:r>
              <a:rPr lang="ru-RU" sz="2400" dirty="0" err="1">
                <a:solidFill>
                  <a:srgbClr val="FFFF00"/>
                </a:solidFill>
              </a:rPr>
              <a:t>космічних</a:t>
            </a:r>
            <a:r>
              <a:rPr lang="ru-RU" sz="2400" dirty="0">
                <a:solidFill>
                  <a:srgbClr val="FFFF00"/>
                </a:solidFill>
              </a:rPr>
              <a:t> </a:t>
            </a:r>
            <a:r>
              <a:rPr lang="ru-RU" sz="2400" dirty="0" err="1">
                <a:solidFill>
                  <a:srgbClr val="FFFF00"/>
                </a:solidFill>
              </a:rPr>
              <a:t>станцій</a:t>
            </a:r>
            <a:r>
              <a:rPr lang="ru-RU" sz="2400" dirty="0">
                <a:solidFill>
                  <a:srgbClr val="FFFF00"/>
                </a:solidFill>
              </a:rPr>
              <a:t>. </a:t>
            </a:r>
            <a:r>
              <a:rPr lang="ru-RU" sz="2400" dirty="0" err="1">
                <a:solidFill>
                  <a:srgbClr val="FFFF00"/>
                </a:solidFill>
              </a:rPr>
              <a:t>Двигуни</a:t>
            </a:r>
            <a:r>
              <a:rPr lang="ru-RU" sz="2400" dirty="0">
                <a:solidFill>
                  <a:srgbClr val="FFFF00"/>
                </a:solidFill>
              </a:rPr>
              <a:t> </a:t>
            </a:r>
            <a:r>
              <a:rPr lang="ru-RU" sz="2400" dirty="0" err="1">
                <a:solidFill>
                  <a:srgbClr val="FFFF00"/>
                </a:solidFill>
              </a:rPr>
              <a:t>внутрішнього</a:t>
            </a:r>
            <a:r>
              <a:rPr lang="ru-RU" sz="2400" dirty="0">
                <a:solidFill>
                  <a:srgbClr val="FFFF00"/>
                </a:solidFill>
              </a:rPr>
              <a:t> </a:t>
            </a:r>
            <a:r>
              <a:rPr lang="ru-RU" sz="2400" dirty="0" err="1">
                <a:solidFill>
                  <a:srgbClr val="FFFF00"/>
                </a:solidFill>
              </a:rPr>
              <a:t>згоряння</a:t>
            </a:r>
            <a:r>
              <a:rPr lang="ru-RU" sz="2400" dirty="0">
                <a:solidFill>
                  <a:srgbClr val="FFFF00"/>
                </a:solidFill>
              </a:rPr>
              <a:t> є основою </a:t>
            </a:r>
            <a:r>
              <a:rPr lang="ru-RU" sz="2400" dirty="0" err="1">
                <a:solidFill>
                  <a:srgbClr val="FFFF00"/>
                </a:solidFill>
              </a:rPr>
              <a:t>механізації</a:t>
            </a:r>
            <a:r>
              <a:rPr lang="ru-RU" sz="2400" dirty="0">
                <a:solidFill>
                  <a:srgbClr val="FFFF00"/>
                </a:solidFill>
              </a:rPr>
              <a:t> </a:t>
            </a:r>
            <a:r>
              <a:rPr lang="ru-RU" sz="2400" dirty="0" err="1">
                <a:solidFill>
                  <a:srgbClr val="FFFF00"/>
                </a:solidFill>
              </a:rPr>
              <a:t>виробничих</a:t>
            </a:r>
            <a:r>
              <a:rPr lang="ru-RU" sz="2400" dirty="0">
                <a:solidFill>
                  <a:srgbClr val="FFFF00"/>
                </a:solidFill>
              </a:rPr>
              <a:t> </a:t>
            </a:r>
            <a:r>
              <a:rPr lang="ru-RU" sz="2400" dirty="0" err="1">
                <a:solidFill>
                  <a:srgbClr val="FFFF00"/>
                </a:solidFill>
              </a:rPr>
              <a:t>процесів</a:t>
            </a:r>
            <a:r>
              <a:rPr lang="ru-RU" sz="2400" dirty="0">
                <a:solidFill>
                  <a:srgbClr val="FFFF00"/>
                </a:solidFill>
              </a:rPr>
              <a:t> у </a:t>
            </a:r>
            <a:r>
              <a:rPr lang="ru-RU" sz="2400" dirty="0" err="1">
                <a:solidFill>
                  <a:srgbClr val="FFFF00"/>
                </a:solidFill>
              </a:rPr>
              <a:t>сільському</a:t>
            </a:r>
            <a:r>
              <a:rPr lang="ru-RU" sz="2400" dirty="0">
                <a:solidFill>
                  <a:srgbClr val="FFFF00"/>
                </a:solidFill>
              </a:rPr>
              <a:t> </a:t>
            </a:r>
            <a:r>
              <a:rPr lang="ru-RU" sz="2400" dirty="0" err="1">
                <a:solidFill>
                  <a:srgbClr val="FFFF00"/>
                </a:solidFill>
              </a:rPr>
              <a:t>господарстві</a:t>
            </a:r>
            <a:r>
              <a:rPr lang="ru-RU" sz="2400" dirty="0">
                <a:solidFill>
                  <a:srgbClr val="FFFF00"/>
                </a:solidFill>
              </a:rPr>
              <a:t>. </a:t>
            </a:r>
            <a:r>
              <a:rPr lang="ru-RU" sz="2400" dirty="0" err="1">
                <a:solidFill>
                  <a:srgbClr val="FFFF00"/>
                </a:solidFill>
              </a:rPr>
              <a:t>Їх</a:t>
            </a:r>
            <a:r>
              <a:rPr lang="ru-RU" sz="2400" dirty="0">
                <a:solidFill>
                  <a:srgbClr val="FFFF00"/>
                </a:solidFill>
              </a:rPr>
              <a:t> </a:t>
            </a:r>
            <a:r>
              <a:rPr lang="ru-RU" sz="2400" dirty="0" err="1">
                <a:solidFill>
                  <a:srgbClr val="FFFF00"/>
                </a:solidFill>
              </a:rPr>
              <a:t>використовують</a:t>
            </a:r>
            <a:r>
              <a:rPr lang="ru-RU" sz="2400" dirty="0">
                <a:solidFill>
                  <a:srgbClr val="FFFF00"/>
                </a:solidFill>
              </a:rPr>
              <a:t> на тракторах, комбайнах, </a:t>
            </a:r>
            <a:r>
              <a:rPr lang="ru-RU" sz="2400" dirty="0" err="1">
                <a:solidFill>
                  <a:srgbClr val="FFFF00"/>
                </a:solidFill>
              </a:rPr>
              <a:t>самохідних</a:t>
            </a:r>
            <a:r>
              <a:rPr lang="ru-RU" sz="2400" dirty="0">
                <a:solidFill>
                  <a:srgbClr val="FFFF00"/>
                </a:solidFill>
              </a:rPr>
              <a:t> </a:t>
            </a:r>
            <a:r>
              <a:rPr lang="ru-RU" sz="2400" dirty="0" err="1">
                <a:solidFill>
                  <a:srgbClr val="FFFF00"/>
                </a:solidFill>
              </a:rPr>
              <a:t>шасі</a:t>
            </a:r>
            <a:r>
              <a:rPr lang="ru-RU" sz="2400" dirty="0">
                <a:solidFill>
                  <a:srgbClr val="FFFF00"/>
                </a:solidFill>
              </a:rPr>
              <a:t>, </a:t>
            </a:r>
            <a:r>
              <a:rPr lang="ru-RU" sz="2400" dirty="0" err="1">
                <a:solidFill>
                  <a:srgbClr val="FFFF00"/>
                </a:solidFill>
              </a:rPr>
              <a:t>насосних</a:t>
            </a:r>
            <a:r>
              <a:rPr lang="ru-RU" sz="2400" dirty="0">
                <a:solidFill>
                  <a:srgbClr val="FFFF00"/>
                </a:solidFill>
              </a:rPr>
              <a:t> </a:t>
            </a:r>
            <a:r>
              <a:rPr lang="ru-RU" sz="2400" dirty="0" err="1">
                <a:solidFill>
                  <a:srgbClr val="FFFF00"/>
                </a:solidFill>
              </a:rPr>
              <a:t>станціях</a:t>
            </a:r>
            <a:r>
              <a:rPr lang="ru-RU" sz="2400" dirty="0">
                <a:solidFill>
                  <a:srgbClr val="FFFF00"/>
                </a:solidFill>
              </a:rPr>
              <a:t>.</a:t>
            </a:r>
          </a:p>
        </p:txBody>
      </p:sp>
    </p:spTree>
    <p:extLst>
      <p:ext uri="{BB962C8B-B14F-4D97-AF65-F5344CB8AC3E}">
        <p14:creationId xmlns:p14="http://schemas.microsoft.com/office/powerpoint/2010/main" val="52384898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563383919"/>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algn="ctr"/>
            <a:r>
              <a:rPr lang="uk-UA" dirty="0" smtClean="0">
                <a:solidFill>
                  <a:schemeClr val="accent3">
                    <a:lumMod val="60000"/>
                    <a:lumOff val="40000"/>
                  </a:schemeClr>
                </a:solidFill>
              </a:rPr>
              <a:t>Газова турбіна</a:t>
            </a:r>
            <a:endParaRPr lang="ru-RU" dirty="0">
              <a:solidFill>
                <a:schemeClr val="accent3">
                  <a:lumMod val="60000"/>
                  <a:lumOff val="40000"/>
                </a:schemeClr>
              </a:solidFill>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1312448"/>
            <a:ext cx="6912768" cy="4997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93342421"/>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hammer.wav"/>
          </p:stSnd>
        </p:sndAc>
      </p:transition>
    </mc:Choice>
    <mc:Fallback xmlns="">
      <p:transition spd="slow">
        <p:blinds dir="vert"/>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4427485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250706"/>
          </a:xfrm>
        </p:spPr>
        <p:txBody>
          <a:bodyPr>
            <a:noAutofit/>
          </a:bodyPr>
          <a:lstStyle/>
          <a:p>
            <a:r>
              <a:rPr lang="ru-RU" sz="2800" dirty="0">
                <a:solidFill>
                  <a:srgbClr val="FFFF00"/>
                </a:solidFill>
              </a:rPr>
              <a:t>Одним </a:t>
            </a:r>
            <a:r>
              <a:rPr lang="ru-RU" sz="2800" dirty="0" err="1">
                <a:solidFill>
                  <a:srgbClr val="FFFF00"/>
                </a:solidFill>
              </a:rPr>
              <a:t>із</a:t>
            </a:r>
            <a:r>
              <a:rPr lang="ru-RU" sz="2800" dirty="0">
                <a:solidFill>
                  <a:srgbClr val="FFFF00"/>
                </a:solidFill>
              </a:rPr>
              <a:t> </a:t>
            </a:r>
            <a:r>
              <a:rPr lang="ru-RU" sz="2800" dirty="0" err="1">
                <a:solidFill>
                  <a:srgbClr val="FFFF00"/>
                </a:solidFill>
              </a:rPr>
              <a:t>факторів</a:t>
            </a:r>
            <a:r>
              <a:rPr lang="ru-RU" sz="2800" dirty="0">
                <a:solidFill>
                  <a:srgbClr val="FFFF00"/>
                </a:solidFill>
              </a:rPr>
              <a:t> негативного </a:t>
            </a:r>
            <a:r>
              <a:rPr lang="ru-RU" sz="2800" dirty="0" err="1">
                <a:solidFill>
                  <a:srgbClr val="FFFF00"/>
                </a:solidFill>
              </a:rPr>
              <a:t>впливу</a:t>
            </a:r>
            <a:r>
              <a:rPr lang="ru-RU" sz="2800" dirty="0">
                <a:solidFill>
                  <a:srgbClr val="FFFF00"/>
                </a:solidFill>
              </a:rPr>
              <a:t> </a:t>
            </a:r>
            <a:r>
              <a:rPr lang="ru-RU" sz="2800" dirty="0" err="1">
                <a:solidFill>
                  <a:srgbClr val="FFFF00"/>
                </a:solidFill>
              </a:rPr>
              <a:t>двигунів</a:t>
            </a:r>
            <a:r>
              <a:rPr lang="ru-RU" sz="2800" dirty="0">
                <a:solidFill>
                  <a:srgbClr val="FFFF00"/>
                </a:solidFill>
              </a:rPr>
              <a:t> на природу є </a:t>
            </a:r>
            <a:r>
              <a:rPr lang="ru-RU" sz="2800" u="sng" dirty="0" err="1">
                <a:solidFill>
                  <a:srgbClr val="FFFF00"/>
                </a:solidFill>
              </a:rPr>
              <a:t>теплове</a:t>
            </a:r>
            <a:r>
              <a:rPr lang="ru-RU" sz="2800" u="sng" dirty="0">
                <a:solidFill>
                  <a:srgbClr val="FFFF00"/>
                </a:solidFill>
              </a:rPr>
              <a:t> </a:t>
            </a:r>
            <a:r>
              <a:rPr lang="ru-RU" sz="2800" u="sng" dirty="0" err="1">
                <a:solidFill>
                  <a:srgbClr val="FFFF00"/>
                </a:solidFill>
              </a:rPr>
              <a:t>забруднення</a:t>
            </a:r>
            <a:r>
              <a:rPr lang="ru-RU" sz="2800" dirty="0">
                <a:solidFill>
                  <a:srgbClr val="FFFF00"/>
                </a:solidFill>
              </a:rPr>
              <a:t>. </a:t>
            </a:r>
            <a:r>
              <a:rPr lang="ru-RU" sz="2800" dirty="0" err="1">
                <a:solidFill>
                  <a:srgbClr val="FFFF00"/>
                </a:solidFill>
              </a:rPr>
              <a:t>Досить</a:t>
            </a:r>
            <a:r>
              <a:rPr lang="ru-RU" sz="2800" dirty="0">
                <a:solidFill>
                  <a:srgbClr val="FFFF00"/>
                </a:solidFill>
              </a:rPr>
              <a:t> </a:t>
            </a:r>
            <a:r>
              <a:rPr lang="ru-RU" sz="2800" dirty="0" err="1">
                <a:solidFill>
                  <a:srgbClr val="FFFF00"/>
                </a:solidFill>
              </a:rPr>
              <a:t>порівняти</a:t>
            </a:r>
            <a:r>
              <a:rPr lang="ru-RU" sz="2800" dirty="0">
                <a:solidFill>
                  <a:srgbClr val="FFFF00"/>
                </a:solidFill>
              </a:rPr>
              <a:t> температуру </a:t>
            </a:r>
            <a:r>
              <a:rPr lang="ru-RU" sz="2800" dirty="0" err="1">
                <a:solidFill>
                  <a:srgbClr val="FFFF00"/>
                </a:solidFill>
              </a:rPr>
              <a:t>газоподібних</a:t>
            </a:r>
            <a:r>
              <a:rPr lang="ru-RU" sz="2800" dirty="0">
                <a:solidFill>
                  <a:srgbClr val="FFFF00"/>
                </a:solidFill>
              </a:rPr>
              <a:t> </a:t>
            </a:r>
            <a:r>
              <a:rPr lang="ru-RU" sz="2800" dirty="0" err="1">
                <a:solidFill>
                  <a:srgbClr val="FFFF00"/>
                </a:solidFill>
              </a:rPr>
              <a:t>продуктів</a:t>
            </a:r>
            <a:r>
              <a:rPr lang="ru-RU" sz="2800" dirty="0">
                <a:solidFill>
                  <a:srgbClr val="FFFF00"/>
                </a:solidFill>
              </a:rPr>
              <a:t> </a:t>
            </a:r>
            <a:r>
              <a:rPr lang="ru-RU" sz="2800" dirty="0" err="1">
                <a:solidFill>
                  <a:srgbClr val="FFFF00"/>
                </a:solidFill>
              </a:rPr>
              <a:t>згоряння</a:t>
            </a:r>
            <a:r>
              <a:rPr lang="ru-RU" sz="2800" dirty="0">
                <a:solidFill>
                  <a:srgbClr val="FFFF00"/>
                </a:solidFill>
              </a:rPr>
              <a:t> з температурою </a:t>
            </a:r>
            <a:r>
              <a:rPr lang="ru-RU" sz="2800" dirty="0" err="1">
                <a:solidFill>
                  <a:srgbClr val="FFFF00"/>
                </a:solidFill>
              </a:rPr>
              <a:t>навколишнього</a:t>
            </a:r>
            <a:r>
              <a:rPr lang="ru-RU" sz="2800" dirty="0">
                <a:solidFill>
                  <a:srgbClr val="FFFF00"/>
                </a:solidFill>
              </a:rPr>
              <a:t> </a:t>
            </a:r>
            <a:r>
              <a:rPr lang="ru-RU" sz="2800" dirty="0" err="1">
                <a:solidFill>
                  <a:srgbClr val="FFFF00"/>
                </a:solidFill>
              </a:rPr>
              <a:t>середовища</a:t>
            </a:r>
            <a:r>
              <a:rPr lang="ru-RU" sz="2800" dirty="0">
                <a:solidFill>
                  <a:srgbClr val="FFFF00"/>
                </a:solidFill>
              </a:rPr>
              <a:t> (</a:t>
            </a:r>
            <a:r>
              <a:rPr lang="ru-RU" sz="2800" dirty="0" err="1">
                <a:solidFill>
                  <a:srgbClr val="FFFF00"/>
                </a:solidFill>
              </a:rPr>
              <a:t>наприклад</a:t>
            </a:r>
            <a:r>
              <a:rPr lang="ru-RU" sz="2800" dirty="0">
                <a:solidFill>
                  <a:srgbClr val="FFFF00"/>
                </a:solidFill>
              </a:rPr>
              <a:t> у ДВЗ t=1600 – 25000С). </a:t>
            </a:r>
            <a:r>
              <a:rPr lang="ru-RU" sz="2800" dirty="0" err="1">
                <a:solidFill>
                  <a:srgbClr val="FFFF00"/>
                </a:solidFill>
              </a:rPr>
              <a:t>Це</a:t>
            </a:r>
            <a:r>
              <a:rPr lang="ru-RU" sz="2800" dirty="0">
                <a:solidFill>
                  <a:srgbClr val="FFFF00"/>
                </a:solidFill>
              </a:rPr>
              <a:t> </a:t>
            </a:r>
            <a:r>
              <a:rPr lang="ru-RU" sz="2800" dirty="0" err="1">
                <a:solidFill>
                  <a:srgbClr val="FFFF00"/>
                </a:solidFill>
              </a:rPr>
              <a:t>призводить</a:t>
            </a:r>
            <a:r>
              <a:rPr lang="ru-RU" sz="2800" dirty="0">
                <a:solidFill>
                  <a:srgbClr val="FFFF00"/>
                </a:solidFill>
              </a:rPr>
              <a:t> до </a:t>
            </a:r>
            <a:r>
              <a:rPr lang="ru-RU" sz="2800" dirty="0" err="1">
                <a:solidFill>
                  <a:srgbClr val="FFFF00"/>
                </a:solidFill>
              </a:rPr>
              <a:t>поступового</a:t>
            </a:r>
            <a:r>
              <a:rPr lang="ru-RU" sz="2800" dirty="0">
                <a:solidFill>
                  <a:srgbClr val="FFFF00"/>
                </a:solidFill>
              </a:rPr>
              <a:t> </a:t>
            </a:r>
            <a:r>
              <a:rPr lang="ru-RU" sz="2800" dirty="0" err="1">
                <a:solidFill>
                  <a:srgbClr val="FFFF00"/>
                </a:solidFill>
              </a:rPr>
              <a:t>підвищення</a:t>
            </a:r>
            <a:r>
              <a:rPr lang="ru-RU" sz="2800" dirty="0">
                <a:solidFill>
                  <a:srgbClr val="FFFF00"/>
                </a:solidFill>
              </a:rPr>
              <a:t> </a:t>
            </a:r>
            <a:r>
              <a:rPr lang="ru-RU" sz="2800" dirty="0" err="1">
                <a:solidFill>
                  <a:srgbClr val="FFFF00"/>
                </a:solidFill>
              </a:rPr>
              <a:t>середньої</a:t>
            </a:r>
            <a:r>
              <a:rPr lang="ru-RU" sz="2800" dirty="0">
                <a:solidFill>
                  <a:srgbClr val="FFFF00"/>
                </a:solidFill>
              </a:rPr>
              <a:t> </a:t>
            </a:r>
            <a:r>
              <a:rPr lang="ru-RU" sz="2800" dirty="0" err="1">
                <a:solidFill>
                  <a:srgbClr val="FFFF00"/>
                </a:solidFill>
              </a:rPr>
              <a:t>температури</a:t>
            </a:r>
            <a:r>
              <a:rPr lang="ru-RU" sz="2800" dirty="0">
                <a:solidFill>
                  <a:srgbClr val="FFFF00"/>
                </a:solidFill>
              </a:rPr>
              <a:t> на </a:t>
            </a:r>
            <a:r>
              <a:rPr lang="ru-RU" sz="2800" dirty="0" err="1">
                <a:solidFill>
                  <a:srgbClr val="FFFF00"/>
                </a:solidFill>
              </a:rPr>
              <a:t>Землі</a:t>
            </a:r>
            <a:r>
              <a:rPr lang="ru-RU" sz="2800" dirty="0">
                <a:solidFill>
                  <a:srgbClr val="FFFF00"/>
                </a:solidFill>
              </a:rPr>
              <a:t>. </a:t>
            </a:r>
            <a:r>
              <a:rPr lang="ru-RU" sz="2800" dirty="0" err="1">
                <a:solidFill>
                  <a:srgbClr val="FFFF00"/>
                </a:solidFill>
              </a:rPr>
              <a:t>Нині</a:t>
            </a:r>
            <a:r>
              <a:rPr lang="ru-RU" sz="2800" dirty="0">
                <a:solidFill>
                  <a:srgbClr val="FFFF00"/>
                </a:solidFill>
              </a:rPr>
              <a:t> </a:t>
            </a:r>
            <a:r>
              <a:rPr lang="ru-RU" sz="2800" dirty="0" err="1">
                <a:solidFill>
                  <a:srgbClr val="FFFF00"/>
                </a:solidFill>
              </a:rPr>
              <a:t>споживана</a:t>
            </a:r>
            <a:r>
              <a:rPr lang="ru-RU" sz="2800" dirty="0">
                <a:solidFill>
                  <a:srgbClr val="FFFF00"/>
                </a:solidFill>
              </a:rPr>
              <a:t> </a:t>
            </a:r>
            <a:r>
              <a:rPr lang="ru-RU" sz="2800" dirty="0" err="1">
                <a:solidFill>
                  <a:srgbClr val="FFFF00"/>
                </a:solidFill>
              </a:rPr>
              <a:t>потужність</a:t>
            </a:r>
            <a:r>
              <a:rPr lang="ru-RU" sz="2800" dirty="0">
                <a:solidFill>
                  <a:srgbClr val="FFFF00"/>
                </a:solidFill>
              </a:rPr>
              <a:t> </a:t>
            </a:r>
            <a:r>
              <a:rPr lang="ru-RU" sz="2800" dirty="0" err="1">
                <a:solidFill>
                  <a:srgbClr val="FFFF00"/>
                </a:solidFill>
              </a:rPr>
              <a:t>двигунів</a:t>
            </a:r>
            <a:r>
              <a:rPr lang="ru-RU" sz="2800" dirty="0">
                <a:solidFill>
                  <a:srgbClr val="FFFF00"/>
                </a:solidFill>
              </a:rPr>
              <a:t> становить </a:t>
            </a:r>
            <a:r>
              <a:rPr lang="ru-RU" sz="2800" dirty="0" err="1">
                <a:solidFill>
                  <a:srgbClr val="FFFF00"/>
                </a:solidFill>
              </a:rPr>
              <a:t>приблизно</a:t>
            </a:r>
            <a:r>
              <a:rPr lang="ru-RU" sz="2800" dirty="0">
                <a:solidFill>
                  <a:srgbClr val="FFFF00"/>
                </a:solidFill>
              </a:rPr>
              <a:t> 1010 кВт. Коли </a:t>
            </a:r>
            <a:r>
              <a:rPr lang="ru-RU" sz="2800" dirty="0" err="1">
                <a:solidFill>
                  <a:srgbClr val="FFFF00"/>
                </a:solidFill>
              </a:rPr>
              <a:t>ця</a:t>
            </a:r>
            <a:r>
              <a:rPr lang="ru-RU" sz="2800" dirty="0">
                <a:solidFill>
                  <a:srgbClr val="FFFF00"/>
                </a:solidFill>
              </a:rPr>
              <a:t> </a:t>
            </a:r>
            <a:r>
              <a:rPr lang="ru-RU" sz="2800" dirty="0" err="1">
                <a:solidFill>
                  <a:srgbClr val="FFFF00"/>
                </a:solidFill>
              </a:rPr>
              <a:t>потужність</a:t>
            </a:r>
            <a:r>
              <a:rPr lang="ru-RU" sz="2800" dirty="0">
                <a:solidFill>
                  <a:srgbClr val="FFFF00"/>
                </a:solidFill>
              </a:rPr>
              <a:t> </a:t>
            </a:r>
            <a:r>
              <a:rPr lang="ru-RU" sz="2800" dirty="0" err="1">
                <a:solidFill>
                  <a:srgbClr val="FFFF00"/>
                </a:solidFill>
              </a:rPr>
              <a:t>досягне</a:t>
            </a:r>
            <a:r>
              <a:rPr lang="ru-RU" sz="2800" dirty="0">
                <a:solidFill>
                  <a:srgbClr val="FFFF00"/>
                </a:solidFill>
              </a:rPr>
              <a:t> 3•1012кВт, </a:t>
            </a:r>
            <a:r>
              <a:rPr lang="ru-RU" sz="2800" dirty="0" err="1">
                <a:solidFill>
                  <a:srgbClr val="FFFF00"/>
                </a:solidFill>
              </a:rPr>
              <a:t>середня</a:t>
            </a:r>
            <a:r>
              <a:rPr lang="ru-RU" sz="2800" dirty="0">
                <a:solidFill>
                  <a:srgbClr val="FFFF00"/>
                </a:solidFill>
              </a:rPr>
              <a:t> температура </a:t>
            </a:r>
            <a:r>
              <a:rPr lang="ru-RU" sz="2800" dirty="0" err="1">
                <a:solidFill>
                  <a:srgbClr val="FFFF00"/>
                </a:solidFill>
              </a:rPr>
              <a:t>підвищиться</a:t>
            </a:r>
            <a:r>
              <a:rPr lang="ru-RU" sz="2800" dirty="0">
                <a:solidFill>
                  <a:srgbClr val="FFFF00"/>
                </a:solidFill>
              </a:rPr>
              <a:t> </a:t>
            </a:r>
            <a:r>
              <a:rPr lang="ru-RU" sz="2800" dirty="0" err="1">
                <a:solidFill>
                  <a:srgbClr val="FFFF00"/>
                </a:solidFill>
              </a:rPr>
              <a:t>приблизно</a:t>
            </a:r>
            <a:r>
              <a:rPr lang="ru-RU" sz="2800" dirty="0">
                <a:solidFill>
                  <a:srgbClr val="FFFF00"/>
                </a:solidFill>
              </a:rPr>
              <a:t> на 1 градус. Подальше </a:t>
            </a:r>
            <a:r>
              <a:rPr lang="ru-RU" sz="2800" dirty="0" err="1">
                <a:solidFill>
                  <a:srgbClr val="FFFF00"/>
                </a:solidFill>
              </a:rPr>
              <a:t>підвищення</a:t>
            </a:r>
            <a:r>
              <a:rPr lang="ru-RU" sz="2800" dirty="0">
                <a:solidFill>
                  <a:srgbClr val="FFFF00"/>
                </a:solidFill>
              </a:rPr>
              <a:t> </a:t>
            </a:r>
            <a:r>
              <a:rPr lang="ru-RU" sz="2800" dirty="0" err="1">
                <a:solidFill>
                  <a:srgbClr val="FFFF00"/>
                </a:solidFill>
              </a:rPr>
              <a:t>температури</a:t>
            </a:r>
            <a:r>
              <a:rPr lang="ru-RU" sz="2800" dirty="0">
                <a:solidFill>
                  <a:srgbClr val="FFFF00"/>
                </a:solidFill>
              </a:rPr>
              <a:t> </a:t>
            </a:r>
            <a:r>
              <a:rPr lang="ru-RU" sz="2800" dirty="0" err="1">
                <a:solidFill>
                  <a:srgbClr val="FFFF00"/>
                </a:solidFill>
              </a:rPr>
              <a:t>може</a:t>
            </a:r>
            <a:r>
              <a:rPr lang="ru-RU" sz="2800" dirty="0">
                <a:solidFill>
                  <a:srgbClr val="FFFF00"/>
                </a:solidFill>
              </a:rPr>
              <a:t> </a:t>
            </a:r>
            <a:r>
              <a:rPr lang="ru-RU" sz="2800" dirty="0" err="1">
                <a:solidFill>
                  <a:srgbClr val="FFFF00"/>
                </a:solidFill>
              </a:rPr>
              <a:t>спричинити</a:t>
            </a:r>
            <a:r>
              <a:rPr lang="ru-RU" sz="2800" dirty="0">
                <a:solidFill>
                  <a:srgbClr val="FFFF00"/>
                </a:solidFill>
              </a:rPr>
              <a:t> </a:t>
            </a:r>
            <a:r>
              <a:rPr lang="ru-RU" sz="2800" dirty="0" err="1">
                <a:solidFill>
                  <a:srgbClr val="FFFF00"/>
                </a:solidFill>
              </a:rPr>
              <a:t>загрозу</a:t>
            </a:r>
            <a:r>
              <a:rPr lang="ru-RU" sz="2800" dirty="0">
                <a:solidFill>
                  <a:srgbClr val="FFFF00"/>
                </a:solidFill>
              </a:rPr>
              <a:t> </a:t>
            </a:r>
            <a:r>
              <a:rPr lang="ru-RU" sz="2800" dirty="0" err="1">
                <a:solidFill>
                  <a:srgbClr val="FFFF00"/>
                </a:solidFill>
              </a:rPr>
              <a:t>танення</a:t>
            </a:r>
            <a:r>
              <a:rPr lang="ru-RU" sz="2800" dirty="0">
                <a:solidFill>
                  <a:srgbClr val="FFFF00"/>
                </a:solidFill>
              </a:rPr>
              <a:t> </a:t>
            </a:r>
            <a:r>
              <a:rPr lang="ru-RU" sz="2800" dirty="0" err="1">
                <a:solidFill>
                  <a:srgbClr val="FFFF00"/>
                </a:solidFill>
              </a:rPr>
              <a:t>льодовиків</a:t>
            </a:r>
            <a:r>
              <a:rPr lang="ru-RU" sz="2800" dirty="0">
                <a:solidFill>
                  <a:srgbClr val="FFFF00"/>
                </a:solidFill>
              </a:rPr>
              <a:t> і </a:t>
            </a:r>
            <a:r>
              <a:rPr lang="ru-RU" sz="2800" dirty="0" err="1">
                <a:solidFill>
                  <a:srgbClr val="FFFF00"/>
                </a:solidFill>
              </a:rPr>
              <a:t>катастрофічного</a:t>
            </a:r>
            <a:r>
              <a:rPr lang="ru-RU" sz="2800" dirty="0">
                <a:solidFill>
                  <a:srgbClr val="FFFF00"/>
                </a:solidFill>
              </a:rPr>
              <a:t> </a:t>
            </a:r>
            <a:r>
              <a:rPr lang="ru-RU" sz="2800" dirty="0" err="1">
                <a:solidFill>
                  <a:srgbClr val="FFFF00"/>
                </a:solidFill>
              </a:rPr>
              <a:t>підвищення</a:t>
            </a:r>
            <a:r>
              <a:rPr lang="ru-RU" sz="2800" dirty="0">
                <a:solidFill>
                  <a:srgbClr val="FFFF00"/>
                </a:solidFill>
              </a:rPr>
              <a:t> </a:t>
            </a:r>
            <a:r>
              <a:rPr lang="ru-RU" sz="2800" dirty="0" err="1">
                <a:solidFill>
                  <a:srgbClr val="FFFF00"/>
                </a:solidFill>
              </a:rPr>
              <a:t>рівня</a:t>
            </a:r>
            <a:r>
              <a:rPr lang="ru-RU" sz="2800" dirty="0">
                <a:solidFill>
                  <a:srgbClr val="FFFF00"/>
                </a:solidFill>
              </a:rPr>
              <a:t> </a:t>
            </a:r>
            <a:r>
              <a:rPr lang="ru-RU" sz="2800" dirty="0" err="1">
                <a:solidFill>
                  <a:srgbClr val="FFFF00"/>
                </a:solidFill>
              </a:rPr>
              <a:t>світового</a:t>
            </a:r>
            <a:r>
              <a:rPr lang="ru-RU" sz="2800" dirty="0">
                <a:solidFill>
                  <a:srgbClr val="FFFF00"/>
                </a:solidFill>
              </a:rPr>
              <a:t> океану.</a:t>
            </a:r>
          </a:p>
        </p:txBody>
      </p:sp>
    </p:spTree>
    <p:extLst>
      <p:ext uri="{BB962C8B-B14F-4D97-AF65-F5344CB8AC3E}">
        <p14:creationId xmlns:p14="http://schemas.microsoft.com/office/powerpoint/2010/main" val="4175849721"/>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2352" y="1"/>
            <a:ext cx="6858000" cy="6858000"/>
          </a:xfrm>
        </p:spPr>
      </p:pic>
    </p:spTree>
    <p:extLst>
      <p:ext uri="{BB962C8B-B14F-4D97-AF65-F5344CB8AC3E}">
        <p14:creationId xmlns:p14="http://schemas.microsoft.com/office/powerpoint/2010/main" val="237841207"/>
      </p:ext>
    </p:extLst>
  </p:cSld>
  <p:clrMapOvr>
    <a:masterClrMapping/>
  </p:clrMapOvr>
  <p:transition spd="slow">
    <p:cover/>
    <p:sndAc>
      <p:stSnd>
        <p:snd r:embed="rId2" name="hammer.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322714"/>
          </a:xfrm>
        </p:spPr>
        <p:txBody>
          <a:bodyPr>
            <a:normAutofit/>
          </a:bodyPr>
          <a:lstStyle/>
          <a:p>
            <a:r>
              <a:rPr lang="ru-RU" sz="2000" dirty="0">
                <a:solidFill>
                  <a:srgbClr val="FFFF00"/>
                </a:solidFill>
              </a:rPr>
              <a:t>Другим фактором негативного </a:t>
            </a:r>
            <a:r>
              <a:rPr lang="ru-RU" sz="2000" dirty="0" err="1">
                <a:solidFill>
                  <a:srgbClr val="FFFF00"/>
                </a:solidFill>
              </a:rPr>
              <a:t>впливу</a:t>
            </a:r>
            <a:r>
              <a:rPr lang="ru-RU" sz="2000" dirty="0">
                <a:solidFill>
                  <a:srgbClr val="FFFF00"/>
                </a:solidFill>
              </a:rPr>
              <a:t> на природу є </a:t>
            </a:r>
            <a:r>
              <a:rPr lang="ru-RU" sz="2000" dirty="0" err="1">
                <a:solidFill>
                  <a:srgbClr val="FFFF00"/>
                </a:solidFill>
              </a:rPr>
              <a:t>надмірно</a:t>
            </a:r>
            <a:r>
              <a:rPr lang="ru-RU" sz="2000" dirty="0">
                <a:solidFill>
                  <a:srgbClr val="FFFF00"/>
                </a:solidFill>
              </a:rPr>
              <a:t> </a:t>
            </a:r>
            <a:r>
              <a:rPr lang="ru-RU" sz="2000" dirty="0" err="1">
                <a:solidFill>
                  <a:srgbClr val="FFFF00"/>
                </a:solidFill>
              </a:rPr>
              <a:t>велике</a:t>
            </a:r>
            <a:r>
              <a:rPr lang="ru-RU" sz="2000" dirty="0">
                <a:solidFill>
                  <a:srgbClr val="FFFF00"/>
                </a:solidFill>
              </a:rPr>
              <a:t> </a:t>
            </a:r>
            <a:r>
              <a:rPr lang="ru-RU" sz="2000" dirty="0" err="1">
                <a:solidFill>
                  <a:srgbClr val="FFFF00"/>
                </a:solidFill>
              </a:rPr>
              <a:t>споживання</a:t>
            </a:r>
            <a:r>
              <a:rPr lang="ru-RU" sz="2000" dirty="0">
                <a:solidFill>
                  <a:srgbClr val="FFFF00"/>
                </a:solidFill>
              </a:rPr>
              <a:t> </a:t>
            </a:r>
            <a:r>
              <a:rPr lang="ru-RU" sz="2000" dirty="0" err="1">
                <a:solidFill>
                  <a:srgbClr val="FFFF00"/>
                </a:solidFill>
              </a:rPr>
              <a:t>кисню</a:t>
            </a:r>
            <a:r>
              <a:rPr lang="ru-RU" sz="2000" dirty="0">
                <a:solidFill>
                  <a:srgbClr val="FFFF00"/>
                </a:solidFill>
              </a:rPr>
              <a:t> </a:t>
            </a:r>
            <a:r>
              <a:rPr lang="ru-RU" sz="2000" dirty="0" err="1">
                <a:solidFill>
                  <a:srgbClr val="FFFF00"/>
                </a:solidFill>
              </a:rPr>
              <a:t>тепловими</a:t>
            </a:r>
            <a:r>
              <a:rPr lang="ru-RU" sz="2000" dirty="0">
                <a:solidFill>
                  <a:srgbClr val="FFFF00"/>
                </a:solidFill>
              </a:rPr>
              <a:t> </a:t>
            </a:r>
            <a:r>
              <a:rPr lang="ru-RU" sz="2000" dirty="0" err="1">
                <a:solidFill>
                  <a:srgbClr val="FFFF00"/>
                </a:solidFill>
              </a:rPr>
              <a:t>двигунами</a:t>
            </a:r>
            <a:r>
              <a:rPr lang="ru-RU" sz="2000" dirty="0">
                <a:solidFill>
                  <a:srgbClr val="FFFF00"/>
                </a:solidFill>
              </a:rPr>
              <a:t> і </a:t>
            </a:r>
            <a:r>
              <a:rPr lang="ru-RU" sz="2000" dirty="0" err="1">
                <a:solidFill>
                  <a:srgbClr val="FFFF00"/>
                </a:solidFill>
              </a:rPr>
              <a:t>викидання</a:t>
            </a:r>
            <a:r>
              <a:rPr lang="ru-RU" sz="2000" dirty="0">
                <a:solidFill>
                  <a:srgbClr val="FFFF00"/>
                </a:solidFill>
              </a:rPr>
              <a:t> в атмосферу </a:t>
            </a:r>
            <a:r>
              <a:rPr lang="ru-RU" sz="2000" dirty="0" err="1">
                <a:solidFill>
                  <a:srgbClr val="FFFF00"/>
                </a:solidFill>
              </a:rPr>
              <a:t>продуктів</a:t>
            </a:r>
            <a:r>
              <a:rPr lang="ru-RU" sz="2000" dirty="0">
                <a:solidFill>
                  <a:srgbClr val="FFFF00"/>
                </a:solidFill>
              </a:rPr>
              <a:t> </a:t>
            </a:r>
            <a:r>
              <a:rPr lang="ru-RU" sz="2000" dirty="0" err="1">
                <a:solidFill>
                  <a:srgbClr val="FFFF00"/>
                </a:solidFill>
              </a:rPr>
              <a:t>згоряння</a:t>
            </a:r>
            <a:r>
              <a:rPr lang="ru-RU" sz="2000" dirty="0">
                <a:solidFill>
                  <a:srgbClr val="FFFF00"/>
                </a:solidFill>
              </a:rPr>
              <a:t>, </a:t>
            </a:r>
            <a:r>
              <a:rPr lang="ru-RU" sz="2000" dirty="0" err="1">
                <a:solidFill>
                  <a:srgbClr val="FFFF00"/>
                </a:solidFill>
              </a:rPr>
              <a:t>які</a:t>
            </a:r>
            <a:r>
              <a:rPr lang="ru-RU" sz="2000" dirty="0">
                <a:solidFill>
                  <a:srgbClr val="FFFF00"/>
                </a:solidFill>
              </a:rPr>
              <a:t> </a:t>
            </a:r>
            <a:r>
              <a:rPr lang="ru-RU" sz="2000" dirty="0" err="1">
                <a:solidFill>
                  <a:srgbClr val="FFFF00"/>
                </a:solidFill>
              </a:rPr>
              <a:t>містять</a:t>
            </a:r>
            <a:r>
              <a:rPr lang="ru-RU" sz="2000" dirty="0">
                <a:solidFill>
                  <a:srgbClr val="FFFF00"/>
                </a:solidFill>
              </a:rPr>
              <a:t> у </a:t>
            </a:r>
            <a:r>
              <a:rPr lang="ru-RU" sz="2000" dirty="0" err="1">
                <a:solidFill>
                  <a:srgbClr val="FFFF00"/>
                </a:solidFill>
              </a:rPr>
              <a:t>собі</a:t>
            </a:r>
            <a:r>
              <a:rPr lang="ru-RU" sz="2000" dirty="0">
                <a:solidFill>
                  <a:srgbClr val="FFFF00"/>
                </a:solidFill>
              </a:rPr>
              <a:t> </a:t>
            </a:r>
            <a:r>
              <a:rPr lang="ru-RU" sz="2000" dirty="0" err="1">
                <a:solidFill>
                  <a:srgbClr val="FFFF00"/>
                </a:solidFill>
              </a:rPr>
              <a:t>шкідливі</a:t>
            </a:r>
            <a:r>
              <a:rPr lang="ru-RU" sz="2000" dirty="0">
                <a:solidFill>
                  <a:srgbClr val="FFFF00"/>
                </a:solidFill>
              </a:rPr>
              <a:t> </a:t>
            </a:r>
            <a:r>
              <a:rPr lang="ru-RU" sz="2000" dirty="0" err="1">
                <a:solidFill>
                  <a:srgbClr val="FFFF00"/>
                </a:solidFill>
              </a:rPr>
              <a:t>речовини</a:t>
            </a:r>
            <a:r>
              <a:rPr lang="ru-RU" sz="2000" dirty="0">
                <a:solidFill>
                  <a:srgbClr val="FFFF00"/>
                </a:solidFill>
              </a:rPr>
              <a:t>.</a:t>
            </a:r>
            <a:br>
              <a:rPr lang="ru-RU" sz="2000" dirty="0">
                <a:solidFill>
                  <a:srgbClr val="FFFF00"/>
                </a:solidFill>
              </a:rPr>
            </a:br>
            <a:r>
              <a:rPr lang="ru-RU" sz="2000" dirty="0">
                <a:solidFill>
                  <a:srgbClr val="FFFF00"/>
                </a:solidFill>
              </a:rPr>
              <a:t>У </a:t>
            </a:r>
            <a:r>
              <a:rPr lang="ru-RU" sz="2000" dirty="0" err="1">
                <a:solidFill>
                  <a:srgbClr val="FFFF00"/>
                </a:solidFill>
              </a:rPr>
              <a:t>відпрацьованих</a:t>
            </a:r>
            <a:r>
              <a:rPr lang="ru-RU" sz="2000" dirty="0">
                <a:solidFill>
                  <a:srgbClr val="FFFF00"/>
                </a:solidFill>
              </a:rPr>
              <a:t> газах </a:t>
            </a:r>
            <a:r>
              <a:rPr lang="ru-RU" sz="2000" dirty="0" err="1">
                <a:solidFill>
                  <a:srgbClr val="FFFF00"/>
                </a:solidFill>
              </a:rPr>
              <a:t>міститься</a:t>
            </a:r>
            <a:r>
              <a:rPr lang="ru-RU" sz="2000" dirty="0">
                <a:solidFill>
                  <a:srgbClr val="FFFF00"/>
                </a:solidFill>
              </a:rPr>
              <a:t> </a:t>
            </a:r>
            <a:r>
              <a:rPr lang="ru-RU" sz="2000" dirty="0" err="1">
                <a:solidFill>
                  <a:srgbClr val="FFFF00"/>
                </a:solidFill>
              </a:rPr>
              <a:t>понад</a:t>
            </a:r>
            <a:r>
              <a:rPr lang="ru-RU" sz="2000" dirty="0">
                <a:solidFill>
                  <a:srgbClr val="FFFF00"/>
                </a:solidFill>
              </a:rPr>
              <a:t> 170 </a:t>
            </a:r>
            <a:r>
              <a:rPr lang="ru-RU" sz="2000" dirty="0" err="1">
                <a:solidFill>
                  <a:srgbClr val="FFFF00"/>
                </a:solidFill>
              </a:rPr>
              <a:t>різних</a:t>
            </a:r>
            <a:r>
              <a:rPr lang="ru-RU" sz="2000" dirty="0">
                <a:solidFill>
                  <a:srgbClr val="FFFF00"/>
                </a:solidFill>
              </a:rPr>
              <a:t> </a:t>
            </a:r>
            <a:r>
              <a:rPr lang="ru-RU" sz="2000" dirty="0" err="1">
                <a:solidFill>
                  <a:srgbClr val="FFFF00"/>
                </a:solidFill>
              </a:rPr>
              <a:t>шкідливих</a:t>
            </a:r>
            <a:r>
              <a:rPr lang="ru-RU" sz="2000" dirty="0">
                <a:solidFill>
                  <a:srgbClr val="FFFF00"/>
                </a:solidFill>
              </a:rPr>
              <a:t> </a:t>
            </a:r>
            <a:r>
              <a:rPr lang="ru-RU" sz="2000" dirty="0" err="1">
                <a:solidFill>
                  <a:srgbClr val="FFFF00"/>
                </a:solidFill>
              </a:rPr>
              <a:t>компонентів</a:t>
            </a:r>
            <a:r>
              <a:rPr lang="ru-RU" sz="2000" dirty="0">
                <a:solidFill>
                  <a:srgbClr val="FFFF00"/>
                </a:solidFill>
              </a:rPr>
              <a:t>, </a:t>
            </a:r>
            <a:r>
              <a:rPr lang="ru-RU" sz="2000" dirty="0" err="1">
                <a:solidFill>
                  <a:srgbClr val="FFFF00"/>
                </a:solidFill>
              </a:rPr>
              <a:t>наявність</a:t>
            </a:r>
            <a:r>
              <a:rPr lang="ru-RU" sz="2000" dirty="0">
                <a:solidFill>
                  <a:srgbClr val="FFFF00"/>
                </a:solidFill>
              </a:rPr>
              <a:t> 160 з </a:t>
            </a:r>
            <a:r>
              <a:rPr lang="ru-RU" sz="2000" dirty="0" err="1">
                <a:solidFill>
                  <a:srgbClr val="FFFF00"/>
                </a:solidFill>
              </a:rPr>
              <a:t>яких</a:t>
            </a:r>
            <a:r>
              <a:rPr lang="ru-RU" sz="2000" dirty="0">
                <a:solidFill>
                  <a:srgbClr val="FFFF00"/>
                </a:solidFill>
              </a:rPr>
              <a:t> </a:t>
            </a:r>
            <a:r>
              <a:rPr lang="ru-RU" sz="2000" dirty="0" err="1">
                <a:solidFill>
                  <a:srgbClr val="FFFF00"/>
                </a:solidFill>
              </a:rPr>
              <a:t>зумовлена</a:t>
            </a:r>
            <a:r>
              <a:rPr lang="ru-RU" sz="2000" dirty="0">
                <a:solidFill>
                  <a:srgbClr val="FFFF00"/>
                </a:solidFill>
              </a:rPr>
              <a:t> </a:t>
            </a:r>
            <a:r>
              <a:rPr lang="ru-RU" sz="2000" dirty="0" err="1">
                <a:solidFill>
                  <a:srgbClr val="FFFF00"/>
                </a:solidFill>
              </a:rPr>
              <a:t>неповним</a:t>
            </a:r>
            <a:r>
              <a:rPr lang="ru-RU" sz="2000" dirty="0">
                <a:solidFill>
                  <a:srgbClr val="FFFF00"/>
                </a:solidFill>
              </a:rPr>
              <a:t> </a:t>
            </a:r>
            <a:r>
              <a:rPr lang="ru-RU" sz="2000" dirty="0" err="1">
                <a:solidFill>
                  <a:srgbClr val="FFFF00"/>
                </a:solidFill>
              </a:rPr>
              <a:t>згорянням</a:t>
            </a:r>
            <a:r>
              <a:rPr lang="ru-RU" sz="2000" dirty="0">
                <a:solidFill>
                  <a:srgbClr val="FFFF00"/>
                </a:solidFill>
              </a:rPr>
              <a:t> </a:t>
            </a:r>
            <a:r>
              <a:rPr lang="ru-RU" sz="2000" dirty="0" err="1">
                <a:solidFill>
                  <a:srgbClr val="FFFF00"/>
                </a:solidFill>
              </a:rPr>
              <a:t>палива</a:t>
            </a:r>
            <a:r>
              <a:rPr lang="ru-RU" sz="2000" dirty="0">
                <a:solidFill>
                  <a:srgbClr val="FFFF00"/>
                </a:solidFill>
              </a:rPr>
              <a:t> у </a:t>
            </a:r>
            <a:r>
              <a:rPr lang="ru-RU" sz="2000" dirty="0" err="1">
                <a:solidFill>
                  <a:srgbClr val="FFFF00"/>
                </a:solidFill>
              </a:rPr>
              <a:t>двигунах</a:t>
            </a:r>
            <a:r>
              <a:rPr lang="ru-RU" sz="2000" dirty="0">
                <a:solidFill>
                  <a:srgbClr val="FFFF00"/>
                </a:solidFill>
              </a:rPr>
              <a:t>. Зараз у </a:t>
            </a:r>
            <a:r>
              <a:rPr lang="ru-RU" sz="2000" dirty="0" err="1">
                <a:solidFill>
                  <a:srgbClr val="FFFF00"/>
                </a:solidFill>
              </a:rPr>
              <a:t>всьому</a:t>
            </a:r>
            <a:r>
              <a:rPr lang="ru-RU" sz="2000" dirty="0">
                <a:solidFill>
                  <a:srgbClr val="FFFF00"/>
                </a:solidFill>
              </a:rPr>
              <a:t> </a:t>
            </a:r>
            <a:r>
              <a:rPr lang="ru-RU" sz="2000" dirty="0" err="1">
                <a:solidFill>
                  <a:srgbClr val="FFFF00"/>
                </a:solidFill>
              </a:rPr>
              <a:t>світі</a:t>
            </a:r>
            <a:r>
              <a:rPr lang="ru-RU" sz="2000" dirty="0">
                <a:solidFill>
                  <a:srgbClr val="FFFF00"/>
                </a:solidFill>
              </a:rPr>
              <a:t> </a:t>
            </a:r>
            <a:r>
              <a:rPr lang="ru-RU" sz="2000" dirty="0" err="1">
                <a:solidFill>
                  <a:srgbClr val="FFFF00"/>
                </a:solidFill>
              </a:rPr>
              <a:t>енергетичні</a:t>
            </a:r>
            <a:r>
              <a:rPr lang="ru-RU" sz="2000" dirty="0">
                <a:solidFill>
                  <a:srgbClr val="FFFF00"/>
                </a:solidFill>
              </a:rPr>
              <a:t> установки </a:t>
            </a:r>
            <a:r>
              <a:rPr lang="ru-RU" sz="2000" dirty="0" err="1">
                <a:solidFill>
                  <a:srgbClr val="FFFF00"/>
                </a:solidFill>
              </a:rPr>
              <a:t>викидають</a:t>
            </a:r>
            <a:r>
              <a:rPr lang="ru-RU" sz="2000" dirty="0">
                <a:solidFill>
                  <a:srgbClr val="FFFF00"/>
                </a:solidFill>
              </a:rPr>
              <a:t> в атмосферу </a:t>
            </a:r>
            <a:r>
              <a:rPr lang="ru-RU" sz="2000" dirty="0" err="1">
                <a:solidFill>
                  <a:srgbClr val="FFFF00"/>
                </a:solidFill>
              </a:rPr>
              <a:t>щорічно</a:t>
            </a:r>
            <a:r>
              <a:rPr lang="ru-RU" sz="2000" dirty="0">
                <a:solidFill>
                  <a:srgbClr val="FFFF00"/>
                </a:solidFill>
              </a:rPr>
              <a:t> 200 – 250 млн. тон золи і </a:t>
            </a:r>
            <a:r>
              <a:rPr lang="ru-RU" sz="2000" dirty="0" err="1">
                <a:solidFill>
                  <a:srgbClr val="FFFF00"/>
                </a:solidFill>
              </a:rPr>
              <a:t>близько</a:t>
            </a:r>
            <a:r>
              <a:rPr lang="ru-RU" sz="2000" dirty="0">
                <a:solidFill>
                  <a:srgbClr val="FFFF00"/>
                </a:solidFill>
              </a:rPr>
              <a:t> 60 млн. тонн оксиду </a:t>
            </a:r>
            <a:r>
              <a:rPr lang="ru-RU" sz="2000" dirty="0" err="1">
                <a:solidFill>
                  <a:srgbClr val="FFFF00"/>
                </a:solidFill>
              </a:rPr>
              <a:t>сірки</a:t>
            </a:r>
            <a:r>
              <a:rPr lang="ru-RU" sz="2000" dirty="0">
                <a:solidFill>
                  <a:srgbClr val="FFFF00"/>
                </a:solidFill>
              </a:rPr>
              <a:t> (</a:t>
            </a:r>
            <a:r>
              <a:rPr lang="en-US" sz="2000" dirty="0">
                <a:solidFill>
                  <a:srgbClr val="FFFF00"/>
                </a:solidFill>
              </a:rPr>
              <a:t>SO2). </a:t>
            </a:r>
            <a:r>
              <a:rPr lang="ru-RU" sz="2000" dirty="0" err="1">
                <a:solidFill>
                  <a:srgbClr val="FFFF00"/>
                </a:solidFill>
              </a:rPr>
              <a:t>Повітря</a:t>
            </a:r>
            <a:r>
              <a:rPr lang="ru-RU" sz="2000" dirty="0">
                <a:solidFill>
                  <a:srgbClr val="FFFF00"/>
                </a:solidFill>
              </a:rPr>
              <a:t> </a:t>
            </a:r>
            <a:r>
              <a:rPr lang="ru-RU" sz="2000" dirty="0" err="1">
                <a:solidFill>
                  <a:srgbClr val="FFFF00"/>
                </a:solidFill>
              </a:rPr>
              <a:t>забруднюють</a:t>
            </a:r>
            <a:r>
              <a:rPr lang="ru-RU" sz="2000" dirty="0">
                <a:solidFill>
                  <a:srgbClr val="FFFF00"/>
                </a:solidFill>
              </a:rPr>
              <a:t> і </a:t>
            </a:r>
            <a:r>
              <a:rPr lang="ru-RU" sz="2000" dirty="0" err="1">
                <a:solidFill>
                  <a:srgbClr val="FFFF00"/>
                </a:solidFill>
              </a:rPr>
              <a:t>різні</a:t>
            </a:r>
            <a:r>
              <a:rPr lang="ru-RU" sz="2000" dirty="0">
                <a:solidFill>
                  <a:srgbClr val="FFFF00"/>
                </a:solidFill>
              </a:rPr>
              <a:t> </a:t>
            </a:r>
            <a:r>
              <a:rPr lang="ru-RU" sz="2000" dirty="0" err="1">
                <a:solidFill>
                  <a:srgbClr val="FFFF00"/>
                </a:solidFill>
              </a:rPr>
              <a:t>види</a:t>
            </a:r>
            <a:r>
              <a:rPr lang="ru-RU" sz="2000" dirty="0">
                <a:solidFill>
                  <a:srgbClr val="FFFF00"/>
                </a:solidFill>
              </a:rPr>
              <a:t> транспорту, </a:t>
            </a:r>
            <a:r>
              <a:rPr lang="ru-RU" sz="2000" dirty="0" err="1">
                <a:solidFill>
                  <a:srgbClr val="FFFF00"/>
                </a:solidFill>
              </a:rPr>
              <a:t>насамперед</a:t>
            </a:r>
            <a:r>
              <a:rPr lang="ru-RU" sz="2000" dirty="0">
                <a:solidFill>
                  <a:srgbClr val="FFFF00"/>
                </a:solidFill>
              </a:rPr>
              <a:t> </a:t>
            </a:r>
            <a:r>
              <a:rPr lang="ru-RU" sz="2000" dirty="0" err="1">
                <a:solidFill>
                  <a:srgbClr val="FFFF00"/>
                </a:solidFill>
              </a:rPr>
              <a:t>автомобільний</a:t>
            </a:r>
            <a:r>
              <a:rPr lang="ru-RU" sz="2000" dirty="0">
                <a:solidFill>
                  <a:srgbClr val="FFFF00"/>
                </a:solidFill>
              </a:rPr>
              <a:t>. На </a:t>
            </a:r>
            <a:r>
              <a:rPr lang="ru-RU" sz="2000" dirty="0" err="1">
                <a:solidFill>
                  <a:srgbClr val="FFFF00"/>
                </a:solidFill>
              </a:rPr>
              <a:t>рух</a:t>
            </a:r>
            <a:r>
              <a:rPr lang="ru-RU" sz="2000" dirty="0">
                <a:solidFill>
                  <a:srgbClr val="FFFF00"/>
                </a:solidFill>
              </a:rPr>
              <a:t> </a:t>
            </a:r>
            <a:r>
              <a:rPr lang="ru-RU" sz="2000" dirty="0" err="1">
                <a:solidFill>
                  <a:srgbClr val="FFFF00"/>
                </a:solidFill>
              </a:rPr>
              <a:t>автомобіля</a:t>
            </a:r>
            <a:r>
              <a:rPr lang="ru-RU" sz="2000" dirty="0">
                <a:solidFill>
                  <a:srgbClr val="FFFF00"/>
                </a:solidFill>
              </a:rPr>
              <a:t> </a:t>
            </a:r>
            <a:r>
              <a:rPr lang="ru-RU" sz="2000" dirty="0" err="1">
                <a:solidFill>
                  <a:srgbClr val="FFFF00"/>
                </a:solidFill>
              </a:rPr>
              <a:t>використовується</a:t>
            </a:r>
            <a:r>
              <a:rPr lang="ru-RU" sz="2000" dirty="0">
                <a:solidFill>
                  <a:srgbClr val="FFFF00"/>
                </a:solidFill>
              </a:rPr>
              <a:t> </a:t>
            </a:r>
            <a:r>
              <a:rPr lang="ru-RU" sz="2000" dirty="0" err="1">
                <a:solidFill>
                  <a:srgbClr val="FFFF00"/>
                </a:solidFill>
              </a:rPr>
              <a:t>лише</a:t>
            </a:r>
            <a:r>
              <a:rPr lang="ru-RU" sz="2000" dirty="0">
                <a:solidFill>
                  <a:srgbClr val="FFFF00"/>
                </a:solidFill>
              </a:rPr>
              <a:t> 25 % </a:t>
            </a:r>
            <a:r>
              <a:rPr lang="ru-RU" sz="2000" dirty="0" err="1">
                <a:solidFill>
                  <a:srgbClr val="FFFF00"/>
                </a:solidFill>
              </a:rPr>
              <a:t>енергії</a:t>
            </a:r>
            <a:r>
              <a:rPr lang="ru-RU" sz="2000" dirty="0">
                <a:solidFill>
                  <a:srgbClr val="FFFF00"/>
                </a:solidFill>
              </a:rPr>
              <a:t> </a:t>
            </a:r>
            <a:r>
              <a:rPr lang="ru-RU" sz="2000" dirty="0" err="1">
                <a:solidFill>
                  <a:srgbClr val="FFFF00"/>
                </a:solidFill>
              </a:rPr>
              <a:t>палива</a:t>
            </a:r>
            <a:r>
              <a:rPr lang="ru-RU" sz="2000" dirty="0">
                <a:solidFill>
                  <a:srgbClr val="FFFF00"/>
                </a:solidFill>
              </a:rPr>
              <a:t>, а 75% ,,</a:t>
            </a:r>
            <a:r>
              <a:rPr lang="ru-RU" sz="2000" dirty="0" err="1">
                <a:solidFill>
                  <a:srgbClr val="FFFF00"/>
                </a:solidFill>
              </a:rPr>
              <a:t>вилітає</a:t>
            </a:r>
            <a:r>
              <a:rPr lang="ru-RU" sz="2000" dirty="0">
                <a:solidFill>
                  <a:srgbClr val="FFFF00"/>
                </a:solidFill>
              </a:rPr>
              <a:t> в трубу"". У </a:t>
            </a:r>
            <a:r>
              <a:rPr lang="ru-RU" sz="2000" dirty="0" err="1">
                <a:solidFill>
                  <a:srgbClr val="FFFF00"/>
                </a:solidFill>
              </a:rPr>
              <a:t>вихлопних</a:t>
            </a:r>
            <a:r>
              <a:rPr lang="ru-RU" sz="2000" dirty="0">
                <a:solidFill>
                  <a:srgbClr val="FFFF00"/>
                </a:solidFill>
              </a:rPr>
              <a:t> газах </a:t>
            </a:r>
            <a:r>
              <a:rPr lang="ru-RU" sz="2000" dirty="0" err="1">
                <a:solidFill>
                  <a:srgbClr val="FFFF00"/>
                </a:solidFill>
              </a:rPr>
              <a:t>двигуна</a:t>
            </a:r>
            <a:r>
              <a:rPr lang="ru-RU" sz="2000" dirty="0">
                <a:solidFill>
                  <a:srgbClr val="FFFF00"/>
                </a:solidFill>
              </a:rPr>
              <a:t> за нормального режиму </a:t>
            </a:r>
            <a:r>
              <a:rPr lang="ru-RU" sz="2000" dirty="0" err="1">
                <a:solidFill>
                  <a:srgbClr val="FFFF00"/>
                </a:solidFill>
              </a:rPr>
              <a:t>міститься</a:t>
            </a:r>
            <a:r>
              <a:rPr lang="ru-RU" sz="2000" dirty="0">
                <a:solidFill>
                  <a:srgbClr val="FFFF00"/>
                </a:solidFill>
              </a:rPr>
              <a:t> 2,7% оксиду </a:t>
            </a:r>
            <a:r>
              <a:rPr lang="ru-RU" sz="2000" dirty="0" err="1">
                <a:solidFill>
                  <a:srgbClr val="FFFF00"/>
                </a:solidFill>
              </a:rPr>
              <a:t>вуглецю</a:t>
            </a:r>
            <a:r>
              <a:rPr lang="ru-RU" sz="2000" dirty="0">
                <a:solidFill>
                  <a:srgbClr val="FFFF00"/>
                </a:solidFill>
              </a:rPr>
              <a:t>. </a:t>
            </a:r>
            <a:r>
              <a:rPr lang="ru-RU" sz="2000" dirty="0" err="1">
                <a:solidFill>
                  <a:srgbClr val="FFFF00"/>
                </a:solidFill>
              </a:rPr>
              <a:t>Під</a:t>
            </a:r>
            <a:r>
              <a:rPr lang="ru-RU" sz="2000" dirty="0">
                <a:solidFill>
                  <a:srgbClr val="FFFF00"/>
                </a:solidFill>
              </a:rPr>
              <a:t> час </a:t>
            </a:r>
            <a:r>
              <a:rPr lang="ru-RU" sz="2000" dirty="0" err="1">
                <a:solidFill>
                  <a:srgbClr val="FFFF00"/>
                </a:solidFill>
              </a:rPr>
              <a:t>зменшення</a:t>
            </a:r>
            <a:r>
              <a:rPr lang="ru-RU" sz="2000" dirty="0">
                <a:solidFill>
                  <a:srgbClr val="FFFF00"/>
                </a:solidFill>
              </a:rPr>
              <a:t> </a:t>
            </a:r>
            <a:r>
              <a:rPr lang="ru-RU" sz="2000" dirty="0" err="1">
                <a:solidFill>
                  <a:srgbClr val="FFFF00"/>
                </a:solidFill>
              </a:rPr>
              <a:t>швидкості</a:t>
            </a:r>
            <a:r>
              <a:rPr lang="ru-RU" sz="2000" dirty="0">
                <a:solidFill>
                  <a:srgbClr val="FFFF00"/>
                </a:solidFill>
              </a:rPr>
              <a:t> </a:t>
            </a:r>
            <a:r>
              <a:rPr lang="ru-RU" sz="2000" dirty="0" err="1">
                <a:solidFill>
                  <a:srgbClr val="FFFF00"/>
                </a:solidFill>
              </a:rPr>
              <a:t>руху</a:t>
            </a:r>
            <a:r>
              <a:rPr lang="ru-RU" sz="2000" dirty="0">
                <a:solidFill>
                  <a:srgbClr val="FFFF00"/>
                </a:solidFill>
              </a:rPr>
              <a:t> </a:t>
            </a:r>
            <a:r>
              <a:rPr lang="ru-RU" sz="2000" dirty="0" err="1">
                <a:solidFill>
                  <a:srgbClr val="FFFF00"/>
                </a:solidFill>
              </a:rPr>
              <a:t>автомобіля</a:t>
            </a:r>
            <a:r>
              <a:rPr lang="ru-RU" sz="2000" dirty="0">
                <a:solidFill>
                  <a:srgbClr val="FFFF00"/>
                </a:solidFill>
              </a:rPr>
              <a:t> </a:t>
            </a:r>
            <a:r>
              <a:rPr lang="ru-RU" sz="2000" dirty="0" err="1">
                <a:solidFill>
                  <a:srgbClr val="FFFF00"/>
                </a:solidFill>
              </a:rPr>
              <a:t>ця</a:t>
            </a:r>
            <a:r>
              <a:rPr lang="ru-RU" sz="2000" dirty="0">
                <a:solidFill>
                  <a:srgbClr val="FFFF00"/>
                </a:solidFill>
              </a:rPr>
              <a:t> </a:t>
            </a:r>
            <a:r>
              <a:rPr lang="ru-RU" sz="2000" dirty="0" err="1">
                <a:solidFill>
                  <a:srgbClr val="FFFF00"/>
                </a:solidFill>
              </a:rPr>
              <a:t>частка</a:t>
            </a:r>
            <a:r>
              <a:rPr lang="ru-RU" sz="2000" dirty="0">
                <a:solidFill>
                  <a:srgbClr val="FFFF00"/>
                </a:solidFill>
              </a:rPr>
              <a:t> </a:t>
            </a:r>
            <a:r>
              <a:rPr lang="ru-RU" sz="2000" dirty="0" err="1">
                <a:solidFill>
                  <a:srgbClr val="FFFF00"/>
                </a:solidFill>
              </a:rPr>
              <a:t>зростає</a:t>
            </a:r>
            <a:r>
              <a:rPr lang="ru-RU" sz="2000" dirty="0">
                <a:solidFill>
                  <a:srgbClr val="FFFF00"/>
                </a:solidFill>
              </a:rPr>
              <a:t> на 3,9%, а при </a:t>
            </a:r>
            <a:r>
              <a:rPr lang="ru-RU" sz="2000" dirty="0" err="1">
                <a:solidFill>
                  <a:srgbClr val="FFFF00"/>
                </a:solidFill>
              </a:rPr>
              <a:t>повільному</a:t>
            </a:r>
            <a:r>
              <a:rPr lang="ru-RU" sz="2000" dirty="0">
                <a:solidFill>
                  <a:srgbClr val="FFFF00"/>
                </a:solidFill>
              </a:rPr>
              <a:t> </a:t>
            </a:r>
            <a:r>
              <a:rPr lang="ru-RU" sz="2000" dirty="0" err="1">
                <a:solidFill>
                  <a:srgbClr val="FFFF00"/>
                </a:solidFill>
              </a:rPr>
              <a:t>русі</a:t>
            </a:r>
            <a:r>
              <a:rPr lang="ru-RU" sz="2000" dirty="0">
                <a:solidFill>
                  <a:srgbClr val="FFFF00"/>
                </a:solidFill>
              </a:rPr>
              <a:t> – до 6,9 %. </a:t>
            </a:r>
            <a:r>
              <a:rPr lang="ru-RU" sz="2000" dirty="0" err="1">
                <a:solidFill>
                  <a:srgbClr val="FFFF00"/>
                </a:solidFill>
              </a:rPr>
              <a:t>Жителі</a:t>
            </a:r>
            <a:r>
              <a:rPr lang="ru-RU" sz="2000" dirty="0">
                <a:solidFill>
                  <a:srgbClr val="FFFF00"/>
                </a:solidFill>
              </a:rPr>
              <a:t> великих </a:t>
            </a:r>
            <a:r>
              <a:rPr lang="ru-RU" sz="2000" dirty="0" err="1">
                <a:solidFill>
                  <a:srgbClr val="FFFF00"/>
                </a:solidFill>
              </a:rPr>
              <a:t>міст</a:t>
            </a:r>
            <a:r>
              <a:rPr lang="ru-RU" sz="2000" dirty="0">
                <a:solidFill>
                  <a:srgbClr val="FFFF00"/>
                </a:solidFill>
              </a:rPr>
              <a:t> </a:t>
            </a:r>
            <a:r>
              <a:rPr lang="ru-RU" sz="2000" dirty="0" err="1">
                <a:solidFill>
                  <a:srgbClr val="FFFF00"/>
                </a:solidFill>
              </a:rPr>
              <a:t>задихаються</a:t>
            </a:r>
            <a:r>
              <a:rPr lang="ru-RU" sz="2000" dirty="0">
                <a:solidFill>
                  <a:srgbClr val="FFFF00"/>
                </a:solidFill>
              </a:rPr>
              <a:t> </a:t>
            </a:r>
            <a:r>
              <a:rPr lang="ru-RU" sz="2000" dirty="0" err="1">
                <a:solidFill>
                  <a:srgbClr val="FFFF00"/>
                </a:solidFill>
              </a:rPr>
              <a:t>від</a:t>
            </a:r>
            <a:r>
              <a:rPr lang="ru-RU" sz="2000" dirty="0">
                <a:solidFill>
                  <a:srgbClr val="FFFF00"/>
                </a:solidFill>
              </a:rPr>
              <a:t> </a:t>
            </a:r>
            <a:r>
              <a:rPr lang="ru-RU" sz="2000" dirty="0" err="1">
                <a:solidFill>
                  <a:srgbClr val="FFFF00"/>
                </a:solidFill>
              </a:rPr>
              <a:t>вихлопних</a:t>
            </a:r>
            <a:r>
              <a:rPr lang="ru-RU" sz="2000" dirty="0">
                <a:solidFill>
                  <a:srgbClr val="FFFF00"/>
                </a:solidFill>
              </a:rPr>
              <a:t> </a:t>
            </a:r>
            <a:r>
              <a:rPr lang="ru-RU" sz="2000" dirty="0" err="1">
                <a:solidFill>
                  <a:srgbClr val="FFFF00"/>
                </a:solidFill>
              </a:rPr>
              <a:t>газів</a:t>
            </a:r>
            <a:r>
              <a:rPr lang="ru-RU" sz="2000" dirty="0">
                <a:solidFill>
                  <a:srgbClr val="FFFF00"/>
                </a:solidFill>
              </a:rPr>
              <a:t> </a:t>
            </a:r>
            <a:r>
              <a:rPr lang="ru-RU" sz="2000" dirty="0" err="1">
                <a:solidFill>
                  <a:srgbClr val="FFFF00"/>
                </a:solidFill>
              </a:rPr>
              <a:t>автомобільних</a:t>
            </a:r>
            <a:r>
              <a:rPr lang="ru-RU" sz="2000" dirty="0">
                <a:solidFill>
                  <a:srgbClr val="FFFF00"/>
                </a:solidFill>
              </a:rPr>
              <a:t> </a:t>
            </a:r>
            <a:r>
              <a:rPr lang="ru-RU" sz="2000" dirty="0" err="1">
                <a:solidFill>
                  <a:srgbClr val="FFFF00"/>
                </a:solidFill>
              </a:rPr>
              <a:t>двигунів</a:t>
            </a:r>
            <a:r>
              <a:rPr lang="ru-RU" sz="2000" dirty="0">
                <a:solidFill>
                  <a:srgbClr val="FFFF00"/>
                </a:solidFill>
              </a:rPr>
              <a:t>.</a:t>
            </a:r>
            <a:br>
              <a:rPr lang="ru-RU" sz="2000" dirty="0">
                <a:solidFill>
                  <a:srgbClr val="FFFF00"/>
                </a:solidFill>
              </a:rPr>
            </a:br>
            <a:r>
              <a:rPr lang="ru-RU" sz="2000" dirty="0" err="1">
                <a:solidFill>
                  <a:srgbClr val="FFFF00"/>
                </a:solidFill>
              </a:rPr>
              <a:t>Внаслідок</a:t>
            </a:r>
            <a:r>
              <a:rPr lang="ru-RU" sz="2000" dirty="0">
                <a:solidFill>
                  <a:srgbClr val="FFFF00"/>
                </a:solidFill>
              </a:rPr>
              <a:t> </a:t>
            </a:r>
            <a:r>
              <a:rPr lang="ru-RU" sz="2000" dirty="0" err="1">
                <a:solidFill>
                  <a:srgbClr val="FFFF00"/>
                </a:solidFill>
              </a:rPr>
              <a:t>збільшення</a:t>
            </a:r>
            <a:r>
              <a:rPr lang="ru-RU" sz="2000" dirty="0">
                <a:solidFill>
                  <a:srgbClr val="FFFF00"/>
                </a:solidFill>
              </a:rPr>
              <a:t> в </a:t>
            </a:r>
            <a:r>
              <a:rPr lang="ru-RU" sz="2000" dirty="0" err="1">
                <a:solidFill>
                  <a:srgbClr val="FFFF00"/>
                </a:solidFill>
              </a:rPr>
              <a:t>атмосфері</a:t>
            </a:r>
            <a:r>
              <a:rPr lang="ru-RU" sz="2000" dirty="0">
                <a:solidFill>
                  <a:srgbClr val="FFFF00"/>
                </a:solidFill>
              </a:rPr>
              <a:t> </a:t>
            </a:r>
            <a:r>
              <a:rPr lang="ru-RU" sz="2000" dirty="0" err="1">
                <a:solidFill>
                  <a:srgbClr val="FFFF00"/>
                </a:solidFill>
              </a:rPr>
              <a:t>кількості</a:t>
            </a:r>
            <a:r>
              <a:rPr lang="ru-RU" sz="2000" dirty="0">
                <a:solidFill>
                  <a:srgbClr val="FFFF00"/>
                </a:solidFill>
              </a:rPr>
              <a:t> оксиду </a:t>
            </a:r>
            <a:r>
              <a:rPr lang="ru-RU" sz="2000" dirty="0" err="1">
                <a:solidFill>
                  <a:srgbClr val="FFFF00"/>
                </a:solidFill>
              </a:rPr>
              <a:t>вуглецю</a:t>
            </a:r>
            <a:r>
              <a:rPr lang="ru-RU" sz="2000" dirty="0">
                <a:solidFill>
                  <a:srgbClr val="FFFF00"/>
                </a:solidFill>
              </a:rPr>
              <a:t> (</a:t>
            </a:r>
            <a:r>
              <a:rPr lang="en-US" sz="2000" dirty="0">
                <a:solidFill>
                  <a:srgbClr val="FFFF00"/>
                </a:solidFill>
              </a:rPr>
              <a:t>SO2), </a:t>
            </a:r>
            <a:r>
              <a:rPr lang="ru-RU" sz="2000" dirty="0" err="1">
                <a:solidFill>
                  <a:srgbClr val="FFFF00"/>
                </a:solidFill>
              </a:rPr>
              <a:t>який</a:t>
            </a:r>
            <a:r>
              <a:rPr lang="ru-RU" sz="2000" dirty="0">
                <a:solidFill>
                  <a:srgbClr val="FFFF00"/>
                </a:solidFill>
              </a:rPr>
              <a:t> </a:t>
            </a:r>
            <a:r>
              <a:rPr lang="ru-RU" sz="2000" dirty="0" err="1">
                <a:solidFill>
                  <a:srgbClr val="FFFF00"/>
                </a:solidFill>
              </a:rPr>
              <a:t>виділяється</a:t>
            </a:r>
            <a:r>
              <a:rPr lang="ru-RU" sz="2000" dirty="0">
                <a:solidFill>
                  <a:srgbClr val="FFFF00"/>
                </a:solidFill>
              </a:rPr>
              <a:t> в </a:t>
            </a:r>
            <a:r>
              <a:rPr lang="ru-RU" sz="2000" dirty="0" err="1">
                <a:solidFill>
                  <a:srgbClr val="FFFF00"/>
                </a:solidFill>
              </a:rPr>
              <a:t>процесі</a:t>
            </a:r>
            <a:r>
              <a:rPr lang="ru-RU" sz="2000" dirty="0">
                <a:solidFill>
                  <a:srgbClr val="FFFF00"/>
                </a:solidFill>
              </a:rPr>
              <a:t> </a:t>
            </a:r>
            <a:r>
              <a:rPr lang="ru-RU" sz="2000" dirty="0" err="1">
                <a:solidFill>
                  <a:srgbClr val="FFFF00"/>
                </a:solidFill>
              </a:rPr>
              <a:t>згоряння</a:t>
            </a:r>
            <a:r>
              <a:rPr lang="ru-RU" sz="2000" dirty="0">
                <a:solidFill>
                  <a:srgbClr val="FFFF00"/>
                </a:solidFill>
              </a:rPr>
              <a:t> </a:t>
            </a:r>
            <a:r>
              <a:rPr lang="ru-RU" sz="2000" dirty="0" err="1">
                <a:solidFill>
                  <a:srgbClr val="FFFF00"/>
                </a:solidFill>
              </a:rPr>
              <a:t>палива</a:t>
            </a:r>
            <a:r>
              <a:rPr lang="ru-RU" sz="2000" dirty="0">
                <a:solidFill>
                  <a:srgbClr val="FFFF00"/>
                </a:solidFill>
              </a:rPr>
              <a:t> у тепловому </a:t>
            </a:r>
            <a:r>
              <a:rPr lang="ru-RU" sz="2000" dirty="0" err="1">
                <a:solidFill>
                  <a:srgbClr val="FFFF00"/>
                </a:solidFill>
              </a:rPr>
              <a:t>двигуні</a:t>
            </a:r>
            <a:r>
              <a:rPr lang="ru-RU" sz="2000" dirty="0">
                <a:solidFill>
                  <a:srgbClr val="FFFF00"/>
                </a:solidFill>
              </a:rPr>
              <a:t> </a:t>
            </a:r>
            <a:r>
              <a:rPr lang="ru-RU" sz="2000" dirty="0" err="1">
                <a:solidFill>
                  <a:srgbClr val="FFFF00"/>
                </a:solidFill>
              </a:rPr>
              <a:t>порушується</a:t>
            </a:r>
            <a:r>
              <a:rPr lang="ru-RU" sz="2000" dirty="0">
                <a:solidFill>
                  <a:srgbClr val="FFFF00"/>
                </a:solidFill>
              </a:rPr>
              <a:t> </a:t>
            </a:r>
            <a:r>
              <a:rPr lang="ru-RU" sz="2000" dirty="0" err="1">
                <a:solidFill>
                  <a:srgbClr val="FFFF00"/>
                </a:solidFill>
              </a:rPr>
              <a:t>тепловий</a:t>
            </a:r>
            <a:r>
              <a:rPr lang="ru-RU" sz="2000" dirty="0">
                <a:solidFill>
                  <a:srgbClr val="FFFF00"/>
                </a:solidFill>
              </a:rPr>
              <a:t> баланс на </a:t>
            </a:r>
            <a:r>
              <a:rPr lang="ru-RU" sz="2000" dirty="0" err="1">
                <a:solidFill>
                  <a:srgbClr val="FFFF00"/>
                </a:solidFill>
              </a:rPr>
              <a:t>Землі</a:t>
            </a:r>
            <a:r>
              <a:rPr lang="ru-RU" sz="2000" dirty="0">
                <a:solidFill>
                  <a:srgbClr val="FFFF00"/>
                </a:solidFill>
              </a:rPr>
              <a:t>.</a:t>
            </a:r>
            <a:r>
              <a:rPr lang="ru-RU" dirty="0">
                <a:solidFill>
                  <a:srgbClr val="FFFF00"/>
                </a:solidFill>
              </a:rPr>
              <a:t/>
            </a:r>
            <a:br>
              <a:rPr lang="ru-RU" dirty="0">
                <a:solidFill>
                  <a:srgbClr val="FFFF00"/>
                </a:solidFill>
              </a:rPr>
            </a:br>
            <a:endParaRPr lang="ru-RU" dirty="0">
              <a:solidFill>
                <a:srgbClr val="FFFF00"/>
              </a:solidFill>
            </a:endParaRPr>
          </a:p>
        </p:txBody>
      </p:sp>
    </p:spTree>
    <p:extLst>
      <p:ext uri="{BB962C8B-B14F-4D97-AF65-F5344CB8AC3E}">
        <p14:creationId xmlns:p14="http://schemas.microsoft.com/office/powerpoint/2010/main" val="3538213222"/>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2235128743"/>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450506"/>
          </a:xfrm>
        </p:spPr>
        <p:txBody>
          <a:bodyPr>
            <a:normAutofit/>
          </a:bodyPr>
          <a:lstStyle/>
          <a:p>
            <a:pPr algn="ctr"/>
            <a:r>
              <a:rPr lang="uk-UA" sz="5400" dirty="0" smtClean="0"/>
              <a:t/>
            </a:r>
            <a:br>
              <a:rPr lang="uk-UA" sz="5400" dirty="0" smtClean="0"/>
            </a:br>
            <a:r>
              <a:rPr lang="uk-UA" sz="5400" dirty="0" smtClean="0"/>
              <a:t>Над </a:t>
            </a:r>
            <a:r>
              <a:rPr lang="uk-UA" sz="5400" smtClean="0"/>
              <a:t>проектом </a:t>
            </a:r>
            <a:r>
              <a:rPr lang="uk-UA" sz="5400" smtClean="0"/>
              <a:t>працювала:</a:t>
            </a:r>
            <a:r>
              <a:rPr lang="uk-UA" sz="5400" dirty="0" smtClean="0"/>
              <a:t/>
            </a:r>
            <a:br>
              <a:rPr lang="uk-UA" sz="5400" dirty="0" smtClean="0"/>
            </a:br>
            <a:r>
              <a:rPr lang="uk-UA" sz="5400" dirty="0" err="1" smtClean="0"/>
              <a:t>Петрушина</a:t>
            </a:r>
            <a:r>
              <a:rPr lang="uk-UA" sz="5400" dirty="0" smtClean="0"/>
              <a:t> Катерина</a:t>
            </a:r>
            <a:br>
              <a:rPr lang="uk-UA" sz="5400" dirty="0" smtClean="0"/>
            </a:br>
            <a:endParaRPr lang="ru-RU" sz="5400" dirty="0"/>
          </a:p>
        </p:txBody>
      </p:sp>
    </p:spTree>
    <p:extLst>
      <p:ext uri="{BB962C8B-B14F-4D97-AF65-F5344CB8AC3E}">
        <p14:creationId xmlns:p14="http://schemas.microsoft.com/office/powerpoint/2010/main" val="979376427"/>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363272" cy="2492896"/>
          </a:xfrm>
        </p:spPr>
        <p:txBody>
          <a:bodyPr>
            <a:normAutofit fontScale="90000"/>
          </a:bodyPr>
          <a:lstStyle/>
          <a:p>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200" dirty="0" err="1" smtClean="0">
                <a:solidFill>
                  <a:schemeClr val="tx1"/>
                </a:solidFill>
              </a:rPr>
              <a:t>Газова</a:t>
            </a:r>
            <a:r>
              <a:rPr lang="ru-RU" sz="2200" dirty="0" smtClean="0">
                <a:solidFill>
                  <a:schemeClr val="tx1"/>
                </a:solidFill>
              </a:rPr>
              <a:t> </a:t>
            </a:r>
            <a:r>
              <a:rPr lang="ru-RU" sz="2200" dirty="0" err="1" smtClean="0">
                <a:solidFill>
                  <a:schemeClr val="tx1"/>
                </a:solidFill>
              </a:rPr>
              <a:t>турбіна</a:t>
            </a:r>
            <a:r>
              <a:rPr lang="ru-RU" sz="2200" dirty="0" smtClean="0">
                <a:solidFill>
                  <a:schemeClr val="tx1"/>
                </a:solidFill>
              </a:rPr>
              <a:t>— </a:t>
            </a:r>
            <a:r>
              <a:rPr lang="ru-RU" sz="2200" dirty="0" err="1" smtClean="0">
                <a:solidFill>
                  <a:schemeClr val="tx1"/>
                </a:solidFill>
              </a:rPr>
              <a:t>це</a:t>
            </a:r>
            <a:r>
              <a:rPr lang="ru-RU" sz="2200" dirty="0" smtClean="0">
                <a:solidFill>
                  <a:schemeClr val="tx1"/>
                </a:solidFill>
              </a:rPr>
              <a:t> </a:t>
            </a:r>
            <a:r>
              <a:rPr lang="ru-RU" sz="2200" dirty="0" err="1" smtClean="0">
                <a:solidFill>
                  <a:schemeClr val="tx1"/>
                </a:solidFill>
              </a:rPr>
              <a:t>тепловий</a:t>
            </a:r>
            <a:r>
              <a:rPr lang="ru-RU" sz="2200" dirty="0" smtClean="0">
                <a:solidFill>
                  <a:schemeClr val="tx1"/>
                </a:solidFill>
              </a:rPr>
              <a:t> </a:t>
            </a:r>
            <a:r>
              <a:rPr lang="ru-RU" sz="2200" dirty="0" err="1" smtClean="0">
                <a:solidFill>
                  <a:schemeClr val="tx1"/>
                </a:solidFill>
              </a:rPr>
              <a:t>двигун</a:t>
            </a:r>
            <a:r>
              <a:rPr lang="ru-RU" sz="2200" dirty="0" smtClean="0">
                <a:solidFill>
                  <a:schemeClr val="tx1"/>
                </a:solidFill>
              </a:rPr>
              <a:t> </a:t>
            </a:r>
            <a:r>
              <a:rPr lang="ru-RU" sz="2200" dirty="0" err="1" smtClean="0">
                <a:solidFill>
                  <a:schemeClr val="tx1"/>
                </a:solidFill>
              </a:rPr>
              <a:t>безперервної</a:t>
            </a:r>
            <a:r>
              <a:rPr lang="ru-RU" sz="2200" dirty="0" smtClean="0">
                <a:solidFill>
                  <a:schemeClr val="tx1"/>
                </a:solidFill>
              </a:rPr>
              <a:t> </a:t>
            </a:r>
            <a:r>
              <a:rPr lang="ru-RU" sz="2200" dirty="0" err="1" smtClean="0">
                <a:solidFill>
                  <a:schemeClr val="tx1"/>
                </a:solidFill>
              </a:rPr>
              <a:t>дії</a:t>
            </a:r>
            <a:r>
              <a:rPr lang="ru-RU" sz="2200" dirty="0" smtClean="0">
                <a:solidFill>
                  <a:schemeClr val="tx1"/>
                </a:solidFill>
              </a:rPr>
              <a:t>, на лопатках </a:t>
            </a:r>
            <a:r>
              <a:rPr lang="ru-RU" sz="2200" dirty="0" err="1" smtClean="0">
                <a:solidFill>
                  <a:schemeClr val="tx1"/>
                </a:solidFill>
              </a:rPr>
              <a:t>якого</a:t>
            </a:r>
            <a:r>
              <a:rPr lang="ru-RU" sz="2200" dirty="0" smtClean="0">
                <a:solidFill>
                  <a:schemeClr val="tx1"/>
                </a:solidFill>
              </a:rPr>
              <a:t> </a:t>
            </a:r>
            <a:r>
              <a:rPr lang="ru-RU" sz="2200" dirty="0" err="1" smtClean="0">
                <a:solidFill>
                  <a:schemeClr val="tx1"/>
                </a:solidFill>
              </a:rPr>
              <a:t>енергія</a:t>
            </a:r>
            <a:r>
              <a:rPr lang="ru-RU" sz="2200" dirty="0" smtClean="0">
                <a:solidFill>
                  <a:schemeClr val="tx1"/>
                </a:solidFill>
              </a:rPr>
              <a:t> </a:t>
            </a:r>
            <a:r>
              <a:rPr lang="ru-RU" sz="2200" dirty="0" err="1" smtClean="0">
                <a:solidFill>
                  <a:schemeClr val="tx1"/>
                </a:solidFill>
              </a:rPr>
              <a:t>стисненого</a:t>
            </a:r>
            <a:r>
              <a:rPr lang="ru-RU" sz="2200" dirty="0" smtClean="0">
                <a:solidFill>
                  <a:schemeClr val="tx1"/>
                </a:solidFill>
              </a:rPr>
              <a:t> і </a:t>
            </a:r>
            <a:r>
              <a:rPr lang="ru-RU" sz="2200" dirty="0" err="1" smtClean="0">
                <a:solidFill>
                  <a:schemeClr val="tx1"/>
                </a:solidFill>
              </a:rPr>
              <a:t>нагрітого</a:t>
            </a:r>
            <a:r>
              <a:rPr lang="ru-RU" sz="2200" dirty="0" smtClean="0">
                <a:solidFill>
                  <a:schemeClr val="tx1"/>
                </a:solidFill>
              </a:rPr>
              <a:t> газу </a:t>
            </a:r>
            <a:r>
              <a:rPr lang="ru-RU" sz="2200" dirty="0" err="1" smtClean="0">
                <a:solidFill>
                  <a:schemeClr val="tx1"/>
                </a:solidFill>
              </a:rPr>
              <a:t>перетворюється</a:t>
            </a:r>
            <a:r>
              <a:rPr lang="ru-RU" sz="2200" dirty="0" smtClean="0">
                <a:solidFill>
                  <a:schemeClr val="tx1"/>
                </a:solidFill>
              </a:rPr>
              <a:t> в </a:t>
            </a:r>
            <a:r>
              <a:rPr lang="ru-RU" sz="2200" dirty="0" err="1" smtClean="0">
                <a:solidFill>
                  <a:schemeClr val="tx1"/>
                </a:solidFill>
              </a:rPr>
              <a:t>механічну</a:t>
            </a:r>
            <a:r>
              <a:rPr lang="ru-RU" sz="2200" dirty="0" smtClean="0">
                <a:solidFill>
                  <a:schemeClr val="tx1"/>
                </a:solidFill>
              </a:rPr>
              <a:t> роботу на валу.</a:t>
            </a:r>
            <a:br>
              <a:rPr lang="ru-RU" sz="2200" dirty="0" smtClean="0">
                <a:solidFill>
                  <a:schemeClr val="tx1"/>
                </a:solidFill>
              </a:rPr>
            </a:br>
            <a:r>
              <a:rPr lang="ru-RU" sz="2200" dirty="0" err="1" smtClean="0">
                <a:solidFill>
                  <a:schemeClr val="tx1"/>
                </a:solidFill>
              </a:rPr>
              <a:t>Складається</a:t>
            </a:r>
            <a:r>
              <a:rPr lang="ru-RU" sz="2200" dirty="0" smtClean="0">
                <a:solidFill>
                  <a:schemeClr val="tx1"/>
                </a:solidFill>
              </a:rPr>
              <a:t> з </a:t>
            </a:r>
            <a:r>
              <a:rPr lang="ru-RU" sz="2200" dirty="0" err="1" smtClean="0">
                <a:solidFill>
                  <a:schemeClr val="tx1"/>
                </a:solidFill>
              </a:rPr>
              <a:t>компресора</a:t>
            </a:r>
            <a:r>
              <a:rPr lang="ru-RU" sz="2200" dirty="0" smtClean="0">
                <a:solidFill>
                  <a:schemeClr val="tx1"/>
                </a:solidFill>
              </a:rPr>
              <a:t>, </a:t>
            </a:r>
            <a:r>
              <a:rPr lang="ru-RU" sz="2200" dirty="0" err="1" smtClean="0">
                <a:solidFill>
                  <a:schemeClr val="tx1"/>
                </a:solidFill>
              </a:rPr>
              <a:t>сполученого</a:t>
            </a:r>
            <a:r>
              <a:rPr lang="ru-RU" sz="2200" dirty="0" smtClean="0">
                <a:solidFill>
                  <a:schemeClr val="tx1"/>
                </a:solidFill>
              </a:rPr>
              <a:t> </a:t>
            </a:r>
            <a:r>
              <a:rPr lang="ru-RU" sz="2200" dirty="0" err="1" smtClean="0">
                <a:solidFill>
                  <a:schemeClr val="tx1"/>
                </a:solidFill>
              </a:rPr>
              <a:t>безпосередньо</a:t>
            </a:r>
            <a:r>
              <a:rPr lang="ru-RU" sz="2200" dirty="0" smtClean="0">
                <a:solidFill>
                  <a:schemeClr val="tx1"/>
                </a:solidFill>
              </a:rPr>
              <a:t> з </a:t>
            </a:r>
            <a:r>
              <a:rPr lang="ru-RU" sz="2200" dirty="0" err="1" smtClean="0">
                <a:solidFill>
                  <a:schemeClr val="tx1"/>
                </a:solidFill>
              </a:rPr>
              <a:t>турбіною</a:t>
            </a:r>
            <a:r>
              <a:rPr lang="ru-RU" sz="2200" dirty="0" smtClean="0">
                <a:solidFill>
                  <a:schemeClr val="tx1"/>
                </a:solidFill>
              </a:rPr>
              <a:t>, і камерою </a:t>
            </a:r>
            <a:r>
              <a:rPr lang="ru-RU" sz="2200" dirty="0" err="1" smtClean="0">
                <a:solidFill>
                  <a:schemeClr val="tx1"/>
                </a:solidFill>
              </a:rPr>
              <a:t>згоряння</a:t>
            </a:r>
            <a:r>
              <a:rPr lang="ru-RU" sz="2200" dirty="0" smtClean="0">
                <a:solidFill>
                  <a:schemeClr val="tx1"/>
                </a:solidFill>
              </a:rPr>
              <a:t> </a:t>
            </a:r>
            <a:r>
              <a:rPr lang="ru-RU" sz="2200" dirty="0" err="1" smtClean="0">
                <a:solidFill>
                  <a:schemeClr val="tx1"/>
                </a:solidFill>
              </a:rPr>
              <a:t>між</a:t>
            </a:r>
            <a:r>
              <a:rPr lang="ru-RU" sz="2200" dirty="0" smtClean="0">
                <a:solidFill>
                  <a:schemeClr val="tx1"/>
                </a:solidFill>
              </a:rPr>
              <a:t> ними. (</a:t>
            </a:r>
            <a:r>
              <a:rPr lang="ru-RU" sz="2200" dirty="0" err="1" smtClean="0">
                <a:solidFill>
                  <a:schemeClr val="tx1"/>
                </a:solidFill>
              </a:rPr>
              <a:t>Термін</a:t>
            </a:r>
            <a:r>
              <a:rPr lang="ru-RU" sz="2200" dirty="0" smtClean="0">
                <a:solidFill>
                  <a:schemeClr val="tx1"/>
                </a:solidFill>
              </a:rPr>
              <a:t> </a:t>
            </a:r>
            <a:r>
              <a:rPr lang="ru-RU" sz="2200" dirty="0" err="1" smtClean="0">
                <a:solidFill>
                  <a:schemeClr val="tx1"/>
                </a:solidFill>
              </a:rPr>
              <a:t>Газова</a:t>
            </a:r>
            <a:r>
              <a:rPr lang="ru-RU" sz="2200" dirty="0" smtClean="0">
                <a:solidFill>
                  <a:schemeClr val="tx1"/>
                </a:solidFill>
              </a:rPr>
              <a:t> </a:t>
            </a:r>
            <a:r>
              <a:rPr lang="ru-RU" sz="2200" dirty="0" err="1" smtClean="0">
                <a:solidFill>
                  <a:schemeClr val="tx1"/>
                </a:solidFill>
              </a:rPr>
              <a:t>турбіна</a:t>
            </a:r>
            <a:r>
              <a:rPr lang="ru-RU" sz="2200" dirty="0" smtClean="0">
                <a:solidFill>
                  <a:schemeClr val="tx1"/>
                </a:solidFill>
              </a:rPr>
              <a:t> </a:t>
            </a:r>
            <a:r>
              <a:rPr lang="ru-RU" sz="2200" dirty="0" err="1" smtClean="0">
                <a:solidFill>
                  <a:schemeClr val="tx1"/>
                </a:solidFill>
              </a:rPr>
              <a:t>може</a:t>
            </a:r>
            <a:r>
              <a:rPr lang="ru-RU" sz="2200" dirty="0" smtClean="0">
                <a:solidFill>
                  <a:schemeClr val="tx1"/>
                </a:solidFill>
              </a:rPr>
              <a:t> </a:t>
            </a:r>
            <a:r>
              <a:rPr lang="ru-RU" sz="2200" dirty="0" err="1" smtClean="0">
                <a:solidFill>
                  <a:schemeClr val="tx1"/>
                </a:solidFill>
              </a:rPr>
              <a:t>також</a:t>
            </a:r>
            <a:r>
              <a:rPr lang="ru-RU" sz="2200" dirty="0" smtClean="0">
                <a:solidFill>
                  <a:schemeClr val="tx1"/>
                </a:solidFill>
              </a:rPr>
              <a:t> </a:t>
            </a:r>
            <a:r>
              <a:rPr lang="ru-RU" sz="2200" dirty="0" err="1" smtClean="0">
                <a:solidFill>
                  <a:schemeClr val="tx1"/>
                </a:solidFill>
              </a:rPr>
              <a:t>відноситься</a:t>
            </a:r>
            <a:r>
              <a:rPr lang="ru-RU" sz="2200" dirty="0" smtClean="0">
                <a:solidFill>
                  <a:schemeClr val="tx1"/>
                </a:solidFill>
              </a:rPr>
              <a:t> до самого </a:t>
            </a:r>
            <a:r>
              <a:rPr lang="ru-RU" sz="2200" dirty="0" err="1" smtClean="0">
                <a:solidFill>
                  <a:schemeClr val="tx1"/>
                </a:solidFill>
              </a:rPr>
              <a:t>елементу</a:t>
            </a:r>
            <a:r>
              <a:rPr lang="ru-RU" sz="2200" dirty="0" smtClean="0">
                <a:solidFill>
                  <a:schemeClr val="tx1"/>
                </a:solidFill>
              </a:rPr>
              <a:t> </a:t>
            </a:r>
            <a:r>
              <a:rPr lang="ru-RU" sz="2200" dirty="0" err="1" smtClean="0">
                <a:solidFill>
                  <a:schemeClr val="tx1"/>
                </a:solidFill>
              </a:rPr>
              <a:t>турбіна</a:t>
            </a:r>
            <a:r>
              <a:rPr lang="ru-RU" sz="2200" dirty="0" smtClean="0">
                <a:solidFill>
                  <a:schemeClr val="tx1"/>
                </a:solidFill>
              </a:rPr>
              <a:t>.)</a:t>
            </a:r>
            <a:r>
              <a:rPr lang="ru-RU" sz="2200" dirty="0">
                <a:solidFill>
                  <a:schemeClr val="tx1"/>
                </a:solidFill>
              </a:rPr>
              <a:t/>
            </a:r>
            <a:br>
              <a:rPr lang="ru-RU" sz="2200" dirty="0">
                <a:solidFill>
                  <a:schemeClr val="tx1"/>
                </a:solidFill>
              </a:rPr>
            </a:br>
            <a:endParaRPr lang="ru-RU" sz="2200" dirty="0">
              <a:solidFill>
                <a:schemeClr val="tx1"/>
              </a:solidFill>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2420888"/>
            <a:ext cx="7200800" cy="4113057"/>
          </a:xfrm>
        </p:spPr>
      </p:pic>
    </p:spTree>
    <p:extLst>
      <p:ext uri="{BB962C8B-B14F-4D97-AF65-F5344CB8AC3E}">
        <p14:creationId xmlns:p14="http://schemas.microsoft.com/office/powerpoint/2010/main" val="427553728"/>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976664"/>
          </a:xfrm>
        </p:spPr>
        <p:txBody>
          <a:bodyPr>
            <a:noAutofit/>
          </a:bodyPr>
          <a:lstStyle/>
          <a:p>
            <a:r>
              <a:rPr lang="ru-RU" sz="2400" dirty="0" err="1">
                <a:solidFill>
                  <a:schemeClr val="tx1">
                    <a:lumMod val="95000"/>
                  </a:schemeClr>
                </a:solidFill>
              </a:rPr>
              <a:t>Стиснуте</a:t>
            </a:r>
            <a:r>
              <a:rPr lang="ru-RU" sz="2400" dirty="0">
                <a:solidFill>
                  <a:schemeClr val="tx1">
                    <a:lumMod val="95000"/>
                  </a:schemeClr>
                </a:solidFill>
              </a:rPr>
              <a:t> </a:t>
            </a:r>
            <a:r>
              <a:rPr lang="ru-RU" sz="2400" dirty="0" err="1">
                <a:solidFill>
                  <a:schemeClr val="tx1">
                    <a:lumMod val="95000"/>
                  </a:schemeClr>
                </a:solidFill>
              </a:rPr>
              <a:t>атмосферне</a:t>
            </a:r>
            <a:r>
              <a:rPr lang="ru-RU" sz="2400" dirty="0">
                <a:solidFill>
                  <a:schemeClr val="tx1">
                    <a:lumMod val="95000"/>
                  </a:schemeClr>
                </a:solidFill>
              </a:rPr>
              <a:t> </a:t>
            </a:r>
            <a:r>
              <a:rPr lang="ru-RU" sz="2400" dirty="0" err="1">
                <a:solidFill>
                  <a:schemeClr val="tx1">
                    <a:lumMod val="95000"/>
                  </a:schemeClr>
                </a:solidFill>
              </a:rPr>
              <a:t>повітря</a:t>
            </a:r>
            <a:r>
              <a:rPr lang="ru-RU" sz="2400" dirty="0">
                <a:solidFill>
                  <a:schemeClr val="tx1">
                    <a:lumMod val="95000"/>
                  </a:schemeClr>
                </a:solidFill>
              </a:rPr>
              <a:t> з </a:t>
            </a:r>
            <a:r>
              <a:rPr lang="ru-RU" sz="2400" dirty="0" err="1">
                <a:solidFill>
                  <a:schemeClr val="tx1">
                    <a:lumMod val="95000"/>
                  </a:schemeClr>
                </a:solidFill>
              </a:rPr>
              <a:t>компресора</a:t>
            </a:r>
            <a:r>
              <a:rPr lang="ru-RU" sz="2400" dirty="0">
                <a:solidFill>
                  <a:schemeClr val="tx1">
                    <a:lumMod val="95000"/>
                  </a:schemeClr>
                </a:solidFill>
              </a:rPr>
              <a:t> </a:t>
            </a:r>
            <a:r>
              <a:rPr lang="ru-RU" sz="2400" dirty="0" err="1">
                <a:solidFill>
                  <a:schemeClr val="tx1">
                    <a:lumMod val="95000"/>
                  </a:schemeClr>
                </a:solidFill>
              </a:rPr>
              <a:t>надходить</a:t>
            </a:r>
            <a:r>
              <a:rPr lang="ru-RU" sz="2400" dirty="0">
                <a:solidFill>
                  <a:schemeClr val="tx1">
                    <a:lumMod val="95000"/>
                  </a:schemeClr>
                </a:solidFill>
              </a:rPr>
              <a:t> в камеру </a:t>
            </a:r>
            <a:r>
              <a:rPr lang="ru-RU" sz="2400" dirty="0" err="1">
                <a:solidFill>
                  <a:schemeClr val="tx1">
                    <a:lumMod val="95000"/>
                  </a:schemeClr>
                </a:solidFill>
              </a:rPr>
              <a:t>згоряння</a:t>
            </a:r>
            <a:r>
              <a:rPr lang="ru-RU" sz="2400" dirty="0">
                <a:solidFill>
                  <a:schemeClr val="tx1">
                    <a:lumMod val="95000"/>
                  </a:schemeClr>
                </a:solidFill>
              </a:rPr>
              <a:t>, де </a:t>
            </a:r>
            <a:r>
              <a:rPr lang="ru-RU" sz="2400" dirty="0" err="1">
                <a:solidFill>
                  <a:schemeClr val="tx1">
                    <a:lumMod val="95000"/>
                  </a:schemeClr>
                </a:solidFill>
              </a:rPr>
              <a:t>змішуючись</a:t>
            </a:r>
            <a:r>
              <a:rPr lang="ru-RU" sz="2400" dirty="0">
                <a:solidFill>
                  <a:schemeClr val="tx1">
                    <a:lumMod val="95000"/>
                  </a:schemeClr>
                </a:solidFill>
              </a:rPr>
              <a:t> з </a:t>
            </a:r>
            <a:r>
              <a:rPr lang="ru-RU" sz="2400" dirty="0" err="1">
                <a:solidFill>
                  <a:schemeClr val="tx1">
                    <a:lumMod val="95000"/>
                  </a:schemeClr>
                </a:solidFill>
              </a:rPr>
              <a:t>паливом</a:t>
            </a:r>
            <a:r>
              <a:rPr lang="ru-RU" sz="2400" dirty="0">
                <a:solidFill>
                  <a:schemeClr val="tx1">
                    <a:lumMod val="95000"/>
                  </a:schemeClr>
                </a:solidFill>
              </a:rPr>
              <a:t> і </a:t>
            </a:r>
            <a:r>
              <a:rPr lang="ru-RU" sz="2400" dirty="0" err="1">
                <a:solidFill>
                  <a:schemeClr val="tx1">
                    <a:lumMod val="95000"/>
                  </a:schemeClr>
                </a:solidFill>
              </a:rPr>
              <a:t>відбувається</a:t>
            </a:r>
            <a:r>
              <a:rPr lang="ru-RU" sz="2400" dirty="0">
                <a:solidFill>
                  <a:schemeClr val="tx1">
                    <a:lumMod val="95000"/>
                  </a:schemeClr>
                </a:solidFill>
              </a:rPr>
              <a:t> </a:t>
            </a:r>
            <a:r>
              <a:rPr lang="ru-RU" sz="2400" dirty="0" err="1">
                <a:solidFill>
                  <a:schemeClr val="tx1">
                    <a:lumMod val="95000"/>
                  </a:schemeClr>
                </a:solidFill>
              </a:rPr>
              <a:t>горіння</a:t>
            </a:r>
            <a:r>
              <a:rPr lang="ru-RU" sz="2400" dirty="0">
                <a:solidFill>
                  <a:schemeClr val="tx1">
                    <a:lumMod val="95000"/>
                  </a:schemeClr>
                </a:solidFill>
              </a:rPr>
              <a:t> </a:t>
            </a:r>
            <a:r>
              <a:rPr lang="ru-RU" sz="2400" dirty="0" err="1">
                <a:solidFill>
                  <a:schemeClr val="tx1">
                    <a:lumMod val="95000"/>
                  </a:schemeClr>
                </a:solidFill>
              </a:rPr>
              <a:t>суміші</a:t>
            </a:r>
            <a:r>
              <a:rPr lang="ru-RU" sz="2400" dirty="0">
                <a:solidFill>
                  <a:schemeClr val="tx1">
                    <a:lumMod val="95000"/>
                  </a:schemeClr>
                </a:solidFill>
              </a:rPr>
              <a:t>. У </a:t>
            </a:r>
            <a:r>
              <a:rPr lang="ru-RU" sz="2400" dirty="0" err="1">
                <a:solidFill>
                  <a:schemeClr val="tx1">
                    <a:lumMod val="95000"/>
                  </a:schemeClr>
                </a:solidFill>
              </a:rPr>
              <a:t>результаті</a:t>
            </a:r>
            <a:r>
              <a:rPr lang="ru-RU" sz="2400" dirty="0">
                <a:solidFill>
                  <a:schemeClr val="tx1">
                    <a:lumMod val="95000"/>
                  </a:schemeClr>
                </a:solidFill>
              </a:rPr>
              <a:t> </a:t>
            </a:r>
            <a:r>
              <a:rPr lang="ru-RU" sz="2400" dirty="0" err="1">
                <a:solidFill>
                  <a:schemeClr val="tx1">
                    <a:lumMod val="95000"/>
                  </a:schemeClr>
                </a:solidFill>
              </a:rPr>
              <a:t>згоряння</a:t>
            </a:r>
            <a:r>
              <a:rPr lang="ru-RU" sz="2400" dirty="0">
                <a:solidFill>
                  <a:schemeClr val="tx1">
                    <a:lumMod val="95000"/>
                  </a:schemeClr>
                </a:solidFill>
              </a:rPr>
              <a:t> </a:t>
            </a:r>
            <a:r>
              <a:rPr lang="ru-RU" sz="2400" dirty="0" err="1">
                <a:solidFill>
                  <a:schemeClr val="tx1">
                    <a:lumMod val="95000"/>
                  </a:schemeClr>
                </a:solidFill>
              </a:rPr>
              <a:t>зростає</a:t>
            </a:r>
            <a:r>
              <a:rPr lang="ru-RU" sz="2400" dirty="0">
                <a:solidFill>
                  <a:schemeClr val="tx1">
                    <a:lumMod val="95000"/>
                  </a:schemeClr>
                </a:solidFill>
              </a:rPr>
              <a:t> температура, </a:t>
            </a:r>
            <a:r>
              <a:rPr lang="ru-RU" sz="2400" dirty="0" err="1">
                <a:solidFill>
                  <a:schemeClr val="tx1">
                    <a:lumMod val="95000"/>
                  </a:schemeClr>
                </a:solidFill>
              </a:rPr>
              <a:t>швидкість</a:t>
            </a:r>
            <a:r>
              <a:rPr lang="ru-RU" sz="2400" dirty="0">
                <a:solidFill>
                  <a:schemeClr val="tx1">
                    <a:lumMod val="95000"/>
                  </a:schemeClr>
                </a:solidFill>
              </a:rPr>
              <a:t> і </a:t>
            </a:r>
            <a:r>
              <a:rPr lang="ru-RU" sz="2400" dirty="0" err="1">
                <a:solidFill>
                  <a:schemeClr val="tx1">
                    <a:lumMod val="95000"/>
                  </a:schemeClr>
                </a:solidFill>
              </a:rPr>
              <a:t>обсяг</a:t>
            </a:r>
            <a:r>
              <a:rPr lang="ru-RU" sz="2400" dirty="0">
                <a:solidFill>
                  <a:schemeClr val="tx1">
                    <a:lumMod val="95000"/>
                  </a:schemeClr>
                </a:solidFill>
              </a:rPr>
              <a:t> потоку газу. </a:t>
            </a:r>
            <a:r>
              <a:rPr lang="ru-RU" sz="2400" dirty="0" err="1">
                <a:solidFill>
                  <a:schemeClr val="tx1">
                    <a:lumMod val="95000"/>
                  </a:schemeClr>
                </a:solidFill>
              </a:rPr>
              <a:t>Далі</a:t>
            </a:r>
            <a:r>
              <a:rPr lang="ru-RU" sz="2400" dirty="0">
                <a:solidFill>
                  <a:schemeClr val="tx1">
                    <a:lumMod val="95000"/>
                  </a:schemeClr>
                </a:solidFill>
              </a:rPr>
              <a:t> </a:t>
            </a:r>
            <a:r>
              <a:rPr lang="ru-RU" sz="2400" dirty="0" err="1">
                <a:solidFill>
                  <a:schemeClr val="tx1">
                    <a:lumMod val="95000"/>
                  </a:schemeClr>
                </a:solidFill>
              </a:rPr>
              <a:t>енергія</a:t>
            </a:r>
            <a:r>
              <a:rPr lang="ru-RU" sz="2400" dirty="0">
                <a:solidFill>
                  <a:schemeClr val="tx1">
                    <a:lumMod val="95000"/>
                  </a:schemeClr>
                </a:solidFill>
              </a:rPr>
              <a:t> </a:t>
            </a:r>
            <a:r>
              <a:rPr lang="ru-RU" sz="2400" dirty="0" err="1">
                <a:solidFill>
                  <a:schemeClr val="tx1">
                    <a:lumMod val="95000"/>
                  </a:schemeClr>
                </a:solidFill>
              </a:rPr>
              <a:t>гарячого</a:t>
            </a:r>
            <a:r>
              <a:rPr lang="ru-RU" sz="2400" dirty="0">
                <a:solidFill>
                  <a:schemeClr val="tx1">
                    <a:lumMod val="95000"/>
                  </a:schemeClr>
                </a:solidFill>
              </a:rPr>
              <a:t> газу </a:t>
            </a:r>
            <a:r>
              <a:rPr lang="ru-RU" sz="2400" dirty="0" err="1">
                <a:solidFill>
                  <a:schemeClr val="tx1">
                    <a:lumMod val="95000"/>
                  </a:schemeClr>
                </a:solidFill>
              </a:rPr>
              <a:t>перетворюється</a:t>
            </a:r>
            <a:r>
              <a:rPr lang="ru-RU" sz="2400" dirty="0">
                <a:solidFill>
                  <a:schemeClr val="tx1">
                    <a:lumMod val="95000"/>
                  </a:schemeClr>
                </a:solidFill>
              </a:rPr>
              <a:t> в роботу. При </a:t>
            </a:r>
            <a:r>
              <a:rPr lang="ru-RU" sz="2400" dirty="0" err="1">
                <a:solidFill>
                  <a:schemeClr val="tx1">
                    <a:lumMod val="95000"/>
                  </a:schemeClr>
                </a:solidFill>
              </a:rPr>
              <a:t>вході</a:t>
            </a:r>
            <a:r>
              <a:rPr lang="ru-RU" sz="2400" dirty="0">
                <a:solidFill>
                  <a:schemeClr val="tx1">
                    <a:lumMod val="95000"/>
                  </a:schemeClr>
                </a:solidFill>
              </a:rPr>
              <a:t> в </a:t>
            </a:r>
            <a:r>
              <a:rPr lang="ru-RU" sz="2400" dirty="0" err="1">
                <a:solidFill>
                  <a:schemeClr val="tx1">
                    <a:lumMod val="95000"/>
                  </a:schemeClr>
                </a:solidFill>
              </a:rPr>
              <a:t>соплову</a:t>
            </a:r>
            <a:r>
              <a:rPr lang="ru-RU" sz="2400" dirty="0">
                <a:solidFill>
                  <a:schemeClr val="tx1">
                    <a:lumMod val="95000"/>
                  </a:schemeClr>
                </a:solidFill>
              </a:rPr>
              <a:t> </a:t>
            </a:r>
            <a:r>
              <a:rPr lang="ru-RU" sz="2400" dirty="0" err="1">
                <a:solidFill>
                  <a:schemeClr val="tx1">
                    <a:lumMod val="95000"/>
                  </a:schemeClr>
                </a:solidFill>
              </a:rPr>
              <a:t>частину</a:t>
            </a:r>
            <a:r>
              <a:rPr lang="ru-RU" sz="2400" dirty="0">
                <a:solidFill>
                  <a:schemeClr val="tx1">
                    <a:lumMod val="95000"/>
                  </a:schemeClr>
                </a:solidFill>
              </a:rPr>
              <a:t> </a:t>
            </a:r>
            <a:r>
              <a:rPr lang="ru-RU" sz="2400" dirty="0" err="1">
                <a:solidFill>
                  <a:schemeClr val="tx1">
                    <a:lumMod val="95000"/>
                  </a:schemeClr>
                </a:solidFill>
              </a:rPr>
              <a:t>турбіни</a:t>
            </a:r>
            <a:r>
              <a:rPr lang="ru-RU" sz="2400" dirty="0">
                <a:solidFill>
                  <a:schemeClr val="tx1">
                    <a:lumMod val="95000"/>
                  </a:schemeClr>
                </a:solidFill>
              </a:rPr>
              <a:t> </a:t>
            </a:r>
            <a:r>
              <a:rPr lang="ru-RU" sz="2400" dirty="0" err="1">
                <a:solidFill>
                  <a:schemeClr val="tx1">
                    <a:lumMod val="95000"/>
                  </a:schemeClr>
                </a:solidFill>
              </a:rPr>
              <a:t>гарячі</a:t>
            </a:r>
            <a:r>
              <a:rPr lang="ru-RU" sz="2400" dirty="0">
                <a:solidFill>
                  <a:schemeClr val="tx1">
                    <a:lumMod val="95000"/>
                  </a:schemeClr>
                </a:solidFill>
              </a:rPr>
              <a:t> гази </a:t>
            </a:r>
            <a:r>
              <a:rPr lang="ru-RU" sz="2400" dirty="0" err="1">
                <a:solidFill>
                  <a:schemeClr val="tx1">
                    <a:lumMod val="95000"/>
                  </a:schemeClr>
                </a:solidFill>
              </a:rPr>
              <a:t>розширюються</a:t>
            </a:r>
            <a:r>
              <a:rPr lang="ru-RU" sz="2400" dirty="0">
                <a:solidFill>
                  <a:schemeClr val="tx1">
                    <a:lumMod val="95000"/>
                  </a:schemeClr>
                </a:solidFill>
              </a:rPr>
              <a:t>, і </a:t>
            </a:r>
            <a:r>
              <a:rPr lang="ru-RU" sz="2400" dirty="0" err="1">
                <a:solidFill>
                  <a:schemeClr val="tx1">
                    <a:lumMod val="95000"/>
                  </a:schemeClr>
                </a:solidFill>
              </a:rPr>
              <a:t>їх</a:t>
            </a:r>
            <a:r>
              <a:rPr lang="ru-RU" sz="2400" dirty="0">
                <a:solidFill>
                  <a:schemeClr val="tx1">
                    <a:lumMod val="95000"/>
                  </a:schemeClr>
                </a:solidFill>
              </a:rPr>
              <a:t> </a:t>
            </a:r>
            <a:r>
              <a:rPr lang="ru-RU" sz="2400" dirty="0" err="1">
                <a:solidFill>
                  <a:schemeClr val="tx1">
                    <a:lumMod val="95000"/>
                  </a:schemeClr>
                </a:solidFill>
              </a:rPr>
              <a:t>теплова</a:t>
            </a:r>
            <a:r>
              <a:rPr lang="ru-RU" sz="2400" dirty="0">
                <a:solidFill>
                  <a:schemeClr val="tx1">
                    <a:lumMod val="95000"/>
                  </a:schemeClr>
                </a:solidFill>
              </a:rPr>
              <a:t> </a:t>
            </a:r>
            <a:r>
              <a:rPr lang="ru-RU" sz="2400" dirty="0" err="1">
                <a:solidFill>
                  <a:schemeClr val="tx1">
                    <a:lumMod val="95000"/>
                  </a:schemeClr>
                </a:solidFill>
              </a:rPr>
              <a:t>енергія</a:t>
            </a:r>
            <a:r>
              <a:rPr lang="ru-RU" sz="2400" dirty="0">
                <a:solidFill>
                  <a:schemeClr val="tx1">
                    <a:lumMod val="95000"/>
                  </a:schemeClr>
                </a:solidFill>
              </a:rPr>
              <a:t> </a:t>
            </a:r>
            <a:r>
              <a:rPr lang="ru-RU" sz="2400" dirty="0" err="1">
                <a:solidFill>
                  <a:schemeClr val="tx1">
                    <a:lumMod val="95000"/>
                  </a:schemeClr>
                </a:solidFill>
              </a:rPr>
              <a:t>перетвориться</a:t>
            </a:r>
            <a:r>
              <a:rPr lang="ru-RU" sz="2400" dirty="0">
                <a:solidFill>
                  <a:schemeClr val="tx1">
                    <a:lumMod val="95000"/>
                  </a:schemeClr>
                </a:solidFill>
              </a:rPr>
              <a:t> в </a:t>
            </a:r>
            <a:r>
              <a:rPr lang="ru-RU" sz="2400" dirty="0" err="1">
                <a:solidFill>
                  <a:schemeClr val="tx1">
                    <a:lumMod val="95000"/>
                  </a:schemeClr>
                </a:solidFill>
              </a:rPr>
              <a:t>кінетичну</a:t>
            </a:r>
            <a:r>
              <a:rPr lang="ru-RU" sz="2400" dirty="0">
                <a:solidFill>
                  <a:schemeClr val="tx1">
                    <a:lumMod val="95000"/>
                  </a:schemeClr>
                </a:solidFill>
              </a:rPr>
              <a:t>. </a:t>
            </a:r>
            <a:r>
              <a:rPr lang="ru-RU" sz="2400" dirty="0" err="1">
                <a:solidFill>
                  <a:schemeClr val="tx1">
                    <a:lumMod val="95000"/>
                  </a:schemeClr>
                </a:solidFill>
              </a:rPr>
              <a:t>Потім</a:t>
            </a:r>
            <a:r>
              <a:rPr lang="ru-RU" sz="2400" dirty="0">
                <a:solidFill>
                  <a:schemeClr val="tx1">
                    <a:lumMod val="95000"/>
                  </a:schemeClr>
                </a:solidFill>
              </a:rPr>
              <a:t>, у </a:t>
            </a:r>
            <a:r>
              <a:rPr lang="ru-RU" sz="2400" dirty="0" err="1">
                <a:solidFill>
                  <a:schemeClr val="tx1">
                    <a:lumMod val="95000"/>
                  </a:schemeClr>
                </a:solidFill>
              </a:rPr>
              <a:t>роторній</a:t>
            </a:r>
            <a:r>
              <a:rPr lang="ru-RU" sz="2400" dirty="0">
                <a:solidFill>
                  <a:schemeClr val="tx1">
                    <a:lumMod val="95000"/>
                  </a:schemeClr>
                </a:solidFill>
              </a:rPr>
              <a:t> </a:t>
            </a:r>
            <a:r>
              <a:rPr lang="ru-RU" sz="2400" dirty="0" err="1">
                <a:solidFill>
                  <a:schemeClr val="tx1">
                    <a:lumMod val="95000"/>
                  </a:schemeClr>
                </a:solidFill>
              </a:rPr>
              <a:t>частині</a:t>
            </a:r>
            <a:r>
              <a:rPr lang="ru-RU" sz="2400" dirty="0">
                <a:solidFill>
                  <a:schemeClr val="tx1">
                    <a:lumMod val="95000"/>
                  </a:schemeClr>
                </a:solidFill>
              </a:rPr>
              <a:t> </a:t>
            </a:r>
            <a:r>
              <a:rPr lang="ru-RU" sz="2400" dirty="0" err="1">
                <a:solidFill>
                  <a:schemeClr val="tx1">
                    <a:lumMod val="95000"/>
                  </a:schemeClr>
                </a:solidFill>
              </a:rPr>
              <a:t>турбіни</a:t>
            </a:r>
            <a:r>
              <a:rPr lang="ru-RU" sz="2400" dirty="0">
                <a:solidFill>
                  <a:schemeClr val="tx1">
                    <a:lumMod val="95000"/>
                  </a:schemeClr>
                </a:solidFill>
              </a:rPr>
              <a:t>, </a:t>
            </a:r>
            <a:r>
              <a:rPr lang="ru-RU" sz="2400" dirty="0" err="1">
                <a:solidFill>
                  <a:schemeClr val="tx1">
                    <a:lumMod val="95000"/>
                  </a:schemeClr>
                </a:solidFill>
              </a:rPr>
              <a:t>кінетична</a:t>
            </a:r>
            <a:r>
              <a:rPr lang="ru-RU" sz="2400" dirty="0">
                <a:solidFill>
                  <a:schemeClr val="tx1">
                    <a:lumMod val="95000"/>
                  </a:schemeClr>
                </a:solidFill>
              </a:rPr>
              <a:t> </a:t>
            </a:r>
            <a:r>
              <a:rPr lang="ru-RU" sz="2400" dirty="0" err="1">
                <a:solidFill>
                  <a:schemeClr val="tx1">
                    <a:lumMod val="95000"/>
                  </a:schemeClr>
                </a:solidFill>
              </a:rPr>
              <a:t>енергія</a:t>
            </a:r>
            <a:r>
              <a:rPr lang="ru-RU" sz="2400" dirty="0">
                <a:solidFill>
                  <a:schemeClr val="tx1">
                    <a:lumMod val="95000"/>
                  </a:schemeClr>
                </a:solidFill>
              </a:rPr>
              <a:t> </a:t>
            </a:r>
            <a:r>
              <a:rPr lang="ru-RU" sz="2400" dirty="0" err="1">
                <a:solidFill>
                  <a:schemeClr val="tx1">
                    <a:lumMod val="95000"/>
                  </a:schemeClr>
                </a:solidFill>
              </a:rPr>
              <a:t>газів</a:t>
            </a:r>
            <a:r>
              <a:rPr lang="ru-RU" sz="2400" dirty="0">
                <a:solidFill>
                  <a:schemeClr val="tx1">
                    <a:lumMod val="95000"/>
                  </a:schemeClr>
                </a:solidFill>
              </a:rPr>
              <a:t> </a:t>
            </a:r>
            <a:r>
              <a:rPr lang="ru-RU" sz="2400" dirty="0" err="1">
                <a:solidFill>
                  <a:schemeClr val="tx1">
                    <a:lumMod val="95000"/>
                  </a:schemeClr>
                </a:solidFill>
              </a:rPr>
              <a:t>змушує</a:t>
            </a:r>
            <a:r>
              <a:rPr lang="ru-RU" sz="2400" dirty="0">
                <a:solidFill>
                  <a:schemeClr val="tx1">
                    <a:lumMod val="95000"/>
                  </a:schemeClr>
                </a:solidFill>
              </a:rPr>
              <a:t> </a:t>
            </a:r>
            <a:r>
              <a:rPr lang="ru-RU" sz="2400" dirty="0" err="1">
                <a:solidFill>
                  <a:schemeClr val="tx1">
                    <a:lumMod val="95000"/>
                  </a:schemeClr>
                </a:solidFill>
              </a:rPr>
              <a:t>обертатися</a:t>
            </a:r>
            <a:r>
              <a:rPr lang="ru-RU" sz="2400" dirty="0">
                <a:solidFill>
                  <a:schemeClr val="tx1">
                    <a:lumMod val="95000"/>
                  </a:schemeClr>
                </a:solidFill>
              </a:rPr>
              <a:t> ротор </a:t>
            </a:r>
            <a:r>
              <a:rPr lang="ru-RU" sz="2400" dirty="0" err="1">
                <a:solidFill>
                  <a:schemeClr val="tx1">
                    <a:lumMod val="95000"/>
                  </a:schemeClr>
                </a:solidFill>
              </a:rPr>
              <a:t>турбіни</a:t>
            </a:r>
            <a:r>
              <a:rPr lang="ru-RU" sz="2400" dirty="0">
                <a:solidFill>
                  <a:schemeClr val="tx1">
                    <a:lumMod val="95000"/>
                  </a:schemeClr>
                </a:solidFill>
              </a:rPr>
              <a:t>. </a:t>
            </a:r>
            <a:r>
              <a:rPr lang="ru-RU" sz="2400" dirty="0" err="1">
                <a:solidFill>
                  <a:schemeClr val="tx1">
                    <a:lumMod val="95000"/>
                  </a:schemeClr>
                </a:solidFill>
              </a:rPr>
              <a:t>Частина</a:t>
            </a:r>
            <a:r>
              <a:rPr lang="ru-RU" sz="2400" dirty="0">
                <a:solidFill>
                  <a:schemeClr val="tx1">
                    <a:lumMod val="95000"/>
                  </a:schemeClr>
                </a:solidFill>
              </a:rPr>
              <a:t> </a:t>
            </a:r>
            <a:r>
              <a:rPr lang="ru-RU" sz="2400" dirty="0" err="1">
                <a:solidFill>
                  <a:schemeClr val="tx1">
                    <a:lumMod val="95000"/>
                  </a:schemeClr>
                </a:solidFill>
              </a:rPr>
              <a:t>потужності</a:t>
            </a:r>
            <a:r>
              <a:rPr lang="ru-RU" sz="2400" dirty="0">
                <a:solidFill>
                  <a:schemeClr val="tx1">
                    <a:lumMod val="95000"/>
                  </a:schemeClr>
                </a:solidFill>
              </a:rPr>
              <a:t> </a:t>
            </a:r>
            <a:r>
              <a:rPr lang="ru-RU" sz="2400" dirty="0" err="1">
                <a:solidFill>
                  <a:schemeClr val="tx1">
                    <a:lumMod val="95000"/>
                  </a:schemeClr>
                </a:solidFill>
              </a:rPr>
              <a:t>турбіни</a:t>
            </a:r>
            <a:r>
              <a:rPr lang="ru-RU" sz="2400" dirty="0">
                <a:solidFill>
                  <a:schemeClr val="tx1">
                    <a:lumMod val="95000"/>
                  </a:schemeClr>
                </a:solidFill>
              </a:rPr>
              <a:t> </a:t>
            </a:r>
            <a:r>
              <a:rPr lang="ru-RU" sz="2400" dirty="0" err="1">
                <a:solidFill>
                  <a:schemeClr val="tx1">
                    <a:lumMod val="95000"/>
                  </a:schemeClr>
                </a:solidFill>
              </a:rPr>
              <a:t>витрачається</a:t>
            </a:r>
            <a:r>
              <a:rPr lang="ru-RU" sz="2400" dirty="0">
                <a:solidFill>
                  <a:schemeClr val="tx1">
                    <a:lumMod val="95000"/>
                  </a:schemeClr>
                </a:solidFill>
              </a:rPr>
              <a:t> на роботу </a:t>
            </a:r>
            <a:r>
              <a:rPr lang="ru-RU" sz="2400" dirty="0" err="1">
                <a:solidFill>
                  <a:schemeClr val="tx1">
                    <a:lumMod val="95000"/>
                  </a:schemeClr>
                </a:solidFill>
              </a:rPr>
              <a:t>компресора</a:t>
            </a:r>
            <a:r>
              <a:rPr lang="ru-RU" sz="2400" dirty="0">
                <a:solidFill>
                  <a:schemeClr val="tx1">
                    <a:lumMod val="95000"/>
                  </a:schemeClr>
                </a:solidFill>
              </a:rPr>
              <a:t>, а </a:t>
            </a:r>
            <a:r>
              <a:rPr lang="ru-RU" sz="2400" dirty="0" err="1">
                <a:solidFill>
                  <a:schemeClr val="tx1">
                    <a:lumMod val="95000"/>
                  </a:schemeClr>
                </a:solidFill>
              </a:rPr>
              <a:t>решта</a:t>
            </a:r>
            <a:r>
              <a:rPr lang="ru-RU" sz="2400" dirty="0">
                <a:solidFill>
                  <a:schemeClr val="tx1">
                    <a:lumMod val="95000"/>
                  </a:schemeClr>
                </a:solidFill>
              </a:rPr>
              <a:t> є </a:t>
            </a:r>
            <a:r>
              <a:rPr lang="ru-RU" sz="2400" dirty="0" err="1">
                <a:solidFill>
                  <a:schemeClr val="tx1">
                    <a:lumMod val="95000"/>
                  </a:schemeClr>
                </a:solidFill>
              </a:rPr>
              <a:t>корисною</a:t>
            </a:r>
            <a:r>
              <a:rPr lang="ru-RU" sz="2400" dirty="0">
                <a:solidFill>
                  <a:schemeClr val="tx1">
                    <a:lumMod val="95000"/>
                  </a:schemeClr>
                </a:solidFill>
              </a:rPr>
              <a:t> </a:t>
            </a:r>
            <a:r>
              <a:rPr lang="ru-RU" sz="2400" dirty="0" err="1">
                <a:solidFill>
                  <a:schemeClr val="tx1">
                    <a:lumMod val="95000"/>
                  </a:schemeClr>
                </a:solidFill>
              </a:rPr>
              <a:t>вихідною</a:t>
            </a:r>
            <a:r>
              <a:rPr lang="ru-RU" sz="2400" dirty="0">
                <a:solidFill>
                  <a:schemeClr val="tx1">
                    <a:lumMod val="95000"/>
                  </a:schemeClr>
                </a:solidFill>
              </a:rPr>
              <a:t> </a:t>
            </a:r>
            <a:r>
              <a:rPr lang="ru-RU" sz="2400" dirty="0" err="1">
                <a:solidFill>
                  <a:schemeClr val="tx1">
                    <a:lumMod val="95000"/>
                  </a:schemeClr>
                </a:solidFill>
              </a:rPr>
              <a:t>потужністю</a:t>
            </a:r>
            <a:r>
              <a:rPr lang="ru-RU" sz="2400" dirty="0">
                <a:solidFill>
                  <a:schemeClr val="tx1">
                    <a:lumMod val="95000"/>
                  </a:schemeClr>
                </a:solidFill>
              </a:rPr>
              <a:t>. </a:t>
            </a:r>
            <a:r>
              <a:rPr lang="ru-RU" sz="2400" dirty="0" err="1">
                <a:solidFill>
                  <a:schemeClr val="tx1">
                    <a:lumMod val="95000"/>
                  </a:schemeClr>
                </a:solidFill>
              </a:rPr>
              <a:t>Газотурбінний</a:t>
            </a:r>
            <a:r>
              <a:rPr lang="ru-RU" sz="2400" dirty="0">
                <a:solidFill>
                  <a:schemeClr val="tx1">
                    <a:lumMod val="95000"/>
                  </a:schemeClr>
                </a:solidFill>
              </a:rPr>
              <a:t> </a:t>
            </a:r>
            <a:r>
              <a:rPr lang="ru-RU" sz="2400" dirty="0" err="1">
                <a:solidFill>
                  <a:schemeClr val="tx1">
                    <a:lumMod val="95000"/>
                  </a:schemeClr>
                </a:solidFill>
              </a:rPr>
              <a:t>двигун</a:t>
            </a:r>
            <a:r>
              <a:rPr lang="ru-RU" sz="2400" dirty="0">
                <a:solidFill>
                  <a:schemeClr val="tx1">
                    <a:lumMod val="95000"/>
                  </a:schemeClr>
                </a:solidFill>
              </a:rPr>
              <a:t> приводить в </a:t>
            </a:r>
            <a:r>
              <a:rPr lang="ru-RU" sz="2400" dirty="0" err="1">
                <a:solidFill>
                  <a:schemeClr val="tx1">
                    <a:lumMod val="95000"/>
                  </a:schemeClr>
                </a:solidFill>
              </a:rPr>
              <a:t>обертання</a:t>
            </a:r>
            <a:r>
              <a:rPr lang="ru-RU" sz="2400" dirty="0">
                <a:solidFill>
                  <a:schemeClr val="tx1">
                    <a:lumMod val="95000"/>
                  </a:schemeClr>
                </a:solidFill>
              </a:rPr>
              <a:t> </a:t>
            </a:r>
            <a:r>
              <a:rPr lang="ru-RU" sz="2400" dirty="0" err="1">
                <a:solidFill>
                  <a:schemeClr val="tx1">
                    <a:lumMod val="95000"/>
                  </a:schemeClr>
                </a:solidFill>
              </a:rPr>
              <a:t>високошвидкісний</a:t>
            </a:r>
            <a:r>
              <a:rPr lang="ru-RU" sz="2400" dirty="0">
                <a:solidFill>
                  <a:schemeClr val="tx1">
                    <a:lumMod val="95000"/>
                  </a:schemeClr>
                </a:solidFill>
              </a:rPr>
              <a:t> генератор за </a:t>
            </a:r>
            <a:r>
              <a:rPr lang="ru-RU" sz="2400" dirty="0" err="1">
                <a:solidFill>
                  <a:schemeClr val="tx1">
                    <a:lumMod val="95000"/>
                  </a:schemeClr>
                </a:solidFill>
              </a:rPr>
              <a:t>допомогою</a:t>
            </a:r>
            <a:r>
              <a:rPr lang="ru-RU" sz="2400" dirty="0">
                <a:solidFill>
                  <a:schemeClr val="tx1">
                    <a:lumMod val="95000"/>
                  </a:schemeClr>
                </a:solidFill>
              </a:rPr>
              <a:t> валу. Робота, </a:t>
            </a:r>
            <a:r>
              <a:rPr lang="ru-RU" sz="2400" dirty="0" err="1">
                <a:solidFill>
                  <a:schemeClr val="tx1">
                    <a:lumMod val="95000"/>
                  </a:schemeClr>
                </a:solidFill>
              </a:rPr>
              <a:t>споживана</a:t>
            </a:r>
            <a:r>
              <a:rPr lang="ru-RU" sz="2400" dirty="0">
                <a:solidFill>
                  <a:schemeClr val="tx1">
                    <a:lumMod val="95000"/>
                  </a:schemeClr>
                </a:solidFill>
              </a:rPr>
              <a:t> </a:t>
            </a:r>
            <a:r>
              <a:rPr lang="ru-RU" sz="2400" dirty="0" err="1">
                <a:solidFill>
                  <a:schemeClr val="tx1">
                    <a:lumMod val="95000"/>
                  </a:schemeClr>
                </a:solidFill>
              </a:rPr>
              <a:t>цим</a:t>
            </a:r>
            <a:r>
              <a:rPr lang="ru-RU" sz="2400" dirty="0">
                <a:solidFill>
                  <a:schemeClr val="tx1">
                    <a:lumMod val="95000"/>
                  </a:schemeClr>
                </a:solidFill>
              </a:rPr>
              <a:t> агрегатом, є </a:t>
            </a:r>
            <a:r>
              <a:rPr lang="ru-RU" sz="2400" dirty="0" err="1">
                <a:solidFill>
                  <a:schemeClr val="tx1">
                    <a:lumMod val="95000"/>
                  </a:schemeClr>
                </a:solidFill>
              </a:rPr>
              <a:t>корисною</a:t>
            </a:r>
            <a:r>
              <a:rPr lang="ru-RU" sz="2400" dirty="0">
                <a:solidFill>
                  <a:schemeClr val="tx1">
                    <a:lumMod val="95000"/>
                  </a:schemeClr>
                </a:solidFill>
              </a:rPr>
              <a:t> </a:t>
            </a:r>
            <a:r>
              <a:rPr lang="ru-RU" sz="2400" dirty="0" err="1">
                <a:solidFill>
                  <a:schemeClr val="tx1">
                    <a:lumMod val="95000"/>
                  </a:schemeClr>
                </a:solidFill>
              </a:rPr>
              <a:t>роботою</a:t>
            </a:r>
            <a:r>
              <a:rPr lang="ru-RU" sz="2400" dirty="0">
                <a:solidFill>
                  <a:schemeClr val="tx1">
                    <a:lumMod val="95000"/>
                  </a:schemeClr>
                </a:solidFill>
              </a:rPr>
              <a:t> ГТД. </a:t>
            </a:r>
            <a:r>
              <a:rPr lang="ru-RU" sz="2400" dirty="0" err="1">
                <a:solidFill>
                  <a:schemeClr val="tx1">
                    <a:lumMod val="95000"/>
                  </a:schemeClr>
                </a:solidFill>
              </a:rPr>
              <a:t>Енергія</a:t>
            </a:r>
            <a:r>
              <a:rPr lang="ru-RU" sz="2400" dirty="0">
                <a:solidFill>
                  <a:schemeClr val="tx1">
                    <a:lumMod val="95000"/>
                  </a:schemeClr>
                </a:solidFill>
              </a:rPr>
              <a:t> </a:t>
            </a:r>
            <a:r>
              <a:rPr lang="ru-RU" sz="2400" dirty="0" err="1">
                <a:solidFill>
                  <a:schemeClr val="tx1">
                    <a:lumMod val="95000"/>
                  </a:schemeClr>
                </a:solidFill>
              </a:rPr>
              <a:t>турбіни</a:t>
            </a:r>
            <a:r>
              <a:rPr lang="ru-RU" sz="2400" dirty="0">
                <a:solidFill>
                  <a:schemeClr val="tx1">
                    <a:lumMod val="95000"/>
                  </a:schemeClr>
                </a:solidFill>
              </a:rPr>
              <a:t> </a:t>
            </a:r>
            <a:r>
              <a:rPr lang="ru-RU" sz="2400" dirty="0" err="1">
                <a:solidFill>
                  <a:schemeClr val="tx1">
                    <a:lumMod val="95000"/>
                  </a:schemeClr>
                </a:solidFill>
              </a:rPr>
              <a:t>використовується</a:t>
            </a:r>
            <a:r>
              <a:rPr lang="ru-RU" sz="2400" dirty="0">
                <a:solidFill>
                  <a:schemeClr val="tx1">
                    <a:lumMod val="95000"/>
                  </a:schemeClr>
                </a:solidFill>
              </a:rPr>
              <a:t> в </a:t>
            </a:r>
            <a:r>
              <a:rPr lang="ru-RU" sz="2400" dirty="0" err="1">
                <a:solidFill>
                  <a:schemeClr val="tx1">
                    <a:lumMod val="95000"/>
                  </a:schemeClr>
                </a:solidFill>
              </a:rPr>
              <a:t>літаках,потягах</a:t>
            </a:r>
            <a:r>
              <a:rPr lang="ru-RU" sz="2400" dirty="0">
                <a:solidFill>
                  <a:schemeClr val="tx1">
                    <a:lumMod val="95000"/>
                  </a:schemeClr>
                </a:solidFill>
              </a:rPr>
              <a:t>, кораблях та танках.</a:t>
            </a:r>
          </a:p>
        </p:txBody>
      </p:sp>
    </p:spTree>
    <p:extLst>
      <p:ext uri="{BB962C8B-B14F-4D97-AF65-F5344CB8AC3E}">
        <p14:creationId xmlns:p14="http://schemas.microsoft.com/office/powerpoint/2010/main" val="51330290"/>
      </p:ext>
    </p:extLst>
  </p:cSld>
  <p:clrMapOvr>
    <a:masterClrMapping/>
  </p:clrMapOvr>
  <mc:AlternateContent xmlns:mc="http://schemas.openxmlformats.org/markup-compatibility/2006" xmlns:p14="http://schemas.microsoft.com/office/powerpoint/2010/main">
    <mc:Choice Requires="p14">
      <p:transition spd="slow">
        <p14:flash/>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237868"/>
            <a:ext cx="8229600" cy="202034"/>
          </a:xfrm>
        </p:spPr>
        <p:txBody>
          <a:bodyPr>
            <a:normAutofit fontScale="90000"/>
          </a:bodyPr>
          <a:lstStyle/>
          <a:p>
            <a:endParaRPr lang="ru-RU" dirty="0"/>
          </a:p>
        </p:txBody>
      </p:sp>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3528" y="3068960"/>
            <a:ext cx="4526071" cy="3084655"/>
          </a:xfrm>
          <a:prstGeom prst="rect">
            <a:avLst/>
          </a:prstGeom>
          <a:ln>
            <a:noFill/>
          </a:ln>
          <a:effectLst>
            <a:softEdge rad="112500"/>
          </a:effectLst>
        </p:spPr>
      </p:pic>
      <p:pic>
        <p:nvPicPr>
          <p:cNvPr id="8" name="Объект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724128" y="332656"/>
            <a:ext cx="3158459" cy="2232248"/>
          </a:xfrm>
          <a:prstGeom prst="rect">
            <a:avLst/>
          </a:prstGeom>
          <a:ln>
            <a:noFill/>
          </a:ln>
          <a:effectLst>
            <a:softEdge rad="112500"/>
          </a:effectLst>
        </p:spPr>
      </p:pic>
      <p:pic>
        <p:nvPicPr>
          <p:cNvPr id="1026" name="Picture 2" descr="C:\Users\user\Desktop\физика\газові\M-tBzS0yQq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88640"/>
            <a:ext cx="5580621"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user\Desktop\физика\газові\p2YZQ_pb7y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2708920"/>
            <a:ext cx="3868018" cy="37821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669105"/>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hammer.wav"/>
          </p:stSnd>
        </p:sndAc>
      </p:transition>
    </mc:Choice>
    <mc:Fallback xmlns="">
      <p:transition spd="slow">
        <p:fade/>
        <p:sndAc>
          <p:stSnd>
            <p:snd r:embed="rId7" name="hammer.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04664"/>
            <a:ext cx="7772400" cy="1470025"/>
          </a:xfrm>
        </p:spPr>
        <p:txBody>
          <a:bodyPr>
            <a:noAutofit/>
          </a:bodyPr>
          <a:lstStyle/>
          <a:p>
            <a:pPr algn="ctr"/>
            <a:r>
              <a:rPr lang="uk-UA" sz="5400" dirty="0" smtClean="0"/>
              <a:t>Теорія роботи</a:t>
            </a:r>
            <a:br>
              <a:rPr lang="uk-UA" sz="5400" dirty="0" smtClean="0"/>
            </a:br>
            <a:endParaRPr lang="ru-RU" sz="5400" dirty="0"/>
          </a:p>
        </p:txBody>
      </p:sp>
      <p:sp>
        <p:nvSpPr>
          <p:cNvPr id="3" name="Подзаголовок 2"/>
          <p:cNvSpPr>
            <a:spLocks noGrp="1"/>
          </p:cNvSpPr>
          <p:nvPr>
            <p:ph type="subTitle" idx="1"/>
          </p:nvPr>
        </p:nvSpPr>
        <p:spPr>
          <a:xfrm>
            <a:off x="323528" y="1700808"/>
            <a:ext cx="7848872" cy="4608512"/>
          </a:xfrm>
        </p:spPr>
        <p:txBody>
          <a:bodyPr>
            <a:normAutofit/>
          </a:bodyPr>
          <a:lstStyle/>
          <a:p>
            <a:pPr algn="ctr"/>
            <a:r>
              <a:rPr lang="ru-RU" sz="3200" dirty="0" err="1">
                <a:solidFill>
                  <a:schemeClr val="tx1"/>
                </a:solidFill>
              </a:rPr>
              <a:t>Газові</a:t>
            </a:r>
            <a:r>
              <a:rPr lang="ru-RU" sz="3200" dirty="0">
                <a:solidFill>
                  <a:schemeClr val="tx1"/>
                </a:solidFill>
              </a:rPr>
              <a:t> </a:t>
            </a:r>
            <a:r>
              <a:rPr lang="ru-RU" sz="3200" dirty="0" err="1">
                <a:solidFill>
                  <a:schemeClr val="tx1"/>
                </a:solidFill>
              </a:rPr>
              <a:t>турбіни</a:t>
            </a:r>
            <a:r>
              <a:rPr lang="ru-RU" sz="3200" dirty="0">
                <a:solidFill>
                  <a:schemeClr val="tx1"/>
                </a:solidFill>
              </a:rPr>
              <a:t> </a:t>
            </a:r>
            <a:r>
              <a:rPr lang="ru-RU" sz="3200" dirty="0" err="1">
                <a:solidFill>
                  <a:schemeClr val="tx1"/>
                </a:solidFill>
              </a:rPr>
              <a:t>описуються</a:t>
            </a:r>
            <a:r>
              <a:rPr lang="ru-RU" sz="3200" dirty="0">
                <a:solidFill>
                  <a:schemeClr val="tx1"/>
                </a:solidFill>
              </a:rPr>
              <a:t> </a:t>
            </a:r>
            <a:r>
              <a:rPr lang="ru-RU" sz="3200" dirty="0" err="1">
                <a:solidFill>
                  <a:schemeClr val="tx1"/>
                </a:solidFill>
              </a:rPr>
              <a:t>термодинамічним</a:t>
            </a:r>
            <a:r>
              <a:rPr lang="ru-RU" sz="3200" dirty="0">
                <a:solidFill>
                  <a:schemeClr val="tx1"/>
                </a:solidFill>
              </a:rPr>
              <a:t> циклом Брайтона, в </a:t>
            </a:r>
            <a:r>
              <a:rPr lang="ru-RU" sz="3200" dirty="0" err="1">
                <a:solidFill>
                  <a:schemeClr val="tx1"/>
                </a:solidFill>
              </a:rPr>
              <a:t>якому</a:t>
            </a:r>
            <a:r>
              <a:rPr lang="ru-RU" sz="3200" dirty="0">
                <a:solidFill>
                  <a:schemeClr val="tx1"/>
                </a:solidFill>
              </a:rPr>
              <a:t> </a:t>
            </a:r>
            <a:r>
              <a:rPr lang="ru-RU" sz="3200" dirty="0" err="1">
                <a:solidFill>
                  <a:schemeClr val="tx1"/>
                </a:solidFill>
              </a:rPr>
              <a:t>спочатку</a:t>
            </a:r>
            <a:r>
              <a:rPr lang="ru-RU" sz="3200" dirty="0">
                <a:solidFill>
                  <a:schemeClr val="tx1"/>
                </a:solidFill>
              </a:rPr>
              <a:t> </a:t>
            </a:r>
            <a:r>
              <a:rPr lang="ru-RU" sz="3200" dirty="0" err="1">
                <a:solidFill>
                  <a:schemeClr val="tx1"/>
                </a:solidFill>
              </a:rPr>
              <a:t>відбувається</a:t>
            </a:r>
            <a:r>
              <a:rPr lang="ru-RU" sz="3200" dirty="0">
                <a:solidFill>
                  <a:schemeClr val="tx1"/>
                </a:solidFill>
              </a:rPr>
              <a:t> </a:t>
            </a:r>
            <a:r>
              <a:rPr lang="ru-RU" sz="3200" dirty="0" err="1">
                <a:solidFill>
                  <a:schemeClr val="tx1"/>
                </a:solidFill>
              </a:rPr>
              <a:t>адіабатичне</a:t>
            </a:r>
            <a:r>
              <a:rPr lang="ru-RU" sz="3200" dirty="0">
                <a:solidFill>
                  <a:schemeClr val="tx1"/>
                </a:solidFill>
              </a:rPr>
              <a:t> </a:t>
            </a:r>
            <a:r>
              <a:rPr lang="ru-RU" sz="3200" dirty="0" err="1">
                <a:solidFill>
                  <a:schemeClr val="tx1"/>
                </a:solidFill>
              </a:rPr>
              <a:t>стиснення</a:t>
            </a:r>
            <a:r>
              <a:rPr lang="ru-RU" sz="3200" dirty="0">
                <a:solidFill>
                  <a:schemeClr val="tx1"/>
                </a:solidFill>
              </a:rPr>
              <a:t> </a:t>
            </a:r>
            <a:r>
              <a:rPr lang="ru-RU" sz="3200" dirty="0" err="1">
                <a:solidFill>
                  <a:schemeClr val="tx1"/>
                </a:solidFill>
              </a:rPr>
              <a:t>повітря</a:t>
            </a:r>
            <a:r>
              <a:rPr lang="ru-RU" sz="3200" dirty="0">
                <a:solidFill>
                  <a:schemeClr val="tx1"/>
                </a:solidFill>
              </a:rPr>
              <a:t>, </a:t>
            </a:r>
            <a:r>
              <a:rPr lang="ru-RU" sz="3200" dirty="0" err="1">
                <a:solidFill>
                  <a:schemeClr val="tx1"/>
                </a:solidFill>
              </a:rPr>
              <a:t>потім</a:t>
            </a:r>
            <a:r>
              <a:rPr lang="ru-RU" sz="3200" dirty="0">
                <a:solidFill>
                  <a:schemeClr val="tx1"/>
                </a:solidFill>
              </a:rPr>
              <a:t> </a:t>
            </a:r>
            <a:r>
              <a:rPr lang="ru-RU" sz="3200" dirty="0" err="1">
                <a:solidFill>
                  <a:schemeClr val="tx1"/>
                </a:solidFill>
              </a:rPr>
              <a:t>спалювання</a:t>
            </a:r>
            <a:r>
              <a:rPr lang="ru-RU" sz="3200" dirty="0">
                <a:solidFill>
                  <a:schemeClr val="tx1"/>
                </a:solidFill>
              </a:rPr>
              <a:t> при </a:t>
            </a:r>
            <a:r>
              <a:rPr lang="ru-RU" sz="3200" dirty="0" err="1">
                <a:solidFill>
                  <a:schemeClr val="tx1"/>
                </a:solidFill>
              </a:rPr>
              <a:t>постійному</a:t>
            </a:r>
            <a:r>
              <a:rPr lang="ru-RU" sz="3200" dirty="0">
                <a:solidFill>
                  <a:schemeClr val="tx1"/>
                </a:solidFill>
              </a:rPr>
              <a:t> </a:t>
            </a:r>
            <a:r>
              <a:rPr lang="ru-RU" sz="3200" dirty="0" err="1">
                <a:solidFill>
                  <a:schemeClr val="tx1"/>
                </a:solidFill>
              </a:rPr>
              <a:t>тиску</a:t>
            </a:r>
            <a:r>
              <a:rPr lang="ru-RU" sz="3200" dirty="0">
                <a:solidFill>
                  <a:schemeClr val="tx1"/>
                </a:solidFill>
              </a:rPr>
              <a:t>, а </a:t>
            </a:r>
            <a:r>
              <a:rPr lang="ru-RU" sz="3200" dirty="0" err="1">
                <a:solidFill>
                  <a:schemeClr val="tx1"/>
                </a:solidFill>
              </a:rPr>
              <a:t>після</a:t>
            </a:r>
            <a:r>
              <a:rPr lang="ru-RU" sz="3200" dirty="0">
                <a:solidFill>
                  <a:schemeClr val="tx1"/>
                </a:solidFill>
              </a:rPr>
              <a:t> </a:t>
            </a:r>
            <a:r>
              <a:rPr lang="ru-RU" sz="3200" dirty="0" err="1">
                <a:solidFill>
                  <a:schemeClr val="tx1"/>
                </a:solidFill>
              </a:rPr>
              <a:t>цього</a:t>
            </a:r>
            <a:r>
              <a:rPr lang="ru-RU" sz="3200" dirty="0">
                <a:solidFill>
                  <a:schemeClr val="tx1"/>
                </a:solidFill>
              </a:rPr>
              <a:t> </a:t>
            </a:r>
            <a:r>
              <a:rPr lang="ru-RU" sz="3200" dirty="0" err="1">
                <a:solidFill>
                  <a:schemeClr val="tx1"/>
                </a:solidFill>
              </a:rPr>
              <a:t>здійснюється</a:t>
            </a:r>
            <a:r>
              <a:rPr lang="ru-RU" sz="3200" dirty="0">
                <a:solidFill>
                  <a:schemeClr val="tx1"/>
                </a:solidFill>
              </a:rPr>
              <a:t> </a:t>
            </a:r>
            <a:r>
              <a:rPr lang="ru-RU" sz="3200" dirty="0" err="1">
                <a:solidFill>
                  <a:schemeClr val="tx1"/>
                </a:solidFill>
              </a:rPr>
              <a:t>адіабатичне</a:t>
            </a:r>
            <a:r>
              <a:rPr lang="ru-RU" sz="3200" dirty="0">
                <a:solidFill>
                  <a:schemeClr val="tx1"/>
                </a:solidFill>
              </a:rPr>
              <a:t> </a:t>
            </a:r>
            <a:r>
              <a:rPr lang="ru-RU" sz="3200" dirty="0" err="1">
                <a:solidFill>
                  <a:schemeClr val="tx1"/>
                </a:solidFill>
              </a:rPr>
              <a:t>розширення</a:t>
            </a:r>
            <a:r>
              <a:rPr lang="ru-RU" sz="3200" dirty="0">
                <a:solidFill>
                  <a:schemeClr val="tx1"/>
                </a:solidFill>
              </a:rPr>
              <a:t> </a:t>
            </a:r>
            <a:r>
              <a:rPr lang="ru-RU" sz="3200" dirty="0" err="1">
                <a:solidFill>
                  <a:schemeClr val="tx1"/>
                </a:solidFill>
              </a:rPr>
              <a:t>знову</a:t>
            </a:r>
            <a:r>
              <a:rPr lang="ru-RU" sz="3200" dirty="0">
                <a:solidFill>
                  <a:schemeClr val="tx1"/>
                </a:solidFill>
              </a:rPr>
              <a:t> до стартового </a:t>
            </a:r>
            <a:r>
              <a:rPr lang="ru-RU" sz="3200" dirty="0" err="1">
                <a:solidFill>
                  <a:schemeClr val="tx1"/>
                </a:solidFill>
              </a:rPr>
              <a:t>тиску</a:t>
            </a:r>
            <a:r>
              <a:rPr lang="ru-RU" sz="3200" dirty="0">
                <a:solidFill>
                  <a:schemeClr val="tx1"/>
                </a:solidFill>
              </a:rPr>
              <a:t>.</a:t>
            </a:r>
          </a:p>
          <a:p>
            <a:pPr algn="ctr"/>
            <a:r>
              <a:rPr lang="ru-RU" sz="3200" dirty="0">
                <a:solidFill>
                  <a:schemeClr val="tx1"/>
                </a:solidFill>
              </a:rPr>
              <a:t>На </a:t>
            </a:r>
            <a:r>
              <a:rPr lang="ru-RU" sz="3200" dirty="0" err="1">
                <a:solidFill>
                  <a:schemeClr val="tx1"/>
                </a:solidFill>
              </a:rPr>
              <a:t>практиці</a:t>
            </a:r>
            <a:r>
              <a:rPr lang="ru-RU" sz="3200" dirty="0">
                <a:solidFill>
                  <a:schemeClr val="tx1"/>
                </a:solidFill>
              </a:rPr>
              <a:t>, </a:t>
            </a:r>
            <a:r>
              <a:rPr lang="ru-RU" sz="3200" dirty="0" err="1">
                <a:solidFill>
                  <a:schemeClr val="tx1"/>
                </a:solidFill>
              </a:rPr>
              <a:t>тертя</a:t>
            </a:r>
            <a:r>
              <a:rPr lang="ru-RU" sz="3200" dirty="0">
                <a:solidFill>
                  <a:schemeClr val="tx1"/>
                </a:solidFill>
              </a:rPr>
              <a:t> і </a:t>
            </a:r>
            <a:r>
              <a:rPr lang="ru-RU" sz="3200" dirty="0" err="1">
                <a:solidFill>
                  <a:schemeClr val="tx1"/>
                </a:solidFill>
              </a:rPr>
              <a:t>турбулентність</a:t>
            </a:r>
            <a:r>
              <a:rPr lang="ru-RU" sz="3200" dirty="0">
                <a:solidFill>
                  <a:schemeClr val="tx1"/>
                </a:solidFill>
              </a:rPr>
              <a:t> </a:t>
            </a:r>
            <a:r>
              <a:rPr lang="ru-RU" sz="3200" dirty="0" err="1">
                <a:solidFill>
                  <a:schemeClr val="tx1"/>
                </a:solidFill>
              </a:rPr>
              <a:t>викликають</a:t>
            </a:r>
            <a:r>
              <a:rPr lang="ru-RU" sz="3200" dirty="0">
                <a:solidFill>
                  <a:schemeClr val="tx1"/>
                </a:solidFill>
              </a:rPr>
              <a:t>:</a:t>
            </a:r>
          </a:p>
          <a:p>
            <a:endParaRPr lang="ru-RU" dirty="0"/>
          </a:p>
        </p:txBody>
      </p:sp>
    </p:spTree>
    <p:extLst>
      <p:ext uri="{BB962C8B-B14F-4D97-AF65-F5344CB8AC3E}">
        <p14:creationId xmlns:p14="http://schemas.microsoft.com/office/powerpoint/2010/main" val="1820315436"/>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6632"/>
            <a:ext cx="8229600" cy="6624736"/>
          </a:xfrm>
        </p:spPr>
        <p:txBody>
          <a:bodyPr>
            <a:normAutofit fontScale="90000"/>
          </a:bodyPr>
          <a:lstStyle/>
          <a:p>
            <a:r>
              <a:rPr lang="ru-RU" sz="3200" dirty="0" smtClean="0">
                <a:solidFill>
                  <a:srgbClr val="92D050"/>
                </a:solidFill>
              </a:rPr>
              <a:t>1.Неадіабатичне </a:t>
            </a:r>
            <a:r>
              <a:rPr lang="ru-RU" sz="3200" dirty="0" err="1">
                <a:solidFill>
                  <a:srgbClr val="92D050"/>
                </a:solidFill>
              </a:rPr>
              <a:t>стискання</a:t>
            </a:r>
            <a:r>
              <a:rPr lang="ru-RU" sz="3200" dirty="0">
                <a:solidFill>
                  <a:srgbClr val="92D050"/>
                </a:solidFill>
              </a:rPr>
              <a:t>: для </a:t>
            </a:r>
            <a:r>
              <a:rPr lang="ru-RU" sz="3200" dirty="0" err="1">
                <a:solidFill>
                  <a:srgbClr val="92D050"/>
                </a:solidFill>
              </a:rPr>
              <a:t>даного</a:t>
            </a:r>
            <a:r>
              <a:rPr lang="ru-RU" sz="3200" dirty="0">
                <a:solidFill>
                  <a:srgbClr val="92D050"/>
                </a:solidFill>
              </a:rPr>
              <a:t> </a:t>
            </a:r>
            <a:r>
              <a:rPr lang="ru-RU" sz="3200" dirty="0" err="1">
                <a:solidFill>
                  <a:srgbClr val="92D050"/>
                </a:solidFill>
              </a:rPr>
              <a:t>загального</a:t>
            </a:r>
            <a:r>
              <a:rPr lang="ru-RU" sz="3200" dirty="0">
                <a:solidFill>
                  <a:srgbClr val="92D050"/>
                </a:solidFill>
              </a:rPr>
              <a:t> </a:t>
            </a:r>
            <a:r>
              <a:rPr lang="ru-RU" sz="3200" dirty="0" err="1">
                <a:solidFill>
                  <a:srgbClr val="92D050"/>
                </a:solidFill>
              </a:rPr>
              <a:t>коефіцієнта</a:t>
            </a:r>
            <a:r>
              <a:rPr lang="ru-RU" sz="3200" dirty="0">
                <a:solidFill>
                  <a:srgbClr val="92D050"/>
                </a:solidFill>
              </a:rPr>
              <a:t> </a:t>
            </a:r>
            <a:r>
              <a:rPr lang="ru-RU" sz="3200" dirty="0" err="1">
                <a:solidFill>
                  <a:srgbClr val="92D050"/>
                </a:solidFill>
              </a:rPr>
              <a:t>тиску</a:t>
            </a:r>
            <a:r>
              <a:rPr lang="ru-RU" sz="3200" dirty="0">
                <a:solidFill>
                  <a:srgbClr val="92D050"/>
                </a:solidFill>
              </a:rPr>
              <a:t> температура </a:t>
            </a:r>
            <a:r>
              <a:rPr lang="ru-RU" sz="3200" dirty="0" err="1">
                <a:solidFill>
                  <a:srgbClr val="92D050"/>
                </a:solidFill>
              </a:rPr>
              <a:t>нагнітання</a:t>
            </a:r>
            <a:r>
              <a:rPr lang="ru-RU" sz="3200" dirty="0">
                <a:solidFill>
                  <a:srgbClr val="92D050"/>
                </a:solidFill>
              </a:rPr>
              <a:t> </a:t>
            </a:r>
            <a:r>
              <a:rPr lang="ru-RU" sz="3200" dirty="0" err="1">
                <a:solidFill>
                  <a:srgbClr val="92D050"/>
                </a:solidFill>
              </a:rPr>
              <a:t>компресора</a:t>
            </a:r>
            <a:r>
              <a:rPr lang="ru-RU" sz="3200" dirty="0">
                <a:solidFill>
                  <a:srgbClr val="92D050"/>
                </a:solidFill>
              </a:rPr>
              <a:t> </a:t>
            </a:r>
            <a:r>
              <a:rPr lang="ru-RU" sz="3200" dirty="0" err="1">
                <a:solidFill>
                  <a:srgbClr val="92D050"/>
                </a:solidFill>
              </a:rPr>
              <a:t>вище</a:t>
            </a:r>
            <a:r>
              <a:rPr lang="ru-RU" sz="3200" dirty="0">
                <a:solidFill>
                  <a:srgbClr val="92D050"/>
                </a:solidFill>
              </a:rPr>
              <a:t> </a:t>
            </a:r>
            <a:r>
              <a:rPr lang="ru-RU" sz="3200" dirty="0" err="1">
                <a:solidFill>
                  <a:srgbClr val="92D050"/>
                </a:solidFill>
              </a:rPr>
              <a:t>ідеальної</a:t>
            </a:r>
            <a:r>
              <a:rPr lang="ru-RU" sz="3200" dirty="0">
                <a:solidFill>
                  <a:srgbClr val="92D050"/>
                </a:solidFill>
              </a:rPr>
              <a:t>.</a:t>
            </a:r>
            <a:br>
              <a:rPr lang="ru-RU" sz="3200" dirty="0">
                <a:solidFill>
                  <a:srgbClr val="92D050"/>
                </a:solidFill>
              </a:rPr>
            </a:br>
            <a:r>
              <a:rPr lang="ru-RU" sz="3200" dirty="0" smtClean="0">
                <a:solidFill>
                  <a:srgbClr val="92D050"/>
                </a:solidFill>
              </a:rPr>
              <a:t>2.Неадіабатичне </a:t>
            </a:r>
            <a:r>
              <a:rPr lang="ru-RU" sz="3200" dirty="0" err="1">
                <a:solidFill>
                  <a:srgbClr val="92D050"/>
                </a:solidFill>
              </a:rPr>
              <a:t>розширення</a:t>
            </a:r>
            <a:r>
              <a:rPr lang="ru-RU" sz="3200" dirty="0">
                <a:solidFill>
                  <a:srgbClr val="92D050"/>
                </a:solidFill>
              </a:rPr>
              <a:t>: </a:t>
            </a:r>
            <a:r>
              <a:rPr lang="ru-RU" sz="3200" dirty="0" err="1">
                <a:solidFill>
                  <a:srgbClr val="92D050"/>
                </a:solidFill>
              </a:rPr>
              <a:t>хоча</a:t>
            </a:r>
            <a:r>
              <a:rPr lang="ru-RU" sz="3200" dirty="0">
                <a:solidFill>
                  <a:srgbClr val="92D050"/>
                </a:solidFill>
              </a:rPr>
              <a:t> температура </a:t>
            </a:r>
            <a:r>
              <a:rPr lang="ru-RU" sz="3200" dirty="0" err="1">
                <a:solidFill>
                  <a:srgbClr val="92D050"/>
                </a:solidFill>
              </a:rPr>
              <a:t>турбіни</a:t>
            </a:r>
            <a:r>
              <a:rPr lang="ru-RU" sz="3200" dirty="0">
                <a:solidFill>
                  <a:srgbClr val="92D050"/>
                </a:solidFill>
              </a:rPr>
              <a:t> </a:t>
            </a:r>
            <a:r>
              <a:rPr lang="ru-RU" sz="3200" dirty="0" err="1">
                <a:solidFill>
                  <a:srgbClr val="92D050"/>
                </a:solidFill>
              </a:rPr>
              <a:t>падає</a:t>
            </a:r>
            <a:r>
              <a:rPr lang="ru-RU" sz="3200" dirty="0">
                <a:solidFill>
                  <a:srgbClr val="92D050"/>
                </a:solidFill>
              </a:rPr>
              <a:t> до </a:t>
            </a:r>
            <a:r>
              <a:rPr lang="ru-RU" sz="3200" dirty="0" err="1">
                <a:solidFill>
                  <a:srgbClr val="92D050"/>
                </a:solidFill>
              </a:rPr>
              <a:t>рівня</a:t>
            </a:r>
            <a:r>
              <a:rPr lang="ru-RU" sz="3200" dirty="0">
                <a:solidFill>
                  <a:srgbClr val="92D050"/>
                </a:solidFill>
              </a:rPr>
              <a:t>, </a:t>
            </a:r>
            <a:r>
              <a:rPr lang="ru-RU" sz="3200" dirty="0" err="1">
                <a:solidFill>
                  <a:srgbClr val="92D050"/>
                </a:solidFill>
              </a:rPr>
              <a:t>необхідного</a:t>
            </a:r>
            <a:r>
              <a:rPr lang="ru-RU" sz="3200" dirty="0">
                <a:solidFill>
                  <a:srgbClr val="92D050"/>
                </a:solidFill>
              </a:rPr>
              <a:t> для </a:t>
            </a:r>
            <a:r>
              <a:rPr lang="ru-RU" sz="3200" dirty="0" err="1">
                <a:solidFill>
                  <a:srgbClr val="92D050"/>
                </a:solidFill>
              </a:rPr>
              <a:t>роботи</a:t>
            </a:r>
            <a:r>
              <a:rPr lang="ru-RU" sz="3200" dirty="0">
                <a:solidFill>
                  <a:srgbClr val="92D050"/>
                </a:solidFill>
              </a:rPr>
              <a:t>, на </a:t>
            </a:r>
            <a:r>
              <a:rPr lang="ru-RU" sz="3200" dirty="0" err="1">
                <a:solidFill>
                  <a:srgbClr val="92D050"/>
                </a:solidFill>
              </a:rPr>
              <a:t>компресор</a:t>
            </a:r>
            <a:r>
              <a:rPr lang="ru-RU" sz="3200" dirty="0">
                <a:solidFill>
                  <a:srgbClr val="92D050"/>
                </a:solidFill>
              </a:rPr>
              <a:t> </a:t>
            </a:r>
            <a:r>
              <a:rPr lang="ru-RU" sz="3200" dirty="0" err="1">
                <a:solidFill>
                  <a:srgbClr val="92D050"/>
                </a:solidFill>
              </a:rPr>
              <a:t>це</a:t>
            </a:r>
            <a:r>
              <a:rPr lang="ru-RU" sz="3200" dirty="0">
                <a:solidFill>
                  <a:srgbClr val="92D050"/>
                </a:solidFill>
              </a:rPr>
              <a:t> не </a:t>
            </a:r>
            <a:r>
              <a:rPr lang="ru-RU" sz="3200" dirty="0" err="1">
                <a:solidFill>
                  <a:srgbClr val="92D050"/>
                </a:solidFill>
              </a:rPr>
              <a:t>впливає</a:t>
            </a:r>
            <a:r>
              <a:rPr lang="ru-RU" sz="3200" dirty="0">
                <a:solidFill>
                  <a:srgbClr val="92D050"/>
                </a:solidFill>
              </a:rPr>
              <a:t>, </a:t>
            </a:r>
            <a:r>
              <a:rPr lang="ru-RU" sz="3200" dirty="0" err="1">
                <a:solidFill>
                  <a:srgbClr val="92D050"/>
                </a:solidFill>
              </a:rPr>
              <a:t>коефіцієнт</a:t>
            </a:r>
            <a:r>
              <a:rPr lang="ru-RU" sz="3200" dirty="0">
                <a:solidFill>
                  <a:srgbClr val="92D050"/>
                </a:solidFill>
              </a:rPr>
              <a:t> </a:t>
            </a:r>
            <a:r>
              <a:rPr lang="ru-RU" sz="3200" dirty="0" err="1">
                <a:solidFill>
                  <a:srgbClr val="92D050"/>
                </a:solidFill>
              </a:rPr>
              <a:t>тиску</a:t>
            </a:r>
            <a:r>
              <a:rPr lang="ru-RU" sz="3200" dirty="0">
                <a:solidFill>
                  <a:srgbClr val="92D050"/>
                </a:solidFill>
              </a:rPr>
              <a:t> </a:t>
            </a:r>
            <a:r>
              <a:rPr lang="ru-RU" sz="3200" dirty="0" err="1">
                <a:solidFill>
                  <a:srgbClr val="92D050"/>
                </a:solidFill>
              </a:rPr>
              <a:t>вище</a:t>
            </a:r>
            <a:r>
              <a:rPr lang="ru-RU" sz="3200" dirty="0">
                <a:solidFill>
                  <a:srgbClr val="92D050"/>
                </a:solidFill>
              </a:rPr>
              <a:t>, в </a:t>
            </a:r>
            <a:r>
              <a:rPr lang="ru-RU" sz="3200" dirty="0" err="1">
                <a:solidFill>
                  <a:srgbClr val="92D050"/>
                </a:solidFill>
              </a:rPr>
              <a:t>результаті</a:t>
            </a:r>
            <a:r>
              <a:rPr lang="ru-RU" sz="3200" dirty="0">
                <a:solidFill>
                  <a:srgbClr val="92D050"/>
                </a:solidFill>
              </a:rPr>
              <a:t>, </a:t>
            </a:r>
            <a:r>
              <a:rPr lang="ru-RU" sz="3200" dirty="0" err="1">
                <a:solidFill>
                  <a:srgbClr val="92D050"/>
                </a:solidFill>
              </a:rPr>
              <a:t>розширення</a:t>
            </a:r>
            <a:r>
              <a:rPr lang="ru-RU" sz="3200" dirty="0">
                <a:solidFill>
                  <a:srgbClr val="92D050"/>
                </a:solidFill>
              </a:rPr>
              <a:t> — не </a:t>
            </a:r>
            <a:r>
              <a:rPr lang="ru-RU" sz="3200" dirty="0" err="1">
                <a:solidFill>
                  <a:srgbClr val="92D050"/>
                </a:solidFill>
              </a:rPr>
              <a:t>достатнє</a:t>
            </a:r>
            <a:r>
              <a:rPr lang="ru-RU" sz="3200" dirty="0">
                <a:solidFill>
                  <a:srgbClr val="92D050"/>
                </a:solidFill>
              </a:rPr>
              <a:t> для </a:t>
            </a:r>
            <a:r>
              <a:rPr lang="ru-RU" sz="3200" dirty="0" err="1">
                <a:solidFill>
                  <a:srgbClr val="92D050"/>
                </a:solidFill>
              </a:rPr>
              <a:t>забезпечення</a:t>
            </a:r>
            <a:r>
              <a:rPr lang="ru-RU" sz="3200" dirty="0">
                <a:solidFill>
                  <a:srgbClr val="92D050"/>
                </a:solidFill>
              </a:rPr>
              <a:t> </a:t>
            </a:r>
            <a:r>
              <a:rPr lang="ru-RU" sz="3200" dirty="0" err="1">
                <a:solidFill>
                  <a:srgbClr val="92D050"/>
                </a:solidFill>
              </a:rPr>
              <a:t>корисної</a:t>
            </a:r>
            <a:r>
              <a:rPr lang="ru-RU" sz="3200" dirty="0">
                <a:solidFill>
                  <a:srgbClr val="92D050"/>
                </a:solidFill>
              </a:rPr>
              <a:t> </a:t>
            </a:r>
            <a:r>
              <a:rPr lang="ru-RU" sz="3200" dirty="0" err="1">
                <a:solidFill>
                  <a:srgbClr val="92D050"/>
                </a:solidFill>
              </a:rPr>
              <a:t>роботи</a:t>
            </a:r>
            <a:r>
              <a:rPr lang="ru-RU" sz="3200" dirty="0">
                <a:solidFill>
                  <a:srgbClr val="92D050"/>
                </a:solidFill>
              </a:rPr>
              <a:t>.</a:t>
            </a:r>
            <a:br>
              <a:rPr lang="ru-RU" sz="3200" dirty="0">
                <a:solidFill>
                  <a:srgbClr val="92D050"/>
                </a:solidFill>
              </a:rPr>
            </a:br>
            <a:r>
              <a:rPr lang="ru-RU" sz="3200" dirty="0" smtClean="0">
                <a:solidFill>
                  <a:srgbClr val="92D050"/>
                </a:solidFill>
              </a:rPr>
              <a:t>3.Втрати </a:t>
            </a:r>
            <a:r>
              <a:rPr lang="ru-RU" sz="3200" dirty="0" err="1">
                <a:solidFill>
                  <a:srgbClr val="92D050"/>
                </a:solidFill>
              </a:rPr>
              <a:t>тиску</a:t>
            </a:r>
            <a:r>
              <a:rPr lang="ru-RU" sz="3200" dirty="0">
                <a:solidFill>
                  <a:srgbClr val="92D050"/>
                </a:solidFill>
              </a:rPr>
              <a:t> в </a:t>
            </a:r>
            <a:r>
              <a:rPr lang="ru-RU" sz="3200" dirty="0" err="1">
                <a:solidFill>
                  <a:srgbClr val="92D050"/>
                </a:solidFill>
              </a:rPr>
              <a:t>повітрозабірнику</a:t>
            </a:r>
            <a:r>
              <a:rPr lang="ru-RU" sz="3200" dirty="0">
                <a:solidFill>
                  <a:srgbClr val="92D050"/>
                </a:solidFill>
              </a:rPr>
              <a:t>, </a:t>
            </a:r>
            <a:r>
              <a:rPr lang="ru-RU" sz="3200" dirty="0" err="1">
                <a:solidFill>
                  <a:srgbClr val="92D050"/>
                </a:solidFill>
              </a:rPr>
              <a:t>камері</a:t>
            </a:r>
            <a:r>
              <a:rPr lang="ru-RU" sz="3200" dirty="0">
                <a:solidFill>
                  <a:srgbClr val="92D050"/>
                </a:solidFill>
              </a:rPr>
              <a:t> </a:t>
            </a:r>
            <a:r>
              <a:rPr lang="ru-RU" sz="3200" dirty="0" err="1">
                <a:solidFill>
                  <a:srgbClr val="92D050"/>
                </a:solidFill>
              </a:rPr>
              <a:t>згоряння</a:t>
            </a:r>
            <a:r>
              <a:rPr lang="ru-RU" sz="3200" dirty="0">
                <a:solidFill>
                  <a:srgbClr val="92D050"/>
                </a:solidFill>
              </a:rPr>
              <a:t> і на </a:t>
            </a:r>
            <a:r>
              <a:rPr lang="ru-RU" sz="3200" dirty="0" err="1">
                <a:solidFill>
                  <a:srgbClr val="92D050"/>
                </a:solidFill>
              </a:rPr>
              <a:t>виході</a:t>
            </a:r>
            <a:r>
              <a:rPr lang="ru-RU" sz="3200" dirty="0">
                <a:solidFill>
                  <a:srgbClr val="92D050"/>
                </a:solidFill>
              </a:rPr>
              <a:t>: в </a:t>
            </a:r>
            <a:r>
              <a:rPr lang="ru-RU" sz="3200" dirty="0" err="1">
                <a:solidFill>
                  <a:srgbClr val="92D050"/>
                </a:solidFill>
              </a:rPr>
              <a:t>результаті</a:t>
            </a:r>
            <a:r>
              <a:rPr lang="ru-RU" sz="3200" dirty="0">
                <a:solidFill>
                  <a:srgbClr val="92D050"/>
                </a:solidFill>
              </a:rPr>
              <a:t>, </a:t>
            </a:r>
            <a:r>
              <a:rPr lang="ru-RU" sz="3200" dirty="0" err="1">
                <a:solidFill>
                  <a:srgbClr val="92D050"/>
                </a:solidFill>
              </a:rPr>
              <a:t>розширення</a:t>
            </a:r>
            <a:r>
              <a:rPr lang="ru-RU" sz="3200" dirty="0">
                <a:solidFill>
                  <a:srgbClr val="92D050"/>
                </a:solidFill>
              </a:rPr>
              <a:t> не </a:t>
            </a:r>
            <a:r>
              <a:rPr lang="ru-RU" sz="3200" dirty="0" err="1">
                <a:solidFill>
                  <a:srgbClr val="92D050"/>
                </a:solidFill>
              </a:rPr>
              <a:t>достатнє</a:t>
            </a:r>
            <a:r>
              <a:rPr lang="ru-RU" sz="3200" dirty="0">
                <a:solidFill>
                  <a:srgbClr val="92D050"/>
                </a:solidFill>
              </a:rPr>
              <a:t> для </a:t>
            </a:r>
            <a:r>
              <a:rPr lang="ru-RU" sz="3200" dirty="0" err="1">
                <a:solidFill>
                  <a:srgbClr val="92D050"/>
                </a:solidFill>
              </a:rPr>
              <a:t>забезпечення</a:t>
            </a:r>
            <a:r>
              <a:rPr lang="ru-RU" sz="3200" dirty="0">
                <a:solidFill>
                  <a:srgbClr val="92D050"/>
                </a:solidFill>
              </a:rPr>
              <a:t> </a:t>
            </a:r>
            <a:r>
              <a:rPr lang="ru-RU" sz="3200" dirty="0" err="1">
                <a:solidFill>
                  <a:srgbClr val="92D050"/>
                </a:solidFill>
              </a:rPr>
              <a:t>корисної</a:t>
            </a:r>
            <a:r>
              <a:rPr lang="ru-RU" sz="3200" dirty="0">
                <a:solidFill>
                  <a:srgbClr val="92D050"/>
                </a:solidFill>
              </a:rPr>
              <a:t> </a:t>
            </a:r>
            <a:r>
              <a:rPr lang="ru-RU" sz="3200" dirty="0" err="1">
                <a:solidFill>
                  <a:srgbClr val="92D050"/>
                </a:solidFill>
              </a:rPr>
              <a:t>роботи</a:t>
            </a:r>
            <a:r>
              <a:rPr lang="ru-RU" sz="3200" dirty="0">
                <a:solidFill>
                  <a:srgbClr val="92D050"/>
                </a:solidFill>
              </a:rPr>
              <a:t>.</a:t>
            </a:r>
            <a:r>
              <a:rPr lang="ru-RU" dirty="0"/>
              <a:t/>
            </a:r>
            <a:br>
              <a:rPr lang="ru-RU" dirty="0"/>
            </a:br>
            <a:endParaRPr lang="ru-RU" dirty="0"/>
          </a:p>
        </p:txBody>
      </p:sp>
    </p:spTree>
    <p:extLst>
      <p:ext uri="{BB962C8B-B14F-4D97-AF65-F5344CB8AC3E}">
        <p14:creationId xmlns:p14="http://schemas.microsoft.com/office/powerpoint/2010/main" val="13666921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r>
              <a:rPr lang="ru-RU" sz="2400" dirty="0">
                <a:solidFill>
                  <a:schemeClr val="tx2">
                    <a:lumMod val="90000"/>
                  </a:schemeClr>
                </a:solidFill>
              </a:rPr>
              <a:t>Як і у </a:t>
            </a:r>
            <a:r>
              <a:rPr lang="ru-RU" sz="2400" dirty="0" err="1">
                <a:solidFill>
                  <a:schemeClr val="tx2">
                    <a:lumMod val="90000"/>
                  </a:schemeClr>
                </a:solidFill>
              </a:rPr>
              <a:t>всіх</a:t>
            </a:r>
            <a:r>
              <a:rPr lang="ru-RU" sz="2400" dirty="0">
                <a:solidFill>
                  <a:schemeClr val="tx2">
                    <a:lumMod val="90000"/>
                  </a:schemeClr>
                </a:solidFill>
              </a:rPr>
              <a:t> </a:t>
            </a:r>
            <a:r>
              <a:rPr lang="ru-RU" sz="2400" dirty="0" err="1">
                <a:solidFill>
                  <a:schemeClr val="tx2">
                    <a:lumMod val="90000"/>
                  </a:schemeClr>
                </a:solidFill>
              </a:rPr>
              <a:t>циклічних</a:t>
            </a:r>
            <a:r>
              <a:rPr lang="ru-RU" sz="2400" dirty="0">
                <a:solidFill>
                  <a:schemeClr val="tx2">
                    <a:lumMod val="90000"/>
                  </a:schemeClr>
                </a:solidFill>
              </a:rPr>
              <a:t> </a:t>
            </a:r>
            <a:r>
              <a:rPr lang="ru-RU" sz="2400" dirty="0" err="1">
                <a:solidFill>
                  <a:schemeClr val="tx2">
                    <a:lumMod val="90000"/>
                  </a:schemeClr>
                </a:solidFill>
              </a:rPr>
              <a:t>теплових</a:t>
            </a:r>
            <a:r>
              <a:rPr lang="ru-RU" sz="2400" dirty="0">
                <a:solidFill>
                  <a:schemeClr val="tx2">
                    <a:lumMod val="90000"/>
                  </a:schemeClr>
                </a:solidFill>
              </a:rPr>
              <a:t> </a:t>
            </a:r>
            <a:r>
              <a:rPr lang="ru-RU" sz="2400" dirty="0" err="1">
                <a:solidFill>
                  <a:schemeClr val="tx2">
                    <a:lumMod val="90000"/>
                  </a:schemeClr>
                </a:solidFill>
              </a:rPr>
              <a:t>двигунах</a:t>
            </a:r>
            <a:r>
              <a:rPr lang="ru-RU" sz="2400" dirty="0">
                <a:solidFill>
                  <a:schemeClr val="tx2">
                    <a:lumMod val="90000"/>
                  </a:schemeClr>
                </a:solidFill>
              </a:rPr>
              <a:t>, </a:t>
            </a:r>
            <a:r>
              <a:rPr lang="ru-RU" sz="2400" dirty="0" err="1">
                <a:solidFill>
                  <a:schemeClr val="tx2">
                    <a:lumMod val="90000"/>
                  </a:schemeClr>
                </a:solidFill>
              </a:rPr>
              <a:t>чим</a:t>
            </a:r>
            <a:r>
              <a:rPr lang="ru-RU" sz="2400" dirty="0">
                <a:solidFill>
                  <a:schemeClr val="tx2">
                    <a:lumMod val="90000"/>
                  </a:schemeClr>
                </a:solidFill>
              </a:rPr>
              <a:t> </a:t>
            </a:r>
            <a:r>
              <a:rPr lang="ru-RU" sz="2400" dirty="0" err="1">
                <a:solidFill>
                  <a:schemeClr val="tx2">
                    <a:lumMod val="90000"/>
                  </a:schemeClr>
                </a:solidFill>
              </a:rPr>
              <a:t>вище</a:t>
            </a:r>
            <a:r>
              <a:rPr lang="ru-RU" sz="2400" dirty="0">
                <a:solidFill>
                  <a:schemeClr val="tx2">
                    <a:lumMod val="90000"/>
                  </a:schemeClr>
                </a:solidFill>
              </a:rPr>
              <a:t> температура </a:t>
            </a:r>
            <a:r>
              <a:rPr lang="ru-RU" sz="2400" dirty="0" err="1">
                <a:solidFill>
                  <a:schemeClr val="tx2">
                    <a:lumMod val="90000"/>
                  </a:schemeClr>
                </a:solidFill>
              </a:rPr>
              <a:t>згоряння</a:t>
            </a:r>
            <a:r>
              <a:rPr lang="ru-RU" sz="2400" dirty="0">
                <a:solidFill>
                  <a:schemeClr val="tx2">
                    <a:lumMod val="90000"/>
                  </a:schemeClr>
                </a:solidFill>
              </a:rPr>
              <a:t>, </a:t>
            </a:r>
            <a:r>
              <a:rPr lang="ru-RU" sz="2400" dirty="0" err="1">
                <a:solidFill>
                  <a:schemeClr val="tx2">
                    <a:lumMod val="90000"/>
                  </a:schemeClr>
                </a:solidFill>
              </a:rPr>
              <a:t>тим</a:t>
            </a:r>
            <a:r>
              <a:rPr lang="ru-RU" sz="2400" dirty="0">
                <a:solidFill>
                  <a:schemeClr val="tx2">
                    <a:lumMod val="90000"/>
                  </a:schemeClr>
                </a:solidFill>
              </a:rPr>
              <a:t> </a:t>
            </a:r>
            <a:r>
              <a:rPr lang="ru-RU" sz="2400" dirty="0" err="1">
                <a:solidFill>
                  <a:schemeClr val="tx2">
                    <a:lumMod val="90000"/>
                  </a:schemeClr>
                </a:solidFill>
              </a:rPr>
              <a:t>вище</a:t>
            </a:r>
            <a:r>
              <a:rPr lang="ru-RU" sz="2400" dirty="0">
                <a:solidFill>
                  <a:schemeClr val="tx2">
                    <a:lumMod val="90000"/>
                  </a:schemeClr>
                </a:solidFill>
              </a:rPr>
              <a:t> ККД. </a:t>
            </a:r>
            <a:r>
              <a:rPr lang="ru-RU" sz="2400" dirty="0" err="1">
                <a:solidFill>
                  <a:schemeClr val="tx2">
                    <a:lumMod val="90000"/>
                  </a:schemeClr>
                </a:solidFill>
              </a:rPr>
              <a:t>Стримувальним</a:t>
            </a:r>
            <a:r>
              <a:rPr lang="ru-RU" sz="2400" dirty="0">
                <a:solidFill>
                  <a:schemeClr val="tx2">
                    <a:lumMod val="90000"/>
                  </a:schemeClr>
                </a:solidFill>
              </a:rPr>
              <a:t> фактором є </a:t>
            </a:r>
            <a:r>
              <a:rPr lang="ru-RU" sz="2400" dirty="0" err="1">
                <a:solidFill>
                  <a:schemeClr val="tx2">
                    <a:lumMod val="90000"/>
                  </a:schemeClr>
                </a:solidFill>
              </a:rPr>
              <a:t>здатність</a:t>
            </a:r>
            <a:r>
              <a:rPr lang="ru-RU" sz="2400" dirty="0">
                <a:solidFill>
                  <a:schemeClr val="tx2">
                    <a:lumMod val="90000"/>
                  </a:schemeClr>
                </a:solidFill>
              </a:rPr>
              <a:t> </a:t>
            </a:r>
            <a:r>
              <a:rPr lang="ru-RU" sz="2400" dirty="0" err="1">
                <a:solidFill>
                  <a:schemeClr val="tx2">
                    <a:lumMod val="90000"/>
                  </a:schemeClr>
                </a:solidFill>
              </a:rPr>
              <a:t>сталі</a:t>
            </a:r>
            <a:r>
              <a:rPr lang="ru-RU" sz="2400" dirty="0">
                <a:solidFill>
                  <a:schemeClr val="tx2">
                    <a:lumMod val="90000"/>
                  </a:schemeClr>
                </a:solidFill>
              </a:rPr>
              <a:t>, </a:t>
            </a:r>
            <a:r>
              <a:rPr lang="ru-RU" sz="2400" dirty="0" err="1">
                <a:solidFill>
                  <a:schemeClr val="tx2">
                    <a:lumMod val="90000"/>
                  </a:schemeClr>
                </a:solidFill>
              </a:rPr>
              <a:t>нікелю</a:t>
            </a:r>
            <a:r>
              <a:rPr lang="ru-RU" sz="2400" dirty="0">
                <a:solidFill>
                  <a:schemeClr val="tx2">
                    <a:lumMod val="90000"/>
                  </a:schemeClr>
                </a:solidFill>
              </a:rPr>
              <a:t>, </a:t>
            </a:r>
            <a:r>
              <a:rPr lang="ru-RU" sz="2400" dirty="0" err="1">
                <a:solidFill>
                  <a:schemeClr val="tx2">
                    <a:lumMod val="90000"/>
                  </a:schemeClr>
                </a:solidFill>
              </a:rPr>
              <a:t>кераміки</a:t>
            </a:r>
            <a:r>
              <a:rPr lang="ru-RU" sz="2400" dirty="0">
                <a:solidFill>
                  <a:schemeClr val="tx2">
                    <a:lumMod val="90000"/>
                  </a:schemeClr>
                </a:solidFill>
              </a:rPr>
              <a:t> та </a:t>
            </a:r>
            <a:r>
              <a:rPr lang="ru-RU" sz="2400" dirty="0" err="1">
                <a:solidFill>
                  <a:schemeClr val="tx2">
                    <a:lumMod val="90000"/>
                  </a:schemeClr>
                </a:solidFill>
              </a:rPr>
              <a:t>інших</a:t>
            </a:r>
            <a:r>
              <a:rPr lang="ru-RU" sz="2400" dirty="0">
                <a:solidFill>
                  <a:schemeClr val="tx2">
                    <a:lumMod val="90000"/>
                  </a:schemeClr>
                </a:solidFill>
              </a:rPr>
              <a:t> </a:t>
            </a:r>
            <a:r>
              <a:rPr lang="ru-RU" sz="2400" dirty="0" err="1">
                <a:solidFill>
                  <a:schemeClr val="tx2">
                    <a:lumMod val="90000"/>
                  </a:schemeClr>
                </a:solidFill>
              </a:rPr>
              <a:t>матеріалів</a:t>
            </a:r>
            <a:r>
              <a:rPr lang="ru-RU" sz="2400" dirty="0">
                <a:solidFill>
                  <a:schemeClr val="tx2">
                    <a:lumMod val="90000"/>
                  </a:schemeClr>
                </a:solidFill>
              </a:rPr>
              <a:t>, з </a:t>
            </a:r>
            <a:r>
              <a:rPr lang="ru-RU" sz="2400" dirty="0" err="1">
                <a:solidFill>
                  <a:schemeClr val="tx2">
                    <a:lumMod val="90000"/>
                  </a:schemeClr>
                </a:solidFill>
              </a:rPr>
              <a:t>яких</a:t>
            </a:r>
            <a:r>
              <a:rPr lang="ru-RU" sz="2400" dirty="0">
                <a:solidFill>
                  <a:schemeClr val="tx2">
                    <a:lumMod val="90000"/>
                  </a:schemeClr>
                </a:solidFill>
              </a:rPr>
              <a:t> </a:t>
            </a:r>
            <a:r>
              <a:rPr lang="ru-RU" sz="2400" dirty="0" err="1">
                <a:solidFill>
                  <a:schemeClr val="tx2">
                    <a:lumMod val="90000"/>
                  </a:schemeClr>
                </a:solidFill>
              </a:rPr>
              <a:t>складається</a:t>
            </a:r>
            <a:r>
              <a:rPr lang="ru-RU" sz="2400" dirty="0">
                <a:solidFill>
                  <a:schemeClr val="tx2">
                    <a:lumMod val="90000"/>
                  </a:schemeClr>
                </a:solidFill>
              </a:rPr>
              <a:t> </a:t>
            </a:r>
            <a:r>
              <a:rPr lang="ru-RU" sz="2400" dirty="0" err="1">
                <a:solidFill>
                  <a:schemeClr val="tx2">
                    <a:lumMod val="90000"/>
                  </a:schemeClr>
                </a:solidFill>
              </a:rPr>
              <a:t>двигун</a:t>
            </a:r>
            <a:r>
              <a:rPr lang="ru-RU" sz="2400" dirty="0">
                <a:solidFill>
                  <a:schemeClr val="tx2">
                    <a:lumMod val="90000"/>
                  </a:schemeClr>
                </a:solidFill>
              </a:rPr>
              <a:t>, </a:t>
            </a:r>
            <a:r>
              <a:rPr lang="ru-RU" sz="2400" dirty="0" err="1">
                <a:solidFill>
                  <a:schemeClr val="tx2">
                    <a:lumMod val="90000"/>
                  </a:schemeClr>
                </a:solidFill>
              </a:rPr>
              <a:t>витримувати</a:t>
            </a:r>
            <a:r>
              <a:rPr lang="ru-RU" sz="2400" dirty="0">
                <a:solidFill>
                  <a:schemeClr val="tx2">
                    <a:lumMod val="90000"/>
                  </a:schemeClr>
                </a:solidFill>
              </a:rPr>
              <a:t> температуру і </a:t>
            </a:r>
            <a:r>
              <a:rPr lang="ru-RU" sz="2400" dirty="0" err="1">
                <a:solidFill>
                  <a:schemeClr val="tx2">
                    <a:lumMod val="90000"/>
                  </a:schemeClr>
                </a:solidFill>
              </a:rPr>
              <a:t>тиск</a:t>
            </a:r>
            <a:r>
              <a:rPr lang="ru-RU" sz="2400" dirty="0">
                <a:solidFill>
                  <a:schemeClr val="tx2">
                    <a:lumMod val="90000"/>
                  </a:schemeClr>
                </a:solidFill>
              </a:rPr>
              <a:t>. </a:t>
            </a:r>
            <a:r>
              <a:rPr lang="ru-RU" sz="2400" dirty="0" err="1">
                <a:solidFill>
                  <a:schemeClr val="tx2">
                    <a:lumMod val="90000"/>
                  </a:schemeClr>
                </a:solidFill>
              </a:rPr>
              <a:t>Значна</a:t>
            </a:r>
            <a:r>
              <a:rPr lang="ru-RU" sz="2400" dirty="0">
                <a:solidFill>
                  <a:schemeClr val="tx2">
                    <a:lumMod val="90000"/>
                  </a:schemeClr>
                </a:solidFill>
              </a:rPr>
              <a:t> </a:t>
            </a:r>
            <a:r>
              <a:rPr lang="ru-RU" sz="2400" dirty="0" err="1">
                <a:solidFill>
                  <a:schemeClr val="tx2">
                    <a:lumMod val="90000"/>
                  </a:schemeClr>
                </a:solidFill>
              </a:rPr>
              <a:t>частина</a:t>
            </a:r>
            <a:r>
              <a:rPr lang="ru-RU" sz="2400" dirty="0">
                <a:solidFill>
                  <a:schemeClr val="tx2">
                    <a:lumMod val="90000"/>
                  </a:schemeClr>
                </a:solidFill>
              </a:rPr>
              <a:t> </a:t>
            </a:r>
            <a:r>
              <a:rPr lang="ru-RU" sz="2400" dirty="0" err="1">
                <a:solidFill>
                  <a:schemeClr val="tx2">
                    <a:lumMod val="90000"/>
                  </a:schemeClr>
                </a:solidFill>
              </a:rPr>
              <a:t>інженерних</a:t>
            </a:r>
            <a:r>
              <a:rPr lang="ru-RU" sz="2400" dirty="0">
                <a:solidFill>
                  <a:schemeClr val="tx2">
                    <a:lumMod val="90000"/>
                  </a:schemeClr>
                </a:solidFill>
              </a:rPr>
              <a:t> </a:t>
            </a:r>
            <a:r>
              <a:rPr lang="ru-RU" sz="2400" dirty="0" err="1">
                <a:solidFill>
                  <a:schemeClr val="tx2">
                    <a:lumMod val="90000"/>
                  </a:schemeClr>
                </a:solidFill>
              </a:rPr>
              <a:t>розробок</a:t>
            </a:r>
            <a:r>
              <a:rPr lang="ru-RU" sz="2400" dirty="0">
                <a:solidFill>
                  <a:schemeClr val="tx2">
                    <a:lumMod val="90000"/>
                  </a:schemeClr>
                </a:solidFill>
              </a:rPr>
              <a:t> </a:t>
            </a:r>
            <a:r>
              <a:rPr lang="ru-RU" sz="2400" dirty="0" err="1">
                <a:solidFill>
                  <a:schemeClr val="tx2">
                    <a:lumMod val="90000"/>
                  </a:schemeClr>
                </a:solidFill>
              </a:rPr>
              <a:t>спрямована</a:t>
            </a:r>
            <a:r>
              <a:rPr lang="ru-RU" sz="2400" dirty="0">
                <a:solidFill>
                  <a:schemeClr val="tx2">
                    <a:lumMod val="90000"/>
                  </a:schemeClr>
                </a:solidFill>
              </a:rPr>
              <a:t> на те, </a:t>
            </a:r>
            <a:r>
              <a:rPr lang="ru-RU" sz="2400" dirty="0" err="1">
                <a:solidFill>
                  <a:schemeClr val="tx2">
                    <a:lumMod val="90000"/>
                  </a:schemeClr>
                </a:solidFill>
              </a:rPr>
              <a:t>щоб</a:t>
            </a:r>
            <a:r>
              <a:rPr lang="ru-RU" sz="2400" dirty="0">
                <a:solidFill>
                  <a:schemeClr val="tx2">
                    <a:lumMod val="90000"/>
                  </a:schemeClr>
                </a:solidFill>
              </a:rPr>
              <a:t> </a:t>
            </a:r>
            <a:r>
              <a:rPr lang="ru-RU" sz="2400" dirty="0" err="1">
                <a:solidFill>
                  <a:schemeClr val="tx2">
                    <a:lumMod val="90000"/>
                  </a:schemeClr>
                </a:solidFill>
              </a:rPr>
              <a:t>відводити</a:t>
            </a:r>
            <a:r>
              <a:rPr lang="ru-RU" sz="2400" dirty="0">
                <a:solidFill>
                  <a:schemeClr val="tx2">
                    <a:lumMod val="90000"/>
                  </a:schemeClr>
                </a:solidFill>
              </a:rPr>
              <a:t> тепло </a:t>
            </a:r>
            <a:r>
              <a:rPr lang="ru-RU" sz="2400" dirty="0" err="1">
                <a:solidFill>
                  <a:schemeClr val="tx2">
                    <a:lumMod val="90000"/>
                  </a:schemeClr>
                </a:solidFill>
              </a:rPr>
              <a:t>від</a:t>
            </a:r>
            <a:r>
              <a:rPr lang="ru-RU" sz="2400" dirty="0">
                <a:solidFill>
                  <a:schemeClr val="tx2">
                    <a:lumMod val="90000"/>
                  </a:schemeClr>
                </a:solidFill>
              </a:rPr>
              <a:t> </a:t>
            </a:r>
            <a:r>
              <a:rPr lang="ru-RU" sz="2400" dirty="0" err="1">
                <a:solidFill>
                  <a:schemeClr val="tx2">
                    <a:lumMod val="90000"/>
                  </a:schemeClr>
                </a:solidFill>
              </a:rPr>
              <a:t>частин</a:t>
            </a:r>
            <a:r>
              <a:rPr lang="ru-RU" sz="2400" dirty="0">
                <a:solidFill>
                  <a:schemeClr val="tx2">
                    <a:lumMod val="90000"/>
                  </a:schemeClr>
                </a:solidFill>
              </a:rPr>
              <a:t> </a:t>
            </a:r>
            <a:r>
              <a:rPr lang="ru-RU" sz="2400" dirty="0" err="1">
                <a:solidFill>
                  <a:schemeClr val="tx2">
                    <a:lumMod val="90000"/>
                  </a:schemeClr>
                </a:solidFill>
              </a:rPr>
              <a:t>турбіни</a:t>
            </a:r>
            <a:r>
              <a:rPr lang="ru-RU" sz="2400" dirty="0">
                <a:solidFill>
                  <a:schemeClr val="tx2">
                    <a:lumMod val="90000"/>
                  </a:schemeClr>
                </a:solidFill>
              </a:rPr>
              <a:t>. </a:t>
            </a:r>
            <a:r>
              <a:rPr lang="ru-RU" sz="2400" dirty="0" err="1">
                <a:solidFill>
                  <a:schemeClr val="tx2">
                    <a:lumMod val="90000"/>
                  </a:schemeClr>
                </a:solidFill>
              </a:rPr>
              <a:t>Більшість</a:t>
            </a:r>
            <a:r>
              <a:rPr lang="ru-RU" sz="2400" dirty="0">
                <a:solidFill>
                  <a:schemeClr val="tx2">
                    <a:lumMod val="90000"/>
                  </a:schemeClr>
                </a:solidFill>
              </a:rPr>
              <a:t> </a:t>
            </a:r>
            <a:r>
              <a:rPr lang="ru-RU" sz="2400" dirty="0" err="1">
                <a:solidFill>
                  <a:schemeClr val="tx2">
                    <a:lumMod val="90000"/>
                  </a:schemeClr>
                </a:solidFill>
              </a:rPr>
              <a:t>турбін</a:t>
            </a:r>
            <a:r>
              <a:rPr lang="ru-RU" sz="2400" dirty="0">
                <a:solidFill>
                  <a:schemeClr val="tx2">
                    <a:lumMod val="90000"/>
                  </a:schemeClr>
                </a:solidFill>
              </a:rPr>
              <a:t> </a:t>
            </a:r>
            <a:r>
              <a:rPr lang="ru-RU" sz="2400" dirty="0" err="1">
                <a:solidFill>
                  <a:schemeClr val="tx2">
                    <a:lumMod val="90000"/>
                  </a:schemeClr>
                </a:solidFill>
              </a:rPr>
              <a:t>також</a:t>
            </a:r>
            <a:r>
              <a:rPr lang="ru-RU" sz="2400" dirty="0">
                <a:solidFill>
                  <a:schemeClr val="tx2">
                    <a:lumMod val="90000"/>
                  </a:schemeClr>
                </a:solidFill>
              </a:rPr>
              <a:t> </a:t>
            </a:r>
            <a:r>
              <a:rPr lang="ru-RU" sz="2400" dirty="0" err="1">
                <a:solidFill>
                  <a:schemeClr val="tx2">
                    <a:lumMod val="90000"/>
                  </a:schemeClr>
                </a:solidFill>
              </a:rPr>
              <a:t>намагаються</a:t>
            </a:r>
            <a:r>
              <a:rPr lang="ru-RU" sz="2400" dirty="0">
                <a:solidFill>
                  <a:schemeClr val="tx2">
                    <a:lumMod val="90000"/>
                  </a:schemeClr>
                </a:solidFill>
              </a:rPr>
              <a:t> </a:t>
            </a:r>
            <a:r>
              <a:rPr lang="ru-RU" sz="2400" dirty="0" err="1">
                <a:solidFill>
                  <a:schemeClr val="tx2">
                    <a:lumMod val="90000"/>
                  </a:schemeClr>
                </a:solidFill>
              </a:rPr>
              <a:t>рекуперувати</a:t>
            </a:r>
            <a:r>
              <a:rPr lang="ru-RU" sz="2400" dirty="0">
                <a:solidFill>
                  <a:schemeClr val="tx2">
                    <a:lumMod val="90000"/>
                  </a:schemeClr>
                </a:solidFill>
              </a:rPr>
              <a:t> тепло </a:t>
            </a:r>
            <a:r>
              <a:rPr lang="ru-RU" sz="2400" dirty="0" err="1">
                <a:solidFill>
                  <a:schemeClr val="tx2">
                    <a:lumMod val="90000"/>
                  </a:schemeClr>
                </a:solidFill>
              </a:rPr>
              <a:t>вихлопних</a:t>
            </a:r>
            <a:r>
              <a:rPr lang="ru-RU" sz="2400" dirty="0">
                <a:solidFill>
                  <a:schemeClr val="tx2">
                    <a:lumMod val="90000"/>
                  </a:schemeClr>
                </a:solidFill>
              </a:rPr>
              <a:t> </a:t>
            </a:r>
            <a:r>
              <a:rPr lang="ru-RU" sz="2400" dirty="0" err="1">
                <a:solidFill>
                  <a:schemeClr val="tx2">
                    <a:lumMod val="90000"/>
                  </a:schemeClr>
                </a:solidFill>
              </a:rPr>
              <a:t>газів</a:t>
            </a:r>
            <a:r>
              <a:rPr lang="ru-RU" sz="2400" dirty="0">
                <a:solidFill>
                  <a:schemeClr val="tx2">
                    <a:lumMod val="90000"/>
                  </a:schemeClr>
                </a:solidFill>
              </a:rPr>
              <a:t>, яке, у </a:t>
            </a:r>
            <a:r>
              <a:rPr lang="ru-RU" sz="2400" dirty="0" err="1">
                <a:solidFill>
                  <a:schemeClr val="tx2">
                    <a:lumMod val="90000"/>
                  </a:schemeClr>
                </a:solidFill>
              </a:rPr>
              <a:t>іншому</a:t>
            </a:r>
            <a:r>
              <a:rPr lang="ru-RU" sz="2400" dirty="0">
                <a:solidFill>
                  <a:schemeClr val="tx2">
                    <a:lumMod val="90000"/>
                  </a:schemeClr>
                </a:solidFill>
              </a:rPr>
              <a:t> </a:t>
            </a:r>
            <a:r>
              <a:rPr lang="ru-RU" sz="2400" dirty="0" err="1">
                <a:solidFill>
                  <a:schemeClr val="tx2">
                    <a:lumMod val="90000"/>
                  </a:schemeClr>
                </a:solidFill>
              </a:rPr>
              <a:t>випадку</a:t>
            </a:r>
            <a:r>
              <a:rPr lang="ru-RU" sz="2400" dirty="0">
                <a:solidFill>
                  <a:schemeClr val="tx2">
                    <a:lumMod val="90000"/>
                  </a:schemeClr>
                </a:solidFill>
              </a:rPr>
              <a:t> </a:t>
            </a:r>
            <a:r>
              <a:rPr lang="ru-RU" sz="2400" dirty="0" err="1">
                <a:solidFill>
                  <a:schemeClr val="tx2">
                    <a:lumMod val="90000"/>
                  </a:schemeClr>
                </a:solidFill>
              </a:rPr>
              <a:t>втрачається</a:t>
            </a:r>
            <a:r>
              <a:rPr lang="ru-RU" sz="2400" dirty="0">
                <a:solidFill>
                  <a:schemeClr val="tx2">
                    <a:lumMod val="90000"/>
                  </a:schemeClr>
                </a:solidFill>
              </a:rPr>
              <a:t> </a:t>
            </a:r>
            <a:r>
              <a:rPr lang="ru-RU" sz="2400" dirty="0" err="1">
                <a:solidFill>
                  <a:schemeClr val="tx2">
                    <a:lumMod val="90000"/>
                  </a:schemeClr>
                </a:solidFill>
              </a:rPr>
              <a:t>даремно</a:t>
            </a:r>
            <a:r>
              <a:rPr lang="ru-RU" sz="2400" dirty="0">
                <a:solidFill>
                  <a:schemeClr val="tx2">
                    <a:lumMod val="90000"/>
                  </a:schemeClr>
                </a:solidFill>
              </a:rPr>
              <a:t>. Рекуператор — </a:t>
            </a:r>
            <a:r>
              <a:rPr lang="ru-RU" sz="2400" dirty="0" err="1">
                <a:solidFill>
                  <a:schemeClr val="tx2">
                    <a:lumMod val="90000"/>
                  </a:schemeClr>
                </a:solidFill>
              </a:rPr>
              <a:t>це</a:t>
            </a:r>
            <a:r>
              <a:rPr lang="ru-RU" sz="2400" dirty="0">
                <a:solidFill>
                  <a:schemeClr val="tx2">
                    <a:lumMod val="90000"/>
                  </a:schemeClr>
                </a:solidFill>
              </a:rPr>
              <a:t> </a:t>
            </a:r>
            <a:r>
              <a:rPr lang="ru-RU" sz="2400" dirty="0" err="1">
                <a:solidFill>
                  <a:schemeClr val="tx2">
                    <a:lumMod val="90000"/>
                  </a:schemeClr>
                </a:solidFill>
              </a:rPr>
              <a:t>теплообмінник</a:t>
            </a:r>
            <a:r>
              <a:rPr lang="ru-RU" sz="2400" dirty="0">
                <a:solidFill>
                  <a:schemeClr val="tx2">
                    <a:lumMod val="90000"/>
                  </a:schemeClr>
                </a:solidFill>
              </a:rPr>
              <a:t>, </a:t>
            </a:r>
            <a:r>
              <a:rPr lang="ru-RU" sz="2400" dirty="0" err="1">
                <a:solidFill>
                  <a:schemeClr val="tx2">
                    <a:lumMod val="90000"/>
                  </a:schemeClr>
                </a:solidFill>
              </a:rPr>
              <a:t>який</a:t>
            </a:r>
            <a:r>
              <a:rPr lang="ru-RU" sz="2400" dirty="0">
                <a:solidFill>
                  <a:schemeClr val="tx2">
                    <a:lumMod val="90000"/>
                  </a:schemeClr>
                </a:solidFill>
              </a:rPr>
              <a:t> </a:t>
            </a:r>
            <a:r>
              <a:rPr lang="ru-RU" sz="2400" dirty="0" err="1">
                <a:solidFill>
                  <a:schemeClr val="tx2">
                    <a:lumMod val="90000"/>
                  </a:schemeClr>
                </a:solidFill>
              </a:rPr>
              <a:t>передає</a:t>
            </a:r>
            <a:r>
              <a:rPr lang="ru-RU" sz="2400" dirty="0">
                <a:solidFill>
                  <a:schemeClr val="tx2">
                    <a:lumMod val="90000"/>
                  </a:schemeClr>
                </a:solidFill>
              </a:rPr>
              <a:t> тепло </a:t>
            </a:r>
            <a:r>
              <a:rPr lang="ru-RU" sz="2400" dirty="0" err="1">
                <a:solidFill>
                  <a:schemeClr val="tx2">
                    <a:lumMod val="90000"/>
                  </a:schemeClr>
                </a:solidFill>
              </a:rPr>
              <a:t>вихлопних</a:t>
            </a:r>
            <a:r>
              <a:rPr lang="ru-RU" sz="2400" dirty="0">
                <a:solidFill>
                  <a:schemeClr val="tx2">
                    <a:lumMod val="90000"/>
                  </a:schemeClr>
                </a:solidFill>
              </a:rPr>
              <a:t> </a:t>
            </a:r>
            <a:r>
              <a:rPr lang="ru-RU" sz="2400" dirty="0" err="1">
                <a:solidFill>
                  <a:schemeClr val="tx2">
                    <a:lumMod val="90000"/>
                  </a:schemeClr>
                </a:solidFill>
              </a:rPr>
              <a:t>газів</a:t>
            </a:r>
            <a:r>
              <a:rPr lang="ru-RU" sz="2400" dirty="0">
                <a:solidFill>
                  <a:schemeClr val="tx2">
                    <a:lumMod val="90000"/>
                  </a:schemeClr>
                </a:solidFill>
              </a:rPr>
              <a:t> стиснутому </a:t>
            </a:r>
            <a:r>
              <a:rPr lang="ru-RU" sz="2400" dirty="0" err="1">
                <a:solidFill>
                  <a:schemeClr val="tx2">
                    <a:lumMod val="90000"/>
                  </a:schemeClr>
                </a:solidFill>
              </a:rPr>
              <a:t>повітрі</a:t>
            </a:r>
            <a:r>
              <a:rPr lang="ru-RU" sz="2400" dirty="0">
                <a:solidFill>
                  <a:schemeClr val="tx2">
                    <a:lumMod val="90000"/>
                  </a:schemeClr>
                </a:solidFill>
              </a:rPr>
              <a:t> перед </a:t>
            </a:r>
            <a:r>
              <a:rPr lang="ru-RU" sz="2400" dirty="0" err="1">
                <a:solidFill>
                  <a:schemeClr val="tx2">
                    <a:lumMod val="90000"/>
                  </a:schemeClr>
                </a:solidFill>
              </a:rPr>
              <a:t>згоранням</a:t>
            </a:r>
            <a:r>
              <a:rPr lang="ru-RU" sz="2400" dirty="0">
                <a:solidFill>
                  <a:schemeClr val="tx2">
                    <a:lumMod val="90000"/>
                  </a:schemeClr>
                </a:solidFill>
              </a:rPr>
              <a:t>. При </a:t>
            </a:r>
            <a:r>
              <a:rPr lang="ru-RU" sz="2400" dirty="0" err="1">
                <a:solidFill>
                  <a:schemeClr val="tx2">
                    <a:lumMod val="90000"/>
                  </a:schemeClr>
                </a:solidFill>
              </a:rPr>
              <a:t>комбінованому</a:t>
            </a:r>
            <a:r>
              <a:rPr lang="ru-RU" sz="2400" dirty="0">
                <a:solidFill>
                  <a:schemeClr val="tx2">
                    <a:lumMod val="90000"/>
                  </a:schemeClr>
                </a:solidFill>
              </a:rPr>
              <a:t> </a:t>
            </a:r>
            <a:r>
              <a:rPr lang="ru-RU" sz="2400" dirty="0" err="1">
                <a:solidFill>
                  <a:schemeClr val="tx2">
                    <a:lumMod val="90000"/>
                  </a:schemeClr>
                </a:solidFill>
              </a:rPr>
              <a:t>циклі</a:t>
            </a:r>
            <a:r>
              <a:rPr lang="ru-RU" sz="2400" dirty="0">
                <a:solidFill>
                  <a:schemeClr val="tx2">
                    <a:lumMod val="90000"/>
                  </a:schemeClr>
                </a:solidFill>
              </a:rPr>
              <a:t> тепло </a:t>
            </a:r>
            <a:r>
              <a:rPr lang="ru-RU" sz="2400" dirty="0" err="1">
                <a:solidFill>
                  <a:schemeClr val="tx2">
                    <a:lumMod val="90000"/>
                  </a:schemeClr>
                </a:solidFill>
              </a:rPr>
              <a:t>передається</a:t>
            </a:r>
            <a:r>
              <a:rPr lang="ru-RU" sz="2400" dirty="0">
                <a:solidFill>
                  <a:schemeClr val="tx2">
                    <a:lumMod val="90000"/>
                  </a:schemeClr>
                </a:solidFill>
              </a:rPr>
              <a:t> системам </a:t>
            </a:r>
            <a:r>
              <a:rPr lang="ru-RU" sz="2400" dirty="0" err="1">
                <a:solidFill>
                  <a:schemeClr val="tx2">
                    <a:lumMod val="90000"/>
                  </a:schemeClr>
                </a:solidFill>
              </a:rPr>
              <a:t>парових</a:t>
            </a:r>
            <a:r>
              <a:rPr lang="ru-RU" sz="2400" dirty="0">
                <a:solidFill>
                  <a:schemeClr val="tx2">
                    <a:lumMod val="90000"/>
                  </a:schemeClr>
                </a:solidFill>
              </a:rPr>
              <a:t> </a:t>
            </a:r>
            <a:r>
              <a:rPr lang="ru-RU" sz="2400" dirty="0" err="1">
                <a:solidFill>
                  <a:schemeClr val="tx2">
                    <a:lumMod val="90000"/>
                  </a:schemeClr>
                </a:solidFill>
              </a:rPr>
              <a:t>турбін</a:t>
            </a:r>
            <a:r>
              <a:rPr lang="ru-RU" sz="2400" dirty="0">
                <a:solidFill>
                  <a:schemeClr val="tx2">
                    <a:lumMod val="90000"/>
                  </a:schemeClr>
                </a:solidFill>
              </a:rPr>
              <a:t>. При </a:t>
            </a:r>
            <a:r>
              <a:rPr lang="ru-RU" sz="2400" dirty="0" err="1">
                <a:solidFill>
                  <a:schemeClr val="tx2">
                    <a:lumMod val="90000"/>
                  </a:schemeClr>
                </a:solidFill>
              </a:rPr>
              <a:t>комбінованому</a:t>
            </a:r>
            <a:r>
              <a:rPr lang="ru-RU" sz="2400" dirty="0">
                <a:solidFill>
                  <a:schemeClr val="tx2">
                    <a:lumMod val="90000"/>
                  </a:schemeClr>
                </a:solidFill>
              </a:rPr>
              <a:t> </a:t>
            </a:r>
            <a:r>
              <a:rPr lang="ru-RU" sz="2400" dirty="0" err="1">
                <a:solidFill>
                  <a:schemeClr val="tx2">
                    <a:lumMod val="90000"/>
                  </a:schemeClr>
                </a:solidFill>
              </a:rPr>
              <a:t>виробництві</a:t>
            </a:r>
            <a:r>
              <a:rPr lang="ru-RU" sz="2400" dirty="0">
                <a:solidFill>
                  <a:schemeClr val="tx2">
                    <a:lumMod val="90000"/>
                  </a:schemeClr>
                </a:solidFill>
              </a:rPr>
              <a:t> тепла та </a:t>
            </a:r>
            <a:r>
              <a:rPr lang="ru-RU" sz="2400" dirty="0" err="1">
                <a:solidFill>
                  <a:schemeClr val="tx2">
                    <a:lumMod val="90000"/>
                  </a:schemeClr>
                </a:solidFill>
              </a:rPr>
              <a:t>електроенергії</a:t>
            </a:r>
            <a:r>
              <a:rPr lang="ru-RU" sz="2400" dirty="0">
                <a:solidFill>
                  <a:schemeClr val="tx2">
                    <a:lumMod val="90000"/>
                  </a:schemeClr>
                </a:solidFill>
              </a:rPr>
              <a:t> (</a:t>
            </a:r>
            <a:r>
              <a:rPr lang="ru-RU" sz="2400" dirty="0" err="1">
                <a:solidFill>
                  <a:schemeClr val="tx2">
                    <a:lumMod val="90000"/>
                  </a:schemeClr>
                </a:solidFill>
              </a:rPr>
              <a:t>когенерація</a:t>
            </a:r>
            <a:r>
              <a:rPr lang="ru-RU" sz="2400" dirty="0">
                <a:solidFill>
                  <a:schemeClr val="tx2">
                    <a:lumMod val="90000"/>
                  </a:schemeClr>
                </a:solidFill>
              </a:rPr>
              <a:t>) </a:t>
            </a:r>
            <a:r>
              <a:rPr lang="ru-RU" sz="2400" dirty="0" err="1">
                <a:solidFill>
                  <a:schemeClr val="tx2">
                    <a:lumMod val="90000"/>
                  </a:schemeClr>
                </a:solidFill>
              </a:rPr>
              <a:t>відпрацьоване</a:t>
            </a:r>
            <a:r>
              <a:rPr lang="ru-RU" sz="2400" dirty="0">
                <a:solidFill>
                  <a:schemeClr val="tx2">
                    <a:lumMod val="90000"/>
                  </a:schemeClr>
                </a:solidFill>
              </a:rPr>
              <a:t> тепло </a:t>
            </a:r>
            <a:r>
              <a:rPr lang="ru-RU" sz="2400" dirty="0" err="1">
                <a:solidFill>
                  <a:schemeClr val="tx2">
                    <a:lumMod val="90000"/>
                  </a:schemeClr>
                </a:solidFill>
              </a:rPr>
              <a:t>використовується</a:t>
            </a:r>
            <a:r>
              <a:rPr lang="ru-RU" sz="2400" dirty="0">
                <a:solidFill>
                  <a:schemeClr val="tx2">
                    <a:lumMod val="90000"/>
                  </a:schemeClr>
                </a:solidFill>
              </a:rPr>
              <a:t> для </a:t>
            </a:r>
            <a:r>
              <a:rPr lang="ru-RU" sz="2400" dirty="0" err="1">
                <a:solidFill>
                  <a:schemeClr val="tx2">
                    <a:lumMod val="90000"/>
                  </a:schemeClr>
                </a:solidFill>
              </a:rPr>
              <a:t>виробництва</a:t>
            </a:r>
            <a:r>
              <a:rPr lang="ru-RU" sz="2400" dirty="0">
                <a:solidFill>
                  <a:schemeClr val="tx2">
                    <a:lumMod val="90000"/>
                  </a:schemeClr>
                </a:solidFill>
              </a:rPr>
              <a:t> </a:t>
            </a:r>
            <a:r>
              <a:rPr lang="ru-RU" sz="2400" dirty="0" err="1">
                <a:solidFill>
                  <a:schemeClr val="tx2">
                    <a:lumMod val="90000"/>
                  </a:schemeClr>
                </a:solidFill>
              </a:rPr>
              <a:t>гарячої</a:t>
            </a:r>
            <a:r>
              <a:rPr lang="ru-RU" sz="2400" dirty="0">
                <a:solidFill>
                  <a:schemeClr val="tx2">
                    <a:lumMod val="90000"/>
                  </a:schemeClr>
                </a:solidFill>
              </a:rPr>
              <a:t> води.</a:t>
            </a:r>
          </a:p>
        </p:txBody>
      </p:sp>
    </p:spTree>
    <p:extLst>
      <p:ext uri="{BB962C8B-B14F-4D97-AF65-F5344CB8AC3E}">
        <p14:creationId xmlns:p14="http://schemas.microsoft.com/office/powerpoint/2010/main" val="2189734631"/>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hammer.wav"/>
          </p:stSnd>
        </p:sndAc>
      </p:transition>
    </mc:Choice>
    <mc:Fallback xmlns="">
      <p:transition spd="slow">
        <p:dissolv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Паркет">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92</TotalTime>
  <Words>705</Words>
  <Application>Microsoft Office PowerPoint</Application>
  <PresentationFormat>Экран (4:3)</PresentationFormat>
  <Paragraphs>40</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Паркет</vt:lpstr>
      <vt:lpstr> Парові та газові турбіни.  Екологічні проблеми використання теплових машин </vt:lpstr>
      <vt:lpstr>Зміст:</vt:lpstr>
      <vt:lpstr>Газова турбіна</vt:lpstr>
      <vt:lpstr>        Газова турбіна— це тепловий двигун безперервної дії, на лопатках якого енергія стисненого і нагрітого газу перетворюється в механічну роботу на валу. Складається з компресора, сполученого безпосередньо з турбіною, і камерою згоряння між ними. (Термін Газова турбіна може також відноситься до самого елементу турбіна.) </vt:lpstr>
      <vt:lpstr>Стиснуте атмосферне повітря з компресора надходить в камеру згоряння, де змішуючись з паливом і відбувається горіння суміші. У результаті згоряння зростає температура, швидкість і обсяг потоку газу. Далі енергія гарячого газу перетворюється в роботу. При вході в соплову частину турбіни гарячі гази розширюються, і їх теплова енергія перетвориться в кінетичну. Потім, у роторній частині турбіни, кінетична енергія газів змушує обертатися ротор турбіни. Частина потужності турбіни витрачається на роботу компресора, а решта є корисною вихідною потужністю. Газотурбінний двигун приводить в обертання високошвидкісний генератор за допомогою валу. Робота, споживана цим агрегатом, є корисною роботою ГТД. Енергія турбіни використовується в літаках,потягах, кораблях та танках.</vt:lpstr>
      <vt:lpstr>Презентация PowerPoint</vt:lpstr>
      <vt:lpstr>Теорія роботи </vt:lpstr>
      <vt:lpstr>1.Неадіабатичне стискання: для даного загального коефіцієнта тиску температура нагнітання компресора вище ідеальної. 2.Неадіабатичне розширення: хоча температура турбіни падає до рівня, необхідного для роботи, на компресор це не впливає, коефіцієнт тиску вище, в результаті, розширення — не достатнє для забезпечення корисної роботи. 3.Втрати тиску в повітрозабірнику, камері згоряння і на виході: в результаті, розширення не достатнє для забезпечення корисної роботи. </vt:lpstr>
      <vt:lpstr>Як і у всіх циклічних теплових двигунах, чим вище температура згоряння, тим вище ККД. Стримувальним фактором є здатність сталі, нікелю, кераміки та інших матеріалів, з яких складається двигун, витримувати температуру і тиск. Значна частина інженерних розробок спрямована на те, щоб відводити тепло від частин турбіни. Більшість турбін також намагаються рекуперувати тепло вихлопних газів, яке, у іншому випадку втрачається даремно. Рекуператор — це теплообмінник, який передає тепло вихлопних газів стиснутому повітрі перед згоранням. При комбінованому циклі тепло передається системам парових турбін. При комбінованому виробництві тепла та електроенергії (когенерація) відпрацьоване тепло використовується для виробництва гарячої води.</vt:lpstr>
      <vt:lpstr>Типи газових турбін</vt:lpstr>
      <vt:lpstr>Повітряно-реактивний двигун — газовий двигун, оптимізований для отримання тяги від вихлопних газів або від тунельного вентилятора, приєднаного до газової турбіни. Реактивні двигуни, які виробляють тягу, головним чином, від прямого імпульсу вихлопних газів, часто називаються турбореактивними, в той час, як ті, які створюють тягу від тунельного вентилятора, часто називаються турбовентиляторними.</vt:lpstr>
      <vt:lpstr>Презентация PowerPoint</vt:lpstr>
      <vt:lpstr>Аматорські газові турбіни  Існує популярне хобі — конструювати газові турбіни з автомобільних турбокомпресорів. Камера згоряння збирається з окремих частин і встановлюється вертикально між компресором і турбіною. Як і багато хобі, засновані на технології, час від часу вони переростають у виробництво. Кілька дрібних компаній виробляють маленькі турбіни та запасні частини для любителів. </vt:lpstr>
      <vt:lpstr>Презентация PowerPoint</vt:lpstr>
      <vt:lpstr>Парова турбіна</vt:lpstr>
      <vt:lpstr>Презентация PowerPoint</vt:lpstr>
      <vt:lpstr> Парова турбіна – паровий двигун неперервної дії, що перетворює теплову енергію в енергію обертання ротора. Він потрібен для перетворення теплової енергії водяної пари в механічну роботу. Парова турбіна використовує не потенційну енергію, а кінетичну енергію пари. Спроби створити парову турбіну тривали дуже довго. Відомий опис примітивної парової турбіни, зроблений Героном Олександрійським (1 ст. До н.е.). Але тільки в кінці 19 ст., коли машинобудування і металургія досягли достатнього рівня, К. Г. П. Лаваль (Швеція) та Ч. А. Парсонс (Великобританія) незалежно один від одного у 1884-89 рр. створили промислово придатні парові турбіни. </vt:lpstr>
      <vt:lpstr> Неможливість отримати велику агрегатну потужність і дуже велика частота обертання одноступеневої парової турбіни Лаваля (до 30000 об/хв. у перших зразків) призвело до того, що вона зберегла своє значення тільки для приводу допоміжних механізмів. Розвиток турбін дав можливість збільшити потужність, зберігши достатню частоту обертання , необхідну для неї. Реактивна парова турбіна Парсонса деякий час застосовувалась (на військових кораблях), але поступово поступилася місцем більш розвинутим турбінам. </vt:lpstr>
      <vt:lpstr>Презентация PowerPoint</vt:lpstr>
      <vt:lpstr>Різновиди</vt:lpstr>
      <vt:lpstr>В залежності від характеру теплового процесу парову турбіну розрізняють на 3 групи: чисто конденсаційні, теплофікаційні та спеціального призначення.</vt:lpstr>
      <vt:lpstr>Теплові турбіни спеціального призначення зазвичай використовують на металургійних, машинобудівних і хімічних підприємствах. На відміну від інших, теплові турбіни спеціального призначення не виготовлюють великими кількостями, а тільки за спеціальними замовленням. </vt:lpstr>
      <vt:lpstr>Презентация PowerPoint</vt:lpstr>
      <vt:lpstr>Коефіцієнт корисної дії </vt:lpstr>
      <vt:lpstr> Характеристика деяких теплових машин </vt:lpstr>
      <vt:lpstr>Презентация PowerPoint</vt:lpstr>
      <vt:lpstr>Екологічні проблеми використання теплових машин </vt:lpstr>
      <vt:lpstr>Теплові машини широко використовуються у народному господарстві: Потужні парові турбіни на ТЕС і АЕС приводять у рух ротори генераторів електричного струму. Понад 80% усієї електроенергії в нашій країні виробляться на теплових електростанціях. Залізничними магістралями водять состави потужні тепловози, водними шляхами – теплоходи. Мільйони автомобілів з двигунами внутрішнього згоряння перевозять вантажі і пасажирів. Поршневі, турбогвинтові та турбореактивні двигуни встановлені на літаках і гелікоптерах. За допомогою ракетних двигунів здійснюються запуски наукових супутників, космічних станцій. Двигуни внутрішнього згоряння є основою механізації виробничих процесів у сільському господарстві. Їх використовують на тракторах, комбайнах, самохідних шасі, насосних станціях.</vt:lpstr>
      <vt:lpstr>Презентация PowerPoint</vt:lpstr>
      <vt:lpstr>Презентация PowerPoint</vt:lpstr>
      <vt:lpstr>Одним із факторів негативного впливу двигунів на природу є теплове забруднення. Досить порівняти температуру газоподібних продуктів згоряння з температурою навколишнього середовища (наприклад у ДВЗ t=1600 – 25000С). Це призводить до поступового підвищення середньої температури на Землі. Нині споживана потужність двигунів становить приблизно 1010 кВт. Коли ця потужність досягне 3•1012кВт, середня температура підвищиться приблизно на 1 градус. Подальше підвищення температури може спричинити загрозу танення льодовиків і катастрофічного підвищення рівня світового океану.</vt:lpstr>
      <vt:lpstr>Презентация PowerPoint</vt:lpstr>
      <vt:lpstr>Другим фактором негативного впливу на природу є надмірно велике споживання кисню тепловими двигунами і викидання в атмосферу продуктів згоряння, які містять у собі шкідливі речовини. У відпрацьованих газах міститься понад 170 різних шкідливих компонентів, наявність 160 з яких зумовлена неповним згорянням палива у двигунах. Зараз у всьому світі енергетичні установки викидають в атмосферу щорічно 200 – 250 млн. тон золи і близько 60 млн. тонн оксиду сірки (SO2). Повітря забруднюють і різні види транспорту, насамперед автомобільний. На рух автомобіля використовується лише 25 % енергії палива, а 75% ,,вилітає в трубу"". У вихлопних газах двигуна за нормального режиму міститься 2,7% оксиду вуглецю. Під час зменшення швидкості руху автомобіля ця частка зростає на 3,9%, а при повільному русі – до 6,9 %. Жителі великих міст задихаються від вихлопних газів автомобільних двигунів. Внаслідок збільшення в атмосфері кількості оксиду вуглецю (SO2), який виділяється в процесі згоряння палива у тепловому двигуні порушується тепловий баланс на Землі. </vt:lpstr>
      <vt:lpstr>Презентация PowerPoint</vt:lpstr>
      <vt:lpstr> Над проектом працювала: Петрушина Катерина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Парові і газові турбіни.  Екологічні проблемі використання теплових машин </dc:title>
  <dc:creator>user</dc:creator>
  <cp:lastModifiedBy>Admin</cp:lastModifiedBy>
  <cp:revision>10</cp:revision>
  <dcterms:created xsi:type="dcterms:W3CDTF">2013-05-12T16:30:21Z</dcterms:created>
  <dcterms:modified xsi:type="dcterms:W3CDTF">2015-02-06T14:56:30Z</dcterms:modified>
</cp:coreProperties>
</file>