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9" r:id="rId4"/>
    <p:sldId id="268" r:id="rId5"/>
    <p:sldId id="260" r:id="rId6"/>
    <p:sldId id="261" r:id="rId7"/>
    <p:sldId id="270" r:id="rId8"/>
    <p:sldId id="269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3CB00DC-7CEA-45C3-845B-4E109E19DAD0}" type="datetimeFigureOut">
              <a:rPr lang="ru-RU" smtClean="0"/>
              <a:pPr/>
              <a:t>03.11.2014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9D989F9-A355-40C5-8694-14D1949445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658" y="857232"/>
            <a:ext cx="8415342" cy="1975104"/>
          </a:xfrm>
        </p:spPr>
        <p:txBody>
          <a:bodyPr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uk-UA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Електричний струм у рідинах</a:t>
            </a:r>
            <a:endParaRPr lang="ru-RU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15016"/>
            <a:ext cx="7772400" cy="1508760"/>
          </a:xfrm>
        </p:spPr>
        <p:txBody>
          <a:bodyPr/>
          <a:lstStyle/>
          <a:p>
            <a:r>
              <a:rPr lang="uk-UA" dirty="0" smtClean="0"/>
              <a:t>Виконала учениця 11-А класу </a:t>
            </a:r>
          </a:p>
          <a:p>
            <a:r>
              <a:rPr lang="uk-UA" dirty="0" smtClean="0"/>
              <a:t>Ковальова Анастасія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239000" cy="785794"/>
          </a:xfrm>
        </p:spPr>
        <p:txBody>
          <a:bodyPr/>
          <a:lstStyle/>
          <a:p>
            <a:r>
              <a:rPr lang="uk-UA" i="1" dirty="0" smtClean="0">
                <a:latin typeface="Arial Black" pitchFamily="34" charset="0"/>
              </a:rPr>
              <a:t>Застосування</a:t>
            </a:r>
            <a:endParaRPr lang="ru-RU" i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9416"/>
            <a:ext cx="7643866" cy="381984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електролізу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розчину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солей. </a:t>
            </a:r>
          </a:p>
          <a:p>
            <a:pPr>
              <a:buNone/>
            </a:pPr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електролізу</a:t>
            </a:r>
            <a:r>
              <a:rPr lang="ru-RU" dirty="0" smtClean="0"/>
              <a:t> для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окислення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для </a:t>
            </a:r>
            <a:r>
              <a:rPr lang="ru-RU" dirty="0" err="1" smtClean="0"/>
              <a:t>прикраси</a:t>
            </a:r>
            <a:r>
              <a:rPr lang="ru-RU" dirty="0" smtClean="0"/>
              <a:t> проводиться </a:t>
            </a:r>
          </a:p>
          <a:p>
            <a:pPr>
              <a:buNone/>
            </a:pP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предметів</a:t>
            </a:r>
            <a:r>
              <a:rPr lang="ru-RU" dirty="0" smtClean="0"/>
              <a:t> і деталей машин </a:t>
            </a:r>
          </a:p>
          <a:p>
            <a:pPr>
              <a:buNone/>
            </a:pPr>
            <a:r>
              <a:rPr lang="ru-RU" dirty="0" smtClean="0"/>
              <a:t>тонкими шарами таких </a:t>
            </a:r>
            <a:r>
              <a:rPr lang="ru-RU" dirty="0" err="1" smtClean="0"/>
              <a:t>металів</a:t>
            </a:r>
            <a:r>
              <a:rPr lang="ru-RU" dirty="0" smtClean="0"/>
              <a:t>, як хром, </a:t>
            </a:r>
          </a:p>
          <a:p>
            <a:pPr>
              <a:buNone/>
            </a:pPr>
            <a:r>
              <a:rPr lang="ru-RU" dirty="0" err="1" smtClean="0"/>
              <a:t>нікель</a:t>
            </a:r>
            <a:r>
              <a:rPr lang="ru-RU" dirty="0" smtClean="0"/>
              <a:t>, </a:t>
            </a:r>
            <a:r>
              <a:rPr lang="ru-RU" dirty="0" err="1" smtClean="0"/>
              <a:t>срібло</a:t>
            </a:r>
            <a:r>
              <a:rPr lang="ru-RU" dirty="0" smtClean="0"/>
              <a:t>, золото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7696200" cy="484632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uk-UA" sz="7200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Дякую за увагу!</a:t>
            </a:r>
            <a:endParaRPr lang="ru-RU" sz="72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15338" cy="857256"/>
          </a:xfrm>
        </p:spPr>
        <p:txBody>
          <a:bodyPr>
            <a:normAutofit/>
          </a:bodyPr>
          <a:lstStyle/>
          <a:p>
            <a:r>
              <a:rPr lang="uk-UA" sz="2400" i="1" dirty="0" smtClean="0"/>
              <a:t>По електричних властивостях всі рідини можна розділити на дві групи:</a:t>
            </a:r>
            <a:endParaRPr lang="ru-RU" sz="2400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44" y="1285860"/>
            <a:ext cx="3520440" cy="457200"/>
          </a:xfrm>
        </p:spPr>
        <p:txBody>
          <a:bodyPr/>
          <a:lstStyle/>
          <a:p>
            <a:r>
              <a:rPr lang="uk-UA" dirty="0" smtClean="0"/>
              <a:t>Провідні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214810" y="1285860"/>
            <a:ext cx="3520440" cy="457200"/>
          </a:xfrm>
        </p:spPr>
        <p:txBody>
          <a:bodyPr/>
          <a:lstStyle/>
          <a:p>
            <a:r>
              <a:rPr lang="uk-UA" dirty="0" smtClean="0"/>
              <a:t>Не провідні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0" y="1928802"/>
            <a:ext cx="4071966" cy="4114800"/>
          </a:xfrm>
        </p:spPr>
        <p:txBody>
          <a:bodyPr/>
          <a:lstStyle/>
          <a:p>
            <a:r>
              <a:rPr lang="uk-UA" dirty="0" smtClean="0"/>
              <a:t>містить  вільні </a:t>
            </a:r>
          </a:p>
          <a:p>
            <a:pPr>
              <a:buNone/>
            </a:pPr>
            <a:r>
              <a:rPr lang="uk-UA" dirty="0" smtClean="0"/>
              <a:t>заряджені частинки </a:t>
            </a:r>
          </a:p>
          <a:p>
            <a:pPr>
              <a:buNone/>
            </a:pPr>
            <a:r>
              <a:rPr lang="uk-UA" dirty="0" smtClean="0"/>
              <a:t>(дисоціюючи)- електроліти</a:t>
            </a:r>
          </a:p>
          <a:p>
            <a:endParaRPr lang="uk-UA" dirty="0" smtClean="0"/>
          </a:p>
          <a:p>
            <a:r>
              <a:rPr lang="uk-UA" dirty="0" smtClean="0"/>
              <a:t>до них відносяться </a:t>
            </a:r>
          </a:p>
          <a:p>
            <a:pPr>
              <a:buNone/>
            </a:pPr>
            <a:r>
              <a:rPr lang="uk-UA" dirty="0" smtClean="0"/>
              <a:t>розчини (найчастіше </a:t>
            </a:r>
          </a:p>
          <a:p>
            <a:pPr>
              <a:buNone/>
            </a:pPr>
            <a:r>
              <a:rPr lang="uk-UA" dirty="0" smtClean="0"/>
              <a:t>водні)  і розплави солей, </a:t>
            </a:r>
          </a:p>
          <a:p>
            <a:pPr>
              <a:buNone/>
            </a:pPr>
            <a:r>
              <a:rPr lang="uk-UA" dirty="0" smtClean="0"/>
              <a:t>кислот й основ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071934" y="2000240"/>
            <a:ext cx="4071966" cy="4114800"/>
          </a:xfrm>
        </p:spPr>
        <p:txBody>
          <a:bodyPr/>
          <a:lstStyle/>
          <a:p>
            <a:r>
              <a:rPr lang="uk-UA" dirty="0" smtClean="0"/>
              <a:t>ті,  що не містять </a:t>
            </a:r>
          </a:p>
          <a:p>
            <a:pPr>
              <a:buNone/>
            </a:pPr>
            <a:r>
              <a:rPr lang="uk-UA" dirty="0" smtClean="0"/>
              <a:t>вільні заряджені частинки</a:t>
            </a:r>
          </a:p>
          <a:p>
            <a:pPr>
              <a:buNone/>
            </a:pPr>
            <a:r>
              <a:rPr lang="uk-UA" dirty="0" smtClean="0"/>
              <a:t>(не дисоціюючи)</a:t>
            </a:r>
          </a:p>
          <a:p>
            <a:endParaRPr lang="uk-UA" dirty="0" smtClean="0"/>
          </a:p>
          <a:p>
            <a:r>
              <a:rPr lang="uk-UA" dirty="0" smtClean="0"/>
              <a:t>до них відносяться </a:t>
            </a:r>
          </a:p>
          <a:p>
            <a:pPr>
              <a:buNone/>
            </a:pPr>
            <a:r>
              <a:rPr lang="uk-UA" dirty="0" smtClean="0"/>
              <a:t>дистильована вода, спирт, </a:t>
            </a:r>
          </a:p>
          <a:p>
            <a:pPr>
              <a:buNone/>
            </a:pPr>
            <a:r>
              <a:rPr lang="uk-UA" dirty="0" smtClean="0"/>
              <a:t>мінеральне масло та ін.</a:t>
            </a:r>
            <a:endParaRPr lang="ru-RU" dirty="0"/>
          </a:p>
        </p:txBody>
      </p:sp>
      <p:cxnSp>
        <p:nvCxnSpPr>
          <p:cNvPr id="9" name="Прямая со стрелкой 8"/>
          <p:cNvCxnSpPr>
            <a:endCxn id="3" idx="0"/>
          </p:cNvCxnSpPr>
          <p:nvPr/>
        </p:nvCxnSpPr>
        <p:spPr>
          <a:xfrm rot="5400000">
            <a:off x="1808772" y="951524"/>
            <a:ext cx="428628" cy="240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5594986" y="977254"/>
            <a:ext cx="428628" cy="1885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1321571" y="3893347"/>
            <a:ext cx="528641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build="p" animBg="1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785794"/>
          </a:xfrm>
        </p:spPr>
        <p:txBody>
          <a:bodyPr>
            <a:normAutofit/>
          </a:bodyPr>
          <a:lstStyle/>
          <a:p>
            <a:r>
              <a:rPr lang="uk-UA" i="1" dirty="0" smtClean="0"/>
              <a:t>Електролітична дисоціація</a:t>
            </a:r>
            <a:endParaRPr lang="uk-UA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8786842" cy="6000768"/>
          </a:xfrm>
        </p:spPr>
        <p:txBody>
          <a:bodyPr/>
          <a:lstStyle/>
          <a:p>
            <a:pPr>
              <a:buNone/>
            </a:pPr>
            <a:r>
              <a:rPr lang="ru-RU" i="1" dirty="0" err="1" smtClean="0">
                <a:solidFill>
                  <a:schemeClr val="accent6"/>
                </a:solidFill>
              </a:rPr>
              <a:t>Електролітичною</a:t>
            </a:r>
            <a:r>
              <a:rPr lang="ru-RU" i="1" dirty="0" smtClean="0">
                <a:solidFill>
                  <a:schemeClr val="accent6"/>
                </a:solidFill>
              </a:rPr>
              <a:t> </a:t>
            </a:r>
            <a:r>
              <a:rPr lang="ru-RU" i="1" dirty="0" err="1" smtClean="0">
                <a:solidFill>
                  <a:schemeClr val="accent6"/>
                </a:solidFill>
              </a:rPr>
              <a:t>дисоціацією</a:t>
            </a:r>
            <a:r>
              <a:rPr lang="ru-RU" i="1" dirty="0" smtClean="0">
                <a:solidFill>
                  <a:schemeClr val="accent6"/>
                </a:solidFill>
              </a:rPr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розпад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нейтральних</a:t>
            </a:r>
            <a:r>
              <a:rPr lang="ru-RU" dirty="0" smtClean="0"/>
              <a:t> молекул </a:t>
            </a:r>
            <a:r>
              <a:rPr lang="ru-RU" dirty="0" err="1" smtClean="0"/>
              <a:t>речовини</a:t>
            </a:r>
            <a:r>
              <a:rPr lang="ru-RU" dirty="0" smtClean="0"/>
              <a:t> в </a:t>
            </a:r>
            <a:r>
              <a:rPr lang="ru-RU" dirty="0" err="1" smtClean="0"/>
              <a:t>розчиннику</a:t>
            </a:r>
            <a:r>
              <a:rPr lang="ru-RU" dirty="0" smtClean="0"/>
              <a:t> на </a:t>
            </a:r>
          </a:p>
          <a:p>
            <a:pPr>
              <a:buNone/>
            </a:pP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іони</a:t>
            </a:r>
            <a:endParaRPr lang="ru-RU" dirty="0"/>
          </a:p>
        </p:txBody>
      </p:sp>
      <p:pic>
        <p:nvPicPr>
          <p:cNvPr id="5" name="Рисунок 4" descr="image0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3071810"/>
            <a:ext cx="4572032" cy="35719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/>
          <a:lstStyle/>
          <a:p>
            <a:pPr>
              <a:buNone/>
            </a:pPr>
            <a:r>
              <a:rPr lang="ru-RU" dirty="0" err="1" smtClean="0"/>
              <a:t>Розчини</a:t>
            </a:r>
            <a:r>
              <a:rPr lang="ru-RU" dirty="0" smtClean="0"/>
              <a:t> солей, кислот і </a:t>
            </a:r>
            <a:r>
              <a:rPr lang="ru-RU" dirty="0" err="1" smtClean="0"/>
              <a:t>підстав</a:t>
            </a:r>
            <a:r>
              <a:rPr lang="ru-RU" dirty="0" smtClean="0"/>
              <a:t>,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електричний</a:t>
            </a:r>
            <a:r>
              <a:rPr lang="ru-RU" dirty="0" smtClean="0"/>
              <a:t> струм,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електролітами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image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28670"/>
            <a:ext cx="3524250" cy="2667000"/>
          </a:xfrm>
          <a:prstGeom prst="rect">
            <a:avLst/>
          </a:prstGeom>
        </p:spPr>
      </p:pic>
      <p:pic>
        <p:nvPicPr>
          <p:cNvPr id="5" name="Рисунок 4" descr="ham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14612" y="3929042"/>
            <a:ext cx="5429288" cy="292895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neo-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68_0.h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3000372"/>
            <a:ext cx="4214842" cy="3286148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>
                <a:solidFill>
                  <a:schemeClr val="bg1"/>
                </a:solidFill>
              </a:rPr>
              <a:t>Іони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електроліті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рухаються</a:t>
            </a:r>
            <a:r>
              <a:rPr lang="ru-RU" dirty="0" smtClean="0">
                <a:solidFill>
                  <a:schemeClr val="bg1"/>
                </a:solidFill>
              </a:rPr>
              <a:t> хаотично, </a:t>
            </a:r>
            <a:r>
              <a:rPr lang="ru-RU" dirty="0" err="1" smtClean="0">
                <a:solidFill>
                  <a:schemeClr val="bg1"/>
                </a:solidFill>
              </a:rPr>
              <a:t>але</a:t>
            </a:r>
            <a:r>
              <a:rPr lang="ru-RU" dirty="0" smtClean="0">
                <a:solidFill>
                  <a:schemeClr val="bg1"/>
                </a:solidFill>
              </a:rPr>
              <a:t> при </a:t>
            </a:r>
          </a:p>
          <a:p>
            <a:pPr>
              <a:buNone/>
            </a:pPr>
            <a:r>
              <a:rPr lang="ru-RU" dirty="0" err="1" smtClean="0">
                <a:solidFill>
                  <a:schemeClr val="bg1"/>
                </a:solidFill>
              </a:rPr>
              <a:t>створенні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електричного</a:t>
            </a:r>
            <a:r>
              <a:rPr lang="ru-RU" dirty="0" smtClean="0">
                <a:solidFill>
                  <a:schemeClr val="bg1"/>
                </a:solidFill>
              </a:rPr>
              <a:t> поля характер </a:t>
            </a:r>
            <a:r>
              <a:rPr lang="ru-RU" dirty="0" err="1" smtClean="0">
                <a:solidFill>
                  <a:schemeClr val="bg1"/>
                </a:solidFill>
              </a:rPr>
              <a:t>руху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стає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dirty="0" err="1" smtClean="0">
                <a:solidFill>
                  <a:schemeClr val="bg1"/>
                </a:solidFill>
              </a:rPr>
              <a:t>впорядкованим</a:t>
            </a:r>
            <a:r>
              <a:rPr lang="ru-RU" dirty="0" smtClean="0">
                <a:solidFill>
                  <a:schemeClr val="bg1"/>
                </a:solidFill>
              </a:rPr>
              <a:t>: </a:t>
            </a:r>
            <a:r>
              <a:rPr lang="ru-RU" dirty="0" err="1" smtClean="0">
                <a:solidFill>
                  <a:schemeClr val="bg1"/>
                </a:solidFill>
              </a:rPr>
              <a:t>позитивні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іони</a:t>
            </a:r>
            <a:r>
              <a:rPr lang="ru-RU" dirty="0" smtClean="0">
                <a:solidFill>
                  <a:schemeClr val="bg1"/>
                </a:solidFill>
              </a:rPr>
              <a:t> (</a:t>
            </a:r>
            <a:r>
              <a:rPr lang="ru-RU" dirty="0" err="1" smtClean="0">
                <a:solidFill>
                  <a:schemeClr val="bg1"/>
                </a:solidFill>
              </a:rPr>
              <a:t>катіони</a:t>
            </a:r>
            <a:r>
              <a:rPr lang="ru-RU" dirty="0" smtClean="0">
                <a:solidFill>
                  <a:schemeClr val="bg1"/>
                </a:solidFill>
              </a:rPr>
              <a:t>) </a:t>
            </a:r>
            <a:r>
              <a:rPr lang="ru-RU" dirty="0" err="1" smtClean="0">
                <a:solidFill>
                  <a:schemeClr val="bg1"/>
                </a:solidFill>
              </a:rPr>
              <a:t>рухаються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до катода, </a:t>
            </a:r>
            <a:r>
              <a:rPr lang="ru-RU" dirty="0" err="1" smtClean="0">
                <a:solidFill>
                  <a:schemeClr val="bg1"/>
                </a:solidFill>
              </a:rPr>
              <a:t>негативні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іони</a:t>
            </a:r>
            <a:r>
              <a:rPr lang="ru-RU" dirty="0" smtClean="0">
                <a:solidFill>
                  <a:schemeClr val="bg1"/>
                </a:solidFill>
              </a:rPr>
              <a:t> (</a:t>
            </a:r>
            <a:r>
              <a:rPr lang="ru-RU" dirty="0" err="1" smtClean="0">
                <a:solidFill>
                  <a:schemeClr val="bg1"/>
                </a:solidFill>
              </a:rPr>
              <a:t>аніони</a:t>
            </a:r>
            <a:r>
              <a:rPr lang="ru-RU" dirty="0" smtClean="0">
                <a:solidFill>
                  <a:schemeClr val="bg1"/>
                </a:solidFill>
              </a:rPr>
              <a:t>) </a:t>
            </a:r>
            <a:r>
              <a:rPr lang="ru-RU" dirty="0" err="1" smtClean="0">
                <a:solidFill>
                  <a:schemeClr val="bg1"/>
                </a:solidFill>
              </a:rPr>
              <a:t>рухаються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анода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dirty="0" smtClean="0"/>
              <a:t>                                                      </a:t>
            </a:r>
            <a:r>
              <a:rPr lang="ru-RU" sz="2400" i="1" dirty="0" err="1" smtClean="0">
                <a:solidFill>
                  <a:schemeClr val="bg1"/>
                </a:solidFill>
              </a:rPr>
              <a:t>Електричний</a:t>
            </a:r>
            <a:r>
              <a:rPr lang="ru-RU" sz="2400" i="1" dirty="0" smtClean="0">
                <a:solidFill>
                  <a:schemeClr val="bg1"/>
                </a:solidFill>
              </a:rPr>
              <a:t> струм в                                                           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                                                           </a:t>
            </a:r>
            <a:r>
              <a:rPr lang="ru-RU" sz="2400" i="1" dirty="0" err="1" smtClean="0">
                <a:solidFill>
                  <a:schemeClr val="bg1"/>
                </a:solidFill>
              </a:rPr>
              <a:t>електролітах</a:t>
            </a:r>
            <a:r>
              <a:rPr lang="ru-RU" sz="2400" i="1" dirty="0" smtClean="0">
                <a:solidFill>
                  <a:schemeClr val="bg1"/>
                </a:solidFill>
              </a:rPr>
              <a:t>  </a:t>
            </a:r>
            <a:r>
              <a:rPr lang="ru-RU" sz="2400" i="1" dirty="0" err="1" smtClean="0">
                <a:solidFill>
                  <a:schemeClr val="bg1"/>
                </a:solidFill>
              </a:rPr>
              <a:t>являє</a:t>
            </a:r>
            <a:r>
              <a:rPr lang="ru-RU" sz="2400" i="1" dirty="0" smtClean="0">
                <a:solidFill>
                  <a:schemeClr val="bg1"/>
                </a:solidFill>
              </a:rPr>
              <a:t>  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                                                           собою </a:t>
            </a:r>
            <a:r>
              <a:rPr lang="ru-RU" sz="2400" i="1" dirty="0" err="1" smtClean="0">
                <a:solidFill>
                  <a:schemeClr val="bg1"/>
                </a:solidFill>
              </a:rPr>
              <a:t>впорядкований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                                                            </a:t>
            </a:r>
            <a:r>
              <a:rPr lang="ru-RU" sz="2400" i="1" dirty="0" err="1" smtClean="0">
                <a:solidFill>
                  <a:schemeClr val="bg1"/>
                </a:solidFill>
              </a:rPr>
              <a:t>рух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позитивних</a:t>
            </a:r>
            <a:r>
              <a:rPr lang="ru-RU" sz="2400" i="1" dirty="0" smtClean="0">
                <a:solidFill>
                  <a:schemeClr val="bg1"/>
                </a:solidFill>
              </a:rPr>
              <a:t> і 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bg1"/>
                </a:solidFill>
              </a:rPr>
              <a:t>                                                             </a:t>
            </a:r>
            <a:r>
              <a:rPr lang="ru-RU" sz="2400" i="1" dirty="0" err="1" smtClean="0">
                <a:solidFill>
                  <a:schemeClr val="bg1"/>
                </a:solidFill>
              </a:rPr>
              <a:t>негативних</a:t>
            </a:r>
            <a:r>
              <a:rPr lang="ru-RU" sz="2400" i="1" dirty="0" smtClean="0">
                <a:solidFill>
                  <a:schemeClr val="bg1"/>
                </a:solidFill>
              </a:rPr>
              <a:t> </a:t>
            </a:r>
            <a:r>
              <a:rPr lang="ru-RU" sz="2400" i="1" dirty="0" err="1" smtClean="0">
                <a:solidFill>
                  <a:schemeClr val="bg1"/>
                </a:solidFill>
              </a:rPr>
              <a:t>іонів</a:t>
            </a:r>
            <a:endParaRPr lang="ru-RU" sz="2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3d6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Проходження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електричного</a:t>
            </a:r>
            <a:r>
              <a:rPr lang="ru-RU" sz="2800" b="1" dirty="0" smtClean="0">
                <a:solidFill>
                  <a:schemeClr val="bg1"/>
                </a:solidFill>
              </a:rPr>
              <a:t> струму через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електроліт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обов'язково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супроводжується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виділенням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речовини</a:t>
            </a:r>
            <a:r>
              <a:rPr lang="ru-RU" sz="2800" b="1" dirty="0" smtClean="0">
                <a:solidFill>
                  <a:schemeClr val="bg1"/>
                </a:solidFill>
              </a:rPr>
              <a:t> в твердому </a:t>
            </a:r>
            <a:r>
              <a:rPr lang="ru-RU" sz="2800" b="1" dirty="0" err="1" smtClean="0">
                <a:solidFill>
                  <a:schemeClr val="bg1"/>
                </a:solidFill>
              </a:rPr>
              <a:t>або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газоподібному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стані</a:t>
            </a:r>
            <a:r>
              <a:rPr lang="ru-RU" sz="2800" b="1" dirty="0" smtClean="0">
                <a:solidFill>
                  <a:schemeClr val="bg1"/>
                </a:solidFill>
              </a:rPr>
              <a:t> на </a:t>
            </a:r>
            <a:r>
              <a:rPr lang="ru-RU" sz="2800" b="1" dirty="0" err="1" smtClean="0">
                <a:solidFill>
                  <a:schemeClr val="bg1"/>
                </a:solidFill>
              </a:rPr>
              <a:t>поверхні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електродів</a:t>
            </a:r>
            <a:r>
              <a:rPr lang="ru-RU" sz="2800" b="1" dirty="0" smtClean="0">
                <a:solidFill>
                  <a:schemeClr val="bg1"/>
                </a:solidFill>
              </a:rPr>
              <a:t>.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Виділення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речовини</a:t>
            </a:r>
            <a:r>
              <a:rPr lang="ru-RU" sz="2800" b="1" dirty="0" smtClean="0">
                <a:solidFill>
                  <a:schemeClr val="bg1"/>
                </a:solidFill>
              </a:rPr>
              <a:t> на </a:t>
            </a:r>
            <a:r>
              <a:rPr lang="ru-RU" sz="2800" b="1" dirty="0" err="1" smtClean="0">
                <a:solidFill>
                  <a:schemeClr val="bg1"/>
                </a:solidFill>
              </a:rPr>
              <a:t>електродах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показує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що</a:t>
            </a:r>
            <a:r>
              <a:rPr lang="ru-RU" sz="2800" b="1" dirty="0" smtClean="0">
                <a:solidFill>
                  <a:schemeClr val="bg1"/>
                </a:solidFill>
              </a:rPr>
              <a:t> в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електролітах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електричні</a:t>
            </a:r>
            <a:r>
              <a:rPr lang="ru-RU" sz="2800" b="1" dirty="0" smtClean="0">
                <a:solidFill>
                  <a:schemeClr val="bg1"/>
                </a:solidFill>
              </a:rPr>
              <a:t> заряди </a:t>
            </a:r>
            <a:r>
              <a:rPr lang="ru-RU" sz="2800" b="1" dirty="0" err="1" smtClean="0">
                <a:solidFill>
                  <a:schemeClr val="bg1"/>
                </a:solidFill>
              </a:rPr>
              <a:t>переносять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заряджені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атоми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речовини</a:t>
            </a:r>
            <a:r>
              <a:rPr lang="ru-RU" sz="2800" b="1" dirty="0" smtClean="0">
                <a:solidFill>
                  <a:schemeClr val="bg1"/>
                </a:solidFill>
              </a:rPr>
              <a:t> - </a:t>
            </a:r>
            <a:r>
              <a:rPr lang="ru-RU" sz="2800" b="1" dirty="0" err="1" smtClean="0">
                <a:solidFill>
                  <a:schemeClr val="bg1"/>
                </a:solidFill>
              </a:rPr>
              <a:t>іони</a:t>
            </a:r>
            <a:r>
              <a:rPr lang="ru-RU" sz="2800" b="1" dirty="0" smtClean="0">
                <a:solidFill>
                  <a:schemeClr val="bg1"/>
                </a:solidFill>
              </a:rPr>
              <a:t>. Цей </a:t>
            </a:r>
            <a:r>
              <a:rPr lang="ru-RU" sz="2800" b="1" dirty="0" err="1" smtClean="0">
                <a:solidFill>
                  <a:schemeClr val="bg1"/>
                </a:solidFill>
              </a:rPr>
              <a:t>процес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2800" b="1" dirty="0" err="1" smtClean="0">
                <a:solidFill>
                  <a:schemeClr val="bg1"/>
                </a:solidFill>
              </a:rPr>
              <a:t>називається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</a:rPr>
              <a:t>електролізом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a01244e1a7c92418fb206f25def0df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285728"/>
            <a:ext cx="5429288" cy="621510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pc="50" dirty="0" smtClean="0">
                <a:ln w="11430"/>
              </a:rPr>
              <a:t>Майкл Фарадей на </a:t>
            </a:r>
            <a:r>
              <a:rPr lang="ru-RU" spc="50" dirty="0" err="1" smtClean="0">
                <a:ln w="11430"/>
              </a:rPr>
              <a:t>основі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експериментів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з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різними</a:t>
            </a:r>
            <a:r>
              <a:rPr lang="ru-RU" spc="50" dirty="0" smtClean="0">
                <a:ln w="11430"/>
              </a:rPr>
              <a:t>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електролітами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встановив</a:t>
            </a:r>
            <a:r>
              <a:rPr lang="ru-RU" spc="50" dirty="0" smtClean="0">
                <a:ln w="11430"/>
              </a:rPr>
              <a:t>, </a:t>
            </a:r>
            <a:r>
              <a:rPr lang="ru-RU" spc="50" dirty="0" err="1" smtClean="0">
                <a:ln w="11430"/>
              </a:rPr>
              <a:t>що</a:t>
            </a:r>
            <a:r>
              <a:rPr lang="ru-RU" spc="50" dirty="0" smtClean="0">
                <a:ln w="11430"/>
              </a:rPr>
              <a:t> при </a:t>
            </a:r>
            <a:r>
              <a:rPr lang="ru-RU" spc="50" dirty="0" err="1" smtClean="0">
                <a:ln w="11430"/>
              </a:rPr>
              <a:t>електролізі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маса</a:t>
            </a:r>
            <a:r>
              <a:rPr lang="ru-RU" spc="50" dirty="0" smtClean="0">
                <a:ln w="11430"/>
              </a:rPr>
              <a:t> </a:t>
            </a:r>
            <a:r>
              <a:rPr lang="en-US" spc="50" dirty="0" smtClean="0">
                <a:ln w="11430"/>
              </a:rPr>
              <a:t>m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виділяється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smtClean="0">
                <a:ln w="11430"/>
              </a:rPr>
              <a:t>на </a:t>
            </a:r>
            <a:r>
              <a:rPr lang="ru-RU" spc="50" dirty="0" err="1" smtClean="0">
                <a:ln w="11430"/>
              </a:rPr>
              <a:t>електроді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речовини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пропорційна</a:t>
            </a:r>
            <a:r>
              <a:rPr lang="ru-RU" spc="50" dirty="0" smtClean="0">
                <a:ln w="11430"/>
              </a:rPr>
              <a:t>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пройшов</a:t>
            </a:r>
            <a:r>
              <a:rPr lang="ru-RU" spc="50" dirty="0" smtClean="0">
                <a:ln w="11430"/>
              </a:rPr>
              <a:t> через </a:t>
            </a:r>
            <a:r>
              <a:rPr lang="ru-RU" spc="50" dirty="0" err="1" smtClean="0">
                <a:ln w="11430"/>
              </a:rPr>
              <a:t>електроліт</a:t>
            </a:r>
            <a:r>
              <a:rPr lang="ru-RU" spc="50" dirty="0" smtClean="0">
                <a:ln w="11430"/>
              </a:rPr>
              <a:t> заряду </a:t>
            </a:r>
            <a:r>
              <a:rPr lang="el-GR" spc="50" dirty="0" smtClean="0">
                <a:ln w="11430"/>
              </a:rPr>
              <a:t>Δ</a:t>
            </a:r>
            <a:r>
              <a:rPr lang="en-US" spc="50" dirty="0" smtClean="0">
                <a:ln w="11430"/>
              </a:rPr>
              <a:t>q </a:t>
            </a:r>
            <a:r>
              <a:rPr lang="ru-RU" spc="50" dirty="0" err="1" smtClean="0">
                <a:ln w="11430"/>
              </a:rPr>
              <a:t>чи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силі</a:t>
            </a:r>
            <a:r>
              <a:rPr lang="ru-RU" spc="50" dirty="0" smtClean="0">
                <a:ln w="11430"/>
              </a:rPr>
              <a:t> струму </a:t>
            </a:r>
            <a:r>
              <a:rPr lang="en-US" spc="50" dirty="0" smtClean="0">
                <a:ln w="11430"/>
              </a:rPr>
              <a:t>I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smtClean="0">
                <a:ln w="11430"/>
              </a:rPr>
              <a:t>і </a:t>
            </a:r>
            <a:r>
              <a:rPr lang="ru-RU" spc="50" dirty="0" smtClean="0">
                <a:ln w="11430"/>
              </a:rPr>
              <a:t>часу </a:t>
            </a:r>
            <a:r>
              <a:rPr lang="el-GR" spc="50" dirty="0" smtClean="0">
                <a:ln w="11430"/>
              </a:rPr>
              <a:t>Δ</a:t>
            </a:r>
            <a:r>
              <a:rPr lang="en-US" spc="50" dirty="0" smtClean="0">
                <a:ln w="11430"/>
              </a:rPr>
              <a:t>t </a:t>
            </a:r>
            <a:r>
              <a:rPr lang="ru-RU" spc="50" dirty="0" err="1" smtClean="0">
                <a:ln w="11430"/>
              </a:rPr>
              <a:t>проходження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smtClean="0">
                <a:ln w="11430"/>
              </a:rPr>
              <a:t>струму: </a:t>
            </a:r>
          </a:p>
          <a:p>
            <a:pPr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         m 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k</a:t>
            </a: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 =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kI</a:t>
            </a: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</a:t>
            </a: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Це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рівняння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називається</a:t>
            </a:r>
            <a:r>
              <a:rPr lang="ru-RU" spc="50" dirty="0" smtClean="0">
                <a:ln w="11430"/>
              </a:rPr>
              <a:t> законом </a:t>
            </a:r>
            <a:r>
              <a:rPr lang="ru-RU" spc="50" dirty="0" err="1" smtClean="0">
                <a:ln w="11430"/>
              </a:rPr>
              <a:t>електролізу</a:t>
            </a:r>
            <a:r>
              <a:rPr lang="ru-RU" spc="50" dirty="0" smtClean="0">
                <a:ln w="11430"/>
              </a:rPr>
              <a:t>.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Коефіцієнт</a:t>
            </a:r>
            <a:r>
              <a:rPr lang="ru-RU" spc="50" dirty="0" smtClean="0">
                <a:ln w="11430"/>
              </a:rPr>
              <a:t> </a:t>
            </a:r>
            <a:r>
              <a:rPr lang="en-US" spc="50" dirty="0" smtClean="0">
                <a:ln w="11430"/>
              </a:rPr>
              <a:t>k, </a:t>
            </a:r>
            <a:r>
              <a:rPr lang="ru-RU" spc="50" dirty="0" err="1" smtClean="0">
                <a:ln w="11430"/>
              </a:rPr>
              <a:t>що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залежить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від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виділився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речовини</a:t>
            </a:r>
            <a:r>
              <a:rPr lang="ru-RU" spc="50" dirty="0" smtClean="0">
                <a:ln w="11430"/>
              </a:rPr>
              <a:t>,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називається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електрохімічним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еквівалентом</a:t>
            </a:r>
            <a:r>
              <a:rPr lang="ru-RU" spc="50" dirty="0" smtClean="0">
                <a:ln w="11430"/>
              </a:rPr>
              <a:t>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речовини</a:t>
            </a:r>
            <a:r>
              <a:rPr lang="ru-RU" spc="50" dirty="0" smtClean="0">
                <a:ln w="11430"/>
              </a:rPr>
              <a:t>. </a:t>
            </a:r>
          </a:p>
          <a:p>
            <a:pPr>
              <a:buNone/>
            </a:pPr>
            <a:r>
              <a:rPr lang="ru-RU" spc="50" dirty="0" err="1" smtClean="0">
                <a:ln w="11430"/>
              </a:rPr>
              <a:t>Провідність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рідких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електролітів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пояснюється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тим</a:t>
            </a:r>
            <a:r>
              <a:rPr lang="ru-RU" spc="50" dirty="0" smtClean="0">
                <a:ln w="11430"/>
              </a:rPr>
              <a:t>, </a:t>
            </a:r>
            <a:r>
              <a:rPr lang="ru-RU" spc="50" dirty="0" err="1" smtClean="0">
                <a:ln w="11430"/>
              </a:rPr>
              <a:t>що</a:t>
            </a:r>
            <a:r>
              <a:rPr lang="ru-RU" spc="50" dirty="0" smtClean="0">
                <a:ln w="11430"/>
              </a:rPr>
              <a:t>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smtClean="0">
                <a:ln w="11430"/>
              </a:rPr>
              <a:t>при </a:t>
            </a:r>
            <a:r>
              <a:rPr lang="ru-RU" spc="50" dirty="0" err="1" smtClean="0">
                <a:ln w="11430"/>
              </a:rPr>
              <a:t>розчиненні</a:t>
            </a:r>
            <a:r>
              <a:rPr lang="ru-RU" spc="50" dirty="0" smtClean="0">
                <a:ln w="11430"/>
              </a:rPr>
              <a:t> у </a:t>
            </a:r>
            <a:r>
              <a:rPr lang="ru-RU" spc="50" dirty="0" err="1" smtClean="0">
                <a:ln w="11430"/>
              </a:rPr>
              <a:t>воді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нейтральні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молекули</a:t>
            </a:r>
            <a:r>
              <a:rPr lang="ru-RU" spc="50" dirty="0" smtClean="0">
                <a:ln w="11430"/>
              </a:rPr>
              <a:t> солей,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smtClean="0">
                <a:ln w="11430"/>
              </a:rPr>
              <a:t>кислот </a:t>
            </a:r>
            <a:r>
              <a:rPr lang="ru-RU" spc="50" dirty="0" smtClean="0">
                <a:ln w="11430"/>
              </a:rPr>
              <a:t>і </a:t>
            </a:r>
            <a:r>
              <a:rPr lang="ru-RU" spc="50" dirty="0" err="1" smtClean="0">
                <a:ln w="11430"/>
              </a:rPr>
              <a:t>підстав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розпадаються</a:t>
            </a:r>
            <a:r>
              <a:rPr lang="ru-RU" spc="50" dirty="0" smtClean="0">
                <a:ln w="11430"/>
              </a:rPr>
              <a:t> на </a:t>
            </a:r>
            <a:r>
              <a:rPr lang="ru-RU" spc="50" dirty="0" err="1" smtClean="0">
                <a:ln w="11430"/>
              </a:rPr>
              <a:t>негативні</a:t>
            </a:r>
            <a:r>
              <a:rPr lang="ru-RU" spc="50" dirty="0" smtClean="0">
                <a:ln w="11430"/>
              </a:rPr>
              <a:t> і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позитивні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іони</a:t>
            </a:r>
            <a:r>
              <a:rPr lang="ru-RU" spc="50" dirty="0" smtClean="0">
                <a:ln w="11430"/>
              </a:rPr>
              <a:t>. </a:t>
            </a:r>
          </a:p>
          <a:p>
            <a:r>
              <a:rPr lang="ru-RU" spc="50" dirty="0" smtClean="0">
                <a:ln w="11430"/>
              </a:rPr>
              <a:t>В </a:t>
            </a:r>
            <a:r>
              <a:rPr lang="ru-RU" spc="50" dirty="0" err="1" smtClean="0">
                <a:ln w="11430"/>
              </a:rPr>
              <a:t>електричному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полі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іони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починають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рухатися</a:t>
            </a:r>
            <a:r>
              <a:rPr lang="ru-RU" spc="50" dirty="0" smtClean="0">
                <a:ln w="11430"/>
              </a:rPr>
              <a:t> і </a:t>
            </a:r>
            <a:endParaRPr lang="en-US" spc="50" dirty="0" smtClean="0">
              <a:ln w="11430"/>
            </a:endParaRPr>
          </a:p>
          <a:p>
            <a:pPr>
              <a:buNone/>
            </a:pPr>
            <a:r>
              <a:rPr lang="ru-RU" spc="50" dirty="0" err="1" smtClean="0">
                <a:ln w="11430"/>
              </a:rPr>
              <a:t>створюють</a:t>
            </a:r>
            <a:r>
              <a:rPr lang="ru-RU" spc="50" dirty="0" smtClean="0">
                <a:ln w="11430"/>
              </a:rPr>
              <a:t> </a:t>
            </a:r>
            <a:r>
              <a:rPr lang="ru-RU" spc="50" dirty="0" err="1" smtClean="0">
                <a:ln w="11430"/>
              </a:rPr>
              <a:t>електричний</a:t>
            </a:r>
            <a:r>
              <a:rPr lang="ru-RU" spc="50" dirty="0" smtClean="0">
                <a:ln w="11430"/>
              </a:rPr>
              <a:t> струм. 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ichroic-glas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err="1" smtClean="0"/>
              <a:t>Існують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рідкі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і </a:t>
            </a:r>
            <a:r>
              <a:rPr lang="ru-RU" dirty="0" err="1" smtClean="0"/>
              <a:t>тверді</a:t>
            </a:r>
            <a:r>
              <a:rPr lang="ru-RU" dirty="0" smtClean="0"/>
              <a:t> </a:t>
            </a:r>
            <a:r>
              <a:rPr lang="ru-RU" dirty="0" err="1" smtClean="0"/>
              <a:t>електроліти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Прикладом твердого </a:t>
            </a:r>
            <a:r>
              <a:rPr lang="ru-RU" dirty="0" err="1" smtClean="0"/>
              <a:t>електроліту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служити</a:t>
            </a:r>
            <a:r>
              <a:rPr lang="ru-RU" dirty="0" smtClean="0"/>
              <a:t> </a:t>
            </a:r>
            <a:r>
              <a:rPr lang="ru-RU" dirty="0" err="1" smtClean="0"/>
              <a:t>скло</a:t>
            </a:r>
            <a:r>
              <a:rPr lang="ru-RU" dirty="0" smtClean="0"/>
              <a:t>. У </a:t>
            </a:r>
          </a:p>
          <a:p>
            <a:pPr>
              <a:buNone/>
            </a:pP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скла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і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іони</a:t>
            </a:r>
            <a:r>
              <a:rPr lang="ru-RU" dirty="0" smtClean="0"/>
              <a:t>. У твердому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скло</a:t>
            </a:r>
            <a:r>
              <a:rPr lang="ru-RU" dirty="0" smtClean="0"/>
              <a:t> не проводить </a:t>
            </a:r>
            <a:r>
              <a:rPr lang="ru-RU" dirty="0" err="1" smtClean="0"/>
              <a:t>електричний</a:t>
            </a:r>
            <a:r>
              <a:rPr lang="ru-RU" dirty="0" smtClean="0"/>
              <a:t> струм, так як </a:t>
            </a:r>
            <a:r>
              <a:rPr lang="ru-RU" dirty="0" err="1" smtClean="0"/>
              <a:t>іони</a:t>
            </a:r>
            <a:r>
              <a:rPr lang="ru-RU" dirty="0" smtClean="0"/>
              <a:t> не </a:t>
            </a:r>
          </a:p>
          <a:p>
            <a:pPr>
              <a:buNone/>
            </a:pP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рухатися</a:t>
            </a:r>
            <a:r>
              <a:rPr lang="ru-RU" dirty="0" smtClean="0"/>
              <a:t> в твердому </a:t>
            </a:r>
            <a:r>
              <a:rPr lang="ru-RU" dirty="0" err="1" smtClean="0"/>
              <a:t>тілі</a:t>
            </a:r>
            <a:r>
              <a:rPr lang="ru-RU" dirty="0" smtClean="0"/>
              <a:t>. </a:t>
            </a:r>
          </a:p>
          <a:p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err="1" smtClean="0"/>
              <a:t>нагріванні</a:t>
            </a:r>
            <a:r>
              <a:rPr lang="ru-RU" dirty="0" smtClean="0"/>
              <a:t> </a:t>
            </a:r>
            <a:r>
              <a:rPr lang="ru-RU" dirty="0" err="1" smtClean="0"/>
              <a:t>скла</a:t>
            </a:r>
            <a:r>
              <a:rPr lang="ru-RU" dirty="0" smtClean="0"/>
              <a:t> </a:t>
            </a:r>
            <a:r>
              <a:rPr lang="ru-RU" dirty="0" err="1" smtClean="0"/>
              <a:t>іони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переміщатися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 і </a:t>
            </a:r>
            <a:r>
              <a:rPr lang="ru-RU" dirty="0" err="1" smtClean="0"/>
              <a:t>скло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провідником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169</TotalTime>
  <Words>293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Електричний струм у рідинах</vt:lpstr>
      <vt:lpstr>По електричних властивостях всі рідини можна розділити на дві групи:</vt:lpstr>
      <vt:lpstr>Електролітична дисоціація</vt:lpstr>
      <vt:lpstr>Слайд 4</vt:lpstr>
      <vt:lpstr>Слайд 5</vt:lpstr>
      <vt:lpstr>Слайд 6</vt:lpstr>
      <vt:lpstr>Слайд 7</vt:lpstr>
      <vt:lpstr>Слайд 8</vt:lpstr>
      <vt:lpstr>Слайд 9</vt:lpstr>
      <vt:lpstr>Застосування</vt:lpstr>
      <vt:lpstr>Слайд 11</vt:lpstr>
    </vt:vector>
  </TitlesOfParts>
  <Company>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Електричний струм у рідинах</dc:title>
  <dc:creator>Admin</dc:creator>
  <cp:lastModifiedBy>Admin</cp:lastModifiedBy>
  <cp:revision>19</cp:revision>
  <dcterms:created xsi:type="dcterms:W3CDTF">2014-11-01T17:36:49Z</dcterms:created>
  <dcterms:modified xsi:type="dcterms:W3CDTF">2014-11-03T15:49:08Z</dcterms:modified>
</cp:coreProperties>
</file>