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E6E608B-566C-4CDD-BD35-82F533506B61}" type="datetimeFigureOut">
              <a:rPr lang="ru-RU" smtClean="0"/>
              <a:t>18.12.2014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B48ED02-F8A6-4380-A6E5-D783068BB69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5400" dirty="0" smtClean="0"/>
              <a:t>Трансформатор. </a:t>
            </a:r>
            <a:br>
              <a:rPr lang="uk-UA" sz="5400" dirty="0" smtClean="0"/>
            </a:br>
            <a:r>
              <a:rPr lang="uk-UA" sz="5400" dirty="0" smtClean="0"/>
              <a:t>Види трансформаторів 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</a:t>
            </a:r>
          </a:p>
          <a:p>
            <a:r>
              <a:rPr lang="uk-UA" dirty="0" smtClean="0"/>
              <a:t>учениця 11-А класу</a:t>
            </a:r>
          </a:p>
          <a:p>
            <a:r>
              <a:rPr lang="uk-UA" dirty="0" smtClean="0"/>
              <a:t>Мороз Дарина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рівнем потужності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536898"/>
          </a:xfrm>
        </p:spPr>
        <p:txBody>
          <a:bodyPr/>
          <a:lstStyle/>
          <a:p>
            <a:r>
              <a:rPr lang="uk-UA" smtClean="0"/>
              <a:t>Малої</a:t>
            </a:r>
            <a:r>
              <a:rPr lang="uk-UA" smtClean="0"/>
              <a:t> </a:t>
            </a:r>
            <a:r>
              <a:rPr lang="uk-UA" smtClean="0"/>
              <a:t>потужності</a:t>
            </a:r>
            <a:r>
              <a:rPr lang="uk-UA" smtClean="0"/>
              <a:t>, з номінальною потужністю 5 кВ · А і нижче у трифазних і 4 кВ · А і нижче у </a:t>
            </a:r>
            <a:r>
              <a:rPr lang="uk-UA" smtClean="0"/>
              <a:t>однофазних</a:t>
            </a:r>
            <a:r>
              <a:rPr lang="uk-UA" smtClean="0"/>
              <a:t>; силові однофазні та трифазні трансформатори більшої </a:t>
            </a:r>
            <a:r>
              <a:rPr lang="uk-UA" smtClean="0"/>
              <a:t>потужності</a:t>
            </a:r>
            <a:r>
              <a:rPr lang="uk-UA" smtClean="0"/>
              <a:t>.</a:t>
            </a:r>
            <a:endParaRPr 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uk-UA" dirty="0" smtClean="0"/>
              <a:t>За призначенням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4329114" cy="4325112"/>
          </a:xfrm>
        </p:spPr>
        <p:txBody>
          <a:bodyPr/>
          <a:lstStyle/>
          <a:p>
            <a:r>
              <a:rPr lang="uk-UA" dirty="0" smtClean="0"/>
              <a:t>Силові трансформатори;</a:t>
            </a:r>
          </a:p>
          <a:p>
            <a:endParaRPr lang="uk-UA" dirty="0" smtClean="0"/>
          </a:p>
          <a:p>
            <a:r>
              <a:rPr lang="uk-UA" dirty="0" smtClean="0"/>
              <a:t>Трансформатори живлення;</a:t>
            </a:r>
          </a:p>
          <a:p>
            <a:endParaRPr lang="uk-UA" dirty="0" smtClean="0"/>
          </a:p>
          <a:p>
            <a:r>
              <a:rPr lang="uk-UA" dirty="0" smtClean="0"/>
              <a:t>Вимірювальні трансформатори;</a:t>
            </a:r>
          </a:p>
          <a:p>
            <a:endParaRPr lang="uk-UA" dirty="0"/>
          </a:p>
        </p:txBody>
      </p:sp>
      <p:pic>
        <p:nvPicPr>
          <p:cNvPr id="37890" name="Picture 2" descr="http://www.elecmet.ru/netcat_files/Image/transformation/production/PowerTransformer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116170"/>
            <a:ext cx="2643206" cy="2193754"/>
          </a:xfrm>
          <a:prstGeom prst="rect">
            <a:avLst/>
          </a:prstGeom>
          <a:noFill/>
        </p:spPr>
      </p:pic>
      <p:sp>
        <p:nvSpPr>
          <p:cNvPr id="37892" name="AutoShape 4" descr="data:image/jpeg;base64,/9j/4AAQSkZJRgABAQAAAQABAAD/2wCEAAkGBxQSEhQUEhQWFBUVFRQVFBcVFBcUFBQUFBYYFxcWFBQYHCggGBwlHBQVITEhJSkrLi4uFx8zODMsNygtLisBCgoKDg0OGhAQFywkHyQsLCwsLSwsLCwsLCwsLCwsLCwsLCwsLCwsLCwsLCwsLCwsLCwsLCwsLCwsLCwsLCwsLP/AABEIAQMAwgMBIgACEQEDEQH/xAAcAAAABwEBAAAAAAAAAAAAAAAAAQIDBAUGBwj/xABFEAACAQIEAwUEBggEBQUBAAABAhEAAwQFEiExQVEGEyJhcTKBkaEHFCNCUrEVM2JygpLB8SSi0fBDU5Oy4Rdjc6PCFv/EABkBAQEBAQEBAAAAAAAAAAAAAAABAgMEBf/EACkRAQEAAgEDAwIGAwAAAAAAAAABAhEhAxIxQVFhgbEEEyKRwfAyQnH/2gAMAwEAAhEDEQA/AOvijohRiurAxRg0QoNUoVQqqfNSRKqI6sf6ChhM5DMFYQSYBBkSfyrPdGlrRxQo6qCihFHRxQJihFLC0cVlTUUIpyKIioERQilUKBEUKXFCKBEUUUuhFA3oowtKijAoABRGlUk0BUKFCgQKMUQFKAroiDfx0MVXiOM1CbOSjeKGHMDZhTfae2Ui6vo0beh/p8KzTYkliBxMEHrPWuVvPKpuNxGlyqk6WkrykHcD+lR7OKkgj/zI6VFzBWOnqvDoOdREUloncH3isSq6jgsUtxQwIOwkcweYNPE+6snkN3UUI2cECBzE7z12qx7SXjbKNOxlYO4nj8d/lXTu42izxeOFvTz1TBnw7dTTODzdXfREE8CNwYrG38YzISurkd+fXwimstzFhdWJJ1AieHGQKz3cjpVCKYwWJ7xZiCDBEzvE7HmN6kVsFRRSqEUCCKEUqKEUCYoRSoooqBMUUUqhFAmKFKiiNAk0mlGkGgOhRUKqE0oGkxSgKojZng++tPbmNQ2PmNxXLLwZWKMdJU6d9o3iJ5b114Vz7t5l2m9rA8N0b/vDY/0PvrGXu1FfhNSrBmTuT5dBUHFoS+3ER8eNFhu9UADdRw5j0nlS89xduxaFy6dJJEbbluMQOPA1nXIvOzgY/rCQeIMwQfUVoe09svglc+0hVp4eUn4insgyy09m1e2fvERwRIWGAI2nfjVvmGG7y06fiRlHw2rVnCOVYO/LnxEEHaeHu91BrzrcJWSNp258Pd61KwmSM1424YXAJjcTp6jpw34Ve9mMEl29iEaZsFLdwQN3bU0BvIAcOtZ0u2j7P35tgFYaAxIM6p5nodqtaqcwC4e34AQCfFEliACYHP3VR5B2g766B9XvWIIhrmgBwdiIViQd+Yre9cDYO4AkkAeZiit3Vb2SD6GqftBje6IbYwjQCYEzzIBI+FQuzua97cBYKpAYeEtpIPD2lHSm+RqaFAb0cVpCaFKoRUCKFKiiqBBFERSyKSRQNxRRSzSYoE6aFKo6oRFHRCjoFCoOdZWMQmknSQZUxO8RuOYqbRioOLdpsX+jMXaS8pK3NLOVPga1qhiu27AA7R08q030uZBbfK2uWVBNl7d8MDJKeyxk8RpefdUv6X+z31rAm4gm7hpurA3Kf8Rfh4v4aifRbma5hllzCXTJto2HbqbF1SLbe4al/gp6M+uk/wChrM++yy2pMtYd7R/dnWn+VwPdW4riv0GYtrGKxWDue1B2/wDcw7FG+IJP8Ndqq1Z4Y7t7baw+HzG2CWwz6LwHF8NdOlx5wTI9Z5UOwGIR7+ZujBg2LkEGQV0bEeXGrXtzY14DErv+rkwYMKQT8hWK+iPDpbvXQsy9skkmSYZfhxNeXPrTDq44X1amF8tt2rvQijqSfgAP/wBVlcNpDeHiNj762+dYUPbJgFl3B5gfe39B8qwjXimudO4OmBBP+td7BLxTl9o2AHyml5U51A6Su3Od6ezLDi1Ys3S58YC7D2dQL8Z3gyKjdmFRriopJDEkxMCATz50xnBW8wjSi+gp2iAijFbAqLexwUkBSdPtQRx4wOtS65xjbmu4WLey7EAHeTvJ3mPz4VMrodAOLSFJPtDUNjMHyFOK4IkGQeYrA47MbpYaXKQEUlQp2XbTDKdvSOPGthkd7VaAAO0yeUkk/wBaky2J9JNLikxWtIQwpNOEUmKgTNChFCqECjFCgKgUKAoqOooGOB3B2I5EdK4hlBOTZ4bJ2sXm0Dp3N4zbP8DwCegau3zXMvpxyPvMPbxSjxWG0uRx7q4dj7mj+Y0l5Zy91F2oH6O7Q28Rwt3mt3TyEP8AZXvyLfxCu3VxDt9d+v5PgsdxuWW7q8efi8DH3uls+j11PsVmf1nA4e6d2NsK/wC+ngb5qfjT0J5WGdWteHvL+K1cHxQ1zX6MrkYlR1Rx/ln+ldVInbrt8a5B2EJt41EPFbjofXxL/WvnfjOOr08vn+Y7YeK69dWVI6gj4iK5zj8ElkC48Dlck6dA5k+ldJqk7a5d9YwGKtRu1l9P7yDWn+ZRX0p5cqz13N7V3JrGJdgiLo1E8FfUbJHD8Rp/sFhdapeVtSeOH1BgxB0wCOkH4VyvB5tr7O4m1PsY2wB+7c0XP+5GrsH0X2tOVYSOaM/89x2/rXTLGT90lasUc0QoVhoxj3AtOTsNLcOPDlXOrVs3L6oAVLPG4g78APICTXSriBgQRIPGsX25sCzcy17chmzKxbYyZZLiXAQT08IMdd6zlNioxA+24jYwADsTJ3I8t966Fk+HKWgCIJ3I6Vl+yuHtYp77qrd3YvtYRuAvNajWy/sTtPPfpW1mrIgGkmlUk1oEaSRSqI1AihSqFUM0KFCsKOioUKATUTNsAuIsXbL+zdRkPlqEA+4wfdUyhUo4n2EtG7hsyyu5s5t3HtjpdtHSf8wsn3GtJ9BmZd5hLton9XcVwOi3V4fzI3xqo7Vt+jc8s4rhavlXc8AA32V6fQHX76b+i3EJhsyzCyzBVU3xuYEWr8LHuam2J5dlmuU4tRh80uTsBeW7/CxDn8zWhzLt/aDNbtKxP3XaAh9Bx+NYTMHOIu965LMecnccq8f4zp9+M15l27YXToeb/SHh7KMVV3aDp2CqTvEkmQPdVP8A+oty7ZlbCKSNJ1XCwDHY7QJHvrC5qhZG2Ownbl6+XGrns/K2zbFvvOceo0mQBP3Z99dcercsflNMgmF7vDX7AUG3dvI7SzSO5LaAu/4bjT1gVt8h7cX8KtvDqlrubNvSJDaoG4BbVxHpzqmu4bwsCIOrcdNiKbZY7zjLQo3A9ZEGeHUV2ttTUbKx9KrabjNh1O8WwrlSTA2YkHnzrTWO32EITvC1pnKrDKWAJ6skiPMxXJLGFEgHggHxG5Px/KhdWTq4n7o6efrV5NO+4XG27k93cR4gkK4YgHhIB2rBfTHnFvDrgSzAMmK+sATvFizdg/zOg99YDLHuYN2vW2IuuIJEgxy4cY6GR5VHzzNHxrp9fHfGQqhVClFkzGmOE77yaxn1LjN62ads+j7Lfq+W4S0RBFlGcft3BrefPUxrQUzgCndp3bBkCqFYGQVAgGafrrPCCmipVEaqE0Ro6KgTFCjihV2I80Raimkk1hS9VDVTc0c1A6DR02DQuXIBPQE78NhNRWF+mPK1xGETcC4lwFAeasIb5QfdWHyrLFtkXH8d551NO5nmfWnM5zC9duu73XaXbSOSIDsFA2AgCoWGx3iAc6eQI4fxdKxcbfU0n4jBltuhPuJpWGEDSwg9etTcEAzBJAJ2lth6k1Y5rkpDDRE6RvqkMYktwBIPpU1LxVHlGUi7ZxDAbhCQJ3Mfh6mmuyuWXHCMhKyyo0GCAda6j/FZPxrQ9iMfaNq7bc6WUgsNwwbeIbhELI/8GqfNc6TDX/sri21hGZRdEeImDp3Lfi2AAE7c6YdO+i7Qxkl9y50k/a3QSTxNsMxnzin73Y+8tkXGAnUgCggljc2HDhvp+JrG5l22Ym8e8MvcuuoELGq2FRjxP4p25+dQm7bXNZ0ORb1BlVnQMdK+DVsBs0GP7117cteU3Gtv5JeQ92EYsX0cOLRqifIeI1DOG0zz08T6bT8dqj5H9I1+1c724NYi4/i2Vi/GDwnZAI5VpsqzvC4hbdu4ukiXaNjfvP7AYH2VjffaI90tsGbe2TuZ4bf+PLzpP1A7wssePkPM8h5Vs837OGyAWaSQGd+CIDsApP58egqjeNwokDmdkHmQePq3wqdyyGuzWdnLWa4JdXgXEDEhtMxonYMJ4j+3Xez2dW8ZYW9bBUNxR4Do34XAJg/nXH7lgHeS5/ZGw8gxG/uHvpWDfEZbdt4spe7omGt6iouoQZAts4kiZDERIpMtFxdwiiiomUZkmJs279qSlxdSyII8iORBB+FTK6sCiiilUVEJoUdCqIUUk0c0kmuahQmhRUCprEfSbnxtWlsW3K3Lu7xH6obEE8tR2232NbWuI9rc4fEYu62hYVjZUM3BUPM8BO5P9ayI+VG5ddbasDJ+9uFHMk8fdxPCrrMMmtAM2owDvI8W5IWBznSTt7+FWeDwNvD2SyMCrBS7gBiY5RI1JM+GfXVWZzXG3LzjxaVHsrxPKT6mB8ABWtLsWHttbModSfhbb+U/dPy8jW8yfPLa27YfUU1EBb9vwofvLrAI34ggx1A4Vl+z6PrH2b3AN20w23mrcfQb1V9rM/VA7WyVJOkoPCjJBGllO6E9NxBNYs500Z7Y9p178XMKrW3B36b+UncCRPQmsd2gzS5iXU3DqO3Tptw4ADl60z9Y7wsYgzwJmAeG/wAvdTTp8a7b05lJgh1p85RI2p1MMfDJ4x/v51qcuy5So4/GuWWVWMS+GuWidJIHy36rwNWGU4/U4LtoKmdifGxgSPPaI89qt82wmiZII/tx+NZzGYSdx5f3rWOW/I6/2c7RrdKDGB2RQq21LEKIEa2UeJiennvWnvYLX4lwe3Fe+YWbS9Ps5BPxrjWQY53UMZ1odJI3iPMwB86692c0X7IuOLJYbFrq3rzE7cSTHwrOWLW0LNJkd5eQkbBLPsKOgVYHzqsxLLcjvrjso5Aw0DpqkD31syyDZb+Gt8vBYCsfIFjWezW0u5OIuk//ABwvxDVIpP0a541vFvghH1dg9ywGgujcSupdiDuYgbzXUia4FnF7dLq3J+rMtwS2hgA4nuthLGTzruuBxa3raXEnS6yJBVh1DKdwQZBB6VrHi6Zp+iNCiNdEChRUKor5oUU0JrkDoiaBNFNA1jbxS27KAWVWIBMAkCRJ5CvPwvXGYubiBiSWGmBqJJMbzx6127tgf8DifH3f2L+IHTAjfxcuk+dcDw1u2SPsydtzED3TUnkX1rF3NOnvARxgTx9KGpp3G3mwHwFR7TbQEA98UCBxbTA38ILR/StVWo7OXj4yt23aOni2KNoE9PCh1em1YTtlde46a5aCACSGAXc6Q3PeeNb/ALK4S64cWbNwoRuw7myon8Vy4jH3LvWT7X5U3iUaWZDP2bi4BHHxBRNTG/qas4ZCwIJ91HchZnbcjz28qet31Czp1FuA4RtxPvqThVDXQ7gQeI5AEVa5ogzYn2U4dfJY4fOp2A7Q3toQMN9hxqdiLdtO5cASPC/7Q0wJqJll0WmaOE7elT6Kfu5v38SpX2QQfNhH5H4VAjxsOW8fGpWJZXa5tAIRdugB/rFRe5ZYZuHAE84/tUD+QoRcdQ2ngdgOMETPLgK7D9HuELKYvxy0rcKMfMAT+VclyK2SXfcaj4fMRxrqfYW/3ZM6dLeH7QE2yeQLwQp9Y9a1leFjZX8vvKJF263qqXx8Gg/KqbH5gqyGGFkcQ9m5bufIRWt+tmAAul+Sk6Z/cMEN7p9apMx7RqnhxNpkHAG4mpD6MmoH4Vj6b/vyrm2fkPOpFKQZ+rnWdwY2JaN45Cuo9hcYb2BsM0FiikkcPEA35NWFz7HYYeKwUU7+yQVPMBtOwnoQK3vY2zpw4AjTIIgRJKgsdurEn31ZZuGS7oE0ZpJroyFCio6oraE0RFIY1zQbNSC9Nu9MM9FQ+1K68LdXSHlRKtsDuOfKuBrb0j7S6UMkMimIKmCOMncHieVd+xhDIytwZWB9CINcczfBLYuteu/aG7LKSODmSUHIRUnFWBl9tSoOkmeGqST7j/pV9ltlnI0hR5ngvmTyHoD6VX4HU6JcKaQ2oAHlpMEEddwffVsl8qpPGOPIDyJ6+Q3rdvCxosFYwtqNZfF3d/DJt2F6lmbkOp28hVZ2nAdpVrShQFVLSaRJ4hVAkj9poJ5CKrsFbu3m2kD/AHuByHnxrT5bkOpJQHo5gFmMzC/gWOJG/XpXHertrhyjM8gZSbiDUOLKBBUk8h/SqvvAtdaxXZ92uOqlV0KWdiTpRB8ZJ4AVlc6yIATcQSQCCNjB4T611mUrFjFXcZIiZprv/X4Vf3MlBjTI5bgEevWmjlEmNRiCSQo93GqmlRbvgk71ZW7bXoH3Bt5neSF+AqxsZIoIMaiRInr6Vc4LADbV7J5+XP4caEhWR5Ez72RqA3NtYDkc9AOxYdOddD7GYiyRse7Y+EsNrdz9m7bb2H8ue8E1B7N5O1u5pBAddLKDzU7pcQ/eUxw8iNiBVnm/Zt7rNiMJFjFD9Yh/VXvUHr1+MEGudym2moxOHZdkKlf+VcHgPkjfdPkZHkKpsyxr2mAKF1PG3IZv+m+7eqsfJao8r7VMGOHv2zaucGsXNwT1sM2zD9jieWo70fabMGt2iLyh7LD7MklgGI2C3Patnj4X26OKalIor9/D3cSq2UUamC3EMgbghtJEHZSTpIB232rpnZq3pw6rEAEhf3RwNcp7OW2u3d9Loo7yYlxeBhbb8ww9rzge/qPZbEl0cGIRyqxyUAAA9TIO9O6Syb/4VbmkmlNSTXRkU0KFCqitNMuaWTTVw1NBhzTDmnnFMkVBCxrwpgSYMDr5VgVwIxaILnhuoz6QCdIeJjz9lfg1bjHXIrnGHa5bxL62A1MRA4K4aVIJ4kEfOs2bulR/0s7uEVG0ISH3+9sCF89hVmWncTpWBB8QUnnsAJ8qHajBDC2/rFke2QunkXcEhx8/lVX2czdraOjuScQwGk7gBW1BugIiAfM1rfdGpXRsgwioyFidBPjJmZjbhwA4esela3N8elm2e6gM2yxzO3AfD5Vl8lvC7Z0M2kjc8yUglV3n9rbbjSMxxeom4J9ru7K8SX4HT1AmJ5sT0FcbNVZytcpwgkm4dSIDcu8fHcnwqZ4iZgeXpVZm+WnEm4xhdIN24fwgkqi+kK5/hFX2KtGxh0tSA7eO4eIBA3PoI+Q60jB4H/BGRBxLW9juQjlbaD1CQx89VOfQUg7Lgvh7YWP8Mbh83lAZ/wCofhWdy3JpcFhs4Kr5kXEkfCa6vaIOMcf8uwg/6jvI/wDrWse1j7DCECPtcQo8y9tyvzAq8wVWM7OG1auPG9hxq811aSf5SjehqfluUBLwUxpuAXLZIkKSYnzh4BHRq0qXA9/GWHEq6229Vu29BI96KPfVDg2JwZ1b3MG7Bo4sls6LqjyNsoZ61fhB38M+he6OnE4ct3Cn/iWwftMMx5kHh5FetXmWZ99asd/hwe8Ta7ZJ8Uj2k/e5qefDblU9oWH2d4Ed3eKq7jbu74H2V0HkHUgHy0nlVH2i73A3Pr+H3ML9ctLsHVuF1Rykg8vCwPEbF8K2WPwGFzWxuAxjwng6ctjEjcEQRxEEbVzjMLePwtx7DA4nDghJKBizRqRbjGSNvv7xEEkQRJuZ49y59by0sASGxKKsgsxg3UtneSB4l33XqAw1NvGG7bQKrKzrqcMZIZvaJPOfygVdbpbpCwVlcOty4NIIGsn2Ve8ylVHQDZQAOQFW3YFWDXwP1ZKsoJlkO8ieYPyql7Q3WU2rSKrgLqZWWQ0CTtsGhZMA86uvo4skW7rAyjsCo/D7WpR5CfdXHqW/m4SX39Pj3SeGvamzThFNmvVGQoUKFUVBpDCl0RqIYZaaurtUsio+JG1QZ7Mq552rwLtd1ltKFVYaRxgAMSTznlXRcxHGsfmeCOJttbJ2tMXI4a1P3Z6Tv7xUvjfsF9n85S9at2idTIQjcNwJ0n8hVZnvZuL7XUgLsQAN45/Os62KNu4FsCCp6cIjZq2+X5ouIII4gFXHSY/0qWf7RWYw/aB7TXCSRxC7xwMDSfSf9mrrKu0YZ7ZU7qPshyQ8AfUST6kGms6yBLrAAAHf0J5flWQu5Xibd0tBOgwOMeHoaXOa/U1OHbMzx6SF1E61W3qB2Cje8D+0VDH3oedaq7ig7YQCBIe7A4DQndgD+O8vwrzh/wD09xXAvM7hZgTBgwCsncbBhO8SKv8ALu3JF9WkaUUKqlyCN9UgnnKD5UmPHBt3XLnBxWJ6zbT3W7asfnfFUdpl/R9lid0xCsPVsSyf9rN8Kw3Z3t+LTXbrBiXe6F1mQwAt7T12A+FVo7Zn9G3doYsWWRsCl0sug+Wk/E07b91mvs6XmGK7u9gr/K/h3tN1JCC9b+YI94pm/cGFzCGI7rFIrCeDEEWXUeoeyx/drCdr+2n+DS2iBWstadGZgbg0ty36bbculRO1GcXMSMK6Et3GgSq6hoYQ0MQAzbD/AF2qXGzm8HDWYbMLaHF4C7LqEuKhmVZBL2jP4guoTy7tRVf2Qz25eS9h70O6rcth2ACBG0y7MTDSAH4bsrmo1zLu8v2bjL4x7crIbYMVbkN1PCdietXmAwBNxiwXSUAgDo0iTziW/mNb7Ns3JFyjILOGxE4YsSyvLAaURzGo2+khV329nYVqcswwUC2m9wzx+Ik9ADUQ4hbS6jsBPwjc7e6nsEl3w3rZQG4JTYgqDsNXI6uc8I8qmdmM1EnKozIMjuGJa2r6Fn2lZvvbbFeRjqPOtx2cwIs2QBtqJc+rcazWHAxN1V0kaJ7yd5bjx6cI8q24ECBXj6GPd1MupZ8NUZpBNGWpNe6MhQpNCqKoihSjRRUQmmMTUgimL4oKDMRxrH3r5tXdQ9D5itrj0rH5xZ3reMRm+0uX9xpWwZF6W1RwB9ok+ciqvAs9iGQy0wd4Db8K2mVX1ZWtXADsQJ4x5VmM+yVrVyRPdAAIepO7T8YrjlvDz4al2vcFmqXiGVhqULqE8D/eR/erpYJPDeud2rWogKPHMJHU+lLw2b37Daf1irxYc44mPltV1LNw21ObdmLVw6gizG50gzv8qpMX2GWZWSCOTaQPQGatcv7XWXG5g9OcEdDvVzhcxt3EkMNjvO1b7U2xdjsQRJLXOewKx+R3p7CdjQLRkOxJIhniByAC+pNbsXEABJAnz2oLiraLuVEzG/GqbU9jsuiWtKqoDqoOoamkDmx3O/Wri1kdvSiGSAANthtxgDgJov0raMAuB6gge7akYjtPZtsykwygnxQu48idXuiangaMWxI/3yqNicWLSsxjbqeIjgPOTWUyjtPcxLNbSCx2QsNKyfLjvsN486n5davWsVabEL7bQrSptsv30YE+EwJ849Kzl1JDS2wVs4xZZmthdJ0hVgryclvaUkERyMcafGJayGsMIDse7MbCBJA58Bw5VHxhGGuB7fsXD3ZXfYuTL21/DI48Jg9asbWD7xwzDcEleiyI2/Ka82UuVaXHZrAhNTxBaJ91X2qouX2tKAHpUgmu2GOoATSTR0k10iBQpM0K0IFCKIGjrKCim7y09RMKCkxtqsvmdjjW3xFqaocxwk1qVGDxNsgyNiOFWWW48OmlwDBgg7iDSswwlU922VMgwa3ZLA1nOROLiPhQdIFwtB3BZdOkc40lvjVBbhGCvKBnCttMDidvQVscrzOCVfYn4EipGLwNnEwbi7qTBBg7iOXGuF6WUu8b9F257esIxLMsMeQ4SdoFSL2WlcR3OGvuyalRS3GdgTB4bzWizPsiY+wfxSCA20QwM6h5CqvE5NftOjm3rIdPZ3LSZMkb1mZ5z/KLwi56mIt33srcB7s6CQoAJHGPQzwpWLtYhLmGGsAOiHYcSWMjfiacx2EubsbVwHcyQ3HjRZgbjpYcJcJtW7QUmZ8LE+Hboak68vuaQs9wF1LjE3HAVpO5UgaiOA222qyxOVdxew+ICkAldbcYQsUF09eANWeIyq7eZibTeKfa47771a5ZkF65hkt3tKgArw1MQPCJJ4e7rU/Nyyl1jfqvEFiMCcJfGItjVZQxcUEaLqE7MQPEB7J57gVo8QvfoRbSQwBW442U7MCinjB5napGCyJAih/GdKgs/iYkDqd6uLgVFAJAAAHSrcMvKbV+By7Sia/E0KCTvw226AVf5fa1NtwFUyXGvwqiEHE82H9K02Bs6ABWscO02nCiJpJNFqrQMmiJojRVqA6FFQqitDUqaZBpStUQ9NCkTRzQJuCoeItTU+mbi0Gbx2CmqDGZbW3v2Zquv4atSowOJwJpmzce2ebDoePuNbS/gAeVV97LvKtbFXg82UlZJU8PF/rVtYxA1iq+9lo5rTAy4DdZB8jFNI0AuqSR/anxpgDbYD5VmRhWB2dv5qfCP+I1O2DStfSOVG2YIoAkD0rOphGPU++rHDZOxiaaip36bkgIpMddqXhMA95tVwz+Q9BVhlmSheVXuHsBRWbfZdE4DChRFTaSBRk1lSi1Jmkk0NVArVRE0gmimqhRNCkzQrQrA1LBqOGpatWUSNVGGpkGlg1Q8KI0jVRhqiidKjXLNTaIrQVT2KYbC1cNbps2quxTNhPKknLweVXPcUfc1dilXKl6U/bypelW62adW3U2K+zlqjlU+1hgOVOqtOKKgCrFLFJoUUuaKaKaImgOhSSaSWohc0nVSCaSTVC5oU1qoVRWqaWDR0KiFilA0KFAsGlChQqKUDSqOhQCgKFCgFHQoUUYpQoUKVBil0KFRQFChQqgqImhQogqS1FQqhJpBo6FAgmhQoVU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7894" name="AutoShape 6" descr="data:image/jpeg;base64,/9j/4AAQSkZJRgABAQAAAQABAAD/2wCEAAkGBxQSEhQUEhQWFBUVFRQVFBcVFBcUFBQUFBYYFxcWFBQYHCggGBwlHBQVITEhJSkrLi4uFx8zODMsNygtLisBCgoKDg0OGhAQFywkHyQsLCwsLSwsLCwsLCwsLCwsLCwsLCwsLCwsLCwsLCwsLCwsLCwsLCwsLCwsLCwsLCwsLP/AABEIAQMAwgMBIgACEQEDEQH/xAAcAAAABwEBAAAAAAAAAAAAAAAAAQIDBAUGBwj/xABFEAACAQIEAwUEBggEBQUBAAABAhEAAwQFEiExQVEGEyJhcTKBkaEHFCNCUrEVM2JygpLB8SSi0fBDU5Oy4Rdjc6PCFv/EABkBAQEBAQEBAAAAAAAAAAAAAAABAgMEBf/EACkRAQEAAgEDAwIGAwAAAAAAAAABAhEhAxIxQVFhgbEEEyKRwfAyQnH/2gAMAwEAAhEDEQA/AOvijohRiurAxRg0QoNUoVQqqfNSRKqI6sf6ChhM5DMFYQSYBBkSfyrPdGlrRxQo6qCihFHRxQJihFLC0cVlTUUIpyKIioERQilUKBEUKXFCKBEUUUuhFA3oowtKijAoABRGlUk0BUKFCgQKMUQFKAroiDfx0MVXiOM1CbOSjeKGHMDZhTfae2Ui6vo0beh/p8KzTYkliBxMEHrPWuVvPKpuNxGlyqk6WkrykHcD+lR7OKkgj/zI6VFzBWOnqvDoOdREUloncH3isSq6jgsUtxQwIOwkcweYNPE+6snkN3UUI2cECBzE7z12qx7SXjbKNOxlYO4nj8d/lXTu42izxeOFvTz1TBnw7dTTODzdXfREE8CNwYrG38YzISurkd+fXwimstzFhdWJJ1AieHGQKz3cjpVCKYwWJ7xZiCDBEzvE7HmN6kVsFRRSqEUCCKEUqKEUCYoRSoooqBMUUUqhFAmKFKiiNAk0mlGkGgOhRUKqE0oGkxSgKojZng++tPbmNQ2PmNxXLLwZWKMdJU6d9o3iJ5b114Vz7t5l2m9rA8N0b/vDY/0PvrGXu1FfhNSrBmTuT5dBUHFoS+3ER8eNFhu9UADdRw5j0nlS89xduxaFy6dJJEbbluMQOPA1nXIvOzgY/rCQeIMwQfUVoe09svglc+0hVp4eUn4insgyy09m1e2fvERwRIWGAI2nfjVvmGG7y06fiRlHw2rVnCOVYO/LnxEEHaeHu91BrzrcJWSNp258Pd61KwmSM1424YXAJjcTp6jpw34Ve9mMEl29iEaZsFLdwQN3bU0BvIAcOtZ0u2j7P35tgFYaAxIM6p5nodqtaqcwC4e34AQCfFEliACYHP3VR5B2g766B9XvWIIhrmgBwdiIViQd+Yre9cDYO4AkkAeZiit3Vb2SD6GqftBje6IbYwjQCYEzzIBI+FQuzua97cBYKpAYeEtpIPD2lHSm+RqaFAb0cVpCaFKoRUCKFKiiqBBFERSyKSRQNxRRSzSYoE6aFKo6oRFHRCjoFCoOdZWMQmknSQZUxO8RuOYqbRioOLdpsX+jMXaS8pK3NLOVPga1qhiu27AA7R08q030uZBbfK2uWVBNl7d8MDJKeyxk8RpefdUv6X+z31rAm4gm7hpurA3Kf8Rfh4v4aifRbma5hllzCXTJto2HbqbF1SLbe4al/gp6M+uk/wChrM++yy2pMtYd7R/dnWn+VwPdW4riv0GYtrGKxWDue1B2/wDcw7FG+IJP8Ndqq1Z4Y7t7baw+HzG2CWwz6LwHF8NdOlx5wTI9Z5UOwGIR7+ZujBg2LkEGQV0bEeXGrXtzY14DErv+rkwYMKQT8hWK+iPDpbvXQsy9skkmSYZfhxNeXPrTDq44X1amF8tt2rvQijqSfgAP/wBVlcNpDeHiNj762+dYUPbJgFl3B5gfe39B8qwjXimudO4OmBBP+td7BLxTl9o2AHyml5U51A6Su3Od6ezLDi1Ys3S58YC7D2dQL8Z3gyKjdmFRriopJDEkxMCATz50xnBW8wjSi+gp2iAijFbAqLexwUkBSdPtQRx4wOtS65xjbmu4WLey7EAHeTvJ3mPz4VMrodAOLSFJPtDUNjMHyFOK4IkGQeYrA47MbpYaXKQEUlQp2XbTDKdvSOPGthkd7VaAAO0yeUkk/wBaky2J9JNLikxWtIQwpNOEUmKgTNChFCqECjFCgKgUKAoqOooGOB3B2I5EdK4hlBOTZ4bJ2sXm0Dp3N4zbP8DwCegau3zXMvpxyPvMPbxSjxWG0uRx7q4dj7mj+Y0l5Zy91F2oH6O7Q28Rwt3mt3TyEP8AZXvyLfxCu3VxDt9d+v5PgsdxuWW7q8efi8DH3uls+j11PsVmf1nA4e6d2NsK/wC+ngb5qfjT0J5WGdWteHvL+K1cHxQ1zX6MrkYlR1Rx/ln+ldVInbrt8a5B2EJt41EPFbjofXxL/WvnfjOOr08vn+Y7YeK69dWVI6gj4iK5zj8ElkC48Dlck6dA5k+ldJqk7a5d9YwGKtRu1l9P7yDWn+ZRX0p5cqz13N7V3JrGJdgiLo1E8FfUbJHD8Rp/sFhdapeVtSeOH1BgxB0wCOkH4VyvB5tr7O4m1PsY2wB+7c0XP+5GrsH0X2tOVYSOaM/89x2/rXTLGT90lasUc0QoVhoxj3AtOTsNLcOPDlXOrVs3L6oAVLPG4g78APICTXSriBgQRIPGsX25sCzcy17chmzKxbYyZZLiXAQT08IMdd6zlNioxA+24jYwADsTJ3I8t966Fk+HKWgCIJ3I6Vl+yuHtYp77qrd3YvtYRuAvNajWy/sTtPPfpW1mrIgGkmlUk1oEaSRSqI1AihSqFUM0KFCsKOioUKATUTNsAuIsXbL+zdRkPlqEA+4wfdUyhUo4n2EtG7hsyyu5s5t3HtjpdtHSf8wsn3GtJ9BmZd5hLton9XcVwOi3V4fzI3xqo7Vt+jc8s4rhavlXc8AA32V6fQHX76b+i3EJhsyzCyzBVU3xuYEWr8LHuam2J5dlmuU4tRh80uTsBeW7/CxDn8zWhzLt/aDNbtKxP3XaAh9Bx+NYTMHOIu965LMecnccq8f4zp9+M15l27YXToeb/SHh7KMVV3aDp2CqTvEkmQPdVP8A+oty7ZlbCKSNJ1XCwDHY7QJHvrC5qhZG2Ownbl6+XGrns/K2zbFvvOceo0mQBP3Z99dcercsflNMgmF7vDX7AUG3dvI7SzSO5LaAu/4bjT1gVt8h7cX8KtvDqlrubNvSJDaoG4BbVxHpzqmu4bwsCIOrcdNiKbZY7zjLQo3A9ZEGeHUV2ttTUbKx9KrabjNh1O8WwrlSTA2YkHnzrTWO32EITvC1pnKrDKWAJ6skiPMxXJLGFEgHggHxG5Px/KhdWTq4n7o6efrV5NO+4XG27k93cR4gkK4YgHhIB2rBfTHnFvDrgSzAMmK+sATvFizdg/zOg99YDLHuYN2vW2IuuIJEgxy4cY6GR5VHzzNHxrp9fHfGQqhVClFkzGmOE77yaxn1LjN62ads+j7Lfq+W4S0RBFlGcft3BrefPUxrQUzgCndp3bBkCqFYGQVAgGafrrPCCmipVEaqE0Ro6KgTFCjihV2I80Raimkk1hS9VDVTc0c1A6DR02DQuXIBPQE78NhNRWF+mPK1xGETcC4lwFAeasIb5QfdWHyrLFtkXH8d551NO5nmfWnM5zC9duu73XaXbSOSIDsFA2AgCoWGx3iAc6eQI4fxdKxcbfU0n4jBltuhPuJpWGEDSwg9etTcEAzBJAJ2lth6k1Y5rkpDDRE6RvqkMYktwBIPpU1LxVHlGUi7ZxDAbhCQJ3Mfh6mmuyuWXHCMhKyyo0GCAda6j/FZPxrQ9iMfaNq7bc6WUgsNwwbeIbhELI/8GqfNc6TDX/sri21hGZRdEeImDp3Lfi2AAE7c6YdO+i7Qxkl9y50k/a3QSTxNsMxnzin73Y+8tkXGAnUgCggljc2HDhvp+JrG5l22Ym8e8MvcuuoELGq2FRjxP4p25+dQm7bXNZ0ORb1BlVnQMdK+DVsBs0GP7117cteU3Gtv5JeQ92EYsX0cOLRqifIeI1DOG0zz08T6bT8dqj5H9I1+1c724NYi4/i2Vi/GDwnZAI5VpsqzvC4hbdu4ukiXaNjfvP7AYH2VjffaI90tsGbe2TuZ4bf+PLzpP1A7wssePkPM8h5Vs837OGyAWaSQGd+CIDsApP58egqjeNwokDmdkHmQePq3wqdyyGuzWdnLWa4JdXgXEDEhtMxonYMJ4j+3Xez2dW8ZYW9bBUNxR4Do34XAJg/nXH7lgHeS5/ZGw8gxG/uHvpWDfEZbdt4spe7omGt6iouoQZAts4kiZDERIpMtFxdwiiiomUZkmJs279qSlxdSyII8iORBB+FTK6sCiiilUVEJoUdCqIUUk0c0kmuahQmhRUCprEfSbnxtWlsW3K3Lu7xH6obEE8tR2232NbWuI9rc4fEYu62hYVjZUM3BUPM8BO5P9ayI+VG5ddbasDJ+9uFHMk8fdxPCrrMMmtAM2owDvI8W5IWBznSTt7+FWeDwNvD2SyMCrBS7gBiY5RI1JM+GfXVWZzXG3LzjxaVHsrxPKT6mB8ABWtLsWHttbModSfhbb+U/dPy8jW8yfPLa27YfUU1EBb9vwofvLrAI34ggx1A4Vl+z6PrH2b3AN20w23mrcfQb1V9rM/VA7WyVJOkoPCjJBGllO6E9NxBNYs500Z7Y9p178XMKrW3B36b+UncCRPQmsd2gzS5iXU3DqO3Tptw4ADl60z9Y7wsYgzwJmAeG/wAvdTTp8a7b05lJgh1p85RI2p1MMfDJ4x/v51qcuy5So4/GuWWVWMS+GuWidJIHy36rwNWGU4/U4LtoKmdifGxgSPPaI89qt82wmiZII/tx+NZzGYSdx5f3rWOW/I6/2c7RrdKDGB2RQq21LEKIEa2UeJiennvWnvYLX4lwe3Fe+YWbS9Ps5BPxrjWQY53UMZ1odJI3iPMwB86692c0X7IuOLJYbFrq3rzE7cSTHwrOWLW0LNJkd5eQkbBLPsKOgVYHzqsxLLcjvrjso5Aw0DpqkD31syyDZb+Gt8vBYCsfIFjWezW0u5OIuk//ABwvxDVIpP0a541vFvghH1dg9ywGgujcSupdiDuYgbzXUia4FnF7dLq3J+rMtwS2hgA4nuthLGTzruuBxa3raXEnS6yJBVh1DKdwQZBB6VrHi6Zp+iNCiNdEChRUKor5oUU0JrkDoiaBNFNA1jbxS27KAWVWIBMAkCRJ5CvPwvXGYubiBiSWGmBqJJMbzx6127tgf8DifH3f2L+IHTAjfxcuk+dcDw1u2SPsydtzED3TUnkX1rF3NOnvARxgTx9KGpp3G3mwHwFR7TbQEA98UCBxbTA38ILR/StVWo7OXj4yt23aOni2KNoE9PCh1em1YTtlde46a5aCACSGAXc6Q3PeeNb/ALK4S64cWbNwoRuw7myon8Vy4jH3LvWT7X5U3iUaWZDP2bi4BHHxBRNTG/qas4ZCwIJ91HchZnbcjz28qet31Czp1FuA4RtxPvqThVDXQ7gQeI5AEVa5ogzYn2U4dfJY4fOp2A7Q3toQMN9hxqdiLdtO5cASPC/7Q0wJqJll0WmaOE7elT6Kfu5v38SpX2QQfNhH5H4VAjxsOW8fGpWJZXa5tAIRdugB/rFRe5ZYZuHAE84/tUD+QoRcdQ2ngdgOMETPLgK7D9HuELKYvxy0rcKMfMAT+VclyK2SXfcaj4fMRxrqfYW/3ZM6dLeH7QE2yeQLwQp9Y9a1leFjZX8vvKJF263qqXx8Gg/KqbH5gqyGGFkcQ9m5bufIRWt+tmAAul+Sk6Z/cMEN7p9apMx7RqnhxNpkHAG4mpD6MmoH4Vj6b/vyrm2fkPOpFKQZ+rnWdwY2JaN45Cuo9hcYb2BsM0FiikkcPEA35NWFz7HYYeKwUU7+yQVPMBtOwnoQK3vY2zpw4AjTIIgRJKgsdurEn31ZZuGS7oE0ZpJroyFCio6oraE0RFIY1zQbNSC9Nu9MM9FQ+1K68LdXSHlRKtsDuOfKuBrb0j7S6UMkMimIKmCOMncHieVd+xhDIytwZWB9CINcczfBLYuteu/aG7LKSODmSUHIRUnFWBl9tSoOkmeGqST7j/pV9ltlnI0hR5ngvmTyHoD6VX4HU6JcKaQ2oAHlpMEEddwffVsl8qpPGOPIDyJ6+Q3rdvCxosFYwtqNZfF3d/DJt2F6lmbkOp28hVZ2nAdpVrShQFVLSaRJ4hVAkj9poJ5CKrsFbu3m2kD/AHuByHnxrT5bkOpJQHo5gFmMzC/gWOJG/XpXHertrhyjM8gZSbiDUOLKBBUk8h/SqvvAtdaxXZ92uOqlV0KWdiTpRB8ZJ4AVlc6yIATcQSQCCNjB4T611mUrFjFXcZIiZprv/X4Vf3MlBjTI5bgEevWmjlEmNRiCSQo93GqmlRbvgk71ZW7bXoH3Bt5neSF+AqxsZIoIMaiRInr6Vc4LADbV7J5+XP4caEhWR5Ez72RqA3NtYDkc9AOxYdOddD7GYiyRse7Y+EsNrdz9m7bb2H8ue8E1B7N5O1u5pBAddLKDzU7pcQ/eUxw8iNiBVnm/Zt7rNiMJFjFD9Yh/VXvUHr1+MEGudym2moxOHZdkKlf+VcHgPkjfdPkZHkKpsyxr2mAKF1PG3IZv+m+7eqsfJao8r7VMGOHv2zaucGsXNwT1sM2zD9jieWo70fabMGt2iLyh7LD7MklgGI2C3Patnj4X26OKalIor9/D3cSq2UUamC3EMgbghtJEHZSTpIB232rpnZq3pw6rEAEhf3RwNcp7OW2u3d9Loo7yYlxeBhbb8ww9rzge/qPZbEl0cGIRyqxyUAAA9TIO9O6Syb/4VbmkmlNSTXRkU0KFCqitNMuaWTTVw1NBhzTDmnnFMkVBCxrwpgSYMDr5VgVwIxaILnhuoz6QCdIeJjz9lfg1bjHXIrnGHa5bxL62A1MRA4K4aVIJ4kEfOs2bulR/0s7uEVG0ISH3+9sCF89hVmWncTpWBB8QUnnsAJ8qHajBDC2/rFke2QunkXcEhx8/lVX2czdraOjuScQwGk7gBW1BugIiAfM1rfdGpXRsgwioyFidBPjJmZjbhwA4esela3N8elm2e6gM2yxzO3AfD5Vl8lvC7Z0M2kjc8yUglV3n9rbbjSMxxeom4J9ru7K8SX4HT1AmJ5sT0FcbNVZytcpwgkm4dSIDcu8fHcnwqZ4iZgeXpVZm+WnEm4xhdIN24fwgkqi+kK5/hFX2KtGxh0tSA7eO4eIBA3PoI+Q60jB4H/BGRBxLW9juQjlbaD1CQx89VOfQUg7Lgvh7YWP8Mbh83lAZ/wCofhWdy3JpcFhs4Kr5kXEkfCa6vaIOMcf8uwg/6jvI/wDrWse1j7DCECPtcQo8y9tyvzAq8wVWM7OG1auPG9hxq811aSf5SjehqfluUBLwUxpuAXLZIkKSYnzh4BHRq0qXA9/GWHEq6229Vu29BI96KPfVDg2JwZ1b3MG7Bo4sls6LqjyNsoZ61fhB38M+he6OnE4ct3Cn/iWwftMMx5kHh5FetXmWZ99asd/hwe8Ta7ZJ8Uj2k/e5qefDblU9oWH2d4Ed3eKq7jbu74H2V0HkHUgHy0nlVH2i73A3Pr+H3ML9ctLsHVuF1Rykg8vCwPEbF8K2WPwGFzWxuAxjwng6ctjEjcEQRxEEbVzjMLePwtx7DA4nDghJKBizRqRbjGSNvv7xEEkQRJuZ49y59by0sASGxKKsgsxg3UtneSB4l33XqAw1NvGG7bQKrKzrqcMZIZvaJPOfygVdbpbpCwVlcOty4NIIGsn2Ve8ylVHQDZQAOQFW3YFWDXwP1ZKsoJlkO8ieYPyql7Q3WU2rSKrgLqZWWQ0CTtsGhZMA86uvo4skW7rAyjsCo/D7WpR5CfdXHqW/m4SX39Pj3SeGvamzThFNmvVGQoUKFUVBpDCl0RqIYZaaurtUsio+JG1QZ7Mq552rwLtd1ltKFVYaRxgAMSTznlXRcxHGsfmeCOJttbJ2tMXI4a1P3Z6Tv7xUvjfsF9n85S9at2idTIQjcNwJ0n8hVZnvZuL7XUgLsQAN45/Os62KNu4FsCCp6cIjZq2+X5ouIII4gFXHSY/0qWf7RWYw/aB7TXCSRxC7xwMDSfSf9mrrKu0YZ7ZU7qPshyQ8AfUST6kGms6yBLrAAAHf0J5flWQu5Xibd0tBOgwOMeHoaXOa/U1OHbMzx6SF1E61W3qB2Cje8D+0VDH3oedaq7ig7YQCBIe7A4DQndgD+O8vwrzh/wD09xXAvM7hZgTBgwCsncbBhO8SKv8ALu3JF9WkaUUKqlyCN9UgnnKD5UmPHBt3XLnBxWJ6zbT3W7asfnfFUdpl/R9lid0xCsPVsSyf9rN8Kw3Z3t+LTXbrBiXe6F1mQwAt7T12A+FVo7Zn9G3doYsWWRsCl0sug+Wk/E07b91mvs6XmGK7u9gr/K/h3tN1JCC9b+YI94pm/cGFzCGI7rFIrCeDEEWXUeoeyx/drCdr+2n+DS2iBWstadGZgbg0ty36bbculRO1GcXMSMK6Et3GgSq6hoYQ0MQAzbD/AF2qXGzm8HDWYbMLaHF4C7LqEuKhmVZBL2jP4guoTy7tRVf2Qz25eS9h70O6rcth2ACBG0y7MTDSAH4bsrmo1zLu8v2bjL4x7crIbYMVbkN1PCdietXmAwBNxiwXSUAgDo0iTziW/mNb7Ns3JFyjILOGxE4YsSyvLAaURzGo2+khV329nYVqcswwUC2m9wzx+Ik9ADUQ4hbS6jsBPwjc7e6nsEl3w3rZQG4JTYgqDsNXI6uc8I8qmdmM1EnKozIMjuGJa2r6Fn2lZvvbbFeRjqPOtx2cwIs2QBtqJc+rcazWHAxN1V0kaJ7yd5bjx6cI8q24ECBXj6GPd1MupZ8NUZpBNGWpNe6MhQpNCqKoihSjRRUQmmMTUgimL4oKDMRxrH3r5tXdQ9D5itrj0rH5xZ3reMRm+0uX9xpWwZF6W1RwB9ok+ciqvAs9iGQy0wd4Db8K2mVX1ZWtXADsQJ4x5VmM+yVrVyRPdAAIepO7T8YrjlvDz4al2vcFmqXiGVhqULqE8D/eR/erpYJPDeud2rWogKPHMJHU+lLw2b37Daf1irxYc44mPltV1LNw21ObdmLVw6gizG50gzv8qpMX2GWZWSCOTaQPQGatcv7XWXG5g9OcEdDvVzhcxt3EkMNjvO1b7U2xdjsQRJLXOewKx+R3p7CdjQLRkOxJIhniByAC+pNbsXEABJAnz2oLiraLuVEzG/GqbU9jsuiWtKqoDqoOoamkDmx3O/Wri1kdvSiGSAANthtxgDgJov0raMAuB6gge7akYjtPZtsykwygnxQu48idXuiangaMWxI/3yqNicWLSsxjbqeIjgPOTWUyjtPcxLNbSCx2QsNKyfLjvsN486n5davWsVabEL7bQrSptsv30YE+EwJ849Kzl1JDS2wVs4xZZmthdJ0hVgryclvaUkERyMcafGJayGsMIDse7MbCBJA58Bw5VHxhGGuB7fsXD3ZXfYuTL21/DI48Jg9asbWD7xwzDcEleiyI2/Ka82UuVaXHZrAhNTxBaJ91X2qouX2tKAHpUgmu2GOoATSTR0k10iBQpM0K0IFCKIGjrKCim7y09RMKCkxtqsvmdjjW3xFqaocxwk1qVGDxNsgyNiOFWWW48OmlwDBgg7iDSswwlU922VMgwa3ZLA1nOROLiPhQdIFwtB3BZdOkc40lvjVBbhGCvKBnCttMDidvQVscrzOCVfYn4EipGLwNnEwbi7qTBBg7iOXGuF6WUu8b9F257esIxLMsMeQ4SdoFSL2WlcR3OGvuyalRS3GdgTB4bzWizPsiY+wfxSCA20QwM6h5CqvE5NftOjm3rIdPZ3LSZMkb1mZ5z/KLwi56mIt33srcB7s6CQoAJHGPQzwpWLtYhLmGGsAOiHYcSWMjfiacx2EubsbVwHcyQ3HjRZgbjpYcJcJtW7QUmZ8LE+Hboak68vuaQs9wF1LjE3HAVpO5UgaiOA222qyxOVdxew+ICkAldbcYQsUF09eANWeIyq7eZibTeKfa47771a5ZkF65hkt3tKgArw1MQPCJJ4e7rU/Nyyl1jfqvEFiMCcJfGItjVZQxcUEaLqE7MQPEB7J57gVo8QvfoRbSQwBW442U7MCinjB5napGCyJAih/GdKgs/iYkDqd6uLgVFAJAAAHSrcMvKbV+By7Sia/E0KCTvw226AVf5fa1NtwFUyXGvwqiEHE82H9K02Bs6ABWscO02nCiJpJNFqrQMmiJojRVqA6FFQqitDUqaZBpStUQ9NCkTRzQJuCoeItTU+mbi0Gbx2CmqDGZbW3v2Zquv4atSowOJwJpmzce2ebDoePuNbS/gAeVV97LvKtbFXg82UlZJU8PF/rVtYxA1iq+9lo5rTAy4DdZB8jFNI0AuqSR/anxpgDbYD5VmRhWB2dv5qfCP+I1O2DStfSOVG2YIoAkD0rOphGPU++rHDZOxiaaip36bkgIpMddqXhMA95tVwz+Q9BVhlmSheVXuHsBRWbfZdE4DChRFTaSBRk1lSi1Jmkk0NVArVRE0gmimqhRNCkzQrQrA1LBqOGpatWUSNVGGpkGlg1Q8KI0jVRhqiidKjXLNTaIrQVT2KYbC1cNbps2quxTNhPKknLweVXPcUfc1dilXKl6U/bypelW62adW3U2K+zlqjlU+1hgOVOqtOKKgCrFLFJoUUuaKaKaImgOhSSaSWohc0nVSCaSTVC5oU1qoVRWqaWDR0KiFilA0KFAsGlChQqKUDSqOhQCgKFCgFHQoUUYpQoUKVBil0KFRQFChQqgqImhQogqS1FQqhJpBo6FAgmhQoVU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7896" name="AutoShape 8" descr="data:image/jpeg;base64,/9j/4AAQSkZJRgABAQAAAQABAAD/2wCEAAkGBxQSEhQUEhQWFBUVFRQVFBcVFBcUFBQUFBYYFxcWFBQYHCggGBwlHBQVITEhJSkrLi4uFx8zODMsNygtLisBCgoKDg0OGhAQFywkHyQsLCwsLSwsLCwsLCwsLCwsLCwsLCwsLCwsLCwsLCwsLCwsLCwsLCwsLCwsLCwsLCwsLP/AABEIAQMAwgMBIgACEQEDEQH/xAAcAAAABwEBAAAAAAAAAAAAAAAAAQIDBAUGBwj/xABFEAACAQIEAwUEBggEBQUBAAABAhEAAwQFEiExQVEGEyJhcTKBkaEHFCNCUrEVM2JygpLB8SSi0fBDU5Oy4Rdjc6PCFv/EABkBAQEBAQEBAAAAAAAAAAAAAAABAgMEBf/EACkRAQEAAgEDAwIGAwAAAAAAAAABAhEhAxIxQVFhgbEEEyKRwfAyQnH/2gAMAwEAAhEDEQA/AOvijohRiurAxRg0QoNUoVQqqfNSRKqI6sf6ChhM5DMFYQSYBBkSfyrPdGlrRxQo6qCihFHRxQJihFLC0cVlTUUIpyKIioERQilUKBEUKXFCKBEUUUuhFA3oowtKijAoABRGlUk0BUKFCgQKMUQFKAroiDfx0MVXiOM1CbOSjeKGHMDZhTfae2Ui6vo0beh/p8KzTYkliBxMEHrPWuVvPKpuNxGlyqk6WkrykHcD+lR7OKkgj/zI6VFzBWOnqvDoOdREUloncH3isSq6jgsUtxQwIOwkcweYNPE+6snkN3UUI2cECBzE7z12qx7SXjbKNOxlYO4nj8d/lXTu42izxeOFvTz1TBnw7dTTODzdXfREE8CNwYrG38YzISurkd+fXwimstzFhdWJJ1AieHGQKz3cjpVCKYwWJ7xZiCDBEzvE7HmN6kVsFRRSqEUCCKEUqKEUCYoRSoooqBMUUUqhFAmKFKiiNAk0mlGkGgOhRUKqE0oGkxSgKojZng++tPbmNQ2PmNxXLLwZWKMdJU6d9o3iJ5b114Vz7t5l2m9rA8N0b/vDY/0PvrGXu1FfhNSrBmTuT5dBUHFoS+3ER8eNFhu9UADdRw5j0nlS89xduxaFy6dJJEbbluMQOPA1nXIvOzgY/rCQeIMwQfUVoe09svglc+0hVp4eUn4insgyy09m1e2fvERwRIWGAI2nfjVvmGG7y06fiRlHw2rVnCOVYO/LnxEEHaeHu91BrzrcJWSNp258Pd61KwmSM1424YXAJjcTp6jpw34Ve9mMEl29iEaZsFLdwQN3bU0BvIAcOtZ0u2j7P35tgFYaAxIM6p5nodqtaqcwC4e34AQCfFEliACYHP3VR5B2g766B9XvWIIhrmgBwdiIViQd+Yre9cDYO4AkkAeZiit3Vb2SD6GqftBje6IbYwjQCYEzzIBI+FQuzua97cBYKpAYeEtpIPD2lHSm+RqaFAb0cVpCaFKoRUCKFKiiqBBFERSyKSRQNxRRSzSYoE6aFKo6oRFHRCjoFCoOdZWMQmknSQZUxO8RuOYqbRioOLdpsX+jMXaS8pK3NLOVPga1qhiu27AA7R08q030uZBbfK2uWVBNl7d8MDJKeyxk8RpefdUv6X+z31rAm4gm7hpurA3Kf8Rfh4v4aifRbma5hllzCXTJto2HbqbF1SLbe4al/gp6M+uk/wChrM++yy2pMtYd7R/dnWn+VwPdW4riv0GYtrGKxWDue1B2/wDcw7FG+IJP8Ndqq1Z4Y7t7baw+HzG2CWwz6LwHF8NdOlx5wTI9Z5UOwGIR7+ZujBg2LkEGQV0bEeXGrXtzY14DErv+rkwYMKQT8hWK+iPDpbvXQsy9skkmSYZfhxNeXPrTDq44X1amF8tt2rvQijqSfgAP/wBVlcNpDeHiNj762+dYUPbJgFl3B5gfe39B8qwjXimudO4OmBBP+td7BLxTl9o2AHyml5U51A6Su3Od6ezLDi1Ys3S58YC7D2dQL8Z3gyKjdmFRriopJDEkxMCATz50xnBW8wjSi+gp2iAijFbAqLexwUkBSdPtQRx4wOtS65xjbmu4WLey7EAHeTvJ3mPz4VMrodAOLSFJPtDUNjMHyFOK4IkGQeYrA47MbpYaXKQEUlQp2XbTDKdvSOPGthkd7VaAAO0yeUkk/wBaky2J9JNLikxWtIQwpNOEUmKgTNChFCqECjFCgKgUKAoqOooGOB3B2I5EdK4hlBOTZ4bJ2sXm0Dp3N4zbP8DwCegau3zXMvpxyPvMPbxSjxWG0uRx7q4dj7mj+Y0l5Zy91F2oH6O7Q28Rwt3mt3TyEP8AZXvyLfxCu3VxDt9d+v5PgsdxuWW7q8efi8DH3uls+j11PsVmf1nA4e6d2NsK/wC+ngb5qfjT0J5WGdWteHvL+K1cHxQ1zX6MrkYlR1Rx/ln+ldVInbrt8a5B2EJt41EPFbjofXxL/WvnfjOOr08vn+Y7YeK69dWVI6gj4iK5zj8ElkC48Dlck6dA5k+ldJqk7a5d9YwGKtRu1l9P7yDWn+ZRX0p5cqz13N7V3JrGJdgiLo1E8FfUbJHD8Rp/sFhdapeVtSeOH1BgxB0wCOkH4VyvB5tr7O4m1PsY2wB+7c0XP+5GrsH0X2tOVYSOaM/89x2/rXTLGT90lasUc0QoVhoxj3AtOTsNLcOPDlXOrVs3L6oAVLPG4g78APICTXSriBgQRIPGsX25sCzcy17chmzKxbYyZZLiXAQT08IMdd6zlNioxA+24jYwADsTJ3I8t966Fk+HKWgCIJ3I6Vl+yuHtYp77qrd3YvtYRuAvNajWy/sTtPPfpW1mrIgGkmlUk1oEaSRSqI1AihSqFUM0KFCsKOioUKATUTNsAuIsXbL+zdRkPlqEA+4wfdUyhUo4n2EtG7hsyyu5s5t3HtjpdtHSf8wsn3GtJ9BmZd5hLton9XcVwOi3V4fzI3xqo7Vt+jc8s4rhavlXc8AA32V6fQHX76b+i3EJhsyzCyzBVU3xuYEWr8LHuam2J5dlmuU4tRh80uTsBeW7/CxDn8zWhzLt/aDNbtKxP3XaAh9Bx+NYTMHOIu965LMecnccq8f4zp9+M15l27YXToeb/SHh7KMVV3aDp2CqTvEkmQPdVP8A+oty7ZlbCKSNJ1XCwDHY7QJHvrC5qhZG2Ownbl6+XGrns/K2zbFvvOceo0mQBP3Z99dcercsflNMgmF7vDX7AUG3dvI7SzSO5LaAu/4bjT1gVt8h7cX8KtvDqlrubNvSJDaoG4BbVxHpzqmu4bwsCIOrcdNiKbZY7zjLQo3A9ZEGeHUV2ttTUbKx9KrabjNh1O8WwrlSTA2YkHnzrTWO32EITvC1pnKrDKWAJ6skiPMxXJLGFEgHggHxG5Px/KhdWTq4n7o6efrV5NO+4XG27k93cR4gkK4YgHhIB2rBfTHnFvDrgSzAMmK+sATvFizdg/zOg99YDLHuYN2vW2IuuIJEgxy4cY6GR5VHzzNHxrp9fHfGQqhVClFkzGmOE77yaxn1LjN62ads+j7Lfq+W4S0RBFlGcft3BrefPUxrQUzgCndp3bBkCqFYGQVAgGafrrPCCmipVEaqE0Ro6KgTFCjihV2I80Raimkk1hS9VDVTc0c1A6DR02DQuXIBPQE78NhNRWF+mPK1xGETcC4lwFAeasIb5QfdWHyrLFtkXH8d551NO5nmfWnM5zC9duu73XaXbSOSIDsFA2AgCoWGx3iAc6eQI4fxdKxcbfU0n4jBltuhPuJpWGEDSwg9etTcEAzBJAJ2lth6k1Y5rkpDDRE6RvqkMYktwBIPpU1LxVHlGUi7ZxDAbhCQJ3Mfh6mmuyuWXHCMhKyyo0GCAda6j/FZPxrQ9iMfaNq7bc6WUgsNwwbeIbhELI/8GqfNc6TDX/sri21hGZRdEeImDp3Lfi2AAE7c6YdO+i7Qxkl9y50k/a3QSTxNsMxnzin73Y+8tkXGAnUgCggljc2HDhvp+JrG5l22Ym8e8MvcuuoELGq2FRjxP4p25+dQm7bXNZ0ORb1BlVnQMdK+DVsBs0GP7117cteU3Gtv5JeQ92EYsX0cOLRqifIeI1DOG0zz08T6bT8dqj5H9I1+1c724NYi4/i2Vi/GDwnZAI5VpsqzvC4hbdu4ukiXaNjfvP7AYH2VjffaI90tsGbe2TuZ4bf+PLzpP1A7wssePkPM8h5Vs837OGyAWaSQGd+CIDsApP58egqjeNwokDmdkHmQePq3wqdyyGuzWdnLWa4JdXgXEDEhtMxonYMJ4j+3Xez2dW8ZYW9bBUNxR4Do34XAJg/nXH7lgHeS5/ZGw8gxG/uHvpWDfEZbdt4spe7omGt6iouoQZAts4kiZDERIpMtFxdwiiiomUZkmJs279qSlxdSyII8iORBB+FTK6sCiiilUVEJoUdCqIUUk0c0kmuahQmhRUCprEfSbnxtWlsW3K3Lu7xH6obEE8tR2232NbWuI9rc4fEYu62hYVjZUM3BUPM8BO5P9ayI+VG5ddbasDJ+9uFHMk8fdxPCrrMMmtAM2owDvI8W5IWBznSTt7+FWeDwNvD2SyMCrBS7gBiY5RI1JM+GfXVWZzXG3LzjxaVHsrxPKT6mB8ABWtLsWHttbModSfhbb+U/dPy8jW8yfPLa27YfUU1EBb9vwofvLrAI34ggx1A4Vl+z6PrH2b3AN20w23mrcfQb1V9rM/VA7WyVJOkoPCjJBGllO6E9NxBNYs500Z7Y9p178XMKrW3B36b+UncCRPQmsd2gzS5iXU3DqO3Tptw4ADl60z9Y7wsYgzwJmAeG/wAvdTTp8a7b05lJgh1p85RI2p1MMfDJ4x/v51qcuy5So4/GuWWVWMS+GuWidJIHy36rwNWGU4/U4LtoKmdifGxgSPPaI89qt82wmiZII/tx+NZzGYSdx5f3rWOW/I6/2c7RrdKDGB2RQq21LEKIEa2UeJiennvWnvYLX4lwe3Fe+YWbS9Ps5BPxrjWQY53UMZ1odJI3iPMwB86692c0X7IuOLJYbFrq3rzE7cSTHwrOWLW0LNJkd5eQkbBLPsKOgVYHzqsxLLcjvrjso5Aw0DpqkD31syyDZb+Gt8vBYCsfIFjWezW0u5OIuk//ABwvxDVIpP0a541vFvghH1dg9ywGgujcSupdiDuYgbzXUia4FnF7dLq3J+rMtwS2hgA4nuthLGTzruuBxa3raXEnS6yJBVh1DKdwQZBB6VrHi6Zp+iNCiNdEChRUKor5oUU0JrkDoiaBNFNA1jbxS27KAWVWIBMAkCRJ5CvPwvXGYubiBiSWGmBqJJMbzx6127tgf8DifH3f2L+IHTAjfxcuk+dcDw1u2SPsydtzED3TUnkX1rF3NOnvARxgTx9KGpp3G3mwHwFR7TbQEA98UCBxbTA38ILR/StVWo7OXj4yt23aOni2KNoE9PCh1em1YTtlde46a5aCACSGAXc6Q3PeeNb/ALK4S64cWbNwoRuw7myon8Vy4jH3LvWT7X5U3iUaWZDP2bi4BHHxBRNTG/qas4ZCwIJ91HchZnbcjz28qet31Czp1FuA4RtxPvqThVDXQ7gQeI5AEVa5ogzYn2U4dfJY4fOp2A7Q3toQMN9hxqdiLdtO5cASPC/7Q0wJqJll0WmaOE7elT6Kfu5v38SpX2QQfNhH5H4VAjxsOW8fGpWJZXa5tAIRdugB/rFRe5ZYZuHAE84/tUD+QoRcdQ2ngdgOMETPLgK7D9HuELKYvxy0rcKMfMAT+VclyK2SXfcaj4fMRxrqfYW/3ZM6dLeH7QE2yeQLwQp9Y9a1leFjZX8vvKJF263qqXx8Gg/KqbH5gqyGGFkcQ9m5bufIRWt+tmAAul+Sk6Z/cMEN7p9apMx7RqnhxNpkHAG4mpD6MmoH4Vj6b/vyrm2fkPOpFKQZ+rnWdwY2JaN45Cuo9hcYb2BsM0FiikkcPEA35NWFz7HYYeKwUU7+yQVPMBtOwnoQK3vY2zpw4AjTIIgRJKgsdurEn31ZZuGS7oE0ZpJroyFCio6oraE0RFIY1zQbNSC9Nu9MM9FQ+1K68LdXSHlRKtsDuOfKuBrb0j7S6UMkMimIKmCOMncHieVd+xhDIytwZWB9CINcczfBLYuteu/aG7LKSODmSUHIRUnFWBl9tSoOkmeGqST7j/pV9ltlnI0hR5ngvmTyHoD6VX4HU6JcKaQ2oAHlpMEEddwffVsl8qpPGOPIDyJ6+Q3rdvCxosFYwtqNZfF3d/DJt2F6lmbkOp28hVZ2nAdpVrShQFVLSaRJ4hVAkj9poJ5CKrsFbu3m2kD/AHuByHnxrT5bkOpJQHo5gFmMzC/gWOJG/XpXHertrhyjM8gZSbiDUOLKBBUk8h/SqvvAtdaxXZ92uOqlV0KWdiTpRB8ZJ4AVlc6yIATcQSQCCNjB4T611mUrFjFXcZIiZprv/X4Vf3MlBjTI5bgEevWmjlEmNRiCSQo93GqmlRbvgk71ZW7bXoH3Bt5neSF+AqxsZIoIMaiRInr6Vc4LADbV7J5+XP4caEhWR5Ez72RqA3NtYDkc9AOxYdOddD7GYiyRse7Y+EsNrdz9m7bb2H8ue8E1B7N5O1u5pBAddLKDzU7pcQ/eUxw8iNiBVnm/Zt7rNiMJFjFD9Yh/VXvUHr1+MEGudym2moxOHZdkKlf+VcHgPkjfdPkZHkKpsyxr2mAKF1PG3IZv+m+7eqsfJao8r7VMGOHv2zaucGsXNwT1sM2zD9jieWo70fabMGt2iLyh7LD7MklgGI2C3Patnj4X26OKalIor9/D3cSq2UUamC3EMgbghtJEHZSTpIB232rpnZq3pw6rEAEhf3RwNcp7OW2u3d9Loo7yYlxeBhbb8ww9rzge/qPZbEl0cGIRyqxyUAAA9TIO9O6Syb/4VbmkmlNSTXRkU0KFCqitNMuaWTTVw1NBhzTDmnnFMkVBCxrwpgSYMDr5VgVwIxaILnhuoz6QCdIeJjz9lfg1bjHXIrnGHa5bxL62A1MRA4K4aVIJ4kEfOs2bulR/0s7uEVG0ISH3+9sCF89hVmWncTpWBB8QUnnsAJ8qHajBDC2/rFke2QunkXcEhx8/lVX2czdraOjuScQwGk7gBW1BugIiAfM1rfdGpXRsgwioyFidBPjJmZjbhwA4esela3N8elm2e6gM2yxzO3AfD5Vl8lvC7Z0M2kjc8yUglV3n9rbbjSMxxeom4J9ru7K8SX4HT1AmJ5sT0FcbNVZytcpwgkm4dSIDcu8fHcnwqZ4iZgeXpVZm+WnEm4xhdIN24fwgkqi+kK5/hFX2KtGxh0tSA7eO4eIBA3PoI+Q60jB4H/BGRBxLW9juQjlbaD1CQx89VOfQUg7Lgvh7YWP8Mbh83lAZ/wCofhWdy3JpcFhs4Kr5kXEkfCa6vaIOMcf8uwg/6jvI/wDrWse1j7DCECPtcQo8y9tyvzAq8wVWM7OG1auPG9hxq811aSf5SjehqfluUBLwUxpuAXLZIkKSYnzh4BHRq0qXA9/GWHEq6229Vu29BI96KPfVDg2JwZ1b3MG7Bo4sls6LqjyNsoZ61fhB38M+he6OnE4ct3Cn/iWwftMMx5kHh5FetXmWZ99asd/hwe8Ta7ZJ8Uj2k/e5qefDblU9oWH2d4Ed3eKq7jbu74H2V0HkHUgHy0nlVH2i73A3Pr+H3ML9ctLsHVuF1Rykg8vCwPEbF8K2WPwGFzWxuAxjwng6ctjEjcEQRxEEbVzjMLePwtx7DA4nDghJKBizRqRbjGSNvv7xEEkQRJuZ49y59by0sASGxKKsgsxg3UtneSB4l33XqAw1NvGG7bQKrKzrqcMZIZvaJPOfygVdbpbpCwVlcOty4NIIGsn2Ve8ylVHQDZQAOQFW3YFWDXwP1ZKsoJlkO8ieYPyql7Q3WU2rSKrgLqZWWQ0CTtsGhZMA86uvo4skW7rAyjsCo/D7WpR5CfdXHqW/m4SX39Pj3SeGvamzThFNmvVGQoUKFUVBpDCl0RqIYZaaurtUsio+JG1QZ7Mq552rwLtd1ltKFVYaRxgAMSTznlXRcxHGsfmeCOJttbJ2tMXI4a1P3Z6Tv7xUvjfsF9n85S9at2idTIQjcNwJ0n8hVZnvZuL7XUgLsQAN45/Os62KNu4FsCCp6cIjZq2+X5ouIII4gFXHSY/0qWf7RWYw/aB7TXCSRxC7xwMDSfSf9mrrKu0YZ7ZU7qPshyQ8AfUST6kGms6yBLrAAAHf0J5flWQu5Xibd0tBOgwOMeHoaXOa/U1OHbMzx6SF1E61W3qB2Cje8D+0VDH3oedaq7ig7YQCBIe7A4DQndgD+O8vwrzh/wD09xXAvM7hZgTBgwCsncbBhO8SKv8ALu3JF9WkaUUKqlyCN9UgnnKD5UmPHBt3XLnBxWJ6zbT3W7asfnfFUdpl/R9lid0xCsPVsSyf9rN8Kw3Z3t+LTXbrBiXe6F1mQwAt7T12A+FVo7Zn9G3doYsWWRsCl0sug+Wk/E07b91mvs6XmGK7u9gr/K/h3tN1JCC9b+YI94pm/cGFzCGI7rFIrCeDEEWXUeoeyx/drCdr+2n+DS2iBWstadGZgbg0ty36bbculRO1GcXMSMK6Et3GgSq6hoYQ0MQAzbD/AF2qXGzm8HDWYbMLaHF4C7LqEuKhmVZBL2jP4guoTy7tRVf2Qz25eS9h70O6rcth2ACBG0y7MTDSAH4bsrmo1zLu8v2bjL4x7crIbYMVbkN1PCdietXmAwBNxiwXSUAgDo0iTziW/mNb7Ns3JFyjILOGxE4YsSyvLAaURzGo2+khV329nYVqcswwUC2m9wzx+Ik9ADUQ4hbS6jsBPwjc7e6nsEl3w3rZQG4JTYgqDsNXI6uc8I8qmdmM1EnKozIMjuGJa2r6Fn2lZvvbbFeRjqPOtx2cwIs2QBtqJc+rcazWHAxN1V0kaJ7yd5bjx6cI8q24ECBXj6GPd1MupZ8NUZpBNGWpNe6MhQpNCqKoihSjRRUQmmMTUgimL4oKDMRxrH3r5tXdQ9D5itrj0rH5xZ3reMRm+0uX9xpWwZF6W1RwB9ok+ciqvAs9iGQy0wd4Db8K2mVX1ZWtXADsQJ4x5VmM+yVrVyRPdAAIepO7T8YrjlvDz4al2vcFmqXiGVhqULqE8D/eR/erpYJPDeud2rWogKPHMJHU+lLw2b37Daf1irxYc44mPltV1LNw21ObdmLVw6gizG50gzv8qpMX2GWZWSCOTaQPQGatcv7XWXG5g9OcEdDvVzhcxt3EkMNjvO1b7U2xdjsQRJLXOewKx+R3p7CdjQLRkOxJIhniByAC+pNbsXEABJAnz2oLiraLuVEzG/GqbU9jsuiWtKqoDqoOoamkDmx3O/Wri1kdvSiGSAANthtxgDgJov0raMAuB6gge7akYjtPZtsykwygnxQu48idXuiangaMWxI/3yqNicWLSsxjbqeIjgPOTWUyjtPcxLNbSCx2QsNKyfLjvsN486n5davWsVabEL7bQrSptsv30YE+EwJ849Kzl1JDS2wVs4xZZmthdJ0hVgryclvaUkERyMcafGJayGsMIDse7MbCBJA58Bw5VHxhGGuB7fsXD3ZXfYuTL21/DI48Jg9asbWD7xwzDcEleiyI2/Ka82UuVaXHZrAhNTxBaJ91X2qouX2tKAHpUgmu2GOoATSTR0k10iBQpM0K0IFCKIGjrKCim7y09RMKCkxtqsvmdjjW3xFqaocxwk1qVGDxNsgyNiOFWWW48OmlwDBgg7iDSswwlU922VMgwa3ZLA1nOROLiPhQdIFwtB3BZdOkc40lvjVBbhGCvKBnCttMDidvQVscrzOCVfYn4EipGLwNnEwbi7qTBBg7iOXGuF6WUu8b9F257esIxLMsMeQ4SdoFSL2WlcR3OGvuyalRS3GdgTB4bzWizPsiY+wfxSCA20QwM6h5CqvE5NftOjm3rIdPZ3LSZMkb1mZ5z/KLwi56mIt33srcB7s6CQoAJHGPQzwpWLtYhLmGGsAOiHYcSWMjfiacx2EubsbVwHcyQ3HjRZgbjpYcJcJtW7QUmZ8LE+Hboak68vuaQs9wF1LjE3HAVpO5UgaiOA222qyxOVdxew+ICkAldbcYQsUF09eANWeIyq7eZibTeKfa47771a5ZkF65hkt3tKgArw1MQPCJJ4e7rU/Nyyl1jfqvEFiMCcJfGItjVZQxcUEaLqE7MQPEB7J57gVo8QvfoRbSQwBW442U7MCinjB5napGCyJAih/GdKgs/iYkDqd6uLgVFAJAAAHSrcMvKbV+By7Sia/E0KCTvw226AVf5fa1NtwFUyXGvwqiEHE82H9K02Bs6ABWscO02nCiJpJNFqrQMmiJojRVqA6FFQqitDUqaZBpStUQ9NCkTRzQJuCoeItTU+mbi0Gbx2CmqDGZbW3v2Zquv4atSowOJwJpmzce2ebDoePuNbS/gAeVV97LvKtbFXg82UlZJU8PF/rVtYxA1iq+9lo5rTAy4DdZB8jFNI0AuqSR/anxpgDbYD5VmRhWB2dv5qfCP+I1O2DStfSOVG2YIoAkD0rOphGPU++rHDZOxiaaip36bkgIpMddqXhMA95tVwz+Q9BVhlmSheVXuHsBRWbfZdE4DChRFTaSBRk1lSi1Jmkk0NVArVRE0gmimqhRNCkzQrQrA1LBqOGpatWUSNVGGpkGlg1Q8KI0jVRhqiidKjXLNTaIrQVT2KYbC1cNbps2quxTNhPKknLweVXPcUfc1dilXKl6U/bypelW62adW3U2K+zlqjlU+1hgOVOqtOKKgCrFLFJoUUuaKaKaImgOhSSaSWohc0nVSCaSTVC5oU1qoVRWqaWDR0KiFilA0KFAsGlChQqKUDSqOhQCgKFCgFHQoUUYpQoUKVBil0KFRQFChQqgqImhQogqS1FQqhJpBo6FAgmhQoVU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7898" name="Picture 10" descr="Трансформатори для живлення галогенових лам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571744"/>
            <a:ext cx="1714512" cy="2286016"/>
          </a:xfrm>
          <a:prstGeom prst="rect">
            <a:avLst/>
          </a:prstGeom>
          <a:noFill/>
        </p:spPr>
      </p:pic>
      <p:pic>
        <p:nvPicPr>
          <p:cNvPr id="37900" name="Picture 12" descr="http://vseslova.com.ua/images/bse/0003/39758/4_bi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857628"/>
            <a:ext cx="2841062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uk-UA" dirty="0" smtClean="0"/>
              <a:t>За кількістю фаз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1608204"/>
          </a:xfrm>
        </p:spPr>
        <p:txBody>
          <a:bodyPr/>
          <a:lstStyle/>
          <a:p>
            <a:r>
              <a:rPr lang="uk-UA" dirty="0" err="1" smtClean="0"/>
              <a:t>Одно-</a:t>
            </a:r>
            <a:r>
              <a:rPr lang="uk-UA" dirty="0" smtClean="0"/>
              <a:t> і трифазні; трансформатори з числом фаз більше трьох зустрічаються тільки в деяких спеціальних схемах.</a:t>
            </a:r>
            <a:endParaRPr lang="uk-UA" dirty="0"/>
          </a:p>
        </p:txBody>
      </p:sp>
      <p:pic>
        <p:nvPicPr>
          <p:cNvPr id="36866" name="Picture 2" descr="http://files.ub.ua/goods/goods-photos/2/646553_435509_1321365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000372"/>
            <a:ext cx="3095620" cy="3645093"/>
          </a:xfrm>
          <a:prstGeom prst="rect">
            <a:avLst/>
          </a:prstGeom>
          <a:noFill/>
        </p:spPr>
      </p:pic>
      <p:pic>
        <p:nvPicPr>
          <p:cNvPr id="36868" name="Picture 4" descr="http://promportal.su/foto/message_fotos/13/132168/suhoy_odnofazniy_transformator_mnogocelevogo_naznacheniya_osm_0_63_4_0_u3_prednaznacheni_dlya_pitaniya_cepey_upravleniya_mestnogo_osvescheniya_signalizacii_i_avtomatiki_foto_larges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3286124"/>
            <a:ext cx="2643206" cy="3341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кількістю обмоток у фазі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7615262" cy="1108138"/>
          </a:xfrm>
        </p:spPr>
        <p:txBody>
          <a:bodyPr/>
          <a:lstStyle/>
          <a:p>
            <a:r>
              <a:rPr lang="uk-UA" smtClean="0"/>
              <a:t>Одною</a:t>
            </a:r>
            <a:r>
              <a:rPr lang="uk-UA" smtClean="0"/>
              <a:t>, двох- і з багатьма </a:t>
            </a:r>
            <a:r>
              <a:rPr lang="uk-UA" smtClean="0"/>
              <a:t>обмотками</a:t>
            </a:r>
            <a:r>
              <a:rPr lang="uk-UA" smtClean="0"/>
              <a:t>.</a:t>
            </a:r>
            <a:endParaRPr lang="uk-UA"/>
          </a:p>
        </p:txBody>
      </p:sp>
      <p:pic>
        <p:nvPicPr>
          <p:cNvPr id="35844" name="Picture 4" descr="http://forca.ru/images/spravka/trans/obmotki-tra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286124"/>
            <a:ext cx="5562600" cy="3105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214314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Енергія – це кількісна міра руху і взаємодії всіх форм матерії. Будь – який вид енергії має свого носія. Наприклад, механічною енергією володіє вода, що падає на колесо гідротурбіни, заведена пружина ;</a:t>
            </a:r>
            <a:r>
              <a:rPr lang="uk-UA" u="sng" dirty="0"/>
              <a:t> </a:t>
            </a:r>
            <a:r>
              <a:rPr lang="uk-UA" dirty="0" smtClean="0"/>
              <a:t>тепловою – нагрітий газ, пара, гаряча вода.</a:t>
            </a:r>
            <a:endParaRPr lang="uk-UA" dirty="0"/>
          </a:p>
        </p:txBody>
      </p:sp>
      <p:pic>
        <p:nvPicPr>
          <p:cNvPr id="15362" name="Picture 2" descr="http://dic.academic.ru/pictures/enc_tech/i_1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876"/>
            <a:ext cx="2908818" cy="2528892"/>
          </a:xfrm>
          <a:prstGeom prst="rect">
            <a:avLst/>
          </a:prstGeom>
          <a:noFill/>
        </p:spPr>
      </p:pic>
      <p:pic>
        <p:nvPicPr>
          <p:cNvPr id="15364" name="Picture 4" descr="http://fizik-school11.ucoz.ru/_si/0/1628136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429000"/>
            <a:ext cx="4214802" cy="2809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358246" cy="2357454"/>
          </a:xfrm>
        </p:spPr>
        <p:txBody>
          <a:bodyPr/>
          <a:lstStyle/>
          <a:p>
            <a:r>
              <a:rPr lang="uk-UA" dirty="0" smtClean="0"/>
              <a:t>З усіх видів енергії найчастіше використовується електромагнітна, яку на практиці називають електричною.</a:t>
            </a:r>
            <a:endParaRPr lang="uk-UA" dirty="0"/>
          </a:p>
        </p:txBody>
      </p:sp>
      <p:pic>
        <p:nvPicPr>
          <p:cNvPr id="6" name="Picture 2" descr="http://bsvi.ru/uploads/2.SGTC_14799/sgt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428868"/>
            <a:ext cx="6162674" cy="40960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2257428"/>
          </a:xfrm>
        </p:spPr>
        <p:txBody>
          <a:bodyPr/>
          <a:lstStyle/>
          <a:p>
            <a:r>
              <a:rPr lang="vi-VN" b="1" dirty="0"/>
              <a:t>Трансформа́тор</a:t>
            </a:r>
            <a:r>
              <a:rPr lang="vi-VN" dirty="0"/>
              <a:t> (від лат. </a:t>
            </a:r>
            <a:r>
              <a:rPr lang="de-DE" i="1" dirty="0" err="1"/>
              <a:t>transformo</a:t>
            </a:r>
            <a:r>
              <a:rPr lang="de-DE" dirty="0"/>
              <a:t> — </a:t>
            </a:r>
            <a:r>
              <a:rPr lang="vi-VN" dirty="0"/>
              <a:t>перетворювати) — пристрій для перетворення параметрів (амплітуд і фаз) напруг і </a:t>
            </a:r>
            <a:r>
              <a:rPr lang="vi-VN" dirty="0" smtClean="0"/>
              <a:t>струмів</a:t>
            </a:r>
            <a:endParaRPr lang="uk-UA" dirty="0"/>
          </a:p>
        </p:txBody>
      </p:sp>
      <p:pic>
        <p:nvPicPr>
          <p:cNvPr id="16386" name="Picture 2" descr="http://upload.wikimedia.org/wikipedia/commons/thumb/9/94/WeldingTransformer-1.63.png/200px-WeldingTransformer-1.6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000372"/>
            <a:ext cx="3476636" cy="36330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4257676" cy="4525963"/>
          </a:xfrm>
        </p:spPr>
        <p:txBody>
          <a:bodyPr/>
          <a:lstStyle/>
          <a:p>
            <a:r>
              <a:rPr lang="uk-UA" dirty="0" smtClean="0"/>
              <a:t>Трансформатори широко застосовуються в лініях електропередач, в розподільних та побутових пристроях. </a:t>
            </a:r>
            <a:endParaRPr lang="uk-UA" dirty="0"/>
          </a:p>
        </p:txBody>
      </p:sp>
      <p:pic>
        <p:nvPicPr>
          <p:cNvPr id="18434" name="Picture 2" descr="http://upload.wikimedia.org/wikipedia/commons/thumb/e/ea/Electric_wiring_near_Helsinki.JPG/640px-Electric_wiring_near_Helsin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8491" y="0"/>
            <a:ext cx="514550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3286148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Найпростіший трансформатор складається з обмоток на спільному осерді. Одна з обмоток </a:t>
            </a:r>
            <a:r>
              <a:rPr lang="uk-UA" dirty="0" err="1" smtClean="0"/>
              <a:t>під'єднана</a:t>
            </a:r>
            <a:r>
              <a:rPr lang="uk-UA" dirty="0" smtClean="0"/>
              <a:t> до джерела змінного струму. Ця обмотка називається </a:t>
            </a:r>
            <a:r>
              <a:rPr lang="uk-UA" b="1" dirty="0" smtClean="0"/>
              <a:t>первинною</a:t>
            </a:r>
            <a:r>
              <a:rPr lang="uk-UA" dirty="0" smtClean="0"/>
              <a:t>. Інша обмотка, </a:t>
            </a:r>
            <a:r>
              <a:rPr lang="uk-UA" b="1" dirty="0" smtClean="0"/>
              <a:t>вторинна</a:t>
            </a:r>
            <a:r>
              <a:rPr lang="uk-UA" dirty="0" smtClean="0"/>
              <a:t>, служить джерелом струму для навантаження. Створений струмом у первинній обмотці змінний магнітний потік викликає появу електрорушійної сили у вторинній обмотці, оскільки обидві обмотки мають спільне осердя. </a:t>
            </a:r>
            <a:endParaRPr lang="uk-UA" dirty="0"/>
          </a:p>
        </p:txBody>
      </p:sp>
      <p:pic>
        <p:nvPicPr>
          <p:cNvPr id="17410" name="Picture 2" descr="http://radioskot.ru/FOTO9/transformator-22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922359"/>
            <a:ext cx="3352809" cy="29356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2614618"/>
          </a:xfrm>
        </p:spPr>
        <p:txBody>
          <a:bodyPr/>
          <a:lstStyle/>
          <a:p>
            <a:r>
              <a:rPr lang="uk-UA" dirty="0" smtClean="0"/>
              <a:t>Співвідношення </a:t>
            </a:r>
            <a:r>
              <a:rPr lang="uk-UA" dirty="0" err="1" smtClean="0"/>
              <a:t>е.р.с</a:t>
            </a:r>
            <a:r>
              <a:rPr lang="uk-UA" dirty="0" smtClean="0"/>
              <a:t>. у вторинній обмотці й напруги на первинній залежить від кількості витків у обох обмотках. В ідеальному випадку:</a:t>
            </a:r>
            <a:endParaRPr lang="uk-UA" dirty="0"/>
          </a:p>
        </p:txBody>
      </p:sp>
      <p:pic>
        <p:nvPicPr>
          <p:cNvPr id="19458" name="Picture 2" descr="&#10;\frac{U_{S}}{U_{P}} = \frac{N_{S}}{N_{P}} = \frac{I_P}{I_S}&#10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571744"/>
            <a:ext cx="4249750" cy="142715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34" y="435769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*де індексом </a:t>
            </a:r>
            <a:r>
              <a:rPr lang="de-DE" dirty="0" smtClean="0"/>
              <a:t>P </a:t>
            </a:r>
            <a:r>
              <a:rPr lang="uk-UA" dirty="0" smtClean="0"/>
              <a:t>позначені величини, що стосуються первинної обмотки, а індексом</a:t>
            </a:r>
            <a:r>
              <a:rPr lang="ru-RU" dirty="0" smtClean="0"/>
              <a:t> </a:t>
            </a:r>
            <a:r>
              <a:rPr lang="de-DE" dirty="0"/>
              <a:t>S — </a:t>
            </a:r>
            <a:r>
              <a:rPr lang="uk-UA" dirty="0" smtClean="0"/>
              <a:t>відповідні величини для вторинної обмотки</a:t>
            </a:r>
            <a:r>
              <a:rPr lang="ru-RU" dirty="0" smtClean="0"/>
              <a:t>, </a:t>
            </a:r>
          </a:p>
          <a:p>
            <a:r>
              <a:rPr lang="de-DE" dirty="0" smtClean="0"/>
              <a:t>U</a:t>
            </a:r>
            <a:r>
              <a:rPr lang="de-DE" dirty="0"/>
              <a:t> — </a:t>
            </a:r>
            <a:r>
              <a:rPr lang="uk-UA" dirty="0" smtClean="0"/>
              <a:t>напруга</a:t>
            </a:r>
            <a:r>
              <a:rPr lang="ru-RU" dirty="0" smtClean="0"/>
              <a:t>, </a:t>
            </a:r>
          </a:p>
          <a:p>
            <a:r>
              <a:rPr lang="de-DE" dirty="0" smtClean="0"/>
              <a:t>N</a:t>
            </a:r>
            <a:r>
              <a:rPr lang="de-DE" dirty="0"/>
              <a:t> — </a:t>
            </a:r>
            <a:r>
              <a:rPr lang="uk-UA" dirty="0" smtClean="0"/>
              <a:t>кількість витків</a:t>
            </a:r>
            <a:r>
              <a:rPr lang="ru-RU" dirty="0" smtClean="0"/>
              <a:t>, </a:t>
            </a:r>
          </a:p>
          <a:p>
            <a:r>
              <a:rPr lang="de-DE" dirty="0" smtClean="0"/>
              <a:t>I</a:t>
            </a:r>
            <a:r>
              <a:rPr lang="de-DE" dirty="0"/>
              <a:t> — </a:t>
            </a:r>
            <a:r>
              <a:rPr lang="ru-RU" dirty="0"/>
              <a:t>сила струму.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Файл:Transformer3d col3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28934"/>
            <a:ext cx="4851394" cy="3643314"/>
          </a:xfrm>
          <a:prstGeom prst="rect">
            <a:avLst/>
          </a:prstGeom>
          <a:noFill/>
        </p:spPr>
      </p:pic>
      <p:pic>
        <p:nvPicPr>
          <p:cNvPr id="20484" name="Picture 4" descr="Файл:Transformer under load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9125" y="2857496"/>
            <a:ext cx="4464875" cy="35719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71472" y="1357298"/>
            <a:ext cx="371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Схематична будова ідеального трансформатора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1428736"/>
            <a:ext cx="36766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Підключення трансформатора у схемі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2000248"/>
          </a:xfrm>
        </p:spPr>
        <p:txBody>
          <a:bodyPr>
            <a:noAutofit/>
          </a:bodyPr>
          <a:lstStyle/>
          <a:p>
            <a:r>
              <a:rPr lang="uk-UA" sz="6600" dirty="0" smtClean="0"/>
              <a:t>Трансформатори розрізняють</a:t>
            </a:r>
            <a:endParaRPr lang="uk-UA" sz="6600" dirty="0"/>
          </a:p>
        </p:txBody>
      </p:sp>
      <p:pic>
        <p:nvPicPr>
          <p:cNvPr id="5" name="Picture 4" descr="https://eco4u.files.wordpress.com/2012/10/reciclage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886075"/>
            <a:ext cx="4038600" cy="3971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170</TotalTime>
  <Words>182</Words>
  <Application>Microsoft Office PowerPoint</Application>
  <PresentationFormat>Экран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Трансформатор.  Види трансформаторів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Трансформатори розрізняють</vt:lpstr>
      <vt:lpstr>За рівнем потужності</vt:lpstr>
      <vt:lpstr>За призначенням</vt:lpstr>
      <vt:lpstr>За кількістю фаз</vt:lpstr>
      <vt:lpstr>За кількістю обмоток у фазі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Дарина</dc:creator>
  <cp:lastModifiedBy>Дарина</cp:lastModifiedBy>
  <cp:revision>6</cp:revision>
  <dcterms:created xsi:type="dcterms:W3CDTF">2014-12-18T16:26:19Z</dcterms:created>
  <dcterms:modified xsi:type="dcterms:W3CDTF">2014-12-18T19:16:37Z</dcterms:modified>
</cp:coreProperties>
</file>