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949280"/>
          </a:xfrm>
        </p:spPr>
        <p:txBody>
          <a:bodyPr>
            <a:noAutofit/>
          </a:bodyPr>
          <a:lstStyle/>
          <a:p>
            <a:pPr algn="ctr"/>
            <a:r>
              <a:rPr lang="uk-UA" sz="8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atang" pitchFamily="18" charset="-127"/>
                <a:ea typeface="Batang" pitchFamily="18" charset="-127"/>
              </a:rPr>
              <a:t>Дії електричного струму та їх застосування</a:t>
            </a:r>
            <a:endParaRPr lang="ru-RU" sz="8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ransition advTm="385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1"/>
            <a:ext cx="8062912" cy="1052735"/>
          </a:xfrm>
        </p:spPr>
        <p:txBody>
          <a:bodyPr>
            <a:noAutofit/>
          </a:bodyPr>
          <a:lstStyle/>
          <a:p>
            <a:pPr algn="ctr"/>
            <a:r>
              <a:rPr lang="uk-UA" sz="6600" dirty="0" smtClean="0"/>
              <a:t>Хімічна дія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908720"/>
            <a:ext cx="3600400" cy="5760640"/>
          </a:xfrm>
        </p:spPr>
        <p:txBody>
          <a:bodyPr>
            <a:no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Коли через розчин солей, кислот і лугів проходить електричний струм, на електродах, занурених й цей розчин, відбуваються хімічні реакції.</a:t>
            </a:r>
          </a:p>
          <a:p>
            <a:pPr algn="ctr">
              <a:buFont typeface="Wingdings" pitchFamily="2" charset="2"/>
              <a:buChar char="Ø"/>
            </a:pP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Слід зазначити, що хімічна дія струму виявляється не завжди. Пропустивши струм, наприклад, через метали, ми не виявимо жодних хімічних змін.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146" name="Picture 2" descr="G:\Фізика\vitamin_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908719"/>
            <a:ext cx="2592288" cy="2799671"/>
          </a:xfrm>
          <a:prstGeom prst="rect">
            <a:avLst/>
          </a:prstGeom>
          <a:noFill/>
        </p:spPr>
      </p:pic>
      <p:pic>
        <p:nvPicPr>
          <p:cNvPr id="6147" name="Picture 3" descr="G:\Фізика\3348552_ori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285763"/>
            <a:ext cx="4312964" cy="3572237"/>
          </a:xfrm>
          <a:prstGeom prst="rect">
            <a:avLst/>
          </a:prstGeom>
          <a:noFill/>
        </p:spPr>
      </p:pic>
    </p:spTree>
  </p:cSld>
  <p:clrMapOvr>
    <a:masterClrMapping/>
  </p:clrMapOvr>
  <p:transition advTm="10405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4427984" cy="6669360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q"/>
            </a:pPr>
            <a:r>
              <a:rPr lang="uk-UA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Хімічну дію струму використовують для добування деяких чистих металів таких як мідь, алюміній.</a:t>
            </a:r>
          </a:p>
          <a:p>
            <a:pPr algn="l">
              <a:buFont typeface="Wingdings" pitchFamily="2" charset="2"/>
              <a:buChar char="q"/>
            </a:pPr>
            <a:r>
              <a:rPr lang="uk-UA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Також використовують для покриття одних металів іншими. 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7170" name="Picture 2" descr="G:\Фізика\220px-Gallium_crysta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0321" y="3140968"/>
            <a:ext cx="4223679" cy="3168352"/>
          </a:xfrm>
          <a:prstGeom prst="rect">
            <a:avLst/>
          </a:prstGeom>
          <a:noFill/>
        </p:spPr>
      </p:pic>
      <p:pic>
        <p:nvPicPr>
          <p:cNvPr id="7171" name="Picture 3" descr="G:\Фізика\zakarpattya2009061110533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19425" y="476672"/>
            <a:ext cx="3792935" cy="2837115"/>
          </a:xfrm>
          <a:prstGeom prst="rect">
            <a:avLst/>
          </a:prstGeom>
          <a:noFill/>
        </p:spPr>
      </p:pic>
    </p:spTree>
  </p:cSld>
  <p:clrMapOvr>
    <a:masterClrMapping/>
  </p:clrMapOvr>
  <p:transition advTm="9922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1"/>
            <a:ext cx="8062912" cy="980728"/>
          </a:xfrm>
        </p:spPr>
        <p:txBody>
          <a:bodyPr>
            <a:noAutofit/>
          </a:bodyPr>
          <a:lstStyle/>
          <a:p>
            <a:pPr algn="ctr"/>
            <a:r>
              <a:rPr lang="uk-UA" sz="6600" dirty="0" smtClean="0"/>
              <a:t>Механічна дія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836712"/>
            <a:ext cx="4427984" cy="6021288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buFont typeface="Wingdings" pitchFamily="2" charset="2"/>
              <a:buChar char="Ø"/>
            </a:pPr>
            <a:r>
              <a:rPr lang="uk-UA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Електродвигун – електрична машина, що перетворює електричну енергію в механічну.</a:t>
            </a:r>
          </a:p>
          <a:p>
            <a:pPr algn="ctr">
              <a:buFont typeface="Wingdings" pitchFamily="2" charset="2"/>
              <a:buChar char="Ø"/>
            </a:pPr>
            <a:r>
              <a:rPr lang="uk-UA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Складається з обертової частини та нерухомої.</a:t>
            </a:r>
          </a:p>
          <a:p>
            <a:pPr algn="ctr">
              <a:buFont typeface="Wingdings" pitchFamily="2" charset="2"/>
              <a:buChar char="Ø"/>
            </a:pPr>
            <a:r>
              <a:rPr lang="uk-UA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Розрізняють електродвигуни постійного та змінного струму. Останні поділяються на синхронні та асинхронні.</a:t>
            </a:r>
          </a:p>
          <a:p>
            <a:pPr algn="ctr">
              <a:buFont typeface="Wingdings" pitchFamily="2" charset="2"/>
              <a:buChar char="Ø"/>
            </a:pPr>
            <a:r>
              <a:rPr lang="uk-UA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Асинхронні електродвигуни поділяються за функціональним призначенням на загальнопромисловій, крановій, вибухобезпечні, ліфтові, екскаваторні.</a:t>
            </a:r>
            <a:endParaRPr lang="ru-RU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8194" name="Picture 2" descr="G:\Фізика\engine-ai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02843" y="980728"/>
            <a:ext cx="3193493" cy="2928420"/>
          </a:xfrm>
          <a:prstGeom prst="rect">
            <a:avLst/>
          </a:prstGeom>
          <a:noFill/>
        </p:spPr>
      </p:pic>
      <p:pic>
        <p:nvPicPr>
          <p:cNvPr id="8195" name="Picture 3" descr="G:\Фізика\motor_s_tormozo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5568" y="3861048"/>
            <a:ext cx="3888432" cy="2592288"/>
          </a:xfrm>
          <a:prstGeom prst="rect">
            <a:avLst/>
          </a:prstGeom>
          <a:noFill/>
        </p:spPr>
      </p:pic>
    </p:spTree>
  </p:cSld>
  <p:clrMapOvr>
    <a:masterClrMapping/>
  </p:clrMapOvr>
  <p:transition advTm="11076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4427984" cy="6858000"/>
          </a:xfrm>
        </p:spPr>
        <p:txBody>
          <a:bodyPr>
            <a:normAutofit fontScale="92500" lnSpcReduction="10000"/>
          </a:bodyPr>
          <a:lstStyle/>
          <a:p>
            <a:pPr algn="l">
              <a:buFont typeface="Wingdings" pitchFamily="2" charset="2"/>
              <a:buChar char="v"/>
            </a:pP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Електродвигун – основний вид двигуна в промисловості, на транспорті і в побуті.</a:t>
            </a:r>
          </a:p>
          <a:p>
            <a:pPr algn="l">
              <a:buFont typeface="Wingdings" pitchFamily="2" charset="2"/>
              <a:buChar char="v"/>
            </a:pP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Електродвигун є частиною електропривода транспортних засобів, зокрема конвеєрів, шахтних підіймальних установок тощо.</a:t>
            </a:r>
          </a:p>
          <a:p>
            <a:pPr algn="l">
              <a:buFont typeface="Wingdings" pitchFamily="2" charset="2"/>
              <a:buChar char="v"/>
            </a:pP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Завдяки струму, що живить електродвигун, відбувається рух трамваїв, тролейбусів, електромобілів тощо. 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9218" name="Picture 2" descr="G:\Фізика\792593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-8586"/>
            <a:ext cx="3851920" cy="3081536"/>
          </a:xfrm>
          <a:prstGeom prst="rect">
            <a:avLst/>
          </a:prstGeom>
          <a:noFill/>
        </p:spPr>
      </p:pic>
      <p:pic>
        <p:nvPicPr>
          <p:cNvPr id="9219" name="Picture 3" descr="G:\Фізика\11191334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2996952"/>
            <a:ext cx="4640616" cy="3096344"/>
          </a:xfrm>
          <a:prstGeom prst="rect">
            <a:avLst/>
          </a:prstGeom>
          <a:noFill/>
        </p:spPr>
      </p:pic>
    </p:spTree>
  </p:cSld>
  <p:clrMapOvr>
    <a:masterClrMapping/>
  </p:clrMapOvr>
  <p:transition advTm="961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80728"/>
          </a:xfrm>
        </p:spPr>
        <p:txBody>
          <a:bodyPr/>
          <a:lstStyle/>
          <a:p>
            <a:pPr algn="l"/>
            <a:r>
              <a:rPr lang="uk-UA" dirty="0" smtClean="0"/>
              <a:t>Напрям електричного струму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980728"/>
            <a:ext cx="8062912" cy="5877272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uk-UA" sz="3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За напрям струму беруть умовно той напрям, у якому рухаються  в провіднику позитивно зарядженні частинки під дією електричного поля.</a:t>
            </a:r>
          </a:p>
          <a:p>
            <a:pPr algn="l">
              <a:buFont typeface="Arial" pitchFamily="34" charset="0"/>
              <a:buChar char="•"/>
            </a:pPr>
            <a:r>
              <a:rPr lang="uk-UA" sz="3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Цей напрям не залежить від того, рух яких частинок – негативно чи позитивно заряджених зумовлює електричний струм. </a:t>
            </a:r>
            <a:endParaRPr lang="ru-RU" sz="36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10015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556792"/>
          </a:xfrm>
        </p:spPr>
        <p:txBody>
          <a:bodyPr/>
          <a:lstStyle/>
          <a:p>
            <a:pPr algn="ctr"/>
            <a:r>
              <a:rPr lang="uk-UA" dirty="0" smtClean="0"/>
              <a:t>Роль електричного струму в житті людини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1556792"/>
            <a:ext cx="8062912" cy="5301208"/>
          </a:xfrm>
        </p:spPr>
        <p:txBody>
          <a:bodyPr/>
          <a:lstStyle/>
          <a:p>
            <a:pPr algn="l">
              <a:buFont typeface="Wingdings" pitchFamily="2" charset="2"/>
              <a:buChar char="Ø"/>
            </a:pP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Ще з дитинства ми починаємо розуміти, що комфортність життя людини залежить від того чи є електричний струм. Він оточує нас повсюди. Електричний струм підводять до будинку чи квартири. </a:t>
            </a:r>
          </a:p>
          <a:p>
            <a:pPr algn="l">
              <a:buFont typeface="Wingdings" pitchFamily="2" charset="2"/>
              <a:buChar char="Ø"/>
            </a:pP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Тому наявність електричного струму – це зокрема ефективна робота всіх побутових приладів в будинку чи квартирі. </a:t>
            </a:r>
          </a:p>
          <a:p>
            <a:pPr algn="l">
              <a:buFont typeface="Wingdings" pitchFamily="2" charset="2"/>
              <a:buChar char="Ø"/>
            </a:pPr>
            <a:endParaRPr lang="uk-UA" dirty="0" smtClean="0"/>
          </a:p>
          <a:p>
            <a:pPr algn="l"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ransition advTm="12215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246313"/>
          </a:xfrm>
        </p:spPr>
        <p:txBody>
          <a:bodyPr>
            <a:noAutofit/>
          </a:bodyPr>
          <a:lstStyle/>
          <a:p>
            <a:pPr algn="l"/>
            <a:r>
              <a:rPr lang="uk-UA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Презентацію підготувала:</a:t>
            </a:r>
            <a:br>
              <a:rPr lang="uk-UA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7847880" cy="3626992"/>
          </a:xfrm>
        </p:spPr>
        <p:txBody>
          <a:bodyPr>
            <a:noAutofit/>
          </a:bodyPr>
          <a:lstStyle/>
          <a:p>
            <a:pPr algn="ctr"/>
            <a:r>
              <a:rPr lang="uk-UA" sz="5400" b="1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Кулібаба</a:t>
            </a:r>
            <a:r>
              <a:rPr lang="uk-UA" sz="54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Ганна</a:t>
            </a:r>
          </a:p>
          <a:p>
            <a:pPr algn="ctr"/>
            <a:r>
              <a:rPr lang="uk-UA" sz="54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Учениця 9-В класу</a:t>
            </a:r>
          </a:p>
          <a:p>
            <a:pPr algn="ctr"/>
            <a:r>
              <a:rPr lang="uk-UA" sz="54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ЗОШ 1-3 ст. № 1 </a:t>
            </a:r>
          </a:p>
          <a:p>
            <a:pPr algn="ctr"/>
            <a:r>
              <a:rPr lang="uk-UA" sz="54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</a:t>
            </a:r>
            <a:r>
              <a:rPr lang="uk-UA" sz="54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 Калинівка </a:t>
            </a:r>
            <a:endParaRPr lang="ru-RU" sz="54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4977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0" y="0"/>
            <a:ext cx="3574256" cy="6858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Електричний струм - упорядкований рух електричного заряджених частинок у просторі.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Розрізняють електричний струм провідності та конвекційний струм.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Електричний струм провідності пов’язаний з рухом заряджених частинок у тілі.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Конвекційний струм пов’язаний з рухом у просторі зарядженого тіла.</a:t>
            </a:r>
          </a:p>
          <a:p>
            <a:pPr>
              <a:buFont typeface="Wingdings" pitchFamily="2" charset="2"/>
              <a:buChar char="Ø"/>
            </a:pPr>
            <a:endParaRPr lang="ru-RU" sz="2400" dirty="0"/>
          </a:p>
        </p:txBody>
      </p:sp>
      <p:pic>
        <p:nvPicPr>
          <p:cNvPr id="5" name="Содержимое 4" descr="default.jpe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622339" y="548680"/>
            <a:ext cx="5198133" cy="5832648"/>
          </a:xfrm>
        </p:spPr>
      </p:pic>
    </p:spTree>
  </p:cSld>
  <p:clrMapOvr>
    <a:masterClrMapping/>
  </p:clrMapOvr>
  <p:transition advTm="15117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700808"/>
          </a:xfrm>
        </p:spPr>
        <p:txBody>
          <a:bodyPr/>
          <a:lstStyle/>
          <a:p>
            <a:pPr algn="ctr"/>
            <a:r>
              <a:rPr lang="uk-UA" dirty="0" smtClean="0"/>
              <a:t>Умови для виникнення електричного струму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1916832"/>
            <a:ext cx="8062912" cy="4752528"/>
          </a:xfrm>
        </p:spPr>
        <p:txBody>
          <a:bodyPr>
            <a:normAutofit fontScale="85000" lnSpcReduction="20000"/>
          </a:bodyPr>
          <a:lstStyle/>
          <a:p>
            <a:pPr marL="514350" indent="-514350" algn="l">
              <a:buAutoNum type="arabicPeriod"/>
            </a:pPr>
            <a: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Наявність у тілі вільних заряджених частинок, які могли б у ньому рухатись.</a:t>
            </a:r>
          </a:p>
          <a:p>
            <a:pPr marL="514350" indent="-514350" algn="l">
              <a:buAutoNum type="arabicPeriod"/>
            </a:pPr>
            <a: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Наявність електричного поля. Під дією електричного поля заряджені частинки починають рухатись у напрямку дії на них електричних сил. Так виникає електричний струм.</a:t>
            </a:r>
          </a:p>
          <a:p>
            <a:pPr marL="514350" indent="-514350" algn="l">
              <a:buAutoNum type="arabicPeriod"/>
            </a:pPr>
            <a:endParaRPr lang="uk-UA" dirty="0" smtClean="0"/>
          </a:p>
          <a:p>
            <a:pPr marL="514350" indent="-514350" algn="l">
              <a:buAutoNum type="arabicPeriod"/>
            </a:pPr>
            <a:endParaRPr lang="uk-UA" dirty="0" smtClean="0"/>
          </a:p>
          <a:p>
            <a:pPr marL="514350" indent="-514350" algn="l">
              <a:buAutoNum type="arabicPeriod"/>
            </a:pPr>
            <a:endParaRPr lang="uk-UA" dirty="0" smtClean="0"/>
          </a:p>
          <a:p>
            <a:pPr marL="514350" indent="-514350" algn="l">
              <a:buAutoNum type="arabicPeriod"/>
            </a:pPr>
            <a:endParaRPr lang="ru-RU" dirty="0"/>
          </a:p>
        </p:txBody>
      </p:sp>
    </p:spTree>
  </p:cSld>
  <p:clrMapOvr>
    <a:masterClrMapping/>
  </p:clrMapOvr>
  <p:transition advTm="1482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1"/>
            <a:ext cx="8062912" cy="1340768"/>
          </a:xfrm>
        </p:spPr>
        <p:txBody>
          <a:bodyPr/>
          <a:lstStyle/>
          <a:p>
            <a:pPr algn="l"/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Дії електричного струму 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4607720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uk-U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Теплова </a:t>
            </a:r>
          </a:p>
          <a:p>
            <a:pPr marL="514350" indent="-514350" algn="l">
              <a:buAutoNum type="arabicPeriod"/>
            </a:pPr>
            <a:r>
              <a:rPr lang="uk-U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Світлова</a:t>
            </a:r>
          </a:p>
          <a:p>
            <a:pPr marL="514350" indent="-514350" algn="l">
              <a:buAutoNum type="arabicPeriod"/>
            </a:pPr>
            <a:r>
              <a:rPr lang="uk-U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Магнітна</a:t>
            </a:r>
          </a:p>
          <a:p>
            <a:pPr marL="514350" indent="-514350" algn="l">
              <a:buAutoNum type="arabicPeriod"/>
            </a:pPr>
            <a:r>
              <a:rPr lang="uk-U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Механічна</a:t>
            </a:r>
          </a:p>
          <a:p>
            <a:pPr marL="514350" indent="-514350" algn="l">
              <a:buAutoNum type="arabicPeriod"/>
            </a:pPr>
            <a:r>
              <a:rPr lang="uk-U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хімічна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7067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39"/>
            <a:ext cx="9144000" cy="1872209"/>
          </a:xfrm>
        </p:spPr>
        <p:txBody>
          <a:bodyPr>
            <a:noAutofit/>
          </a:bodyPr>
          <a:lstStyle/>
          <a:p>
            <a:pPr algn="ctr"/>
            <a:r>
              <a:rPr lang="uk-UA" sz="5400" dirty="0" smtClean="0"/>
              <a:t>Теплова та світлова дія</a:t>
            </a:r>
            <a:br>
              <a:rPr lang="uk-UA" sz="5400" dirty="0" smtClean="0"/>
            </a:b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340768"/>
            <a:ext cx="5724128" cy="5517232"/>
          </a:xfrm>
        </p:spPr>
        <p:txBody>
          <a:bodyPr>
            <a:normAutofit fontScale="85000" lnSpcReduction="10000"/>
          </a:bodyPr>
          <a:lstStyle/>
          <a:p>
            <a:pPr algn="l">
              <a:buFont typeface="Wingdings" pitchFamily="2" charset="2"/>
              <a:buChar char="§"/>
            </a:pPr>
            <a:r>
              <a:rPr lang="uk-UA" sz="4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Ці дії електричного струму спостерігаються в електричній лампі розжарювання.</a:t>
            </a:r>
          </a:p>
          <a:p>
            <a:pPr algn="l">
              <a:buFont typeface="Wingdings" pitchFamily="2" charset="2"/>
              <a:buChar char="§"/>
            </a:pPr>
            <a:r>
              <a:rPr lang="uk-UA" sz="4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Температура спіралі лампи настільки висока, що вона розжарюється до яскравого свічення </a:t>
            </a:r>
            <a:endParaRPr lang="ru-RU" sz="44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26" name="Picture 2" descr="G:\Фізика\1225465428_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140968"/>
            <a:ext cx="2628809" cy="3687390"/>
          </a:xfrm>
          <a:prstGeom prst="rect">
            <a:avLst/>
          </a:prstGeom>
          <a:noFill/>
        </p:spPr>
      </p:pic>
      <p:pic>
        <p:nvPicPr>
          <p:cNvPr id="1027" name="Picture 3" descr="G:\Фізика\pho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1" y="1268760"/>
            <a:ext cx="3545009" cy="2304256"/>
          </a:xfrm>
          <a:prstGeom prst="rect">
            <a:avLst/>
          </a:prstGeom>
          <a:noFill/>
        </p:spPr>
      </p:pic>
    </p:spTree>
  </p:cSld>
  <p:clrMapOvr>
    <a:masterClrMapping/>
  </p:clrMapOvr>
  <p:transition advTm="1223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04664"/>
            <a:ext cx="4067944" cy="6120680"/>
          </a:xfrm>
        </p:spPr>
        <p:txBody>
          <a:bodyPr>
            <a:normAutofit fontScale="90000"/>
          </a:bodyPr>
          <a:lstStyle/>
          <a:p>
            <a:pPr algn="ctr">
              <a:buFont typeface="Wingdings" pitchFamily="2" charset="2"/>
              <a:buChar char="v"/>
            </a:pPr>
            <a:r>
              <a:rPr lang="uk-UA" sz="3200" dirty="0" smtClean="0"/>
              <a:t>Теплова дія електричного струму використовується в усіх побутових </a:t>
            </a:r>
            <a:r>
              <a:rPr lang="uk-UA" sz="3200" dirty="0" err="1" smtClean="0"/>
              <a:t>електронагрівних</a:t>
            </a:r>
            <a:r>
              <a:rPr lang="uk-UA" sz="3200" dirty="0" smtClean="0"/>
              <a:t>  прикладах. </a:t>
            </a:r>
            <a:br>
              <a:rPr lang="uk-UA" sz="3200" dirty="0" smtClean="0"/>
            </a:br>
            <a:r>
              <a:rPr lang="uk-UA" sz="3200" dirty="0" smtClean="0"/>
              <a:t>Наприклад: в електропрасці, електричному чайнику, тостері, електрогрілці. </a:t>
            </a:r>
            <a:endParaRPr lang="ru-RU" sz="3200" dirty="0"/>
          </a:p>
        </p:txBody>
      </p:sp>
      <p:pic>
        <p:nvPicPr>
          <p:cNvPr id="2050" name="Picture 2" descr="G:\Фізика\gen__vyr_30798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-315416"/>
            <a:ext cx="2857500" cy="2857500"/>
          </a:xfrm>
          <a:prstGeom prst="rect">
            <a:avLst/>
          </a:prstGeom>
          <a:noFill/>
        </p:spPr>
      </p:pic>
      <p:pic>
        <p:nvPicPr>
          <p:cNvPr id="2051" name="Picture 3" descr="G:\Фізика\impuls-m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564904"/>
            <a:ext cx="3771900" cy="3911600"/>
          </a:xfrm>
          <a:prstGeom prst="rect">
            <a:avLst/>
          </a:prstGeom>
          <a:noFill/>
        </p:spPr>
      </p:pic>
    </p:spTree>
  </p:cSld>
  <p:clrMapOvr>
    <a:masterClrMapping/>
  </p:clrMapOvr>
  <p:transition advTm="10109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1"/>
            <a:ext cx="8062912" cy="1124743"/>
          </a:xfrm>
        </p:spPr>
        <p:txBody>
          <a:bodyPr>
            <a:noAutofit/>
          </a:bodyPr>
          <a:lstStyle/>
          <a:p>
            <a:pPr algn="ctr"/>
            <a:r>
              <a:rPr lang="uk-UA" sz="8000" dirty="0" smtClean="0"/>
              <a:t>Магнітна дія 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268760"/>
            <a:ext cx="4176464" cy="5589240"/>
          </a:xfrm>
        </p:spPr>
        <p:txBody>
          <a:bodyPr>
            <a:normAutofit fontScale="92500" lnSpcReduction="20000"/>
          </a:bodyPr>
          <a:lstStyle/>
          <a:p>
            <a:pPr algn="l">
              <a:buFont typeface="Wingdings" pitchFamily="2" charset="2"/>
              <a:buChar char="ü"/>
            </a:pPr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Провідник зі струмом набуває магнітних властивостей.</a:t>
            </a:r>
          </a:p>
          <a:p>
            <a:pPr algn="l">
              <a:buFont typeface="Wingdings" pitchFamily="2" charset="2"/>
              <a:buChar char="ü"/>
            </a:pPr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Спостерігається при наявності електричного струму в будь-яких провідниках (твердих, рідких,газоподібних).</a:t>
            </a:r>
          </a:p>
          <a:p>
            <a:pPr algn="l">
              <a:buFont typeface="Wingdings" pitchFamily="2" charset="2"/>
              <a:buChar char="ü"/>
            </a:pPr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Магнітна дія використовується в гальванометрах, компасах</a:t>
            </a:r>
            <a:r>
              <a:rPr lang="uk-UA" dirty="0" smtClean="0"/>
              <a:t>. </a:t>
            </a:r>
            <a:endParaRPr lang="ru-RU" dirty="0"/>
          </a:p>
        </p:txBody>
      </p:sp>
      <p:pic>
        <p:nvPicPr>
          <p:cNvPr id="3074" name="Picture 2" descr="G:\Фізика\vchen-sontse-v-starost-mozhe-obzavestisya-quotsaturnianskih-kltsyamiquot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908720"/>
            <a:ext cx="3045638" cy="2400796"/>
          </a:xfrm>
          <a:prstGeom prst="rect">
            <a:avLst/>
          </a:prstGeom>
          <a:noFill/>
        </p:spPr>
      </p:pic>
      <p:pic>
        <p:nvPicPr>
          <p:cNvPr id="3075" name="Picture 3" descr="G:\Фізика\25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2744755"/>
            <a:ext cx="3347864" cy="2231909"/>
          </a:xfrm>
          <a:prstGeom prst="rect">
            <a:avLst/>
          </a:prstGeom>
          <a:noFill/>
        </p:spPr>
      </p:pic>
      <p:pic>
        <p:nvPicPr>
          <p:cNvPr id="3076" name="Picture 4" descr="G:\Фізика\15884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4581128"/>
            <a:ext cx="3456384" cy="2304256"/>
          </a:xfrm>
          <a:prstGeom prst="rect">
            <a:avLst/>
          </a:prstGeom>
          <a:noFill/>
        </p:spPr>
      </p:pic>
    </p:spTree>
  </p:cSld>
  <p:clrMapOvr>
    <a:masterClrMapping/>
  </p:clrMapOvr>
  <p:transition advTm="10156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780928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Гальванометр – високочутливий прилад для виміру малих постійних і змінних електричних струмів.</a:t>
            </a:r>
            <a:endParaRPr lang="ru-RU" dirty="0"/>
          </a:p>
        </p:txBody>
      </p:sp>
      <p:pic>
        <p:nvPicPr>
          <p:cNvPr id="4098" name="Picture 2" descr="G:\Фізика\1346316549_1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881052"/>
            <a:ext cx="4281565" cy="3976948"/>
          </a:xfrm>
          <a:prstGeom prst="rect">
            <a:avLst/>
          </a:prstGeom>
          <a:noFill/>
        </p:spPr>
      </p:pic>
      <p:pic>
        <p:nvPicPr>
          <p:cNvPr id="4099" name="Picture 3" descr="G:\Фізика\images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2828067"/>
            <a:ext cx="3024336" cy="4037645"/>
          </a:xfrm>
          <a:prstGeom prst="rect">
            <a:avLst/>
          </a:prstGeom>
          <a:noFill/>
        </p:spPr>
      </p:pic>
    </p:spTree>
  </p:cSld>
  <p:clrMapOvr>
    <a:masterClrMapping/>
  </p:clrMapOvr>
  <p:transition advTm="7098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4572000" cy="6858000"/>
          </a:xfrm>
        </p:spPr>
        <p:txBody>
          <a:bodyPr>
            <a:normAutofit fontScale="77500" lnSpcReduction="20000"/>
          </a:bodyPr>
          <a:lstStyle/>
          <a:p>
            <a:pPr algn="l">
              <a:buFont typeface="Wingdings" pitchFamily="2" charset="2"/>
              <a:buChar char="ü"/>
            </a:pPr>
            <a:r>
              <a:rPr lang="uk-UA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Компас – прилад для орієнтування на земній поверхні і гірничих виробах відносно напряму магнітного або географічного меридіана.</a:t>
            </a:r>
          </a:p>
          <a:p>
            <a:pPr algn="l">
              <a:buFont typeface="Wingdings" pitchFamily="2" charset="2"/>
              <a:buChar char="ü"/>
            </a:pPr>
            <a:r>
              <a:rPr lang="uk-UA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Принцип дії компаса заснований на взаємодії магнітного поля постійних магнітів компаса з горизонтальної складової магнітного поля Землі.</a:t>
            </a:r>
          </a:p>
          <a:p>
            <a:pPr algn="l">
              <a:buFont typeface="Wingdings" pitchFamily="2" charset="2"/>
              <a:buChar char="ü"/>
            </a:pPr>
            <a:r>
              <a:rPr lang="uk-UA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Магнітна стрілка, яка вільно обертається, повертається довкола осі, розташовуючись уздовж силових ліній магнітного поля.</a:t>
            </a:r>
          </a:p>
          <a:p>
            <a:pPr algn="l">
              <a:buFont typeface="Wingdings" pitchFamily="2" charset="2"/>
              <a:buChar char="ü"/>
            </a:pPr>
            <a:r>
              <a:rPr lang="uk-UA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Таким чином, стрілка завжди вказує одним з кінців у напрямку лінії магнітного поля, яка йде до Північного магнітного плюсу. </a:t>
            </a:r>
            <a:endParaRPr lang="ru-RU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122" name="Picture 2" descr="G:\Фізика\596_komp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60648"/>
            <a:ext cx="3744416" cy="2995533"/>
          </a:xfrm>
          <a:prstGeom prst="rect">
            <a:avLst/>
          </a:prstGeom>
          <a:noFill/>
        </p:spPr>
      </p:pic>
      <p:pic>
        <p:nvPicPr>
          <p:cNvPr id="5123" name="Picture 3" descr="G:\Фізика\12265688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7846" y="3140968"/>
            <a:ext cx="4116154" cy="3539892"/>
          </a:xfrm>
          <a:prstGeom prst="rect">
            <a:avLst/>
          </a:prstGeom>
          <a:noFill/>
        </p:spPr>
      </p:pic>
    </p:spTree>
  </p:cSld>
  <p:clrMapOvr>
    <a:masterClrMapping/>
  </p:clrMapOvr>
  <p:transition advTm="20451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88</TotalTime>
  <Words>541</Words>
  <Application>Microsoft Office PowerPoint</Application>
  <PresentationFormat>Экран (4:3)</PresentationFormat>
  <Paragraphs>53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Яркая</vt:lpstr>
      <vt:lpstr>Дії електричного струму та їх застосування</vt:lpstr>
      <vt:lpstr>Слайд 2</vt:lpstr>
      <vt:lpstr>Умови для виникнення електричного струму</vt:lpstr>
      <vt:lpstr>Дії електричного струму </vt:lpstr>
      <vt:lpstr>Теплова та світлова дія </vt:lpstr>
      <vt:lpstr>Теплова дія електричного струму використовується в усіх побутових електронагрівних  прикладах.  Наприклад: в електропрасці, електричному чайнику, тостері, електрогрілці. </vt:lpstr>
      <vt:lpstr>Магнітна дія </vt:lpstr>
      <vt:lpstr>Гальванометр – високочутливий прилад для виміру малих постійних і змінних електричних струмів.</vt:lpstr>
      <vt:lpstr>Слайд 9</vt:lpstr>
      <vt:lpstr>Хімічна дія</vt:lpstr>
      <vt:lpstr>Слайд 11</vt:lpstr>
      <vt:lpstr>Механічна дія</vt:lpstr>
      <vt:lpstr>Слайд 13</vt:lpstr>
      <vt:lpstr>Напрям електричного струму</vt:lpstr>
      <vt:lpstr>Роль електричного струму в житті людини</vt:lpstr>
      <vt:lpstr>Презентацію підготувала: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Дії електричного струму та їх застосування</dc:title>
  <dc:creator>user</dc:creator>
  <cp:lastModifiedBy>user</cp:lastModifiedBy>
  <cp:revision>11</cp:revision>
  <dcterms:created xsi:type="dcterms:W3CDTF">2013-12-19T16:15:50Z</dcterms:created>
  <dcterms:modified xsi:type="dcterms:W3CDTF">2013-12-19T17:54:17Z</dcterms:modified>
</cp:coreProperties>
</file>