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55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BF8932-DB51-4F83-8F68-0F6084255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E4C98-0C99-4CFC-8E6F-30E6596D3C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F6CED-508A-4058-BF8F-A02759970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54F1FB-75C2-4755-A0E2-75A0C1691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A5C837-849B-4B35-9781-A14D58E482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CD60B-68E3-4593-ADF2-ACB293C4F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0776-40DD-4CB9-941F-DA6C9B8EE0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9A42-2F98-4B5D-841F-1BAE55ABB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A90AD-27E1-4118-BC0B-240CF1DAB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C2DD4-CD71-475D-9F07-9478780B9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BE431-6FBB-4238-B205-CD5697C41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6230-1BF4-4A87-BFD0-4DB357F47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D5390-A307-4932-B35A-D9281BC0DB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629A36E-60C6-42C0-8CA1-351C89271F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772400" cy="1470025"/>
          </a:xfrm>
        </p:spPr>
        <p:txBody>
          <a:bodyPr/>
          <a:lstStyle/>
          <a:p>
            <a:r>
              <a:rPr lang="uk-UA"/>
              <a:t>Філософія нового часу і доби просвітництва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24175"/>
            <a:ext cx="6624638" cy="2736850"/>
          </a:xfrm>
        </p:spPr>
        <p:txBody>
          <a:bodyPr/>
          <a:lstStyle/>
          <a:p>
            <a:pPr marL="609600" indent="-609600" algn="ctr"/>
            <a:r>
              <a:rPr lang="uk-UA" sz="2800"/>
              <a:t>Урок 3. </a:t>
            </a:r>
          </a:p>
          <a:p>
            <a:pPr marL="609600" indent="-609600" algn="l">
              <a:buFontTx/>
              <a:buAutoNum type="arabicPeriod"/>
            </a:pPr>
            <a:r>
              <a:rPr lang="uk-UA" sz="2800"/>
              <a:t>Природжені ідеї Рене Декарта.</a:t>
            </a:r>
          </a:p>
          <a:p>
            <a:pPr marL="609600" indent="-609600" algn="l">
              <a:buFontTx/>
              <a:buAutoNum type="arabicPeriod"/>
            </a:pPr>
            <a:r>
              <a:rPr lang="uk-UA" sz="2800"/>
              <a:t>Дійсність — потік відчуттів. Готфрід Лейбніц, Джордж Берклі, Девід Юм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620713"/>
            <a:ext cx="7058025" cy="5903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Свідомість автономна й живе власним життям, у ній початково міститься в неявній формі все те, про що потрібно дізнатися. Тому набути знання можна поза будь-яким безпосереднім контактом із навколишнім світом, без експериментування, життєвої практики й незалежно від досвіду. 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sz="2400"/>
          </a:p>
          <a:p>
            <a:pPr>
              <a:lnSpc>
                <a:spcPct val="90000"/>
              </a:lnSpc>
            </a:pPr>
            <a:r>
              <a:rPr lang="uk-UA" sz="2400"/>
              <a:t>Можна відкрити невідомі глибини буття й збагнути таємниці сущого, не виходячи з власного кабінету, — одним лише всепроникним актом умогляду, тобто мисленням, духом охопити Всесвіт і вичерпати тисячі істин, тому що так чи інакше вони вже наявні в нашій думці.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125538"/>
            <a:ext cx="4032250" cy="48847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uk-UA" sz="2000"/>
          </a:p>
          <a:p>
            <a:pPr>
              <a:lnSpc>
                <a:spcPct val="90000"/>
              </a:lnSpc>
            </a:pPr>
            <a:r>
              <a:rPr lang="uk-UA" sz="2000"/>
              <a:t>У епоху Відродження, коли ще була жива віра в чарівництво і чудо, а, з іншого боку, видатні перемоги здобувала розкріпачена від кайданів схоластики наука, фігура доктора Фауста, що уявлялася багатьом плодом союзу відважного розуму з нечистою силою, швидко придбала легендарні контури і широку популярність.</a:t>
            </a:r>
          </a:p>
        </p:txBody>
      </p:sp>
      <p:pic>
        <p:nvPicPr>
          <p:cNvPr id="51207" name="Picture 7" descr="Idealporträt_Joannes_Faustu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773238"/>
            <a:ext cx="2587625" cy="33845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549275"/>
            <a:ext cx="4762500" cy="5975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/>
              <a:t>У 1587 у Німеччині у виданні Шпіса з'явилася перша літературна обробка легенди про Фауста, так звана «народна книга»: «historia von Dr. Iohann Fausten».</a:t>
            </a:r>
          </a:p>
          <a:p>
            <a:pPr>
              <a:lnSpc>
                <a:spcPct val="90000"/>
              </a:lnSpc>
            </a:pPr>
            <a:r>
              <a:rPr lang="uk-UA" sz="2000"/>
              <a:t>Автор, мабуть лютеранський клірик, зображає Фауста зухвалим нечестивцем, що вступив в союз з дияволом заради придбання великих знання і сили </a:t>
            </a:r>
          </a:p>
          <a:p>
            <a:pPr>
              <a:lnSpc>
                <a:spcPct val="90000"/>
              </a:lnSpc>
            </a:pPr>
            <a:r>
              <a:rPr lang="uk-UA" sz="2000"/>
              <a:t>Фінальний розділ книги оповідає про «страшний і страхітливий кінець» Фауста: його розривають біси, і душа його йде в пекло. Характерно при цьому, що Фаусту додані риси гуманіста. </a:t>
            </a:r>
          </a:p>
        </p:txBody>
      </p:sp>
      <p:pic>
        <p:nvPicPr>
          <p:cNvPr id="53255" name="Picture 7" descr="VolksbuchFaust-portad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981075"/>
            <a:ext cx="2628900" cy="374332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549275"/>
            <a:ext cx="4105275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Найбільш могутнього свого художнього виразу тема Фауста досягає в трагедії Гете</a:t>
            </a:r>
          </a:p>
          <a:p>
            <a:pPr>
              <a:lnSpc>
                <a:spcPct val="80000"/>
              </a:lnSpc>
            </a:pPr>
            <a:r>
              <a:rPr lang="uk-UA" sz="2400"/>
              <a:t>Фауст виростає в колосальну фігуру. Він — символ можливостей і долі людства. </a:t>
            </a:r>
          </a:p>
          <a:p>
            <a:pPr>
              <a:lnSpc>
                <a:spcPct val="80000"/>
              </a:lnSpc>
            </a:pPr>
            <a:r>
              <a:rPr lang="uk-UA" sz="2400"/>
              <a:t>Його перемога над духом заперечення і згубної порожнечі (Мефістофель) знаменує тріумф творчих сил людства, його незламної життєздатності і творчої потужності.</a:t>
            </a:r>
          </a:p>
        </p:txBody>
      </p:sp>
      <p:pic>
        <p:nvPicPr>
          <p:cNvPr id="55303" name="Picture 7" descr="Doktor_faust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916113"/>
            <a:ext cx="2997200" cy="3306762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692150"/>
            <a:ext cx="4537075" cy="5616575"/>
          </a:xfrm>
        </p:spPr>
        <p:txBody>
          <a:bodyPr/>
          <a:lstStyle/>
          <a:p>
            <a:r>
              <a:rPr lang="uk-UA" sz="2800">
                <a:latin typeface="Cambria" pitchFamily="18" charset="0"/>
              </a:rPr>
              <a:t>У трагедії Йоганна Вольфганга Ґете «Фауст» бакалавр запально виголошує такі слова:</a:t>
            </a:r>
          </a:p>
          <a:p>
            <a:endParaRPr lang="uk-UA" sz="2800" i="1">
              <a:latin typeface="Cambria" pitchFamily="18" charset="0"/>
            </a:endParaRPr>
          </a:p>
          <a:p>
            <a:pPr algn="ctr">
              <a:buFontTx/>
              <a:buNone/>
            </a:pPr>
            <a:r>
              <a:rPr lang="uk-UA" sz="2400" i="1">
                <a:latin typeface="Cambria" pitchFamily="18" charset="0"/>
              </a:rPr>
              <a:t>Все дослід, дослід! </a:t>
            </a:r>
          </a:p>
          <a:p>
            <a:pPr algn="ctr">
              <a:buFontTx/>
              <a:buNone/>
            </a:pPr>
            <a:r>
              <a:rPr lang="uk-UA" sz="2400" i="1">
                <a:latin typeface="Cambria" pitchFamily="18" charset="0"/>
              </a:rPr>
              <a:t>Дослід — це дурня.</a:t>
            </a:r>
          </a:p>
          <a:p>
            <a:pPr algn="ctr">
              <a:buFontTx/>
              <a:buNone/>
            </a:pPr>
            <a:r>
              <a:rPr lang="uk-UA" sz="2400" i="1">
                <a:latin typeface="Cambria" pitchFamily="18" charset="0"/>
              </a:rPr>
              <a:t>Значимість духу — дослід не покриє. </a:t>
            </a:r>
          </a:p>
          <a:p>
            <a:pPr algn="ctr">
              <a:buFontTx/>
              <a:buNone/>
            </a:pPr>
            <a:r>
              <a:rPr lang="uk-UA" sz="2400" i="1">
                <a:latin typeface="Cambria" pitchFamily="18" charset="0"/>
              </a:rPr>
              <a:t>Все, що пізнали до цих пір, </a:t>
            </a:r>
          </a:p>
          <a:p>
            <a:pPr algn="ctr">
              <a:buFontTx/>
              <a:buNone/>
            </a:pPr>
            <a:r>
              <a:rPr lang="uk-UA" sz="2400" i="1">
                <a:latin typeface="Cambria" pitchFamily="18" charset="0"/>
              </a:rPr>
              <a:t>Шукати й знати не вартує.</a:t>
            </a:r>
          </a:p>
        </p:txBody>
      </p:sp>
      <p:pic>
        <p:nvPicPr>
          <p:cNvPr id="49159" name="Picture 7" descr="Idealporträt_Joannes_Faustu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44675"/>
            <a:ext cx="2368550" cy="30956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836613"/>
            <a:ext cx="6481763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i="1">
                <a:latin typeface="Cambria" pitchFamily="18" charset="0"/>
              </a:rPr>
              <a:t>Учення Ф.Бекона і Р. Декарта були першими філософськими системами Нового часу. </a:t>
            </a:r>
          </a:p>
          <a:p>
            <a:pPr>
              <a:lnSpc>
                <a:spcPct val="90000"/>
              </a:lnSpc>
            </a:pPr>
            <a:r>
              <a:rPr lang="uk-UA" i="1">
                <a:latin typeface="Cambria" pitchFamily="18" charset="0"/>
              </a:rPr>
              <a:t>Вони подібні в трактуванні цілей духовної діяльності людини і розрізняються поглядами на основний метод пізнання або шлях реалізації поставлених завдань.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692150"/>
            <a:ext cx="6553200" cy="5434013"/>
          </a:xfrm>
        </p:spPr>
        <p:txBody>
          <a:bodyPr/>
          <a:lstStyle/>
          <a:p>
            <a:r>
              <a:rPr lang="uk-UA"/>
              <a:t>Одне з провідних філософських питань — </a:t>
            </a:r>
            <a:r>
              <a:rPr lang="uk-UA" i="1" u="sng"/>
              <a:t>про співвідношення об'єктивного та суб'єктивного, світу і людини</a:t>
            </a:r>
            <a:r>
              <a:rPr lang="uk-UA"/>
              <a:t> — досить самобутньо розглядали англійські мислителі Джордж Берклі (1685-1753) та Девід Юм (1711-1776).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404813"/>
            <a:ext cx="4032250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/>
              <a:t>Джордж Берклі (англ. George Berkeley відомий також як: єпископ Джордж Берклі; *12 березня 1685—†14 січня 1753) — впливовий ірландський філософ, відомий своїми роботами про суб'єктивний ідеалізм, підсумований в його книзі «Бути це відчувати» (лат. «Esse est percipi»). </a:t>
            </a:r>
          </a:p>
          <a:p>
            <a:pPr>
              <a:lnSpc>
                <a:spcPct val="80000"/>
              </a:lnSpc>
            </a:pPr>
            <a:r>
              <a:rPr lang="uk-UA" sz="1600"/>
              <a:t>Він написав цілий ряд робіт, найбільш відома з яких — «Трактати про принципи людського знання» (1710) і «Три діалоги між Хілами та Філонами» (1713) (Філон, «Коханець розуму», представляв самого Берклі. Хіли, названі за старогрецьким словом що означає «речовина», представляли ідеї Лока). В 1734 він опублікував книгу «Аналітик», критику основ науки, дуже впливову в подальшому розвитку математики. </a:t>
            </a:r>
          </a:p>
          <a:p>
            <a:pPr>
              <a:lnSpc>
                <a:spcPct val="80000"/>
              </a:lnSpc>
            </a:pPr>
            <a:r>
              <a:rPr lang="uk-UA" sz="1600"/>
              <a:t>Місто Берклі (Каліфорнія) та університет, який там знаходиться, названі на його честь. Житловий коледж в Єльському університеті також носить його ім'я.</a:t>
            </a:r>
          </a:p>
        </p:txBody>
      </p:sp>
      <p:pic>
        <p:nvPicPr>
          <p:cNvPr id="59399" name="Picture 7" descr="George_Berkeley_by_John_Smibert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557338"/>
            <a:ext cx="2676525" cy="3633787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549275"/>
            <a:ext cx="4321175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Девід Г'юм (у радянській літературі здебільшого Юм, англ. David Hume, при народженні Гом (англ. Home), 26 квітня 1711—1776) — шотландський філософ-емпірист, історик та економіст, діяч епохи Просвітництва.</a:t>
            </a:r>
          </a:p>
          <a:p>
            <a:pPr>
              <a:lnSpc>
                <a:spcPct val="90000"/>
              </a:lnSpc>
            </a:pPr>
            <a:r>
              <a:rPr lang="uk-UA" sz="2400"/>
              <a:t>Г'юма часто називаюсь провідним неоскептиком вісімнадцятого сторіччя.</a:t>
            </a:r>
          </a:p>
        </p:txBody>
      </p:sp>
      <p:pic>
        <p:nvPicPr>
          <p:cNvPr id="61447" name="Picture 7" descr="David_Hum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28775"/>
            <a:ext cx="2792413" cy="338455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341438"/>
            <a:ext cx="6840538" cy="4784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Лейбніц стверджував, що немає нічого в розумі, чого раніше не було б у відчуттях. Відчуття — це ті канали, якими до нас надходить інформація про наявність за межами нашого організму певної реальності. </a:t>
            </a:r>
          </a:p>
          <a:p>
            <a:pPr>
              <a:lnSpc>
                <a:spcPct val="90000"/>
              </a:lnSpc>
            </a:pPr>
            <a:r>
              <a:rPr lang="uk-UA" sz="2800"/>
              <a:t>Проте де гарантія того, що вони точно відтворюють дійсність і надають достовірне знання про неї?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765175"/>
            <a:ext cx="3673475" cy="56165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/>
              <a:t>Рене́ Дека́рт (фр. René Descartes, лат. Renatus Cartesius — Картезій; *31 березня 1596, Ла-Е-ан-Турен (фр. La Haye en Touraine) [зараз місто Декарт], департамент Ендр і Луара, Франція — †11 лютого 1650, Стокгольм) — французький філософ, фізик, фізіолог, математик, основоположник аналітичної геометрії. </a:t>
            </a:r>
          </a:p>
          <a:p>
            <a:pPr>
              <a:lnSpc>
                <a:spcPct val="80000"/>
              </a:lnSpc>
            </a:pPr>
            <a:r>
              <a:rPr lang="uk-UA" sz="1600"/>
              <a:t>У математиці Декарт запровадив Декартову систему координат, дав поняття змінної величини і функції, ввів багато алгебраїчних позначень. </a:t>
            </a:r>
          </a:p>
          <a:p>
            <a:pPr>
              <a:lnSpc>
                <a:spcPct val="80000"/>
              </a:lnSpc>
            </a:pPr>
            <a:r>
              <a:rPr lang="uk-UA" sz="1600"/>
              <a:t>У фізиці він сформулював закон збереження кількості руху, запровадив поняття імпульсу сили. </a:t>
            </a:r>
          </a:p>
          <a:p>
            <a:pPr>
              <a:lnSpc>
                <a:spcPct val="80000"/>
              </a:lnSpc>
            </a:pPr>
            <a:r>
              <a:rPr lang="uk-UA" sz="1600"/>
              <a:t>Декарт — автор методу радикального сумніву в філософії, механіцизму у фізиці, предтеча рефлексології.</a:t>
            </a:r>
          </a:p>
        </p:txBody>
      </p:sp>
      <p:pic>
        <p:nvPicPr>
          <p:cNvPr id="36872" name="Picture 8" descr="Frans_Hals_-_Portret_van_René_Descarte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125538"/>
            <a:ext cx="3084512" cy="377507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692150"/>
            <a:ext cx="6913563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/>
              <a:t>Пригадаймо: ще грецький софіст Протагор зазначав, що людина — це міра всіх речей, тобто утверджував неможливість існування чогось загальнозначущого і для всіх однакового.</a:t>
            </a:r>
          </a:p>
          <a:p>
            <a:pPr>
              <a:lnSpc>
                <a:spcPct val="80000"/>
              </a:lnSpc>
            </a:pPr>
            <a:r>
              <a:rPr lang="uk-UA" sz="2800"/>
              <a:t> Що кому здається, те для кожного і є істиною. Іншими словами, ми не знаємо, який світ сам по собі, але знаємо те, як кожен із нас його сприймає або бачить; не знаючи об'єктивної картини речей, кожен має своє власне уявлення про реальність.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04813"/>
            <a:ext cx="7272337" cy="6119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Останній і найвідоміший грецький скептик Секст Емпірик (друга половина </a:t>
            </a:r>
            <a:r>
              <a:rPr lang="en-US" sz="2000"/>
              <a:t>II </a:t>
            </a:r>
            <a:r>
              <a:rPr lang="uk-UA" sz="2000"/>
              <a:t>ст. н. е.) приділив цій проблемі також чимало уваги. </a:t>
            </a:r>
            <a:r>
              <a:rPr lang="uk-UA" sz="2000" i="1"/>
              <a:t>«У всіх живих істот, — </a:t>
            </a:r>
            <a:r>
              <a:rPr lang="uk-UA" sz="2000"/>
              <a:t>говорив він, — </a:t>
            </a:r>
            <a:r>
              <a:rPr lang="uk-UA" sz="2000" i="1"/>
              <a:t>по-різному влаштовані органи чуття, тому не дивно, що картина світу в кожної істоти своя і значно відрізняється від уявлень інших». </a:t>
            </a:r>
          </a:p>
          <a:p>
            <a:pPr>
              <a:lnSpc>
                <a:spcPct val="80000"/>
              </a:lnSpc>
            </a:pPr>
            <a:r>
              <a:rPr lang="uk-UA" sz="2000"/>
              <a:t>Наприклад, перед нами кімнатна рослина. Спостерігаючи цей предмет, можна сказати, якої він величини і форми, якого кольору і який має запах, гладеньке або жорстке в нього листя, сухий він чи вологий тощо. У нашій свідомості склалося певне уявлення про нього. </a:t>
            </a:r>
          </a:p>
          <a:p>
            <a:pPr>
              <a:lnSpc>
                <a:spcPct val="80000"/>
              </a:lnSpc>
            </a:pPr>
            <a:r>
              <a:rPr lang="uk-UA" sz="2000"/>
              <a:t>А тепер уявімо, що по цій рослині повзає мураха і теж сприймає його своїми органами чуття, які в неї влаштовані зовсім інакше, аніж наші. Чи буде її враження про цей предмет таким самим, як наше? Швидше за все, воно буде абсолютно іншим. </a:t>
            </a:r>
          </a:p>
          <a:p>
            <a:pPr>
              <a:lnSpc>
                <a:spcPct val="80000"/>
              </a:lnSpc>
            </a:pPr>
            <a:r>
              <a:rPr lang="uk-UA" sz="2000"/>
              <a:t>Отже, відомо, яку картину дійсності малюють кожній живій істоті її органи чуття, але ми нічого не можемо сказати про те, який світ насправді.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549275"/>
            <a:ext cx="67691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/>
              <a:t>Грецький скептик пропонував такий чудовий приклад. Уявімо собі, що перед нами — яблуко. Воно жовте (зорове враження), гладеньке (на дотик), запашне (на нюх), солодке (на смак) і хрустке (на слух). У нас є п'ять органів чуття (так ми влаштовані), і тому нам здається, що предмет спостереження має п'ять названих якостей. </a:t>
            </a:r>
          </a:p>
          <a:p>
            <a:pPr>
              <a:lnSpc>
                <a:spcPct val="80000"/>
              </a:lnSpc>
            </a:pPr>
            <a:r>
              <a:rPr lang="uk-UA" sz="2000"/>
              <a:t>Але якби в яблука було не п'ять якостей, а, скажімо, десять, то скільки б якостей ми сприймали? Однаково п'ять, тому що в нас немає тих органів чуття, якими ми могли б сприйняти решту якостей. </a:t>
            </a:r>
          </a:p>
          <a:p>
            <a:pPr>
              <a:lnSpc>
                <a:spcPct val="80000"/>
              </a:lnSpc>
            </a:pPr>
            <a:r>
              <a:rPr lang="uk-UA" sz="2000"/>
              <a:t>А якби яблуко мало тільки одну якість, то скільки ми в даному випадку сприймали б якостей? Усе одно п'ять, бо кожен орган чуття цю одну якість подавав би по-своєму. І навіть якщо б у яблука взагалі не було жодних якостей, ми все одно сприймали б п'ять, оскільки кожен діючий орган чуття малював би нам якусь певну реальність.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33375"/>
            <a:ext cx="6985000" cy="633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/>
              <a:t>Отже, ми взагалі не в змозі сказати, яким предмет є насправді, але тільки можемо знати, яким він нам здається залежно від наших відчуттів. </a:t>
            </a:r>
          </a:p>
          <a:p>
            <a:pPr>
              <a:lnSpc>
                <a:spcPct val="80000"/>
              </a:lnSpc>
            </a:pPr>
            <a:r>
              <a:rPr lang="uk-UA" sz="2800"/>
              <a:t>Ми сприймаємо світ не таким, який він є сам собою, а таким, яким можемо його сприйняти своїми органами чуття.</a:t>
            </a:r>
          </a:p>
          <a:p>
            <a:pPr>
              <a:lnSpc>
                <a:spcPct val="80000"/>
              </a:lnSpc>
            </a:pPr>
            <a:r>
              <a:rPr lang="uk-UA" sz="2800"/>
              <a:t>Філософська традиція, що розпочинається з Протагора і проходить через учення грецьких скептиків, </a:t>
            </a:r>
            <a:r>
              <a:rPr lang="uk-UA" sz="2800" b="0" u="sng"/>
              <a:t>називається суб'єктивізмом</a:t>
            </a:r>
            <a:r>
              <a:rPr lang="uk-UA" sz="2800"/>
              <a:t> (</a:t>
            </a:r>
            <a:r>
              <a:rPr lang="uk-UA" sz="2800" i="1"/>
              <a:t>об'єктивна реальність недоступна, але цілком відомо, якою вона видається людині, яка пізнає, — суб'єкту).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620713"/>
            <a:ext cx="6911975" cy="5505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Джордж Берклі й Девід Юм були послідовниками цього напряму в новій філософії. Вони стверджували, що, сприймаючи будь-який предмет, ми маємо його слуховий, дотиковий та зоровий образи тощо. Ми дізнаємося про наявність предмета через наші чуття або почуття. Тому правильніше говорити, що перед нами не предмет, а єдність наших відчуттів або чуттєвих його сприйнять.</a:t>
            </a:r>
          </a:p>
          <a:p>
            <a:pPr>
              <a:lnSpc>
                <a:spcPct val="80000"/>
              </a:lnSpc>
            </a:pPr>
            <a:r>
              <a:rPr lang="uk-UA" sz="2400"/>
              <a:t>Те, що ми відчуваємо, і те, що є насправді, зовсім не одне й те саме, але нам доступне тільки чуттєво осяжне. </a:t>
            </a:r>
          </a:p>
          <a:p>
            <a:pPr>
              <a:lnSpc>
                <a:spcPct val="80000"/>
              </a:lnSpc>
            </a:pPr>
            <a:r>
              <a:rPr lang="uk-UA" sz="2400"/>
              <a:t>Можна стверджувати, що дійсність — це сукупність наших відчуттів.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549275"/>
            <a:ext cx="6985000" cy="604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/>
              <a:t>Отже, предметом філософії повинні бути: потік вражень, єдність сприйнять, чуттєвий досвід, а питання про те, який справжній світ, безглузде, оскільки ми відрізані від нього своєю суб'єктивною реальністю (єдністю відчуттів). </a:t>
            </a:r>
          </a:p>
          <a:p>
            <a:pPr>
              <a:lnSpc>
                <a:spcPct val="80000"/>
              </a:lnSpc>
            </a:pPr>
            <a:r>
              <a:rPr lang="uk-UA" sz="2800"/>
              <a:t>Більше того, не має сенсу навіть питання про саме існування об'єктивного світу: чи ж не однаково нам, що стоїть за нашими враженнями і чи стоїть взагалі що-небудь, якщо єдина можлива для нас дійсність — це світ власних відчуттів і почуттів.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04813"/>
            <a:ext cx="6911975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/>
              <a:t>Проте у філософії було й таке рідкісне переконання, за яким увесь світ — це самі лише мої відчуття, тобто жодної реальності немає, а існую лише я, і все, що я спостерігаю зовні, — це мої відчуття, ілюзії, вигадки, подібні до образів сновидінь. Я — є, а світу немає взагалі. </a:t>
            </a:r>
          </a:p>
          <a:p>
            <a:pPr>
              <a:lnSpc>
                <a:spcPct val="80000"/>
              </a:lnSpc>
            </a:pPr>
            <a:r>
              <a:rPr lang="uk-UA" sz="2800"/>
              <a:t>Таке твердження називається </a:t>
            </a:r>
            <a:r>
              <a:rPr lang="uk-UA" sz="2800" i="1"/>
              <a:t>соліпсизмом </a:t>
            </a:r>
            <a:r>
              <a:rPr lang="uk-UA" sz="2800"/>
              <a:t>(від латин. </a:t>
            </a:r>
            <a:r>
              <a:rPr lang="en-US" sz="2800" i="1"/>
              <a:t>solus</a:t>
            </a:r>
            <a:r>
              <a:rPr lang="uk-UA" sz="2800" i="1"/>
              <a:t> </a:t>
            </a:r>
            <a:r>
              <a:rPr lang="uk-UA" sz="2800"/>
              <a:t>— єдиний і </a:t>
            </a:r>
            <a:r>
              <a:rPr lang="en-US" sz="2800" i="1"/>
              <a:t>ipse</a:t>
            </a:r>
            <a:r>
              <a:rPr lang="uk-UA" sz="2800" i="1"/>
              <a:t> </a:t>
            </a:r>
            <a:r>
              <a:rPr lang="uk-UA" sz="2800"/>
              <a:t>— я сам). </a:t>
            </a:r>
            <a:endParaRPr lang="en-US" sz="2800"/>
          </a:p>
          <a:p>
            <a:pPr>
              <a:lnSpc>
                <a:spcPct val="80000"/>
              </a:lnSpc>
            </a:pPr>
            <a:r>
              <a:rPr lang="uk-UA" sz="2800"/>
              <a:t>Це положення досить складно обґрунтувати й відстоювати, оскільки фактично немає аргументів на його користь, супроти ж — величезна кількість.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3375"/>
            <a:ext cx="7200900" cy="6335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Говорити про справжню реальність ми не можемо і пізнати ЇЇ не в змозі. Ми не можемо пояснити те, що відбувається, а всього лише описати свій чуттєвий досвід. Через це знати нічого практично неможливо. </a:t>
            </a:r>
          </a:p>
          <a:p>
            <a:pPr>
              <a:lnSpc>
                <a:spcPct val="90000"/>
              </a:lnSpc>
            </a:pPr>
            <a:r>
              <a:rPr lang="uk-UA" sz="2800"/>
              <a:t>Проте ми спостерігаємо навколо себе певну послідовність речей і стабільність подій, через що мимоволі чекаємо, що в майбутньому вони відбуватимуться так само, як у минулому, що сьогодні все відбуватиметься так само, як було вчора.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60350"/>
            <a:ext cx="7200900" cy="648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З нашого мимовільного очікування виростає звичка до усталеного порядку речей, зі звички ж народжується віра в цей порядок.</a:t>
            </a:r>
          </a:p>
          <a:p>
            <a:pPr>
              <a:lnSpc>
                <a:spcPct val="80000"/>
              </a:lnSpc>
            </a:pPr>
            <a:r>
              <a:rPr lang="uk-UA" sz="2400"/>
              <a:t>У цьому сенсі поняття «віра» трактується максимально широко: ідеться не про вірування в потойбічні, надприродні, вищі сили, а про віру в усе, що відбувається довкола нас. Оскільки ми нічого не можемо знати про світ, нам нічого не залишається, як вірити в нього. </a:t>
            </a:r>
          </a:p>
          <a:p>
            <a:pPr>
              <a:lnSpc>
                <a:spcPct val="80000"/>
              </a:lnSpc>
            </a:pPr>
            <a:r>
              <a:rPr lang="uk-UA" sz="2400"/>
              <a:t>Ця всеосяжна віра і є головною характеристикою нашого існування. </a:t>
            </a:r>
          </a:p>
          <a:p>
            <a:pPr>
              <a:lnSpc>
                <a:spcPct val="80000"/>
              </a:lnSpc>
            </a:pPr>
            <a:r>
              <a:rPr lang="uk-UA" sz="2400"/>
              <a:t>Девід Юм назвав її </a:t>
            </a:r>
            <a:r>
              <a:rPr lang="uk-UA" sz="2400" i="1" u="sng"/>
              <a:t>природною релігією</a:t>
            </a:r>
            <a:r>
              <a:rPr lang="uk-UA" sz="2400" i="1"/>
              <a:t>, </a:t>
            </a:r>
            <a:r>
              <a:rPr lang="uk-UA" sz="2400"/>
              <a:t>тобто вірою в суще, повсякденно присутнє довкола нас буття. У стані цієї віри всі ми й живемо на Землі, деякі, правда, говорять про те, що можуть щось достовірно знати й намагаються збагнути якісь істини сущого, проте усі їхні зусилля абсолютно марні.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04813"/>
            <a:ext cx="7272337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Філософія не повинна відкривати причини того, що відбувається, і проникати в його глибини й таємниці.</a:t>
            </a:r>
          </a:p>
          <a:p>
            <a:pPr>
              <a:lnSpc>
                <a:spcPct val="80000"/>
              </a:lnSpc>
            </a:pPr>
            <a:r>
              <a:rPr lang="uk-UA" sz="2400"/>
              <a:t> Її завдання набагато скромніше: вона має бути практичним керівництвом у повсякденному житті, </a:t>
            </a:r>
          </a:p>
          <a:p>
            <a:pPr>
              <a:lnSpc>
                <a:spcPct val="80000"/>
              </a:lnSpc>
            </a:pPr>
            <a:r>
              <a:rPr lang="uk-UA" sz="2400"/>
              <a:t>Якщо філософія спуститься з небес і займеться земними справами, вона тим самим принесе чимало відчутної користі, наповниться конкретним змістом і цілком виправдає свою наявність як вид духовної діяльності. </a:t>
            </a:r>
          </a:p>
          <a:p>
            <a:pPr>
              <a:lnSpc>
                <a:spcPct val="80000"/>
              </a:lnSpc>
            </a:pPr>
            <a:r>
              <a:rPr lang="uk-UA" sz="2400"/>
              <a:t>Таке переконання називається </a:t>
            </a:r>
            <a:r>
              <a:rPr lang="uk-UA" sz="2400" i="1" u="sng"/>
              <a:t>утилітаризмом </a:t>
            </a:r>
            <a:r>
              <a:rPr lang="uk-UA" sz="2400"/>
              <a:t>(від латин. </a:t>
            </a:r>
            <a:r>
              <a:rPr lang="en-US" sz="2400" i="1"/>
              <a:t>utilitas</a:t>
            </a:r>
            <a:r>
              <a:rPr lang="uk-UA" sz="2400" i="1"/>
              <a:t> — </a:t>
            </a:r>
            <a:r>
              <a:rPr lang="uk-UA" sz="2400"/>
              <a:t>користь), або </a:t>
            </a:r>
            <a:r>
              <a:rPr lang="uk-UA" sz="2400" i="1" u="sng"/>
              <a:t>прагматизмом</a:t>
            </a:r>
            <a:r>
              <a:rPr lang="uk-UA" sz="2400" i="1"/>
              <a:t> </a:t>
            </a:r>
            <a:r>
              <a:rPr lang="uk-UA" sz="2400"/>
              <a:t>(від грец. </a:t>
            </a:r>
            <a:r>
              <a:rPr lang="en-US" sz="2400" i="1"/>
              <a:t>pragma</a:t>
            </a:r>
            <a:r>
              <a:rPr lang="uk-UA" sz="2400" i="1"/>
              <a:t> — </a:t>
            </a:r>
            <a:r>
              <a:rPr lang="uk-UA" sz="2400"/>
              <a:t>справа, дія)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Це вчення стало теоретичною основою пізніших філософських учень, що набули популярності й значного поширення в нинішньому столітті.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76250"/>
            <a:ext cx="6911975" cy="5976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Якщо Френсіс Бекон розробляв метод емпіричного досліджен­ня природи, то французький філософ і вчений Рене Декарт (1596-1650) запропонував поставити на перше місце розум. </a:t>
            </a:r>
          </a:p>
          <a:p>
            <a:pPr>
              <a:lnSpc>
                <a:spcPct val="80000"/>
              </a:lnSpc>
            </a:pPr>
            <a:r>
              <a:rPr lang="uk-UA" sz="2400"/>
              <a:t>Для того щоб створити нову систему поглядів, стверджував філософ, потрібно поставити під сумнів попереднє знання, яке виробило людство. </a:t>
            </a:r>
          </a:p>
          <a:p>
            <a:pPr>
              <a:lnSpc>
                <a:spcPct val="80000"/>
              </a:lnSpc>
            </a:pPr>
            <a:r>
              <a:rPr lang="uk-UA" sz="2400"/>
              <a:t>Більше того, треба поставити під сумнів і наявне існування всього, що нас оточує: раптом зовнішній світ — тільки ілюзія і насправді його немає? Можна сумніватися навіть в існуванні власного тіла: немає жодної гарантії, що воно дійсно існує, не виключено, що тілесне життя — фантом і людині лише здається, що вона є.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r>
              <a:rPr lang="uk-UA"/>
              <a:t>Домашнє завдання: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6842125" cy="4525963"/>
          </a:xfrm>
        </p:spPr>
        <p:txBody>
          <a:bodyPr/>
          <a:lstStyle/>
          <a:p>
            <a:r>
              <a:rPr lang="uk-UA"/>
              <a:t>Опрацювати конспект лекції;</a:t>
            </a:r>
          </a:p>
          <a:p>
            <a:r>
              <a:rPr lang="uk-UA"/>
              <a:t>За підручником опрацювати  </a:t>
            </a:r>
            <a:r>
              <a:rPr lang="en-US"/>
              <a:t>§§</a:t>
            </a:r>
            <a:r>
              <a:rPr lang="uk-UA"/>
              <a:t> 22-23;</a:t>
            </a:r>
          </a:p>
          <a:p>
            <a:r>
              <a:rPr lang="uk-UA"/>
              <a:t>Виконати завдання та дати відповіді на запитання на стор. 125 та 131 підручника.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76250"/>
            <a:ext cx="7056437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Чи є що-небудь стійке в цьому тотальному сумніві, те, у чому ніяк не можна сумніватися? Виявляється, є. Це сам факт нашого сумніву.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</a:pPr>
            <a:r>
              <a:rPr lang="uk-UA" sz="2400"/>
              <a:t>Якщо ми в усьому сумніваємося, то не мо­жемо сумніватися у своєму власному сум­ніві. Однак якщо ми сумніваємося, значить, ми мислимо, бо сумнів — це акт мислення. А чи може мислити те, чого в принципі немає, що не існує? Не може. Отже, якщо я мислю, то існую. Вислів Р. Декарта: </a:t>
            </a:r>
            <a:r>
              <a:rPr lang="uk-UA" sz="2400" i="1"/>
              <a:t>«Мислю, отже, існую» </a:t>
            </a:r>
            <a:r>
              <a:rPr lang="uk-UA" sz="2400"/>
              <a:t>(латин. </a:t>
            </a:r>
            <a:r>
              <a:rPr lang="uk-UA" sz="2400" i="1" u="sng"/>
              <a:t>Со</a:t>
            </a:r>
            <a:r>
              <a:rPr lang="en-US" sz="2400" i="1" u="sng"/>
              <a:t>gito</a:t>
            </a:r>
            <a:r>
              <a:rPr lang="uk-UA" sz="2400" i="1" u="sng"/>
              <a:t>, е</a:t>
            </a:r>
            <a:r>
              <a:rPr lang="en-US" sz="2400" i="1" u="sng"/>
              <a:t>rg</a:t>
            </a:r>
            <a:r>
              <a:rPr lang="uk-UA" sz="2400" i="1" u="sng"/>
              <a:t>о, </a:t>
            </a:r>
            <a:r>
              <a:rPr lang="en-US" sz="2400" i="1" u="sng"/>
              <a:t>sum</a:t>
            </a:r>
            <a:r>
              <a:rPr lang="uk-UA" sz="2400" i="1"/>
              <a:t>) є </a:t>
            </a:r>
            <a:r>
              <a:rPr lang="uk-UA" sz="2400"/>
              <a:t>основою його філософії. '</a:t>
            </a:r>
          </a:p>
          <a:p>
            <a:pPr>
              <a:lnSpc>
                <a:spcPct val="90000"/>
              </a:lnSpc>
            </a:pPr>
            <a:endParaRPr lang="uk-UA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620713"/>
            <a:ext cx="6842125" cy="5505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Отже, мислення — перша, безперечна й достовірна реальність, з якою ми маємо справу. Воно автономне, самодостатнє і тому має власне життя.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Чи може воно тоді бути порожнім? Не може. Воно на­повнене природженими ідеями, тобто знанням, яке спочатку (від моменту народження) присутнє в думці й не залежить ні від зовнішнього світу, ні від життєвого досвіду.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Наявність природжених ідей, за Р. Декартом, — основна харак­теристика нашого мислення. Ці ідеї, закладені в нашу свідомість Богом, є найзагальнішими (широкими) і гранично</a:t>
            </a:r>
            <a:r>
              <a:rPr lang="en-US" sz="2400"/>
              <a:t> </a:t>
            </a:r>
            <a:r>
              <a:rPr lang="uk-UA" sz="2400"/>
              <a:t>простими положеннями</a:t>
            </a:r>
            <a:r>
              <a:rPr lang="ru-RU" sz="2400"/>
              <a:t> </a:t>
            </a:r>
            <a:endParaRPr lang="en-US" sz="2400"/>
          </a:p>
          <a:p>
            <a:pPr>
              <a:lnSpc>
                <a:spcPct val="80000"/>
              </a:lnSpc>
            </a:pPr>
            <a:endParaRPr lang="uk-UA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76250"/>
            <a:ext cx="69850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O</a:t>
            </a:r>
            <a:r>
              <a:rPr lang="uk-UA" sz="2400"/>
              <a:t>основним методом пізнання, за Р. Декартом, має бути дедукція, коли</a:t>
            </a:r>
            <a:r>
              <a:rPr lang="en-US" sz="2400"/>
              <a:t> </a:t>
            </a:r>
            <a:r>
              <a:rPr lang="uk-UA" sz="2400"/>
              <a:t>з деяких широких тверджень роблять різні окремі висновки.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За її основу потрібно взяти природжені ідеї. Важливо тільки правильно використати дедуктивний метод, дотриматися всіх його правил, уміти видобути з початкового знання всі можливі й різноманітні конкретні положення, максимально розкрити або розгорнути його.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На думку філософа, правильний шлях пізнання полягає в тому, щоб вивести істину не із зовнішнього світу, а з мислення, а тому — його філософський метод отримав назву </a:t>
            </a:r>
            <a:r>
              <a:rPr lang="uk-UA" sz="2400" i="1"/>
              <a:t>раціоналізм </a:t>
            </a:r>
            <a:r>
              <a:rPr lang="uk-UA" sz="2400"/>
              <a:t>(від латин., </a:t>
            </a:r>
            <a:r>
              <a:rPr lang="en-US" sz="2400"/>
              <a:t>ratio</a:t>
            </a:r>
            <a:r>
              <a:rPr lang="uk-UA" sz="2400"/>
              <a:t> — розум) і виявився протилежним беконівському емпіризму.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Дійсність – потік відчуттів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484313"/>
            <a:ext cx="424815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/>
              <a:t>Раціоналістична лінія Р. Декарта була продовжена в ученні німецького філософа Готфріда Вільгельма Лейбніца.</a:t>
            </a:r>
          </a:p>
          <a:p>
            <a:pPr>
              <a:lnSpc>
                <a:spcPct val="80000"/>
              </a:lnSpc>
            </a:pPr>
            <a:endParaRPr lang="uk-UA" sz="1800"/>
          </a:p>
          <a:p>
            <a:pPr>
              <a:lnSpc>
                <a:spcPct val="80000"/>
              </a:lnSpc>
            </a:pPr>
            <a:r>
              <a:rPr lang="uk-UA" sz="1800"/>
              <a:t>Лейбніц стверджував наявність у людській свідомості природжених ідей.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800"/>
          </a:p>
          <a:p>
            <a:pPr>
              <a:lnSpc>
                <a:spcPct val="80000"/>
              </a:lnSpc>
            </a:pPr>
            <a:r>
              <a:rPr lang="uk-UA" sz="1800" i="1"/>
              <a:t>«Вони містяться в ній, — </a:t>
            </a:r>
            <a:r>
              <a:rPr lang="uk-UA" sz="1800"/>
              <a:t>писав він, — </a:t>
            </a:r>
            <a:r>
              <a:rPr lang="uk-UA" sz="1800" i="1"/>
              <a:t>але зовсім не в готовому і цілком придатному для сприймання вигляді, а є лише начерком, ескізом майбутнього знання, подібно до того, як у брилі мармуру є видимими контури майбутньої скульптури, намічені різцем творця».</a:t>
            </a:r>
          </a:p>
        </p:txBody>
      </p:sp>
      <p:pic>
        <p:nvPicPr>
          <p:cNvPr id="43015" name="Picture 7" descr="Gottfried_Wilhelm_von_Leibniz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844675"/>
            <a:ext cx="2640013" cy="3341688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765175"/>
            <a:ext cx="4402137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/>
              <a:t>Ґотфрід Вільгельм Лейбніц (нім. Gottfried Wilhelm Leibniz; 1 липня 1646, Лейпциг - 14 листопада 1716, Ганновер) — провідний німецький філософ, логік, математик, фізик, мовознавець та дипломат.</a:t>
            </a:r>
          </a:p>
          <a:p>
            <a:pPr>
              <a:lnSpc>
                <a:spcPct val="80000"/>
              </a:lnSpc>
            </a:pPr>
            <a:endParaRPr lang="uk-UA" sz="1800"/>
          </a:p>
          <a:p>
            <a:pPr>
              <a:lnSpc>
                <a:spcPct val="80000"/>
              </a:lnSpc>
            </a:pPr>
            <a:r>
              <a:rPr lang="uk-UA" sz="1800"/>
              <a:t>Передбачив принципи сучасної комбінаторики. Створив першу механічну лічильну машину, здатну виконувати додавання, віднімання, множення й ділення. </a:t>
            </a:r>
          </a:p>
          <a:p>
            <a:pPr>
              <a:lnSpc>
                <a:spcPct val="80000"/>
              </a:lnSpc>
            </a:pPr>
            <a:r>
              <a:rPr lang="uk-UA" sz="1800"/>
              <a:t>Незалежно від Ньютона створив диференціальне й інтегральне числення і заклав основи двійкової системи числення. </a:t>
            </a:r>
          </a:p>
          <a:p>
            <a:pPr>
              <a:lnSpc>
                <a:spcPct val="80000"/>
              </a:lnSpc>
            </a:pPr>
            <a:r>
              <a:rPr lang="uk-UA" sz="1800"/>
              <a:t>Зробив вагомий внесок у логіку і філософію. Мав надзвичайно широке коло наукових кореспондентів, багато з ідей викладено в рукописах і листуванні, що ще й досі повністю не надруковано.</a:t>
            </a:r>
          </a:p>
        </p:txBody>
      </p:sp>
      <p:pic>
        <p:nvPicPr>
          <p:cNvPr id="45063" name="Picture 7" descr="DBP_1980_1050_Gottfried_Wilhelm_Leibniz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00213"/>
            <a:ext cx="2906712" cy="33845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549275"/>
            <a:ext cx="7056438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 Лейбніц перефразовував відоме положення Дж. Локка про залежність свідомості від чуттєвих сприйнять, унаслідок чого — вийшла класична формула раціоналізму: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/>
          </a:p>
          <a:p>
            <a:pPr>
              <a:lnSpc>
                <a:spcPct val="90000"/>
              </a:lnSpc>
            </a:pPr>
            <a:r>
              <a:rPr lang="uk-UA"/>
              <a:t> </a:t>
            </a:r>
            <a:r>
              <a:rPr lang="uk-UA" sz="3600" i="1"/>
              <a:t>«Немає нічого в розумі, чого раніше не було б у відчуттях, </a:t>
            </a:r>
            <a:r>
              <a:rPr lang="uk-UA" sz="3600"/>
              <a:t>— </a:t>
            </a:r>
            <a:r>
              <a:rPr lang="uk-UA" sz="3600" i="1"/>
              <a:t>Окрім самого розуму».</a:t>
            </a:r>
            <a:r>
              <a:rPr lang="ru-RU" sz="3600"/>
              <a:t> </a:t>
            </a:r>
            <a:endParaRPr lang="uk-UA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2607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Cambria</vt:lpstr>
      <vt:lpstr>Оформлення за замовчуванням</vt:lpstr>
      <vt:lpstr>Філософія нового часу і доби просвітництва</vt:lpstr>
      <vt:lpstr>Слайд 2</vt:lpstr>
      <vt:lpstr>Слайд 3</vt:lpstr>
      <vt:lpstr>Слайд 4</vt:lpstr>
      <vt:lpstr>Слайд 5</vt:lpstr>
      <vt:lpstr>Слайд 6</vt:lpstr>
      <vt:lpstr>Дійсність – потік відчуттів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Домашнє завдання:</vt:lpstr>
    </vt:vector>
  </TitlesOfParts>
  <Company>bta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Vita</cp:lastModifiedBy>
  <cp:revision>20</cp:revision>
  <dcterms:created xsi:type="dcterms:W3CDTF">2009-10-12T06:16:00Z</dcterms:created>
  <dcterms:modified xsi:type="dcterms:W3CDTF">2013-05-08T18:27:22Z</dcterms:modified>
</cp:coreProperties>
</file>