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>
      <p:cViewPr>
        <p:scale>
          <a:sx n="69" d="100"/>
          <a:sy n="69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42792" y="4509120"/>
            <a:ext cx="4701208" cy="964704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 smtClean="0"/>
              <a:t> </a:t>
            </a:r>
            <a:r>
              <a:rPr lang="uk-UA" sz="2400" dirty="0" smtClean="0"/>
              <a:t>виконала: </a:t>
            </a:r>
            <a:r>
              <a:rPr lang="uk-UA" sz="2400" dirty="0" err="1" smtClean="0"/>
              <a:t>Джурляк</a:t>
            </a:r>
            <a:r>
              <a:rPr lang="uk-UA" sz="2400" dirty="0" smtClean="0"/>
              <a:t> Аня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916832"/>
            <a:ext cx="5908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entury Gothic" pitchFamily="34" charset="0"/>
              </a:rPr>
              <a:t>Міражі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Century Gothic" pitchFamily="34" charset="0"/>
              </a:rPr>
              <a:t>Бічний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881336"/>
            <a:ext cx="5796136" cy="597666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Про </a:t>
            </a:r>
            <a:r>
              <a:rPr lang="ru-RU" dirty="0" err="1" smtClean="0">
                <a:latin typeface="Century Gothic" pitchFamily="34" charset="0"/>
              </a:rPr>
              <a:t>існування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бічного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зазвичай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навіть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підозрюють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Це</a:t>
            </a:r>
            <a:r>
              <a:rPr lang="ru-RU" dirty="0" smtClean="0">
                <a:latin typeface="Century Gothic" pitchFamily="34" charset="0"/>
              </a:rPr>
              <a:t> — </a:t>
            </a:r>
            <a:r>
              <a:rPr lang="ru-RU" dirty="0" err="1" smtClean="0">
                <a:latin typeface="Century Gothic" pitchFamily="34" charset="0"/>
              </a:rPr>
              <a:t>відображення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нагрітої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прямовисної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стіни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Такий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випадок</a:t>
            </a:r>
            <a:r>
              <a:rPr lang="ru-RU" dirty="0" smtClean="0">
                <a:latin typeface="Century Gothic" pitchFamily="34" charset="0"/>
              </a:rPr>
              <a:t> описаний одним </a:t>
            </a:r>
            <a:r>
              <a:rPr lang="ru-RU" dirty="0" err="1" smtClean="0">
                <a:latin typeface="Century Gothic" pitchFamily="34" charset="0"/>
              </a:rPr>
              <a:t>французьким</a:t>
            </a:r>
            <a:r>
              <a:rPr lang="ru-RU" dirty="0" smtClean="0">
                <a:latin typeface="Century Gothic" pitchFamily="34" charset="0"/>
              </a:rPr>
              <a:t> автором. </a:t>
            </a:r>
            <a:r>
              <a:rPr lang="ru-RU" dirty="0" err="1" smtClean="0">
                <a:latin typeface="Century Gothic" pitchFamily="34" charset="0"/>
              </a:rPr>
              <a:t>Наближаючись</a:t>
            </a:r>
            <a:r>
              <a:rPr lang="ru-RU" dirty="0" smtClean="0">
                <a:latin typeface="Century Gothic" pitchFamily="34" charset="0"/>
              </a:rPr>
              <a:t> до форту </a:t>
            </a:r>
            <a:r>
              <a:rPr lang="ru-RU" dirty="0" err="1" smtClean="0">
                <a:latin typeface="Century Gothic" pitchFamily="34" charset="0"/>
              </a:rPr>
              <a:t>фортеці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він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зауважив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рівна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бетонна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стіна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форту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раптом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заблищала</a:t>
            </a:r>
            <a:r>
              <a:rPr lang="ru-RU" dirty="0" smtClean="0">
                <a:latin typeface="Century Gothic" pitchFamily="34" charset="0"/>
              </a:rPr>
              <a:t>, як </a:t>
            </a:r>
            <a:r>
              <a:rPr lang="ru-RU" dirty="0" err="1" smtClean="0">
                <a:latin typeface="Century Gothic" pitchFamily="34" charset="0"/>
              </a:rPr>
              <a:t>дзеркало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відбиваючи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собі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навколишній</a:t>
            </a:r>
            <a:r>
              <a:rPr lang="ru-RU" dirty="0" smtClean="0">
                <a:latin typeface="Century Gothic" pitchFamily="34" charset="0"/>
              </a:rPr>
              <a:t> ландшафт, грунт, небо. </a:t>
            </a:r>
            <a:r>
              <a:rPr lang="ru-RU" dirty="0" err="1" smtClean="0">
                <a:latin typeface="Century Gothic" pitchFamily="34" charset="0"/>
              </a:rPr>
              <a:t>Зробивши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ще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кілька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кроків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він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зауважив</a:t>
            </a:r>
            <a:r>
              <a:rPr lang="ru-RU" dirty="0" smtClean="0">
                <a:latin typeface="Century Gothic" pitchFamily="34" charset="0"/>
              </a:rPr>
              <a:t> ту ж </a:t>
            </a:r>
            <a:r>
              <a:rPr lang="ru-RU" dirty="0" err="1" smtClean="0">
                <a:latin typeface="Century Gothic" pitchFamily="34" charset="0"/>
              </a:rPr>
              <a:t>зміну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іншого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стіною</a:t>
            </a:r>
            <a:r>
              <a:rPr lang="ru-RU" dirty="0" smtClean="0">
                <a:latin typeface="Century Gothic" pitchFamily="34" charset="0"/>
              </a:rPr>
              <a:t> форту. </a:t>
            </a:r>
            <a:r>
              <a:rPr lang="ru-RU" dirty="0" err="1" smtClean="0">
                <a:latin typeface="Century Gothic" pitchFamily="34" charset="0"/>
              </a:rPr>
              <a:t>Здавалося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ніби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сіра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нерівна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поверхня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раптово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замінюється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полірованої</a:t>
            </a:r>
            <a:r>
              <a:rPr lang="ru-RU" dirty="0" smtClean="0">
                <a:latin typeface="Century Gothic" pitchFamily="34" charset="0"/>
              </a:rPr>
              <a:t>. Стояв </a:t>
            </a:r>
            <a:r>
              <a:rPr lang="ru-RU" dirty="0" err="1" smtClean="0">
                <a:latin typeface="Century Gothic" pitchFamily="34" charset="0"/>
              </a:rPr>
              <a:t>спекотний</a:t>
            </a:r>
            <a:r>
              <a:rPr lang="ru-RU" dirty="0" smtClean="0">
                <a:latin typeface="Century Gothic" pitchFamily="34" charset="0"/>
              </a:rPr>
              <a:t> день,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стіни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повинні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були</a:t>
            </a:r>
            <a:r>
              <a:rPr lang="ru-RU" dirty="0" smtClean="0">
                <a:latin typeface="Century Gothic" pitchFamily="34" charset="0"/>
              </a:rPr>
              <a:t> сильно </a:t>
            </a:r>
            <a:r>
              <a:rPr lang="ru-RU" dirty="0" err="1" smtClean="0">
                <a:latin typeface="Century Gothic" pitchFamily="34" charset="0"/>
              </a:rPr>
              <a:t>нагрітися</a:t>
            </a:r>
            <a:r>
              <a:rPr lang="ru-RU" dirty="0" smtClean="0">
                <a:latin typeface="Century Gothic" pitchFamily="34" charset="0"/>
              </a:rPr>
              <a:t>, в </a:t>
            </a:r>
            <a:r>
              <a:rPr lang="ru-RU" dirty="0" err="1" smtClean="0">
                <a:latin typeface="Century Gothic" pitchFamily="34" charset="0"/>
              </a:rPr>
              <a:t>чому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полягала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розгадка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дзеркальності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Виявилося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спостерігається</a:t>
            </a:r>
            <a:r>
              <a:rPr lang="ru-RU" dirty="0" smtClean="0">
                <a:latin typeface="Century Gothic" pitchFamily="34" charset="0"/>
              </a:rPr>
              <a:t> всякий раз, коли </a:t>
            </a:r>
            <a:r>
              <a:rPr lang="ru-RU" dirty="0" err="1" smtClean="0">
                <a:latin typeface="Century Gothic" pitchFamily="34" charset="0"/>
              </a:rPr>
              <a:t>стіна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достатньо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нагріється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сонячними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променями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Вдалося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навіть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сфотографувати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явище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У </a:t>
            </a:r>
            <a:r>
              <a:rPr lang="ru-RU" dirty="0" err="1" smtClean="0">
                <a:latin typeface="Century Gothic" pitchFamily="34" charset="0"/>
              </a:rPr>
              <a:t>спекотні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літні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слід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було</a:t>
            </a:r>
            <a:r>
              <a:rPr lang="ru-RU" dirty="0" smtClean="0">
                <a:latin typeface="Century Gothic" pitchFamily="34" charset="0"/>
              </a:rPr>
              <a:t> б </a:t>
            </a:r>
            <a:r>
              <a:rPr lang="ru-RU" dirty="0" err="1" smtClean="0">
                <a:latin typeface="Century Gothic" pitchFamily="34" charset="0"/>
              </a:rPr>
              <a:t>звертати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увагу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розпалилися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стіни</a:t>
            </a:r>
            <a:r>
              <a:rPr lang="ru-RU" dirty="0" smtClean="0">
                <a:latin typeface="Century Gothic" pitchFamily="34" charset="0"/>
              </a:rPr>
              <a:t> великих </a:t>
            </a:r>
            <a:r>
              <a:rPr lang="ru-RU" dirty="0" err="1" smtClean="0">
                <a:latin typeface="Century Gothic" pitchFamily="34" charset="0"/>
              </a:rPr>
              <a:t>будівель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шукати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чи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виявляться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чи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явища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міражу</a:t>
            </a:r>
            <a:r>
              <a:rPr lang="ru-RU" dirty="0" smtClean="0">
                <a:latin typeface="Century Gothic" pitchFamily="34" charset="0"/>
              </a:rPr>
              <a:t>. Без </a:t>
            </a:r>
            <a:r>
              <a:rPr lang="ru-RU" dirty="0" err="1" smtClean="0">
                <a:latin typeface="Century Gothic" pitchFamily="34" charset="0"/>
              </a:rPr>
              <a:t>сумніву</a:t>
            </a:r>
            <a:r>
              <a:rPr lang="ru-RU" dirty="0" smtClean="0">
                <a:latin typeface="Century Gothic" pitchFamily="34" charset="0"/>
              </a:rPr>
              <a:t>, при </a:t>
            </a:r>
            <a:r>
              <a:rPr lang="ru-RU" dirty="0" err="1" smtClean="0">
                <a:latin typeface="Century Gothic" pitchFamily="34" charset="0"/>
              </a:rPr>
              <a:t>деякому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уваги</a:t>
            </a:r>
            <a:r>
              <a:rPr lang="ru-RU" dirty="0" smtClean="0">
                <a:latin typeface="Century Gothic" pitchFamily="34" charset="0"/>
              </a:rPr>
              <a:t> число </a:t>
            </a:r>
            <a:r>
              <a:rPr lang="ru-RU" dirty="0" err="1" smtClean="0">
                <a:latin typeface="Century Gothic" pitchFamily="34" charset="0"/>
              </a:rPr>
              <a:t>помічених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випадків</a:t>
            </a:r>
            <a:r>
              <a:rPr lang="ru-RU" dirty="0" smtClean="0">
                <a:latin typeface="Century Gothic" pitchFamily="34" charset="0"/>
              </a:rPr>
              <a:t> бокового </a:t>
            </a:r>
            <a:r>
              <a:rPr lang="ru-RU" dirty="0" err="1" smtClean="0">
                <a:latin typeface="Century Gothic" pitchFamily="34" charset="0"/>
              </a:rPr>
              <a:t>міражу</a:t>
            </a:r>
            <a:r>
              <a:rPr lang="ru-RU" dirty="0" smtClean="0">
                <a:latin typeface="Century Gothic" pitchFamily="34" charset="0"/>
              </a:rPr>
              <a:t> повинно </a:t>
            </a:r>
            <a:r>
              <a:rPr lang="ru-RU" dirty="0" err="1" smtClean="0">
                <a:latin typeface="Century Gothic" pitchFamily="34" charset="0"/>
              </a:rPr>
              <a:t>почастішати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2530" name="Picture 2" descr="http://maxpark.com/static/u/article_image/13/03/05/tmpjw1_3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248025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okrugsveta.ru/img/cmn/2006/10/13/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6712"/>
            <a:ext cx="5385048" cy="37695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Фата Моргана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3275856" cy="39604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err="1" smtClean="0">
                <a:latin typeface="Century Gothic" pitchFamily="34" charset="0"/>
              </a:rPr>
              <a:t>Складні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явища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міражу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різким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спотворенням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вигляду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предметів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носять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назву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smtClean="0">
                <a:latin typeface="Century Gothic" pitchFamily="34" charset="0"/>
              </a:rPr>
              <a:t>Фата-моргана- </a:t>
            </a:r>
            <a:r>
              <a:rPr lang="ru-RU" sz="1800" dirty="0" err="1" smtClean="0">
                <a:latin typeface="Century Gothic" pitchFamily="34" charset="0"/>
              </a:rPr>
              <a:t>рідко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зустрічається</a:t>
            </a:r>
            <a:r>
              <a:rPr lang="ru-RU" sz="1800" dirty="0" smtClean="0">
                <a:latin typeface="Century Gothic" pitchFamily="34" charset="0"/>
              </a:rPr>
              <a:t> складне </a:t>
            </a:r>
            <a:r>
              <a:rPr lang="ru-RU" sz="1800" dirty="0" err="1" smtClean="0">
                <a:latin typeface="Century Gothic" pitchFamily="34" charset="0"/>
              </a:rPr>
              <a:t>оптичне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явище</a:t>
            </a:r>
            <a:r>
              <a:rPr lang="ru-RU" sz="1800" dirty="0" smtClean="0">
                <a:latin typeface="Century Gothic" pitchFamily="34" charset="0"/>
              </a:rPr>
              <a:t> в </a:t>
            </a:r>
            <a:r>
              <a:rPr lang="ru-RU" sz="1800" dirty="0" err="1" smtClean="0">
                <a:latin typeface="Century Gothic" pitchFamily="34" charset="0"/>
              </a:rPr>
              <a:t>атмосфері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що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складається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декількох</a:t>
            </a:r>
            <a:r>
              <a:rPr lang="ru-RU" sz="1800" dirty="0" smtClean="0">
                <a:latin typeface="Century Gothic" pitchFamily="34" charset="0"/>
              </a:rPr>
              <a:t> форм </a:t>
            </a:r>
            <a:r>
              <a:rPr lang="ru-RU" sz="1800" dirty="0" err="1" smtClean="0">
                <a:latin typeface="Century Gothic" pitchFamily="34" charset="0"/>
              </a:rPr>
              <a:t>міражів</a:t>
            </a:r>
            <a:r>
              <a:rPr lang="ru-RU" sz="1800" dirty="0" smtClean="0">
                <a:latin typeface="Century Gothic" pitchFamily="34" charset="0"/>
              </a:rPr>
              <a:t>, при </a:t>
            </a:r>
            <a:r>
              <a:rPr lang="ru-RU" sz="1800" dirty="0" err="1" smtClean="0">
                <a:latin typeface="Century Gothic" pitchFamily="34" charset="0"/>
              </a:rPr>
              <a:t>якому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віддалені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об'єкти</a:t>
            </a:r>
            <a:r>
              <a:rPr lang="ru-RU" sz="1800" dirty="0" smtClean="0">
                <a:latin typeface="Century Gothic" pitchFamily="34" charset="0"/>
              </a:rPr>
              <a:t> видно </a:t>
            </a:r>
            <a:r>
              <a:rPr lang="ru-RU" sz="1800" dirty="0" err="1" smtClean="0">
                <a:latin typeface="Century Gothic" pitchFamily="34" charset="0"/>
              </a:rPr>
              <a:t>багаторазово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різноманітними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спотвореннями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smtClean="0">
                <a:latin typeface="Century Gothic" pitchFamily="34" charset="0"/>
              </a:rPr>
              <a:t>.</a:t>
            </a:r>
            <a:endParaRPr lang="ru-RU" sz="1800" dirty="0" smtClean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Фата-моргана </a:t>
            </a:r>
            <a:r>
              <a:rPr lang="ru-RU" dirty="0" err="1" smtClean="0">
                <a:latin typeface="Century Gothic" pitchFamily="34" charset="0"/>
              </a:rPr>
              <a:t>виникає</a:t>
            </a:r>
            <a:r>
              <a:rPr lang="ru-RU" dirty="0" smtClean="0">
                <a:latin typeface="Century Gothic" pitchFamily="34" charset="0"/>
              </a:rPr>
              <a:t> в тих </a:t>
            </a:r>
            <a:r>
              <a:rPr lang="ru-RU" dirty="0" err="1" smtClean="0">
                <a:latin typeface="Century Gothic" pitchFamily="34" charset="0"/>
              </a:rPr>
              <a:t>випадках</a:t>
            </a:r>
            <a:r>
              <a:rPr lang="ru-RU" dirty="0" smtClean="0">
                <a:latin typeface="Century Gothic" pitchFamily="34" charset="0"/>
              </a:rPr>
              <a:t>, коли в </a:t>
            </a:r>
            <a:r>
              <a:rPr lang="ru-RU" dirty="0" err="1" smtClean="0">
                <a:latin typeface="Century Gothic" pitchFamily="34" charset="0"/>
              </a:rPr>
              <a:t>нижніх</a:t>
            </a:r>
            <a:r>
              <a:rPr lang="ru-RU" dirty="0" smtClean="0">
                <a:latin typeface="Century Gothic" pitchFamily="34" charset="0"/>
              </a:rPr>
              <a:t> шарах </a:t>
            </a:r>
            <a:r>
              <a:rPr lang="ru-RU" dirty="0" err="1" smtClean="0">
                <a:latin typeface="Century Gothic" pitchFamily="34" charset="0"/>
              </a:rPr>
              <a:t>атмосфери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утворюється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звичайно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внаслідок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різниці</a:t>
            </a:r>
            <a:r>
              <a:rPr lang="ru-RU" dirty="0" smtClean="0">
                <a:latin typeface="Century Gothic" pitchFamily="34" charset="0"/>
              </a:rPr>
              <a:t> температур) </a:t>
            </a:r>
            <a:r>
              <a:rPr lang="ru-RU" dirty="0" err="1" smtClean="0">
                <a:latin typeface="Century Gothic" pitchFamily="34" charset="0"/>
              </a:rPr>
              <a:t>кілька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чергуються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шарів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повітря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щільності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здатних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давати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дзеркальні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відображення</a:t>
            </a:r>
            <a:r>
              <a:rPr lang="ru-RU" dirty="0" smtClean="0">
                <a:latin typeface="Century Gothic" pitchFamily="34" charset="0"/>
              </a:rPr>
              <a:t>. В </a:t>
            </a:r>
            <a:r>
              <a:rPr lang="ru-RU" dirty="0" err="1" smtClean="0">
                <a:latin typeface="Century Gothic" pitchFamily="34" charset="0"/>
              </a:rPr>
              <a:t>результаті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відображення</a:t>
            </a:r>
            <a:r>
              <a:rPr lang="ru-RU" dirty="0" smtClean="0">
                <a:latin typeface="Century Gothic" pitchFamily="34" charset="0"/>
              </a:rPr>
              <a:t>, а </a:t>
            </a:r>
            <a:r>
              <a:rPr lang="ru-RU" dirty="0" err="1" smtClean="0">
                <a:latin typeface="Century Gothic" pitchFamily="34" charset="0"/>
              </a:rPr>
              <a:t>також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заломлення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променів</a:t>
            </a:r>
            <a:r>
              <a:rPr lang="ru-RU" dirty="0" smtClean="0">
                <a:latin typeface="Century Gothic" pitchFamily="34" charset="0"/>
              </a:rPr>
              <a:t>, реально </a:t>
            </a:r>
            <a:r>
              <a:rPr lang="ru-RU" dirty="0" err="1" smtClean="0">
                <a:latin typeface="Century Gothic" pitchFamily="34" charset="0"/>
              </a:rPr>
              <a:t>існуючі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об'єкти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дають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горизонті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або</a:t>
            </a:r>
            <a:r>
              <a:rPr lang="ru-RU" dirty="0" smtClean="0">
                <a:latin typeface="Century Gothic" pitchFamily="34" charset="0"/>
              </a:rPr>
              <a:t> над ним по </a:t>
            </a:r>
            <a:r>
              <a:rPr lang="ru-RU" dirty="0" err="1" smtClean="0">
                <a:latin typeface="Century Gothic" pitchFamily="34" charset="0"/>
              </a:rPr>
              <a:t>кілька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спотворених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зображень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частково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накладаються</a:t>
            </a:r>
            <a:r>
              <a:rPr lang="ru-RU" dirty="0" smtClean="0">
                <a:latin typeface="Century Gothic" pitchFamily="34" charset="0"/>
              </a:rPr>
              <a:t> один на одного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швидко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мінливих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часі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створює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химерну</a:t>
            </a:r>
            <a:r>
              <a:rPr lang="ru-RU" dirty="0" smtClean="0">
                <a:latin typeface="Century Gothic" pitchFamily="34" charset="0"/>
              </a:rPr>
              <a:t> картину фата-моргана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49289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Century Gothic" pitchFamily="34" charset="0"/>
              </a:rPr>
              <a:t>Дякую за увагу!</a:t>
            </a:r>
            <a:endParaRPr lang="ru-RU" sz="4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rld-of-the-supernatural.ru/wp-content/uploads/luxfon.com_39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4250"/>
            <a:ext cx="9144000" cy="333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>
                <a:latin typeface="Century Gothic" pitchFamily="34" charset="0"/>
              </a:rPr>
              <a:t>Стародавні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єгиптяни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вірили</a:t>
            </a:r>
            <a:r>
              <a:rPr lang="ru-RU" sz="2400" dirty="0" smtClean="0">
                <a:latin typeface="Century Gothic" pitchFamily="34" charset="0"/>
              </a:rPr>
              <a:t>, </a:t>
            </a:r>
            <a:r>
              <a:rPr lang="ru-RU" sz="2400" dirty="0" err="1" smtClean="0">
                <a:latin typeface="Century Gothic" pitchFamily="34" charset="0"/>
              </a:rPr>
              <a:t>що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міраж</a:t>
            </a:r>
            <a:r>
              <a:rPr lang="ru-RU" sz="2400" dirty="0" smtClean="0">
                <a:latin typeface="Century Gothic" pitchFamily="34" charset="0"/>
              </a:rPr>
              <a:t> - </a:t>
            </a:r>
            <a:r>
              <a:rPr lang="ru-RU" sz="2400" dirty="0" err="1" smtClean="0">
                <a:latin typeface="Century Gothic" pitchFamily="34" charset="0"/>
              </a:rPr>
              <a:t>це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примара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країни</a:t>
            </a:r>
            <a:r>
              <a:rPr lang="ru-RU" sz="2400" dirty="0" smtClean="0">
                <a:latin typeface="Century Gothic" pitchFamily="34" charset="0"/>
              </a:rPr>
              <a:t>, </a:t>
            </a:r>
            <a:r>
              <a:rPr lang="ru-RU" sz="2400" dirty="0" err="1" smtClean="0">
                <a:latin typeface="Century Gothic" pitchFamily="34" charset="0"/>
              </a:rPr>
              <a:t>якої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більше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немає</a:t>
            </a:r>
            <a:r>
              <a:rPr lang="ru-RU" sz="2400" dirty="0" smtClean="0">
                <a:latin typeface="Century Gothic" pitchFamily="34" charset="0"/>
              </a:rPr>
              <a:t> на </a:t>
            </a:r>
            <a:r>
              <a:rPr lang="ru-RU" sz="2400" dirty="0" err="1" smtClean="0">
                <a:latin typeface="Century Gothic" pitchFamily="34" charset="0"/>
              </a:rPr>
              <a:t>світі</a:t>
            </a:r>
            <a:r>
              <a:rPr lang="ru-RU" sz="2400" dirty="0" smtClean="0">
                <a:latin typeface="Century Gothic" pitchFamily="34" charset="0"/>
              </a:rPr>
              <a:t>. </a:t>
            </a:r>
            <a:r>
              <a:rPr lang="ru-RU" sz="2400" dirty="0" err="1" smtClean="0">
                <a:latin typeface="Century Gothic" pitchFamily="34" charset="0"/>
              </a:rPr>
              <a:t>Насправді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спостережувані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в </a:t>
            </a:r>
            <a:r>
              <a:rPr lang="ru-RU" sz="2400" dirty="0" err="1" smtClean="0">
                <a:latin typeface="Century Gothic" pitchFamily="34" charset="0"/>
              </a:rPr>
              <a:t>пустелях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міражі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пояснюються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тим</a:t>
            </a:r>
            <a:r>
              <a:rPr lang="ru-RU" sz="2400" dirty="0" smtClean="0">
                <a:latin typeface="Century Gothic" pitchFamily="34" charset="0"/>
              </a:rPr>
              <a:t>, </a:t>
            </a:r>
            <a:r>
              <a:rPr lang="ru-RU" sz="2400" dirty="0" err="1" smtClean="0">
                <a:latin typeface="Century Gothic" pitchFamily="34" charset="0"/>
              </a:rPr>
              <a:t>що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гаряче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повітря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діє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подібно</a:t>
            </a:r>
            <a:r>
              <a:rPr lang="ru-RU" sz="2400" dirty="0" smtClean="0">
                <a:latin typeface="Century Gothic" pitchFamily="34" charset="0"/>
              </a:rPr>
              <a:t> до </a:t>
            </a:r>
            <a:r>
              <a:rPr lang="ru-RU" sz="2400" dirty="0" err="1" smtClean="0">
                <a:latin typeface="Century Gothic" pitchFamily="34" charset="0"/>
              </a:rPr>
              <a:t>дзеркала</a:t>
            </a:r>
            <a:r>
              <a:rPr lang="ru-RU" sz="2400" dirty="0" smtClean="0">
                <a:latin typeface="Century Gothic" pitchFamily="34" charset="0"/>
              </a:rPr>
              <a:t>. </a:t>
            </a:r>
            <a:r>
              <a:rPr lang="ru-RU" sz="2400" dirty="0" err="1" smtClean="0">
                <a:latin typeface="Century Gothic" pitchFamily="34" charset="0"/>
              </a:rPr>
              <a:t>Вивчати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міражі</a:t>
            </a:r>
            <a:r>
              <a:rPr lang="ru-RU" sz="2400" dirty="0" smtClean="0">
                <a:latin typeface="Century Gothic" pitchFamily="34" charset="0"/>
              </a:rPr>
              <a:t> практично </a:t>
            </a:r>
            <a:r>
              <a:rPr lang="ru-RU" sz="2400" dirty="0" err="1" smtClean="0">
                <a:latin typeface="Century Gothic" pitchFamily="34" charset="0"/>
              </a:rPr>
              <a:t>неможливо</a:t>
            </a:r>
            <a:r>
              <a:rPr lang="ru-RU" sz="2400" dirty="0" smtClean="0">
                <a:latin typeface="Century Gothic" pitchFamily="34" charset="0"/>
              </a:rPr>
              <a:t>, так як вони не </a:t>
            </a:r>
            <a:r>
              <a:rPr lang="ru-RU" sz="2400" dirty="0" err="1" smtClean="0">
                <a:latin typeface="Century Gothic" pitchFamily="34" charset="0"/>
              </a:rPr>
              <a:t>з'являються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на </a:t>
            </a:r>
            <a:r>
              <a:rPr lang="ru-RU" sz="2400" dirty="0" err="1" smtClean="0">
                <a:latin typeface="Century Gothic" pitchFamily="34" charset="0"/>
              </a:rPr>
              <a:t>замовлення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завжди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err="1" smtClean="0">
                <a:latin typeface="Century Gothic" pitchFamily="34" charset="0"/>
              </a:rPr>
              <a:t>оригінальні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та </a:t>
            </a:r>
            <a:r>
              <a:rPr lang="ru-RU" sz="2400" dirty="0" err="1" smtClean="0">
                <a:latin typeface="Century Gothic" pitchFamily="34" charset="0"/>
              </a:rPr>
              <a:t>непередбачувані</a:t>
            </a:r>
            <a:r>
              <a:rPr lang="ru-RU" sz="2400" dirty="0" smtClean="0">
                <a:latin typeface="Century Gothic" pitchFamily="34" charset="0"/>
              </a:rPr>
              <a:t>.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1.staticflickr.com/9/8447/7790377200_6206b3d6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62158"/>
            <a:ext cx="10572525" cy="70201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>
                <a:latin typeface="Century Gothic" pitchFamily="34" charset="0"/>
              </a:rPr>
              <a:t>Історія</a:t>
            </a:r>
            <a:r>
              <a:rPr lang="ru-RU" b="0" dirty="0" smtClean="0">
                <a:latin typeface="Century Gothic" pitchFamily="34" charset="0"/>
              </a:rPr>
              <a:t> </a:t>
            </a:r>
            <a:r>
              <a:rPr lang="ru-RU" b="0" dirty="0" err="1" smtClean="0">
                <a:latin typeface="Century Gothic" pitchFamily="34" charset="0"/>
              </a:rPr>
              <a:t>дослідження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764704"/>
            <a:ext cx="4608512" cy="609329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Перше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наукове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пояснення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явища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пов'язано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єгипетським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(1799 р.) походом Бонапарта.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Французький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експедиційний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корпус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просувався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тоді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пустелі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берегів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Нілу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Одноманітність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рівнини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порушувалося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лише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невеликими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підвищеннями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розташованими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них селами. Вдень, коли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починало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зігрівати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земну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поверхню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вона починала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здаватися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затопленою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повінню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а села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представлялися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острівцями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серед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безмежного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озера.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кожним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них видно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було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його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дзеркальне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відображення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Ілюзію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доповнювало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відображення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небосхилу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836712"/>
            <a:ext cx="493204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Один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учасників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експедиції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Гаспар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Монж, пояснив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явище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спираючись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закони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відбиття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світла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При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відсутності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вітру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припустив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він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шар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повітря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біля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поверхні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сильно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прогрівається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Його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температура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різко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часом до 30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градусів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сантиметр,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падає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міру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віддалення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Але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чим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вище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температура,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тим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менше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показник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повітря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Виходить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біля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повітря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заломлює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світло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слабкіше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ніж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висоті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кілька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сантиметрів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неї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Тут-то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починається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найдивніше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Людина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звикла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до того,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світло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поширюється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прямолінійно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Проте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трапляється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завжди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тільки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тоді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коли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показник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середовища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усіх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напрямках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постійний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інших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випадках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відбувається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наступне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</a:p>
          <a:p>
            <a:pPr algn="ctr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По-перше,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промінь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світла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набуває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форму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ламаної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лінії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Її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злами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наслідок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того,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показник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шару до шару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змінюється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стрибкоподібно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дискретно.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ж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дискретну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замінити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безперервним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то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замість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ламаної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лінії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вийде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крива.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коефіцієнт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буде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змінюватися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тільки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безперервно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але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рівномірно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то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промінь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світла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виявиться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близький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за формою до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кривої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яку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називають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«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ланцюгової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лінією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Таку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форму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ланцюжок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підвішений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двох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цвяхах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всіх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інших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шарах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відбувається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заломлення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то в самому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нижньому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—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відображення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Кут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падіння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променя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 межу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між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останнім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передостаннім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шарами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такий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відбувається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повне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внутрішнє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  <a:p>
            <a:pPr algn="ctr">
              <a:buNone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univers.ru/images/index/2011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9528"/>
            <a:ext cx="676875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456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Тим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дзеркалом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якому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солдати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Бонапарта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бачили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відображення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пагорбів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сіл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був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останній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розташований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біля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самої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землі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найбільш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сильно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нагрітий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шар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повітря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! Не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слід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думати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міраж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можна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побачити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тільки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пустелі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Жителі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часто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зустрічаються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ними,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навіть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часом не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усвідомлюючи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того.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Іноді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кінці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лютого — початку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березня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трапляються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теплі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ясні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дні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коли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сонце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низько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над горизонтом.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Дивіться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уважно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Можна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побачити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як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воно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відбивається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…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чорному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асфальті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Буває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літню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спеку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час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їзди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шосе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трапляється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мить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коли дорога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раптом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стає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як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мокрою: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хоча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дощу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немає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близько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ній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чітко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відображаються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зустрічні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машини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Причина все та ж —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наявність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досить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різкого</a:t>
            </a:r>
            <a:r>
              <a:rPr lang="ru-RU" sz="18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перепаду температур.</a:t>
            </a:r>
            <a:endParaRPr lang="ru-RU" sz="18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323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latin typeface="Century Gothic" pitchFamily="34" charset="0"/>
              </a:rPr>
              <a:t>Міраж</a:t>
            </a:r>
            <a:r>
              <a:rPr lang="ru-RU" sz="2000" dirty="0" smtClean="0">
                <a:latin typeface="Century Gothic" pitchFamily="34" charset="0"/>
              </a:rPr>
              <a:t> над морем </a:t>
            </a:r>
            <a:r>
              <a:rPr lang="ru-RU" sz="2000" dirty="0" err="1" smtClean="0">
                <a:latin typeface="Century Gothic" pitchFamily="34" charset="0"/>
              </a:rPr>
              <a:t>має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інший</a:t>
            </a:r>
            <a:r>
              <a:rPr lang="ru-RU" sz="2000" dirty="0" smtClean="0">
                <a:latin typeface="Century Gothic" pitchFamily="34" charset="0"/>
              </a:rPr>
              <a:t> характер. </a:t>
            </a:r>
            <a:r>
              <a:rPr lang="ru-RU" sz="2000" dirty="0" err="1" smtClean="0">
                <a:latin typeface="Century Gothic" pitchFamily="34" charset="0"/>
              </a:rPr>
              <a:t>Він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викликаний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підвищенням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температури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повітря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з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висотою</a:t>
            </a:r>
            <a:r>
              <a:rPr lang="ru-RU" sz="2000" dirty="0" smtClean="0">
                <a:latin typeface="Century Gothic" pitchFamily="34" charset="0"/>
              </a:rPr>
              <a:t>. Тому зона </a:t>
            </a:r>
            <a:r>
              <a:rPr lang="ru-RU" sz="2000" dirty="0" err="1" smtClean="0">
                <a:latin typeface="Century Gothic" pitchFamily="34" charset="0"/>
              </a:rPr>
              <a:t>відображення</a:t>
            </a:r>
            <a:r>
              <a:rPr lang="ru-RU" sz="2000" dirty="0" smtClean="0">
                <a:latin typeface="Century Gothic" pitchFamily="34" charset="0"/>
              </a:rPr>
              <a:t> тут </a:t>
            </a:r>
            <a:r>
              <a:rPr lang="ru-RU" sz="2000" dirty="0" err="1" smtClean="0">
                <a:latin typeface="Century Gothic" pitchFamily="34" charset="0"/>
              </a:rPr>
              <a:t>лежить</a:t>
            </a:r>
            <a:r>
              <a:rPr lang="ru-RU" sz="2000" dirty="0" smtClean="0">
                <a:latin typeface="Century Gothic" pitchFamily="34" charset="0"/>
              </a:rPr>
              <a:t> над нашими головами, </a:t>
            </a:r>
            <a:r>
              <a:rPr lang="ru-RU" sz="2000" dirty="0" err="1" smtClean="0">
                <a:latin typeface="Century Gothic" pitchFamily="34" charset="0"/>
              </a:rPr>
              <a:t>і</a:t>
            </a:r>
            <a:r>
              <a:rPr lang="ru-RU" sz="2000" dirty="0" smtClean="0">
                <a:latin typeface="Century Gothic" pitchFamily="34" charset="0"/>
              </a:rPr>
              <a:t> видно </a:t>
            </a:r>
            <a:r>
              <a:rPr lang="ru-RU" sz="2000" dirty="0" err="1" smtClean="0">
                <a:latin typeface="Century Gothic" pitchFamily="34" charset="0"/>
              </a:rPr>
              <a:t>події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 smtClean="0">
                <a:latin typeface="Century Gothic" pitchFamily="34" charset="0"/>
              </a:rPr>
              <a:t>що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відбуваються</a:t>
            </a:r>
            <a:r>
              <a:rPr lang="ru-RU" sz="2000" dirty="0" smtClean="0">
                <a:latin typeface="Century Gothic" pitchFamily="34" charset="0"/>
              </a:rPr>
              <a:t> далеко за горизонтом.</a:t>
            </a:r>
          </a:p>
          <a:p>
            <a:pPr algn="ctr">
              <a:buNone/>
            </a:pPr>
            <a:r>
              <a:rPr lang="ru-RU" sz="2000" dirty="0" smtClean="0">
                <a:latin typeface="Century Gothic" pitchFamily="34" charset="0"/>
              </a:rPr>
              <a:t>Особливо сильно </a:t>
            </a:r>
            <a:r>
              <a:rPr lang="ru-RU" sz="2000" dirty="0" err="1" smtClean="0">
                <a:latin typeface="Century Gothic" pitchFamily="34" charset="0"/>
              </a:rPr>
              <a:t>ефект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проявляється</a:t>
            </a:r>
            <a:r>
              <a:rPr lang="ru-RU" sz="2000" dirty="0" smtClean="0">
                <a:latin typeface="Century Gothic" pitchFamily="34" charset="0"/>
              </a:rPr>
              <a:t> над </a:t>
            </a:r>
            <a:r>
              <a:rPr lang="ru-RU" sz="2000" dirty="0" err="1" smtClean="0">
                <a:latin typeface="Century Gothic" pitchFamily="34" charset="0"/>
              </a:rPr>
              <a:t>полярними</a:t>
            </a:r>
            <a:r>
              <a:rPr lang="ru-RU" sz="2000" dirty="0" smtClean="0">
                <a:latin typeface="Century Gothic" pitchFamily="34" charset="0"/>
              </a:rPr>
              <a:t> морями. Морякам не раз </a:t>
            </a:r>
            <a:r>
              <a:rPr lang="ru-RU" sz="2000" dirty="0" err="1" smtClean="0">
                <a:latin typeface="Century Gothic" pitchFamily="34" charset="0"/>
              </a:rPr>
              <a:t>доводилося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бачити</a:t>
            </a:r>
            <a:r>
              <a:rPr lang="ru-RU" sz="2000" dirty="0" smtClean="0">
                <a:latin typeface="Century Gothic" pitchFamily="34" charset="0"/>
              </a:rPr>
              <a:t>, як за </a:t>
            </a:r>
            <a:r>
              <a:rPr lang="ru-RU" sz="2000" dirty="0" err="1" smtClean="0">
                <a:latin typeface="Century Gothic" pitchFamily="34" charset="0"/>
              </a:rPr>
              <a:t>багато</a:t>
            </a:r>
            <a:r>
              <a:rPr lang="ru-RU" sz="2000" dirty="0" smtClean="0">
                <a:latin typeface="Century Gothic" pitchFamily="34" charset="0"/>
              </a:rPr>
              <a:t> миль </a:t>
            </a:r>
            <a:r>
              <a:rPr lang="ru-RU" sz="2000" dirty="0" err="1" smtClean="0">
                <a:latin typeface="Century Gothic" pitchFamily="34" charset="0"/>
              </a:rPr>
              <a:t>від</a:t>
            </a:r>
            <a:r>
              <a:rPr lang="ru-RU" sz="2000" dirty="0" smtClean="0">
                <a:latin typeface="Century Gothic" pitchFamily="34" charset="0"/>
              </a:rPr>
              <a:t> них </a:t>
            </a:r>
            <a:r>
              <a:rPr lang="ru-RU" sz="2000" dirty="0" err="1" smtClean="0">
                <a:latin typeface="Century Gothic" pitchFamily="34" charset="0"/>
              </a:rPr>
              <a:t>літаки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підводні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човни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торпедували</a:t>
            </a:r>
            <a:r>
              <a:rPr lang="ru-RU" sz="2000" dirty="0" smtClean="0">
                <a:latin typeface="Century Gothic" pitchFamily="34" charset="0"/>
              </a:rPr>
              <a:t> судно, </a:t>
            </a:r>
            <a:r>
              <a:rPr lang="ru-RU" sz="2000" dirty="0" err="1" smtClean="0">
                <a:latin typeface="Century Gothic" pitchFamily="34" charset="0"/>
              </a:rPr>
              <a:t>спостерігати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страшні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сцени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вибуху</a:t>
            </a:r>
            <a:r>
              <a:rPr lang="ru-RU" sz="2000" dirty="0" smtClean="0">
                <a:latin typeface="Century Gothic" pitchFamily="34" charset="0"/>
              </a:rPr>
              <a:t>. </a:t>
            </a:r>
            <a:r>
              <a:rPr lang="ru-RU" sz="2000" dirty="0" err="1" smtClean="0">
                <a:latin typeface="Century Gothic" pitchFamily="34" charset="0"/>
              </a:rPr>
              <a:t>Кораблі</a:t>
            </a:r>
            <a:r>
              <a:rPr lang="ru-RU" sz="2000" dirty="0" smtClean="0">
                <a:latin typeface="Century Gothic" pitchFamily="34" charset="0"/>
              </a:rPr>
              <a:t>, </a:t>
            </a:r>
            <a:r>
              <a:rPr lang="ru-RU" sz="2000" dirty="0" err="1" smtClean="0">
                <a:latin typeface="Century Gothic" pitchFamily="34" charset="0"/>
              </a:rPr>
              <a:t>що</a:t>
            </a:r>
            <a:r>
              <a:rPr lang="ru-RU" sz="2000" dirty="0" smtClean="0">
                <a:latin typeface="Century Gothic" pitchFamily="34" charset="0"/>
              </a:rPr>
              <a:t> гинули, </a:t>
            </a:r>
            <a:r>
              <a:rPr lang="ru-RU" sz="2000" dirty="0" err="1" smtClean="0">
                <a:latin typeface="Century Gothic" pitchFamily="34" charset="0"/>
              </a:rPr>
              <a:t>пливли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щоглами</a:t>
            </a:r>
            <a:r>
              <a:rPr lang="ru-RU" sz="2000" dirty="0" smtClean="0">
                <a:latin typeface="Century Gothic" pitchFamily="34" charset="0"/>
              </a:rPr>
              <a:t> вниз </a:t>
            </a:r>
            <a:r>
              <a:rPr lang="ru-RU" sz="2000" dirty="0" err="1" smtClean="0">
                <a:latin typeface="Century Gothic" pitchFamily="34" charset="0"/>
              </a:rPr>
              <a:t>і</a:t>
            </a:r>
            <a:r>
              <a:rPr lang="ru-RU" sz="2000" dirty="0" smtClean="0">
                <a:latin typeface="Century Gothic" pitchFamily="34" charset="0"/>
              </a:rPr>
              <a:t> </a:t>
            </a:r>
            <a:r>
              <a:rPr lang="ru-RU" sz="2000" dirty="0" err="1" smtClean="0">
                <a:latin typeface="Century Gothic" pitchFamily="34" charset="0"/>
              </a:rPr>
              <a:t>занурювалися</a:t>
            </a:r>
            <a:r>
              <a:rPr lang="ru-RU" sz="2000" dirty="0" smtClean="0">
                <a:latin typeface="Century Gothic" pitchFamily="34" charset="0"/>
              </a:rPr>
              <a:t> не в море, а в небо…</a:t>
            </a:r>
            <a:endParaRPr lang="ru-RU" dirty="0" smtClean="0"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18436" name="Picture 4" descr="http://berrimilla.com/wordpress/wp-content/uploads/2008/09/cape-desola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07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Century Gothic" pitchFamily="34" charset="0"/>
              </a:rPr>
              <a:t>Класифікація</a:t>
            </a:r>
            <a:endParaRPr lang="ru-RU" sz="4000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Марево </a:t>
            </a:r>
            <a:r>
              <a:rPr lang="ru-RU" dirty="0" err="1" smtClean="0">
                <a:latin typeface="Century Gothic" pitchFamily="34" charset="0"/>
              </a:rPr>
              <a:t>ділять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нижнє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видиме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об'єктом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верхнє</a:t>
            </a:r>
            <a:r>
              <a:rPr lang="ru-RU" dirty="0" smtClean="0">
                <a:latin typeface="Century Gothic" pitchFamily="34" charset="0"/>
              </a:rPr>
              <a:t> — над </a:t>
            </a:r>
            <a:r>
              <a:rPr lang="ru-RU" dirty="0" err="1" smtClean="0">
                <a:latin typeface="Century Gothic" pitchFamily="34" charset="0"/>
              </a:rPr>
              <a:t>об'єктом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бічне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9460" name="Picture 4" descr="http://media.web.britannica.com/eb-media/03/93603-004-D74382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10550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Century Gothic" pitchFamily="34" charset="0"/>
              </a:rPr>
              <a:t>Нижній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908720"/>
            <a:ext cx="3563888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dirty="0" err="1" smtClean="0">
                <a:latin typeface="Century Gothic" pitchFamily="34" charset="0"/>
              </a:rPr>
              <a:t>Спостерігається</a:t>
            </a:r>
            <a:r>
              <a:rPr lang="ru-RU" sz="1900" dirty="0" smtClean="0">
                <a:latin typeface="Century Gothic" pitchFamily="34" charset="0"/>
              </a:rPr>
              <a:t> при </a:t>
            </a:r>
            <a:r>
              <a:rPr lang="ru-RU" sz="1900" dirty="0" err="1" smtClean="0">
                <a:latin typeface="Century Gothic" pitchFamily="34" charset="0"/>
              </a:rPr>
              <a:t>дуже</a:t>
            </a:r>
            <a:r>
              <a:rPr lang="ru-RU" sz="1900" dirty="0" smtClean="0">
                <a:latin typeface="Century Gothic" pitchFamily="34" charset="0"/>
              </a:rPr>
              <a:t> великому вертикальному </a:t>
            </a:r>
            <a:r>
              <a:rPr lang="ru-RU" sz="1900" dirty="0" err="1" smtClean="0">
                <a:latin typeface="Century Gothic" pitchFamily="34" charset="0"/>
              </a:rPr>
              <a:t>градієнті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температури</a:t>
            </a:r>
            <a:r>
              <a:rPr lang="ru-RU" sz="1900" dirty="0" smtClean="0">
                <a:latin typeface="Century Gothic" pitchFamily="34" charset="0"/>
              </a:rPr>
              <a:t> (</a:t>
            </a:r>
            <a:r>
              <a:rPr lang="ru-RU" sz="1900" dirty="0" err="1" smtClean="0">
                <a:latin typeface="Century Gothic" pitchFamily="34" charset="0"/>
              </a:rPr>
              <a:t>зниженні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її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з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висотою</a:t>
            </a:r>
            <a:r>
              <a:rPr lang="ru-RU" sz="1900" dirty="0" smtClean="0">
                <a:latin typeface="Century Gothic" pitchFamily="34" charset="0"/>
              </a:rPr>
              <a:t>) над </a:t>
            </a:r>
            <a:r>
              <a:rPr lang="ru-RU" sz="1900" dirty="0" err="1" smtClean="0">
                <a:latin typeface="Century Gothic" pitchFamily="34" charset="0"/>
              </a:rPr>
              <a:t>перегрітою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рівною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поверхнею</a:t>
            </a:r>
            <a:r>
              <a:rPr lang="ru-RU" sz="1900" dirty="0" smtClean="0">
                <a:latin typeface="Century Gothic" pitchFamily="34" charset="0"/>
              </a:rPr>
              <a:t>, часто </a:t>
            </a:r>
            <a:r>
              <a:rPr lang="ru-RU" sz="1900" dirty="0" err="1" smtClean="0">
                <a:latin typeface="Century Gothic" pitchFamily="34" charset="0"/>
              </a:rPr>
              <a:t>пустелею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або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асфальтованою</a:t>
            </a:r>
            <a:r>
              <a:rPr lang="ru-RU" sz="1900" dirty="0" smtClean="0">
                <a:latin typeface="Century Gothic" pitchFamily="34" charset="0"/>
              </a:rPr>
              <a:t> дорогою. </a:t>
            </a:r>
            <a:r>
              <a:rPr lang="ru-RU" sz="1900" dirty="0" err="1" smtClean="0">
                <a:latin typeface="Century Gothic" pitchFamily="34" charset="0"/>
              </a:rPr>
              <a:t>Уявне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зображення</a:t>
            </a:r>
            <a:r>
              <a:rPr lang="ru-RU" sz="1900" dirty="0" smtClean="0">
                <a:latin typeface="Century Gothic" pitchFamily="34" charset="0"/>
              </a:rPr>
              <a:t> неба </a:t>
            </a:r>
            <a:r>
              <a:rPr lang="ru-RU" sz="1900" dirty="0" err="1" smtClean="0">
                <a:latin typeface="Century Gothic" pitchFamily="34" charset="0"/>
              </a:rPr>
              <a:t>створює</a:t>
            </a:r>
            <a:r>
              <a:rPr lang="ru-RU" sz="1900" dirty="0" smtClean="0">
                <a:latin typeface="Century Gothic" pitchFamily="34" charset="0"/>
              </a:rPr>
              <a:t> при </a:t>
            </a:r>
            <a:r>
              <a:rPr lang="ru-RU" sz="1900" dirty="0" err="1" smtClean="0">
                <a:latin typeface="Century Gothic" pitchFamily="34" charset="0"/>
              </a:rPr>
              <a:t>цьому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ілюзію</a:t>
            </a:r>
            <a:r>
              <a:rPr lang="ru-RU" sz="1900" dirty="0" smtClean="0">
                <a:latin typeface="Century Gothic" pitchFamily="34" charset="0"/>
              </a:rPr>
              <a:t> води на </a:t>
            </a:r>
            <a:r>
              <a:rPr lang="ru-RU" sz="1900" dirty="0" err="1" smtClean="0">
                <a:latin typeface="Century Gothic" pitchFamily="34" charset="0"/>
              </a:rPr>
              <a:t>поверхні</a:t>
            </a:r>
            <a:r>
              <a:rPr lang="ru-RU" sz="1900" dirty="0" smtClean="0">
                <a:latin typeface="Century Gothic" pitchFamily="34" charset="0"/>
              </a:rPr>
              <a:t>. Тому дорога, </a:t>
            </a:r>
            <a:r>
              <a:rPr lang="ru-RU" sz="1900" dirty="0" err="1" smtClean="0">
                <a:latin typeface="Century Gothic" pitchFamily="34" charset="0"/>
              </a:rPr>
              <a:t>що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йде</a:t>
            </a:r>
            <a:r>
              <a:rPr lang="ru-RU" sz="1900" dirty="0" smtClean="0">
                <a:latin typeface="Century Gothic" pitchFamily="34" charset="0"/>
              </a:rPr>
              <a:t> в </a:t>
            </a:r>
            <a:r>
              <a:rPr lang="ru-RU" sz="1900" dirty="0" err="1" smtClean="0">
                <a:latin typeface="Century Gothic" pitchFamily="34" charset="0"/>
              </a:rPr>
              <a:t>далину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в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спекотній</a:t>
            </a:r>
            <a:r>
              <a:rPr lang="ru-RU" sz="1900" dirty="0" smtClean="0">
                <a:latin typeface="Century Gothic" pitchFamily="34" charset="0"/>
              </a:rPr>
              <a:t> </a:t>
            </a:r>
            <a:r>
              <a:rPr lang="ru-RU" sz="1900" dirty="0" err="1" smtClean="0">
                <a:latin typeface="Century Gothic" pitchFamily="34" charset="0"/>
              </a:rPr>
              <a:t>літній</a:t>
            </a:r>
            <a:r>
              <a:rPr lang="ru-RU" sz="1900" dirty="0" smtClean="0">
                <a:latin typeface="Century Gothic" pitchFamily="34" charset="0"/>
              </a:rPr>
              <a:t> день </a:t>
            </a:r>
            <a:r>
              <a:rPr lang="ru-RU" sz="1900" dirty="0" err="1" smtClean="0">
                <a:latin typeface="Century Gothic" pitchFamily="34" charset="0"/>
              </a:rPr>
              <a:t>здається</a:t>
            </a:r>
            <a:r>
              <a:rPr lang="ru-RU" sz="1900" dirty="0" smtClean="0">
                <a:latin typeface="Century Gothic" pitchFamily="34" charset="0"/>
              </a:rPr>
              <a:t> мокрою.</a:t>
            </a:r>
            <a:endParaRPr lang="ru-RU" sz="1900" dirty="0">
              <a:latin typeface="Century Gothic" pitchFamily="34" charset="0"/>
            </a:endParaRPr>
          </a:p>
        </p:txBody>
      </p:sp>
      <p:pic>
        <p:nvPicPr>
          <p:cNvPr id="20482" name="Picture 2" descr="http://images.nature.web.ru/nature/2001/06/26/0001165054/510_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41168"/>
            <a:ext cx="3720745" cy="1726987"/>
          </a:xfrm>
          <a:prstGeom prst="rect">
            <a:avLst/>
          </a:prstGeom>
          <a:noFill/>
        </p:spPr>
      </p:pic>
      <p:pic>
        <p:nvPicPr>
          <p:cNvPr id="20484" name="Picture 4" descr="http://natural-events.ru/wp-content/gallery/mirage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472608" cy="411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img-fotki.yandex.ru/get/9584/64843573.26e/0_afe11_92765bf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072" y="836712"/>
            <a:ext cx="5376928" cy="4165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uk-UA" dirty="0" smtClean="0">
                <a:latin typeface="Century Gothic" pitchFamily="34" charset="0"/>
              </a:rPr>
              <a:t>Верхній міраж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3682752" cy="5949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Спостерігається</a:t>
            </a:r>
            <a:r>
              <a:rPr lang="ru-RU" dirty="0" smtClean="0">
                <a:latin typeface="Century Gothic" pitchFamily="34" charset="0"/>
              </a:rPr>
              <a:t> над холодною земною </a:t>
            </a:r>
            <a:r>
              <a:rPr lang="ru-RU" dirty="0" err="1" smtClean="0">
                <a:latin typeface="Century Gothic" pitchFamily="34" charset="0"/>
              </a:rPr>
              <a:t>поверхнею</a:t>
            </a:r>
            <a:r>
              <a:rPr lang="ru-RU" dirty="0" smtClean="0">
                <a:latin typeface="Century Gothic" pitchFamily="34" charset="0"/>
              </a:rPr>
              <a:t> при </a:t>
            </a:r>
            <a:r>
              <a:rPr lang="ru-RU" dirty="0" err="1" smtClean="0">
                <a:latin typeface="Century Gothic" pitchFamily="34" charset="0"/>
              </a:rPr>
              <a:t>інверсійному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розподілі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температури</a:t>
            </a:r>
            <a:r>
              <a:rPr lang="ru-RU" dirty="0" smtClean="0">
                <a:latin typeface="Century Gothic" pitchFamily="34" charset="0"/>
              </a:rPr>
              <a:t> (температура </a:t>
            </a:r>
            <a:r>
              <a:rPr lang="ru-RU" dirty="0" err="1" smtClean="0">
                <a:latin typeface="Century Gothic" pitchFamily="34" charset="0"/>
              </a:rPr>
              <a:t>повітря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зростає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підвищенням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висоти</a:t>
            </a:r>
            <a:r>
              <a:rPr lang="ru-RU" dirty="0" smtClean="0">
                <a:latin typeface="Century Gothic" pitchFamily="34" charset="0"/>
              </a:rPr>
              <a:t>). </a:t>
            </a:r>
            <a:r>
              <a:rPr lang="ru-RU" dirty="0" err="1" smtClean="0">
                <a:latin typeface="Century Gothic" pitchFamily="34" charset="0"/>
              </a:rPr>
              <a:t>Верхній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міраж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трапляється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цілому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рідше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ніж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нижній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але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найчастіше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буває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більш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стабільними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оскільки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холодне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повітря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має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тенденцію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рухатися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вгору</a:t>
            </a:r>
            <a:r>
              <a:rPr lang="ru-RU" dirty="0" smtClean="0">
                <a:latin typeface="Century Gothic" pitchFamily="34" charset="0"/>
              </a:rPr>
              <a:t>, а тепле — вниз.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21508" name="Picture 4" descr="http://img1.liveinternet.ru/images/attach/c/0/42/523/42523207_mirazh_verhniy_luch.jpg"/>
          <p:cNvPicPr>
            <a:picLocks noChangeAspect="1" noChangeArrowheads="1"/>
          </p:cNvPicPr>
          <p:nvPr/>
        </p:nvPicPr>
        <p:blipFill>
          <a:blip r:embed="rId3" cstate="print"/>
          <a:srcRect b="48508"/>
          <a:stretch>
            <a:fillRect/>
          </a:stretch>
        </p:blipFill>
        <p:spPr bwMode="auto">
          <a:xfrm>
            <a:off x="4139952" y="5085184"/>
            <a:ext cx="450532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584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виконала: Джурляк Аня</vt:lpstr>
      <vt:lpstr> </vt:lpstr>
      <vt:lpstr>Історія дослідження </vt:lpstr>
      <vt:lpstr> </vt:lpstr>
      <vt:lpstr> </vt:lpstr>
      <vt:lpstr> </vt:lpstr>
      <vt:lpstr>Класифікація</vt:lpstr>
      <vt:lpstr>Нижній міраж </vt:lpstr>
      <vt:lpstr>Верхній міраж</vt:lpstr>
      <vt:lpstr>Бічний міраж </vt:lpstr>
      <vt:lpstr>Фата Моргана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виконала: Джурляк А.</dc:title>
  <dc:creator>user</dc:creator>
  <cp:lastModifiedBy>user</cp:lastModifiedBy>
  <cp:revision>9</cp:revision>
  <dcterms:created xsi:type="dcterms:W3CDTF">2015-02-26T20:43:15Z</dcterms:created>
  <dcterms:modified xsi:type="dcterms:W3CDTF">2015-02-26T22:14:25Z</dcterms:modified>
</cp:coreProperties>
</file>