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4" r:id="rId3"/>
    <p:sldId id="257" r:id="rId4"/>
    <p:sldId id="261" r:id="rId5"/>
    <p:sldId id="260" r:id="rId6"/>
    <p:sldId id="258" r:id="rId7"/>
    <p:sldId id="259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422FE-1A77-475F-962A-07F2A21F72B3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1F5DF-3BA2-4BD3-A798-C015B9EA8B6C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Ісаак Ньютон</a:t>
          </a:r>
          <a:endParaRPr lang="ru-RU" b="1" dirty="0">
            <a:solidFill>
              <a:srgbClr val="FF0000"/>
            </a:solidFill>
          </a:endParaRPr>
        </a:p>
      </dgm:t>
    </dgm:pt>
    <dgm:pt modelId="{2A318301-23D4-49EC-822E-2AD8A228E070}" type="parTrans" cxnId="{E1794706-B14D-4025-BE8E-52D5B8815D9B}">
      <dgm:prSet/>
      <dgm:spPr/>
      <dgm:t>
        <a:bodyPr/>
        <a:lstStyle/>
        <a:p>
          <a:endParaRPr lang="ru-RU"/>
        </a:p>
      </dgm:t>
    </dgm:pt>
    <dgm:pt modelId="{CDD14818-E2B5-4F53-8066-3EE4B280EA3F}" type="sibTrans" cxnId="{E1794706-B14D-4025-BE8E-52D5B8815D9B}">
      <dgm:prSet/>
      <dgm:spPr/>
      <dgm:t>
        <a:bodyPr/>
        <a:lstStyle/>
        <a:p>
          <a:endParaRPr lang="ru-RU"/>
        </a:p>
      </dgm:t>
    </dgm:pt>
    <dgm:pt modelId="{8BEC6B1F-F88C-43DC-BAFB-6DBD86FB7ACA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200" b="1" dirty="0" smtClean="0"/>
            <a:t>Сформулював закони динаміки</a:t>
          </a:r>
          <a:endParaRPr lang="ru-RU" sz="1200" b="1" dirty="0"/>
        </a:p>
      </dgm:t>
    </dgm:pt>
    <dgm:pt modelId="{AE3FA2B9-5A6D-44F1-B80E-9E24EC9580BD}" type="parTrans" cxnId="{206CB9F1-B9FA-445D-B5EB-9432024C66A5}">
      <dgm:prSet/>
      <dgm:spPr/>
      <dgm:t>
        <a:bodyPr/>
        <a:lstStyle/>
        <a:p>
          <a:endParaRPr lang="ru-RU"/>
        </a:p>
      </dgm:t>
    </dgm:pt>
    <dgm:pt modelId="{E63856D1-697E-4612-BDBB-FF8DC19D5AE6}" type="sibTrans" cxnId="{206CB9F1-B9FA-445D-B5EB-9432024C66A5}">
      <dgm:prSet/>
      <dgm:spPr/>
      <dgm:t>
        <a:bodyPr/>
        <a:lstStyle/>
        <a:p>
          <a:endParaRPr lang="ru-RU"/>
        </a:p>
      </dgm:t>
    </dgm:pt>
    <dgm:pt modelId="{F6C74CDB-5367-416A-BD79-4F7F8B78EF17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200" b="1" dirty="0" smtClean="0"/>
            <a:t>Творець класичної фізики</a:t>
          </a:r>
          <a:endParaRPr lang="ru-RU" sz="1200" b="1" dirty="0"/>
        </a:p>
      </dgm:t>
    </dgm:pt>
    <dgm:pt modelId="{E36DFB19-C23D-424C-A67A-42A700A7D68E}" type="parTrans" cxnId="{7C699FF7-7D2C-4951-8A01-A291C7AF8468}">
      <dgm:prSet/>
      <dgm:spPr/>
      <dgm:t>
        <a:bodyPr/>
        <a:lstStyle/>
        <a:p>
          <a:endParaRPr lang="ru-RU"/>
        </a:p>
      </dgm:t>
    </dgm:pt>
    <dgm:pt modelId="{01D12A28-A2A4-4C67-9CC5-67E03E6FF9A1}" type="sibTrans" cxnId="{7C699FF7-7D2C-4951-8A01-A291C7AF8468}">
      <dgm:prSet/>
      <dgm:spPr/>
      <dgm:t>
        <a:bodyPr/>
        <a:lstStyle/>
        <a:p>
          <a:endParaRPr lang="ru-RU"/>
        </a:p>
      </dgm:t>
    </dgm:pt>
    <dgm:pt modelId="{28550996-0EA0-483C-BDDD-65EBEFF5B79C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200" b="1" dirty="0" smtClean="0"/>
            <a:t>Засновник числення нескінченно малих</a:t>
          </a:r>
          <a:endParaRPr lang="ru-RU" sz="1200" b="1" dirty="0"/>
        </a:p>
      </dgm:t>
    </dgm:pt>
    <dgm:pt modelId="{D416CDB7-8D5F-4DC1-86D7-8F063D3C1109}" type="parTrans" cxnId="{91D135ED-5F9D-4B1C-9AC0-FB861BC470FF}">
      <dgm:prSet/>
      <dgm:spPr/>
      <dgm:t>
        <a:bodyPr/>
        <a:lstStyle/>
        <a:p>
          <a:endParaRPr lang="ru-RU"/>
        </a:p>
      </dgm:t>
    </dgm:pt>
    <dgm:pt modelId="{D590F08E-B158-480A-A492-6F281D153039}" type="sibTrans" cxnId="{91D135ED-5F9D-4B1C-9AC0-FB861BC470FF}">
      <dgm:prSet/>
      <dgm:spPr/>
      <dgm:t>
        <a:bodyPr/>
        <a:lstStyle/>
        <a:p>
          <a:endParaRPr lang="ru-RU"/>
        </a:p>
      </dgm:t>
    </dgm:pt>
    <dgm:pt modelId="{07941A08-D33A-4C16-B39D-34F0635D84A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200" b="1" dirty="0" smtClean="0"/>
            <a:t>Засновник сучасного природознавства</a:t>
          </a:r>
          <a:endParaRPr lang="ru-RU" sz="1200" b="1" dirty="0"/>
        </a:p>
      </dgm:t>
    </dgm:pt>
    <dgm:pt modelId="{0395C14C-3113-4233-B16C-C491B6B77B98}" type="parTrans" cxnId="{1D18FF7D-78B7-4F86-8277-8A04062143FF}">
      <dgm:prSet/>
      <dgm:spPr/>
      <dgm:t>
        <a:bodyPr/>
        <a:lstStyle/>
        <a:p>
          <a:endParaRPr lang="ru-RU"/>
        </a:p>
      </dgm:t>
    </dgm:pt>
    <dgm:pt modelId="{FD5FEDAA-025F-4E64-846D-15A223A6112A}" type="sibTrans" cxnId="{1D18FF7D-78B7-4F86-8277-8A04062143FF}">
      <dgm:prSet/>
      <dgm:spPr/>
      <dgm:t>
        <a:bodyPr/>
        <a:lstStyle/>
        <a:p>
          <a:endParaRPr lang="ru-RU"/>
        </a:p>
      </dgm:t>
    </dgm:pt>
    <dgm:pt modelId="{DD1B0F72-6B9A-488E-8C23-3B26FEB7D8EF}" type="pres">
      <dgm:prSet presAssocID="{8E7422FE-1A77-475F-962A-07F2A21F72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9FF27-72A3-4E11-92BA-EA660165CC07}" type="pres">
      <dgm:prSet presAssocID="{E741F5DF-3BA2-4BD3-A798-C015B9EA8B6C}" presName="centerShape" presStyleLbl="node0" presStyleIdx="0" presStyleCnt="1"/>
      <dgm:spPr/>
      <dgm:t>
        <a:bodyPr/>
        <a:lstStyle/>
        <a:p>
          <a:endParaRPr lang="ru-RU"/>
        </a:p>
      </dgm:t>
    </dgm:pt>
    <dgm:pt modelId="{B3A0562D-1677-41FD-8D28-09716F8AE256}" type="pres">
      <dgm:prSet presAssocID="{AE3FA2B9-5A6D-44F1-B80E-9E24EC9580BD}" presName="Name9" presStyleLbl="parChTrans1D2" presStyleIdx="0" presStyleCnt="4"/>
      <dgm:spPr/>
      <dgm:t>
        <a:bodyPr/>
        <a:lstStyle/>
        <a:p>
          <a:endParaRPr lang="ru-RU"/>
        </a:p>
      </dgm:t>
    </dgm:pt>
    <dgm:pt modelId="{EE0E15C8-92EE-4C31-A923-C849120557D2}" type="pres">
      <dgm:prSet presAssocID="{AE3FA2B9-5A6D-44F1-B80E-9E24EC9580B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A3D3BB8-1816-400C-84D7-3A37B48CAA15}" type="pres">
      <dgm:prSet presAssocID="{8BEC6B1F-F88C-43DC-BAFB-6DBD86FB7ACA}" presName="node" presStyleLbl="node1" presStyleIdx="0" presStyleCnt="4" custRadScaleRad="109798" custRadScaleInc="-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E6E1F-56ED-42C7-B22E-05BF7BD64883}" type="pres">
      <dgm:prSet presAssocID="{E36DFB19-C23D-424C-A67A-42A700A7D68E}" presName="Name9" presStyleLbl="parChTrans1D2" presStyleIdx="1" presStyleCnt="4"/>
      <dgm:spPr/>
      <dgm:t>
        <a:bodyPr/>
        <a:lstStyle/>
        <a:p>
          <a:endParaRPr lang="ru-RU"/>
        </a:p>
      </dgm:t>
    </dgm:pt>
    <dgm:pt modelId="{7CC0E743-0C20-46C9-9634-2AF7E17EF430}" type="pres">
      <dgm:prSet presAssocID="{E36DFB19-C23D-424C-A67A-42A700A7D68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6832791-835F-4070-ACF9-0E7F4EB7CD76}" type="pres">
      <dgm:prSet presAssocID="{F6C74CDB-5367-416A-BD79-4F7F8B78EF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891F5-59F9-460D-B016-F5606FB1DCDF}" type="pres">
      <dgm:prSet presAssocID="{D416CDB7-8D5F-4DC1-86D7-8F063D3C1109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A0AE55-F3BC-44B7-AEF4-67C0D79F37BB}" type="pres">
      <dgm:prSet presAssocID="{D416CDB7-8D5F-4DC1-86D7-8F063D3C110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8959C0C-616F-45E1-869A-9C32BDFEB9C5}" type="pres">
      <dgm:prSet presAssocID="{28550996-0EA0-483C-BDDD-65EBEFF5B7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47719-80D9-4CB6-995F-AD287188B638}" type="pres">
      <dgm:prSet presAssocID="{0395C14C-3113-4233-B16C-C491B6B77B98}" presName="Name9" presStyleLbl="parChTrans1D2" presStyleIdx="3" presStyleCnt="4"/>
      <dgm:spPr/>
      <dgm:t>
        <a:bodyPr/>
        <a:lstStyle/>
        <a:p>
          <a:endParaRPr lang="ru-RU"/>
        </a:p>
      </dgm:t>
    </dgm:pt>
    <dgm:pt modelId="{73997D34-BB3E-4113-8700-7B35E460C338}" type="pres">
      <dgm:prSet presAssocID="{0395C14C-3113-4233-B16C-C491B6B77B9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DC96250-1833-4D6B-BD59-945D9E744EC1}" type="pres">
      <dgm:prSet presAssocID="{07941A08-D33A-4C16-B39D-34F0635D84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99FF7-7D2C-4951-8A01-A291C7AF8468}" srcId="{E741F5DF-3BA2-4BD3-A798-C015B9EA8B6C}" destId="{F6C74CDB-5367-416A-BD79-4F7F8B78EF17}" srcOrd="1" destOrd="0" parTransId="{E36DFB19-C23D-424C-A67A-42A700A7D68E}" sibTransId="{01D12A28-A2A4-4C67-9CC5-67E03E6FF9A1}"/>
    <dgm:cxn modelId="{206CB9F1-B9FA-445D-B5EB-9432024C66A5}" srcId="{E741F5DF-3BA2-4BD3-A798-C015B9EA8B6C}" destId="{8BEC6B1F-F88C-43DC-BAFB-6DBD86FB7ACA}" srcOrd="0" destOrd="0" parTransId="{AE3FA2B9-5A6D-44F1-B80E-9E24EC9580BD}" sibTransId="{E63856D1-697E-4612-BDBB-FF8DC19D5AE6}"/>
    <dgm:cxn modelId="{E8BCAACA-8BEB-4E12-848F-8EBA4589C444}" type="presOf" srcId="{AE3FA2B9-5A6D-44F1-B80E-9E24EC9580BD}" destId="{EE0E15C8-92EE-4C31-A923-C849120557D2}" srcOrd="1" destOrd="0" presId="urn:microsoft.com/office/officeart/2005/8/layout/radial1"/>
    <dgm:cxn modelId="{D5F0094F-998B-4BFC-86E9-CF1304A2A141}" type="presOf" srcId="{E741F5DF-3BA2-4BD3-A798-C015B9EA8B6C}" destId="{A529FF27-72A3-4E11-92BA-EA660165CC07}" srcOrd="0" destOrd="0" presId="urn:microsoft.com/office/officeart/2005/8/layout/radial1"/>
    <dgm:cxn modelId="{2688D947-DB15-4BB9-80B6-E19F4D76140E}" type="presOf" srcId="{0395C14C-3113-4233-B16C-C491B6B77B98}" destId="{73997D34-BB3E-4113-8700-7B35E460C338}" srcOrd="1" destOrd="0" presId="urn:microsoft.com/office/officeart/2005/8/layout/radial1"/>
    <dgm:cxn modelId="{3C6E49ED-EBCC-4FBE-AC4C-DF0978242D34}" type="presOf" srcId="{D416CDB7-8D5F-4DC1-86D7-8F063D3C1109}" destId="{A2A0AE55-F3BC-44B7-AEF4-67C0D79F37BB}" srcOrd="1" destOrd="0" presId="urn:microsoft.com/office/officeart/2005/8/layout/radial1"/>
    <dgm:cxn modelId="{8C99DE0F-41DF-4C00-BE39-CE19560A7FD5}" type="presOf" srcId="{E36DFB19-C23D-424C-A67A-42A700A7D68E}" destId="{FFDE6E1F-56ED-42C7-B22E-05BF7BD64883}" srcOrd="0" destOrd="0" presId="urn:microsoft.com/office/officeart/2005/8/layout/radial1"/>
    <dgm:cxn modelId="{E1794706-B14D-4025-BE8E-52D5B8815D9B}" srcId="{8E7422FE-1A77-475F-962A-07F2A21F72B3}" destId="{E741F5DF-3BA2-4BD3-A798-C015B9EA8B6C}" srcOrd="0" destOrd="0" parTransId="{2A318301-23D4-49EC-822E-2AD8A228E070}" sibTransId="{CDD14818-E2B5-4F53-8066-3EE4B280EA3F}"/>
    <dgm:cxn modelId="{FB835E06-D296-4A70-AD89-35011C6B8E4B}" type="presOf" srcId="{8BEC6B1F-F88C-43DC-BAFB-6DBD86FB7ACA}" destId="{CA3D3BB8-1816-400C-84D7-3A37B48CAA15}" srcOrd="0" destOrd="0" presId="urn:microsoft.com/office/officeart/2005/8/layout/radial1"/>
    <dgm:cxn modelId="{61D08EC9-FAD3-4613-855A-952A7F9A49F6}" type="presOf" srcId="{0395C14C-3113-4233-B16C-C491B6B77B98}" destId="{34D47719-80D9-4CB6-995F-AD287188B638}" srcOrd="0" destOrd="0" presId="urn:microsoft.com/office/officeart/2005/8/layout/radial1"/>
    <dgm:cxn modelId="{994E1EAC-CAAD-417B-9E1D-C3BD21917986}" type="presOf" srcId="{28550996-0EA0-483C-BDDD-65EBEFF5B79C}" destId="{E8959C0C-616F-45E1-869A-9C32BDFEB9C5}" srcOrd="0" destOrd="0" presId="urn:microsoft.com/office/officeart/2005/8/layout/radial1"/>
    <dgm:cxn modelId="{91D135ED-5F9D-4B1C-9AC0-FB861BC470FF}" srcId="{E741F5DF-3BA2-4BD3-A798-C015B9EA8B6C}" destId="{28550996-0EA0-483C-BDDD-65EBEFF5B79C}" srcOrd="2" destOrd="0" parTransId="{D416CDB7-8D5F-4DC1-86D7-8F063D3C1109}" sibTransId="{D590F08E-B158-480A-A492-6F281D153039}"/>
    <dgm:cxn modelId="{16B742F3-AD26-4BAA-94AE-588562E78996}" type="presOf" srcId="{E36DFB19-C23D-424C-A67A-42A700A7D68E}" destId="{7CC0E743-0C20-46C9-9634-2AF7E17EF430}" srcOrd="1" destOrd="0" presId="urn:microsoft.com/office/officeart/2005/8/layout/radial1"/>
    <dgm:cxn modelId="{F474C1BA-BC96-4909-A279-30F4FFF8DA62}" type="presOf" srcId="{F6C74CDB-5367-416A-BD79-4F7F8B78EF17}" destId="{76832791-835F-4070-ACF9-0E7F4EB7CD76}" srcOrd="0" destOrd="0" presId="urn:microsoft.com/office/officeart/2005/8/layout/radial1"/>
    <dgm:cxn modelId="{1FD1D708-D4B3-46B9-93A4-1BCCF0A63AD0}" type="presOf" srcId="{07941A08-D33A-4C16-B39D-34F0635D84A2}" destId="{9DC96250-1833-4D6B-BD59-945D9E744EC1}" srcOrd="0" destOrd="0" presId="urn:microsoft.com/office/officeart/2005/8/layout/radial1"/>
    <dgm:cxn modelId="{1D18FF7D-78B7-4F86-8277-8A04062143FF}" srcId="{E741F5DF-3BA2-4BD3-A798-C015B9EA8B6C}" destId="{07941A08-D33A-4C16-B39D-34F0635D84A2}" srcOrd="3" destOrd="0" parTransId="{0395C14C-3113-4233-B16C-C491B6B77B98}" sibTransId="{FD5FEDAA-025F-4E64-846D-15A223A6112A}"/>
    <dgm:cxn modelId="{5587430C-C1BF-483B-9957-B58A660BFF27}" type="presOf" srcId="{AE3FA2B9-5A6D-44F1-B80E-9E24EC9580BD}" destId="{B3A0562D-1677-41FD-8D28-09716F8AE256}" srcOrd="0" destOrd="0" presId="urn:microsoft.com/office/officeart/2005/8/layout/radial1"/>
    <dgm:cxn modelId="{8A68B7BF-30B1-4508-812E-9F8238191D1B}" type="presOf" srcId="{8E7422FE-1A77-475F-962A-07F2A21F72B3}" destId="{DD1B0F72-6B9A-488E-8C23-3B26FEB7D8EF}" srcOrd="0" destOrd="0" presId="urn:microsoft.com/office/officeart/2005/8/layout/radial1"/>
    <dgm:cxn modelId="{3CA8E633-622F-4EAD-B1F8-CAB5F8C88439}" type="presOf" srcId="{D416CDB7-8D5F-4DC1-86D7-8F063D3C1109}" destId="{E00891F5-59F9-460D-B016-F5606FB1DCDF}" srcOrd="0" destOrd="0" presId="urn:microsoft.com/office/officeart/2005/8/layout/radial1"/>
    <dgm:cxn modelId="{6FF6F46F-06CB-4E9A-9F19-E416E821AEC7}" type="presParOf" srcId="{DD1B0F72-6B9A-488E-8C23-3B26FEB7D8EF}" destId="{A529FF27-72A3-4E11-92BA-EA660165CC07}" srcOrd="0" destOrd="0" presId="urn:microsoft.com/office/officeart/2005/8/layout/radial1"/>
    <dgm:cxn modelId="{6F3A105E-4E0D-4A1C-968B-2A2B49073813}" type="presParOf" srcId="{DD1B0F72-6B9A-488E-8C23-3B26FEB7D8EF}" destId="{B3A0562D-1677-41FD-8D28-09716F8AE256}" srcOrd="1" destOrd="0" presId="urn:microsoft.com/office/officeart/2005/8/layout/radial1"/>
    <dgm:cxn modelId="{D29DF1FD-2B8F-45A4-ABA7-1D570BBB20B9}" type="presParOf" srcId="{B3A0562D-1677-41FD-8D28-09716F8AE256}" destId="{EE0E15C8-92EE-4C31-A923-C849120557D2}" srcOrd="0" destOrd="0" presId="urn:microsoft.com/office/officeart/2005/8/layout/radial1"/>
    <dgm:cxn modelId="{0C5478F4-7EEF-4F10-BC08-A47D081F8F76}" type="presParOf" srcId="{DD1B0F72-6B9A-488E-8C23-3B26FEB7D8EF}" destId="{CA3D3BB8-1816-400C-84D7-3A37B48CAA15}" srcOrd="2" destOrd="0" presId="urn:microsoft.com/office/officeart/2005/8/layout/radial1"/>
    <dgm:cxn modelId="{B7DC4BF2-D630-4AD3-9299-3FAACF08700C}" type="presParOf" srcId="{DD1B0F72-6B9A-488E-8C23-3B26FEB7D8EF}" destId="{FFDE6E1F-56ED-42C7-B22E-05BF7BD64883}" srcOrd="3" destOrd="0" presId="urn:microsoft.com/office/officeart/2005/8/layout/radial1"/>
    <dgm:cxn modelId="{18D07FA4-D02F-41E5-9B22-DE81774691A4}" type="presParOf" srcId="{FFDE6E1F-56ED-42C7-B22E-05BF7BD64883}" destId="{7CC0E743-0C20-46C9-9634-2AF7E17EF430}" srcOrd="0" destOrd="0" presId="urn:microsoft.com/office/officeart/2005/8/layout/radial1"/>
    <dgm:cxn modelId="{9BD67138-39CF-444B-8124-8E891A235C8F}" type="presParOf" srcId="{DD1B0F72-6B9A-488E-8C23-3B26FEB7D8EF}" destId="{76832791-835F-4070-ACF9-0E7F4EB7CD76}" srcOrd="4" destOrd="0" presId="urn:microsoft.com/office/officeart/2005/8/layout/radial1"/>
    <dgm:cxn modelId="{B09A97C0-A34F-4EB0-8CC7-DF2FED7AD230}" type="presParOf" srcId="{DD1B0F72-6B9A-488E-8C23-3B26FEB7D8EF}" destId="{E00891F5-59F9-460D-B016-F5606FB1DCDF}" srcOrd="5" destOrd="0" presId="urn:microsoft.com/office/officeart/2005/8/layout/radial1"/>
    <dgm:cxn modelId="{01DF34F7-E7AC-4EE0-A1C3-7E118F95FA3E}" type="presParOf" srcId="{E00891F5-59F9-460D-B016-F5606FB1DCDF}" destId="{A2A0AE55-F3BC-44B7-AEF4-67C0D79F37BB}" srcOrd="0" destOrd="0" presId="urn:microsoft.com/office/officeart/2005/8/layout/radial1"/>
    <dgm:cxn modelId="{AB71B4F3-EC44-4665-8147-A21C9B9900A1}" type="presParOf" srcId="{DD1B0F72-6B9A-488E-8C23-3B26FEB7D8EF}" destId="{E8959C0C-616F-45E1-869A-9C32BDFEB9C5}" srcOrd="6" destOrd="0" presId="urn:microsoft.com/office/officeart/2005/8/layout/radial1"/>
    <dgm:cxn modelId="{FE087E8E-DF9E-46BB-BC8F-DC68168F7F29}" type="presParOf" srcId="{DD1B0F72-6B9A-488E-8C23-3B26FEB7D8EF}" destId="{34D47719-80D9-4CB6-995F-AD287188B638}" srcOrd="7" destOrd="0" presId="urn:microsoft.com/office/officeart/2005/8/layout/radial1"/>
    <dgm:cxn modelId="{52CD820A-0EA7-4A4F-86E5-3D56F6FF82F1}" type="presParOf" srcId="{34D47719-80D9-4CB6-995F-AD287188B638}" destId="{73997D34-BB3E-4113-8700-7B35E460C338}" srcOrd="0" destOrd="0" presId="urn:microsoft.com/office/officeart/2005/8/layout/radial1"/>
    <dgm:cxn modelId="{BE21158A-99C8-4B0D-BD37-338E56CF3CCF}" type="presParOf" srcId="{DD1B0F72-6B9A-488E-8C23-3B26FEB7D8EF}" destId="{9DC96250-1833-4D6B-BD59-945D9E744EC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FF27-72A3-4E11-92BA-EA660165CC07}">
      <dsp:nvSpPr>
        <dsp:cNvPr id="0" name=""/>
        <dsp:cNvSpPr/>
      </dsp:nvSpPr>
      <dsp:spPr>
        <a:xfrm>
          <a:off x="3552834" y="2400706"/>
          <a:ext cx="1823323" cy="182332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F0000"/>
              </a:solidFill>
            </a:rPr>
            <a:t>Ісаак Ньютон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3819853" y="2667725"/>
        <a:ext cx="1289285" cy="1289285"/>
      </dsp:txXfrm>
    </dsp:sp>
    <dsp:sp modelId="{B3A0562D-1677-41FD-8D28-09716F8AE256}">
      <dsp:nvSpPr>
        <dsp:cNvPr id="0" name=""/>
        <dsp:cNvSpPr/>
      </dsp:nvSpPr>
      <dsp:spPr>
        <a:xfrm rot="16197832">
          <a:off x="4175047" y="2093636"/>
          <a:ext cx="577382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77382" y="18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49304" y="2097580"/>
        <a:ext cx="28869" cy="28869"/>
      </dsp:txXfrm>
    </dsp:sp>
    <dsp:sp modelId="{CA3D3BB8-1816-400C-84D7-3A37B48CAA15}">
      <dsp:nvSpPr>
        <dsp:cNvPr id="0" name=""/>
        <dsp:cNvSpPr/>
      </dsp:nvSpPr>
      <dsp:spPr>
        <a:xfrm>
          <a:off x="3551319" y="0"/>
          <a:ext cx="1823323" cy="182332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Сформулював закони динаміки</a:t>
          </a:r>
          <a:endParaRPr lang="ru-RU" sz="1200" b="1" kern="1200" dirty="0"/>
        </a:p>
      </dsp:txBody>
      <dsp:txXfrm>
        <a:off x="3818338" y="267019"/>
        <a:ext cx="1289285" cy="1289285"/>
      </dsp:txXfrm>
    </dsp:sp>
    <dsp:sp modelId="{FFDE6E1F-56ED-42C7-B22E-05BF7BD64883}">
      <dsp:nvSpPr>
        <dsp:cNvPr id="0" name=""/>
        <dsp:cNvSpPr/>
      </dsp:nvSpPr>
      <dsp:spPr>
        <a:xfrm>
          <a:off x="5376157" y="3293989"/>
          <a:ext cx="549479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49479" y="18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7160" y="3298631"/>
        <a:ext cx="27473" cy="27473"/>
      </dsp:txXfrm>
    </dsp:sp>
    <dsp:sp modelId="{76832791-835F-4070-ACF9-0E7F4EB7CD76}">
      <dsp:nvSpPr>
        <dsp:cNvPr id="0" name=""/>
        <dsp:cNvSpPr/>
      </dsp:nvSpPr>
      <dsp:spPr>
        <a:xfrm>
          <a:off x="5925637" y="2400706"/>
          <a:ext cx="1823323" cy="182332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Творець класичної фізики</a:t>
          </a:r>
          <a:endParaRPr lang="ru-RU" sz="1200" b="1" kern="1200" dirty="0"/>
        </a:p>
      </dsp:txBody>
      <dsp:txXfrm>
        <a:off x="6192656" y="2667725"/>
        <a:ext cx="1289285" cy="1289285"/>
      </dsp:txXfrm>
    </dsp:sp>
    <dsp:sp modelId="{E00891F5-59F9-460D-B016-F5606FB1DCDF}">
      <dsp:nvSpPr>
        <dsp:cNvPr id="0" name=""/>
        <dsp:cNvSpPr/>
      </dsp:nvSpPr>
      <dsp:spPr>
        <a:xfrm rot="5400000">
          <a:off x="4189756" y="4480391"/>
          <a:ext cx="549479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49479" y="18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50759" y="4485032"/>
        <a:ext cx="27473" cy="27473"/>
      </dsp:txXfrm>
    </dsp:sp>
    <dsp:sp modelId="{E8959C0C-616F-45E1-869A-9C32BDFEB9C5}">
      <dsp:nvSpPr>
        <dsp:cNvPr id="0" name=""/>
        <dsp:cNvSpPr/>
      </dsp:nvSpPr>
      <dsp:spPr>
        <a:xfrm>
          <a:off x="3552834" y="4773509"/>
          <a:ext cx="1823323" cy="182332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Засновник числення нескінченно малих</a:t>
          </a:r>
          <a:endParaRPr lang="ru-RU" sz="1200" b="1" kern="1200" dirty="0"/>
        </a:p>
      </dsp:txBody>
      <dsp:txXfrm>
        <a:off x="3819853" y="5040528"/>
        <a:ext cx="1289285" cy="1289285"/>
      </dsp:txXfrm>
    </dsp:sp>
    <dsp:sp modelId="{34D47719-80D9-4CB6-995F-AD287188B638}">
      <dsp:nvSpPr>
        <dsp:cNvPr id="0" name=""/>
        <dsp:cNvSpPr/>
      </dsp:nvSpPr>
      <dsp:spPr>
        <a:xfrm rot="10800000">
          <a:off x="3003354" y="3293989"/>
          <a:ext cx="549479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49479" y="183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64357" y="3298631"/>
        <a:ext cx="27473" cy="27473"/>
      </dsp:txXfrm>
    </dsp:sp>
    <dsp:sp modelId="{9DC96250-1833-4D6B-BD59-945D9E744EC1}">
      <dsp:nvSpPr>
        <dsp:cNvPr id="0" name=""/>
        <dsp:cNvSpPr/>
      </dsp:nvSpPr>
      <dsp:spPr>
        <a:xfrm>
          <a:off x="1180030" y="2400706"/>
          <a:ext cx="1823323" cy="182332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Засновник сучасного природознавства</a:t>
          </a:r>
          <a:endParaRPr lang="ru-RU" sz="1200" b="1" kern="1200" dirty="0"/>
        </a:p>
      </dsp:txBody>
      <dsp:txXfrm>
        <a:off x="1447049" y="2667725"/>
        <a:ext cx="1289285" cy="1289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E41AB-E63D-4A05-928E-DA1883E3CBDC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AF87-3BB7-4D79-94F3-7517DF7E4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8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1A7A56-7D6D-4AEE-986C-21AAF6B49D28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80E506-7AC2-4612-AC52-A38A807CBE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24" y="47667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Закони динаміки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437112"/>
            <a:ext cx="55081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</a:t>
            </a:r>
            <a:r>
              <a:rPr lang="uk-UA" sz="1400" dirty="0" smtClean="0"/>
              <a:t>Виконала учениця 10 класу</a:t>
            </a:r>
          </a:p>
          <a:p>
            <a:r>
              <a:rPr lang="uk-UA" sz="1400" dirty="0" smtClean="0"/>
              <a:t>                                                             </a:t>
            </a:r>
            <a:r>
              <a:rPr lang="uk-UA" sz="1400" dirty="0" err="1" smtClean="0"/>
              <a:t>Пришлюк</a:t>
            </a:r>
            <a:r>
              <a:rPr lang="uk-UA" sz="1400" dirty="0" smtClean="0"/>
              <a:t> Надія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2014 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750">
            <a:off x="1496910" y="2826003"/>
            <a:ext cx="3540262" cy="2329492"/>
          </a:xfrm>
          <a:prstGeom prst="rect">
            <a:avLst/>
          </a:prstGeom>
        </p:spPr>
      </p:pic>
      <p:pic>
        <p:nvPicPr>
          <p:cNvPr id="1026" name="Picture 2" descr="C:\Users\111\Desktop\newton1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16" y="2943224"/>
            <a:ext cx="2237747" cy="23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осточная музыка - медленная грустн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362758" cy="924475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Дякую за увагу!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^.^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111\Desktop\75175579_3937309_20672838_11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05240" cy="454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7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25113" cy="924475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</a:rPr>
              <a:t>Зміст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247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</a:t>
            </a:r>
            <a:r>
              <a:rPr lang="uk-UA" dirty="0" smtClean="0">
                <a:hlinkClick r:id="rId2" action="ppaction://hlinksldjump"/>
              </a:rPr>
              <a:t>Закони динаміки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940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</a:t>
            </a:r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8634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</a:t>
            </a:r>
            <a:r>
              <a:rPr lang="uk-UA" dirty="0" smtClean="0">
                <a:hlinkClick r:id="rId4" action="ppaction://hlinksldjump"/>
              </a:rPr>
              <a:t>Динаміка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2327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</a:t>
            </a:r>
            <a:r>
              <a:rPr lang="uk-UA" dirty="0" smtClean="0">
                <a:hlinkClick r:id="rId5" action="ppaction://hlinksldjump"/>
              </a:rPr>
              <a:t>Основна задача динаміки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6020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 </a:t>
            </a:r>
            <a:r>
              <a:rPr lang="uk-UA" dirty="0" smtClean="0">
                <a:hlinkClick r:id="rId6" action="ppaction://hlinksldjump"/>
              </a:rPr>
              <a:t>Ґалілео Ґалілей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9714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6. </a:t>
            </a:r>
            <a:r>
              <a:rPr lang="uk-UA" dirty="0" smtClean="0">
                <a:hlinkClick r:id="rId7" action="ppaction://hlinksldjump"/>
              </a:rPr>
              <a:t>Ісаак Ньютон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340736"/>
            <a:ext cx="7128792" cy="37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7. </a:t>
            </a:r>
            <a:r>
              <a:rPr lang="uk-UA" dirty="0" smtClean="0">
                <a:hlinkClick r:id="rId8" action="ppaction://hlinksldjump"/>
              </a:rPr>
              <a:t>Перший закон Ньютона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7170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8. </a:t>
            </a:r>
            <a:r>
              <a:rPr lang="uk-UA" dirty="0" smtClean="0">
                <a:hlinkClick r:id="rId9" action="ppaction://hlinksldjump"/>
              </a:rPr>
              <a:t>Другий закон Ньютона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0863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9. </a:t>
            </a:r>
            <a:r>
              <a:rPr lang="uk-UA" dirty="0" smtClean="0">
                <a:hlinkClick r:id="rId10" action="ppaction://hlinksldjump"/>
              </a:rPr>
              <a:t>Третій закон Ньютона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4556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10. </a:t>
            </a:r>
            <a:r>
              <a:rPr lang="uk-UA" dirty="0" smtClean="0">
                <a:hlinkClick r:id="rId11" action="ppaction://hlinksldjump"/>
              </a:rPr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33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Динаміка -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2300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механіки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прикладених</a:t>
            </a:r>
            <a:r>
              <a:rPr lang="ru-RU" dirty="0" smtClean="0"/>
              <a:t> до них сил. </a:t>
            </a:r>
            <a:endParaRPr lang="ru-RU" dirty="0"/>
          </a:p>
        </p:txBody>
      </p:sp>
      <p:pic>
        <p:nvPicPr>
          <p:cNvPr id="1026" name="Picture 2" descr="Файл:500px-Friction al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24">
            <a:off x="784354" y="2276872"/>
            <a:ext cx="2934326" cy="28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iki.fizmat.tnpu.edu.ua/images/7/73/9209092109b78e98126c25a2f7403c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121">
            <a:off x="3963400" y="2681087"/>
            <a:ext cx="1388106" cy="4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iki.fizmat.tnpu.edu.ua/images/e/ea/Image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09">
            <a:off x="6156176" y="2204864"/>
            <a:ext cx="1762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11\Desktop\ur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099">
            <a:off x="3908760" y="4917291"/>
            <a:ext cx="1686520" cy="8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6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9699"/>
            <a:ext cx="7125113" cy="1529141"/>
          </a:xfrm>
        </p:spPr>
        <p:txBody>
          <a:bodyPr/>
          <a:lstStyle/>
          <a:p>
            <a:r>
              <a:rPr lang="ru-RU" sz="2000" i="1" dirty="0" err="1">
                <a:solidFill>
                  <a:srgbClr val="FF0000"/>
                </a:solidFill>
              </a:rPr>
              <a:t>Основна</a:t>
            </a:r>
            <a:r>
              <a:rPr lang="ru-RU" sz="2000" i="1" dirty="0">
                <a:solidFill>
                  <a:srgbClr val="FF0000"/>
                </a:solidFill>
              </a:rPr>
              <a:t> задача </a:t>
            </a:r>
            <a:r>
              <a:rPr lang="ru-RU" sz="2000" i="1" dirty="0" err="1">
                <a:solidFill>
                  <a:srgbClr val="FF0000"/>
                </a:solidFill>
              </a:rPr>
              <a:t>динаміки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вивчити</a:t>
            </a:r>
            <a:r>
              <a:rPr lang="ru-RU" sz="2000" dirty="0"/>
              <a:t> </a:t>
            </a:r>
            <a:r>
              <a:rPr lang="ru-RU" sz="2000" dirty="0" err="1"/>
              <a:t>можливі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, </a:t>
            </a:r>
            <a:r>
              <a:rPr lang="ru-RU" sz="2000" dirty="0" err="1"/>
              <a:t>з’ясувати</a:t>
            </a:r>
            <a:r>
              <a:rPr lang="ru-RU" sz="2000" dirty="0"/>
              <a:t> </a:t>
            </a:r>
            <a:r>
              <a:rPr lang="ru-RU" sz="2000" dirty="0" err="1"/>
              <a:t>закони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підпорядковуються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і </a:t>
            </a:r>
            <a:r>
              <a:rPr lang="ru-RU" sz="2000" dirty="0" err="1"/>
              <a:t>взаємодія</a:t>
            </a:r>
            <a:r>
              <a:rPr lang="ru-RU" sz="2000" dirty="0"/>
              <a:t> </a:t>
            </a:r>
            <a:r>
              <a:rPr lang="ru-RU" sz="2000" dirty="0" err="1" smtClean="0"/>
              <a:t>тіл</a:t>
            </a:r>
            <a:r>
              <a:rPr lang="ru-RU" sz="2000" dirty="0" smtClean="0"/>
              <a:t>, а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визначити</a:t>
            </a:r>
            <a:r>
              <a:rPr lang="ru-RU" sz="2000" dirty="0" smtClean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 у будь-</a:t>
            </a:r>
            <a:r>
              <a:rPr lang="ru-RU" sz="2000" dirty="0" err="1"/>
              <a:t>який</a:t>
            </a:r>
            <a:r>
              <a:rPr lang="ru-RU" sz="2000" dirty="0"/>
              <a:t> момент часу.</a:t>
            </a:r>
            <a:r>
              <a:rPr lang="ru-RU" dirty="0"/>
              <a:t/>
            </a:r>
            <a:br>
              <a:rPr lang="ru-RU" dirty="0"/>
            </a:br>
            <a:endParaRPr lang="ru-RU" sz="1800" dirty="0"/>
          </a:p>
        </p:txBody>
      </p:sp>
      <p:pic>
        <p:nvPicPr>
          <p:cNvPr id="2050" name="Picture 2" descr="C:\Users\111\Desktop\img00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597">
            <a:off x="4321732" y="2790242"/>
            <a:ext cx="1486374" cy="787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187624" y="19888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Наприклад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smtClean="0"/>
              <a:t>а)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7890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</a:t>
            </a:r>
            <a:r>
              <a:rPr lang="uk-UA" dirty="0" smtClean="0"/>
              <a:t>) прямолінійний рівномірний рух; 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19672" y="4355471"/>
            <a:ext cx="1224136" cy="2385898"/>
            <a:chOff x="1619672" y="4355471"/>
            <a:chExt cx="1224136" cy="2385898"/>
          </a:xfrm>
        </p:grpSpPr>
        <p:sp>
          <p:nvSpPr>
            <p:cNvPr id="9" name="Цилиндр 8"/>
            <p:cNvSpPr/>
            <p:nvPr/>
          </p:nvSpPr>
          <p:spPr>
            <a:xfrm>
              <a:off x="1619672" y="4355471"/>
              <a:ext cx="1224136" cy="89021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Цилиндр 5"/>
            <p:cNvSpPr/>
            <p:nvPr/>
          </p:nvSpPr>
          <p:spPr>
            <a:xfrm>
              <a:off x="1619672" y="4941168"/>
              <a:ext cx="1224136" cy="1800201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1829590" y="462055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111\Desktop\u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958">
            <a:off x="7272198" y="2317349"/>
            <a:ext cx="1512371" cy="1134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1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32274 0.76181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3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основі цих дослідів виник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закон інерції  Ґалілео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</a:rPr>
              <a:t>Ґалілея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/>
              <a:t>я</a:t>
            </a:r>
            <a:r>
              <a:rPr lang="uk-UA" i="1" dirty="0" smtClean="0"/>
              <a:t>кщо на тіло не діють інші тіла, воно зберігає стан спокою або рівномірного прямолінійного руху</a:t>
            </a:r>
            <a:endParaRPr lang="ru-RU" i="1" dirty="0"/>
          </a:p>
        </p:txBody>
      </p:sp>
      <p:pic>
        <p:nvPicPr>
          <p:cNvPr id="3074" name="Picture 2" descr="C:\Users\111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2484377" cy="2989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111\Desktop\inerc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0007"/>
            <a:ext cx="4137198" cy="1777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588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6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6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62">
            <a:off x="1259632" y="2492896"/>
            <a:ext cx="3071584" cy="354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922">
            <a:off x="5436096" y="2465076"/>
            <a:ext cx="2752899" cy="36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61565040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310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0"/>
                            </p:stCondLst>
                            <p:childTnLst>
                              <p:par>
                                <p:cTn id="7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3000" fill="hold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3000" fill="hold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3000" fill="hold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3000" fill="hold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3000" fill="hold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3000" fill="hold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3000" fill="hold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000"/>
                            </p:stCondLst>
                            <p:childTnLst>
                              <p:par>
                                <p:cTn id="9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3000" fill="hold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3000" fill="hold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3000" fill="hold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3000" fill="hold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9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3000" fill="hold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3000" fill="hold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3000" fill="hold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3000" fill="hold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2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3000" fill="hold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3000" fill="hold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3000" fill="hold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3000" fill="hold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3000" fill="hold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3000" fill="hold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3000" fill="hold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4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3000" fill="hold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3000" fill="hold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3000" fill="hold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3000" fill="hold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3000" fill="hold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3000" fill="hold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3000" fill="hold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3000" fill="hold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2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3000" fill="hold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3000" fill="hold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3000" fill="hold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2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000"/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29FF27-72A3-4E11-92BA-EA660165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136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000"/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A0562D-1677-41FD-8D28-09716F8A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4000"/>
                            </p:stCondLst>
                            <p:childTnLst>
                              <p:par>
                                <p:cTn id="140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000"/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D3BB8-1816-400C-84D7-3A37B48C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0"/>
                            </p:stCondLst>
                            <p:childTnLst>
                              <p:par>
                                <p:cTn id="144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DE6E1F-56ED-42C7-B22E-05BF7BD6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8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000"/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832791-835F-4070-ACF9-0E7F4EB7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000"/>
                            </p:stCondLst>
                            <p:childTnLst>
                              <p:par>
                                <p:cTn id="152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1000"/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0891F5-59F9-460D-B016-F5606FB1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8000"/>
                            </p:stCondLst>
                            <p:childTnLst>
                              <p:par>
                                <p:cTn id="156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000"/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959C0C-616F-45E1-869A-9C32BDFEB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9000"/>
                            </p:stCondLst>
                            <p:childTnLst>
                              <p:par>
                                <p:cTn id="160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1000"/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D47719-80D9-4CB6-995F-AD287188B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0"/>
                            </p:stCondLst>
                            <p:childTnLst>
                              <p:par>
                                <p:cTn id="164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1000"/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C96250-1833-4D6B-BD59-945D9E744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/>
        </p:bldSub>
      </p:bldGraphic>
      <p:bldGraphic spid="11" grpId="1">
        <p:bldSub>
          <a:bldDgm/>
        </p:bldSub>
      </p:bldGraphic>
      <p:bldGraphic spid="11" grpId="2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844824"/>
            <a:ext cx="34935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Існують</a:t>
            </a:r>
            <a:r>
              <a:rPr lang="ru-RU" sz="2000" b="1" dirty="0" smtClean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</a:t>
            </a:r>
            <a:r>
              <a:rPr lang="ru-RU" sz="2000" b="1" dirty="0" err="1"/>
              <a:t>відліку</a:t>
            </a:r>
            <a:r>
              <a:rPr lang="ru-RU" sz="2000" b="1" dirty="0"/>
              <a:t>, </a:t>
            </a:r>
            <a:r>
              <a:rPr lang="ru-RU" sz="2000" b="1" dirty="0" err="1"/>
              <a:t>відносно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тіла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рухаються</a:t>
            </a:r>
            <a:r>
              <a:rPr lang="ru-RU" sz="2000" b="1" dirty="0"/>
              <a:t> </a:t>
            </a:r>
            <a:r>
              <a:rPr lang="ru-RU" sz="2000" b="1" dirty="0" err="1"/>
              <a:t>поступально</a:t>
            </a:r>
            <a:r>
              <a:rPr lang="ru-RU" sz="2000" b="1" dirty="0"/>
              <a:t>, </a:t>
            </a:r>
            <a:r>
              <a:rPr lang="ru-RU" sz="2000" b="1" dirty="0" err="1"/>
              <a:t>зберігають</a:t>
            </a:r>
            <a:r>
              <a:rPr lang="ru-RU" sz="2000" b="1" dirty="0"/>
              <a:t> свою </a:t>
            </a:r>
            <a:r>
              <a:rPr lang="ru-RU" sz="2000" b="1" dirty="0" err="1"/>
              <a:t>швидкість</a:t>
            </a:r>
            <a:r>
              <a:rPr lang="ru-RU" sz="2000" b="1" dirty="0"/>
              <a:t> </a:t>
            </a:r>
            <a:r>
              <a:rPr lang="ru-RU" sz="2000" b="1" dirty="0" err="1"/>
              <a:t>незмінною</a:t>
            </a:r>
            <a:r>
              <a:rPr lang="ru-RU" sz="2000" b="1" dirty="0"/>
              <a:t>, </a:t>
            </a:r>
            <a:r>
              <a:rPr lang="ru-RU" sz="2000" b="1" dirty="0" err="1"/>
              <a:t>якщо</a:t>
            </a:r>
            <a:r>
              <a:rPr lang="ru-RU" sz="2000" b="1" dirty="0"/>
              <a:t> на них не </a:t>
            </a:r>
            <a:r>
              <a:rPr lang="ru-RU" sz="2000" b="1" dirty="0" err="1"/>
              <a:t>діють</a:t>
            </a:r>
            <a:r>
              <a:rPr lang="ru-RU" sz="2000" b="1" dirty="0"/>
              <a:t>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тіла</a:t>
            </a:r>
            <a:r>
              <a:rPr lang="ru-RU" sz="2000" b="1" dirty="0"/>
              <a:t>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дія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тіл</a:t>
            </a:r>
            <a:r>
              <a:rPr lang="ru-RU" sz="2000" b="1" dirty="0"/>
              <a:t> </a:t>
            </a:r>
            <a:r>
              <a:rPr lang="ru-RU" sz="2000" b="1" dirty="0" err="1" smtClean="0"/>
              <a:t>скомпенсована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     Перший закон Ньютона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111\Desktop\вмичв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076450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1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63" y="1700808"/>
            <a:ext cx="2067832" cy="2067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0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7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7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7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700"/>
                            </p:stCondLst>
                            <p:childTnLst>
                              <p:par>
                                <p:cTn id="5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62523"/>
            <a:ext cx="1878679" cy="209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3848" y="1687741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Прискорення</a:t>
            </a:r>
            <a:r>
              <a:rPr lang="ru-RU" b="1" dirty="0"/>
              <a:t> </a:t>
            </a:r>
            <a:r>
              <a:rPr lang="ru-RU" b="1" dirty="0" err="1"/>
              <a:t>матеріальної</a:t>
            </a:r>
            <a:r>
              <a:rPr lang="ru-RU" b="1" dirty="0"/>
              <a:t> точки прямо </a:t>
            </a:r>
            <a:r>
              <a:rPr lang="ru-RU" b="1" dirty="0" err="1"/>
              <a:t>пропорційне</a:t>
            </a:r>
            <a:r>
              <a:rPr lang="ru-RU" b="1" dirty="0"/>
              <a:t> </a:t>
            </a:r>
            <a:r>
              <a:rPr lang="ru-RU" b="1" dirty="0" err="1"/>
              <a:t>силі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на </a:t>
            </a:r>
            <a:r>
              <a:rPr lang="ru-RU" b="1" dirty="0" err="1"/>
              <a:t>неї</a:t>
            </a:r>
            <a:r>
              <a:rPr lang="ru-RU" b="1" dirty="0"/>
              <a:t> </a:t>
            </a:r>
            <a:r>
              <a:rPr lang="ru-RU" b="1" dirty="0" err="1"/>
              <a:t>діє</a:t>
            </a:r>
            <a:r>
              <a:rPr lang="ru-RU" b="1" dirty="0"/>
              <a:t>, та </a:t>
            </a:r>
            <a:r>
              <a:rPr lang="ru-RU" b="1" dirty="0" err="1"/>
              <a:t>направлене</a:t>
            </a:r>
            <a:r>
              <a:rPr lang="ru-RU" b="1" dirty="0"/>
              <a:t> в </a:t>
            </a:r>
            <a:r>
              <a:rPr lang="ru-RU" b="1" dirty="0" err="1"/>
              <a:t>бік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сили</a:t>
            </a:r>
            <a:r>
              <a:rPr lang="ru-RU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692696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     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Другий закон Ньютона    </a:t>
            </a:r>
          </a:p>
          <a:p>
            <a:endParaRPr lang="ru-RU" dirty="0"/>
          </a:p>
        </p:txBody>
      </p:sp>
      <p:pic>
        <p:nvPicPr>
          <p:cNvPr id="3074" name="Picture 2" descr="C:\Users\111\Desktop\0-408-fizika10_t17_pr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2818"/>
            <a:ext cx="2831027" cy="168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1\Desktop\0004-004-Vtoroj-zakon-Njuto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38" y="4189900"/>
            <a:ext cx="421399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9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4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4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4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97887"/>
            <a:ext cx="2214081" cy="1883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1556792"/>
            <a:ext cx="3569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Сили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виникають</a:t>
            </a:r>
            <a:r>
              <a:rPr lang="ru-RU" b="1" dirty="0"/>
              <a:t> при </a:t>
            </a:r>
            <a:r>
              <a:rPr lang="ru-RU" b="1" dirty="0" err="1"/>
              <a:t>взаємодії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тіл</a:t>
            </a:r>
            <a:r>
              <a:rPr lang="ru-RU" b="1" dirty="0"/>
              <a:t>, є </a:t>
            </a:r>
            <a:r>
              <a:rPr lang="ru-RU" b="1" dirty="0" err="1"/>
              <a:t>рівними</a:t>
            </a:r>
            <a:r>
              <a:rPr lang="ru-RU" b="1" dirty="0"/>
              <a:t> за модулем і </a:t>
            </a:r>
            <a:r>
              <a:rPr lang="ru-RU" b="1" dirty="0" err="1"/>
              <a:t>протилежними</a:t>
            </a:r>
            <a:r>
              <a:rPr lang="ru-RU" b="1" dirty="0"/>
              <a:t> за </a:t>
            </a:r>
            <a:r>
              <a:rPr lang="ru-RU" b="1" dirty="0" err="1"/>
              <a:t>напрямом</a:t>
            </a:r>
            <a:r>
              <a:rPr lang="ru-RU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5486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Третій закон Ньютона    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111\Desktop\1-9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3" y="3861049"/>
            <a:ext cx="391543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0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362</TotalTime>
  <Words>240</Words>
  <Application>Microsoft Office PowerPoint</Application>
  <PresentationFormat>Экран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Зміст</vt:lpstr>
      <vt:lpstr>Презентация PowerPoint</vt:lpstr>
      <vt:lpstr>Основна задача динаміки – вивчити можливі взаємодії тіл, з’ясувати закони, яким підпорядковуються рух і взаємодія тіл, а потім визначити положення тіл у будь-який момент часу. </vt:lpstr>
      <vt:lpstr>Презентация PowerPoint</vt:lpstr>
      <vt:lpstr>Презентация PowerPoint</vt:lpstr>
      <vt:lpstr>      Перший закон Ньютона  </vt:lpstr>
      <vt:lpstr>Презентация PowerPoint</vt:lpstr>
      <vt:lpstr>Презентация PowerPoint</vt:lpstr>
      <vt:lpstr>Дякую за увагу! ^.^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44</cp:revision>
  <dcterms:created xsi:type="dcterms:W3CDTF">2013-12-25T19:25:36Z</dcterms:created>
  <dcterms:modified xsi:type="dcterms:W3CDTF">2014-01-21T17:16:44Z</dcterms:modified>
</cp:coreProperties>
</file>