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32"/>
  </p:notesMasterIdLst>
  <p:sldIdLst>
    <p:sldId id="256" r:id="rId2"/>
    <p:sldId id="287" r:id="rId3"/>
    <p:sldId id="288" r:id="rId4"/>
    <p:sldId id="289" r:id="rId5"/>
    <p:sldId id="290" r:id="rId6"/>
    <p:sldId id="257" r:id="rId7"/>
    <p:sldId id="258" r:id="rId8"/>
    <p:sldId id="260" r:id="rId9"/>
    <p:sldId id="283" r:id="rId10"/>
    <p:sldId id="262" r:id="rId11"/>
    <p:sldId id="284" r:id="rId12"/>
    <p:sldId id="264" r:id="rId13"/>
    <p:sldId id="286" r:id="rId14"/>
    <p:sldId id="267" r:id="rId15"/>
    <p:sldId id="273" r:id="rId16"/>
    <p:sldId id="285" r:id="rId17"/>
    <p:sldId id="274" r:id="rId18"/>
    <p:sldId id="275" r:id="rId19"/>
    <p:sldId id="266" r:id="rId20"/>
    <p:sldId id="277" r:id="rId21"/>
    <p:sldId id="291" r:id="rId22"/>
    <p:sldId id="268" r:id="rId23"/>
    <p:sldId id="269" r:id="rId24"/>
    <p:sldId id="272" r:id="rId25"/>
    <p:sldId id="276" r:id="rId26"/>
    <p:sldId id="281" r:id="rId27"/>
    <p:sldId id="293" r:id="rId28"/>
    <p:sldId id="294" r:id="rId29"/>
    <p:sldId id="278" r:id="rId30"/>
    <p:sldId id="295" r:id="rId31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A8"/>
    <a:srgbClr val="CC3300"/>
    <a:srgbClr val="008080"/>
    <a:srgbClr val="FF6600"/>
    <a:srgbClr val="009999"/>
    <a:srgbClr val="CC9900"/>
    <a:srgbClr val="FFFF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15E500-C0A7-4E6E-8130-112E6EB262C9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9196D53-725C-4441-8B2C-FA52A97A7722}">
      <dgm:prSet phldrT="[Текст]"/>
      <dgm:spPr/>
      <dgm:t>
        <a:bodyPr/>
        <a:lstStyle/>
        <a:p>
          <a:r>
            <a:rPr lang="uk-UA" b="1" dirty="0" smtClean="0"/>
            <a:t>1. Чи можемо ми стверджувати, що досягли мети уроку?</a:t>
          </a:r>
          <a:endParaRPr lang="uk-UA" b="1" dirty="0"/>
        </a:p>
      </dgm:t>
    </dgm:pt>
    <dgm:pt modelId="{32428B26-CB44-4A09-8B18-8A09897ACC54}" type="parTrans" cxnId="{17945614-1750-4087-B4ED-15C580CCE84E}">
      <dgm:prSet/>
      <dgm:spPr/>
      <dgm:t>
        <a:bodyPr/>
        <a:lstStyle/>
        <a:p>
          <a:endParaRPr lang="uk-UA"/>
        </a:p>
      </dgm:t>
    </dgm:pt>
    <dgm:pt modelId="{C052F7B4-F4AD-4905-AFD7-8B8675514F0C}" type="sibTrans" cxnId="{17945614-1750-4087-B4ED-15C580CCE84E}">
      <dgm:prSet/>
      <dgm:spPr/>
      <dgm:t>
        <a:bodyPr/>
        <a:lstStyle/>
        <a:p>
          <a:endParaRPr lang="uk-UA"/>
        </a:p>
      </dgm:t>
    </dgm:pt>
    <dgm:pt modelId="{96DF02F0-8A51-42A2-99FB-D700DC0A8D2B}">
      <dgm:prSet phldrT="[Текст]"/>
      <dgm:spPr/>
      <dgm:t>
        <a:bodyPr/>
        <a:lstStyle/>
        <a:p>
          <a:r>
            <a:rPr lang="uk-UA" b="1" dirty="0" smtClean="0"/>
            <a:t>3. Яка інформація Вам найбільше запам'яталась?</a:t>
          </a:r>
          <a:endParaRPr lang="uk-UA" b="1" dirty="0"/>
        </a:p>
      </dgm:t>
    </dgm:pt>
    <dgm:pt modelId="{58FCED8B-B36F-49F2-8C5E-DE165FD8D516}" type="parTrans" cxnId="{EC50EFF3-5CFB-4007-A455-5299D002745B}">
      <dgm:prSet/>
      <dgm:spPr/>
      <dgm:t>
        <a:bodyPr/>
        <a:lstStyle/>
        <a:p>
          <a:endParaRPr lang="uk-UA"/>
        </a:p>
      </dgm:t>
    </dgm:pt>
    <dgm:pt modelId="{8105D852-AADD-46A5-AAD3-23A156C4E938}" type="sibTrans" cxnId="{EC50EFF3-5CFB-4007-A455-5299D002745B}">
      <dgm:prSet/>
      <dgm:spPr/>
      <dgm:t>
        <a:bodyPr/>
        <a:lstStyle/>
        <a:p>
          <a:endParaRPr lang="uk-UA"/>
        </a:p>
      </dgm:t>
    </dgm:pt>
    <dgm:pt modelId="{9AD5116A-0BAD-4471-A37A-551DDD901C68}">
      <dgm:prSet/>
      <dgm:spPr/>
      <dgm:t>
        <a:bodyPr/>
        <a:lstStyle/>
        <a:p>
          <a:r>
            <a:rPr lang="uk-UA" b="1" dirty="0" smtClean="0"/>
            <a:t>2. Чи доцільно проводити такий урок після вивчення теми “ Метали ” ?</a:t>
          </a:r>
          <a:endParaRPr lang="uk-UA" b="1" dirty="0"/>
        </a:p>
      </dgm:t>
    </dgm:pt>
    <dgm:pt modelId="{9D162469-A5C6-4AF5-9D72-69F0906CD685}" type="parTrans" cxnId="{B7050167-D3E0-4699-9B51-803763842DD9}">
      <dgm:prSet/>
      <dgm:spPr/>
      <dgm:t>
        <a:bodyPr/>
        <a:lstStyle/>
        <a:p>
          <a:endParaRPr lang="uk-UA"/>
        </a:p>
      </dgm:t>
    </dgm:pt>
    <dgm:pt modelId="{14230014-346A-41FE-8238-A79854AF6A89}" type="sibTrans" cxnId="{B7050167-D3E0-4699-9B51-803763842DD9}">
      <dgm:prSet/>
      <dgm:spPr/>
      <dgm:t>
        <a:bodyPr/>
        <a:lstStyle/>
        <a:p>
          <a:endParaRPr lang="uk-UA"/>
        </a:p>
      </dgm:t>
    </dgm:pt>
    <dgm:pt modelId="{4018FB28-9AB0-4B69-B7B7-B8DA1C6F2244}" type="pres">
      <dgm:prSet presAssocID="{C215E500-C0A7-4E6E-8130-112E6EB26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9FEB21E-44D0-4B0B-A6DE-A7EC9E71B311}" type="pres">
      <dgm:prSet presAssocID="{F9196D53-725C-4441-8B2C-FA52A97A7722}" presName="parentText" presStyleLbl="node1" presStyleIdx="0" presStyleCnt="3" custLinFactNeighborX="-3300" custLinFactNeighborY="-21028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403C2D6-D92C-402E-A5E4-195E83517075}" type="pres">
      <dgm:prSet presAssocID="{C052F7B4-F4AD-4905-AFD7-8B8675514F0C}" presName="spacer" presStyleCnt="0"/>
      <dgm:spPr/>
    </dgm:pt>
    <dgm:pt modelId="{969161A2-2460-423A-A4FC-1001C7DF1E9A}" type="pres">
      <dgm:prSet presAssocID="{9AD5116A-0BAD-4471-A37A-551DDD901C6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088761-0D39-4D7B-A65F-051145566873}" type="pres">
      <dgm:prSet presAssocID="{14230014-346A-41FE-8238-A79854AF6A89}" presName="spacer" presStyleCnt="0"/>
      <dgm:spPr/>
    </dgm:pt>
    <dgm:pt modelId="{63197DEB-0AFA-4AA1-9351-89A957FEC409}" type="pres">
      <dgm:prSet presAssocID="{96DF02F0-8A51-42A2-99FB-D700DC0A8D2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B52EF4C-EED0-46E9-90F7-7EFABB0A342D}" type="presOf" srcId="{96DF02F0-8A51-42A2-99FB-D700DC0A8D2B}" destId="{63197DEB-0AFA-4AA1-9351-89A957FEC409}" srcOrd="0" destOrd="0" presId="urn:microsoft.com/office/officeart/2005/8/layout/vList2"/>
    <dgm:cxn modelId="{17945614-1750-4087-B4ED-15C580CCE84E}" srcId="{C215E500-C0A7-4E6E-8130-112E6EB262C9}" destId="{F9196D53-725C-4441-8B2C-FA52A97A7722}" srcOrd="0" destOrd="0" parTransId="{32428B26-CB44-4A09-8B18-8A09897ACC54}" sibTransId="{C052F7B4-F4AD-4905-AFD7-8B8675514F0C}"/>
    <dgm:cxn modelId="{1444EB62-D544-48B2-B212-4BD459D2CD52}" type="presOf" srcId="{C215E500-C0A7-4E6E-8130-112E6EB262C9}" destId="{4018FB28-9AB0-4B69-B7B7-B8DA1C6F2244}" srcOrd="0" destOrd="0" presId="urn:microsoft.com/office/officeart/2005/8/layout/vList2"/>
    <dgm:cxn modelId="{8219E696-3094-4945-AAC5-1D2173279D53}" type="presOf" srcId="{F9196D53-725C-4441-8B2C-FA52A97A7722}" destId="{E9FEB21E-44D0-4B0B-A6DE-A7EC9E71B311}" srcOrd="0" destOrd="0" presId="urn:microsoft.com/office/officeart/2005/8/layout/vList2"/>
    <dgm:cxn modelId="{9224C98A-00E9-42CB-AE2D-85DAD19DAD58}" type="presOf" srcId="{9AD5116A-0BAD-4471-A37A-551DDD901C68}" destId="{969161A2-2460-423A-A4FC-1001C7DF1E9A}" srcOrd="0" destOrd="0" presId="urn:microsoft.com/office/officeart/2005/8/layout/vList2"/>
    <dgm:cxn modelId="{EC50EFF3-5CFB-4007-A455-5299D002745B}" srcId="{C215E500-C0A7-4E6E-8130-112E6EB262C9}" destId="{96DF02F0-8A51-42A2-99FB-D700DC0A8D2B}" srcOrd="2" destOrd="0" parTransId="{58FCED8B-B36F-49F2-8C5E-DE165FD8D516}" sibTransId="{8105D852-AADD-46A5-AAD3-23A156C4E938}"/>
    <dgm:cxn modelId="{B7050167-D3E0-4699-9B51-803763842DD9}" srcId="{C215E500-C0A7-4E6E-8130-112E6EB262C9}" destId="{9AD5116A-0BAD-4471-A37A-551DDD901C68}" srcOrd="1" destOrd="0" parTransId="{9D162469-A5C6-4AF5-9D72-69F0906CD685}" sibTransId="{14230014-346A-41FE-8238-A79854AF6A89}"/>
    <dgm:cxn modelId="{BE50BC34-005A-4C82-91C0-73C7585FADF0}" type="presParOf" srcId="{4018FB28-9AB0-4B69-B7B7-B8DA1C6F2244}" destId="{E9FEB21E-44D0-4B0B-A6DE-A7EC9E71B311}" srcOrd="0" destOrd="0" presId="urn:microsoft.com/office/officeart/2005/8/layout/vList2"/>
    <dgm:cxn modelId="{EDB31983-2873-4C5F-AFEA-650EB3880D28}" type="presParOf" srcId="{4018FB28-9AB0-4B69-B7B7-B8DA1C6F2244}" destId="{5403C2D6-D92C-402E-A5E4-195E83517075}" srcOrd="1" destOrd="0" presId="urn:microsoft.com/office/officeart/2005/8/layout/vList2"/>
    <dgm:cxn modelId="{DD62A795-2ED2-4AB2-B8C2-6C1352A904BF}" type="presParOf" srcId="{4018FB28-9AB0-4B69-B7B7-B8DA1C6F2244}" destId="{969161A2-2460-423A-A4FC-1001C7DF1E9A}" srcOrd="2" destOrd="0" presId="urn:microsoft.com/office/officeart/2005/8/layout/vList2"/>
    <dgm:cxn modelId="{F6F25716-FC2C-41D6-9966-610ECAD037B2}" type="presParOf" srcId="{4018FB28-9AB0-4B69-B7B7-B8DA1C6F2244}" destId="{91088761-0D39-4D7B-A65F-051145566873}" srcOrd="3" destOrd="0" presId="urn:microsoft.com/office/officeart/2005/8/layout/vList2"/>
    <dgm:cxn modelId="{22E20BDE-9E1F-4E9E-8C2E-FE04BF56AFA3}" type="presParOf" srcId="{4018FB28-9AB0-4B69-B7B7-B8DA1C6F2244}" destId="{63197DEB-0AFA-4AA1-9351-89A957FEC40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EB21E-44D0-4B0B-A6DE-A7EC9E71B311}">
      <dsp:nvSpPr>
        <dsp:cNvPr id="0" name=""/>
        <dsp:cNvSpPr/>
      </dsp:nvSpPr>
      <dsp:spPr>
        <a:xfrm>
          <a:off x="0" y="253009"/>
          <a:ext cx="7499350" cy="1352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1. Чи можемо ми стверджувати, що досягли мети уроку?</a:t>
          </a:r>
          <a:endParaRPr lang="uk-UA" sz="3400" b="1" kern="1200" dirty="0"/>
        </a:p>
      </dsp:txBody>
      <dsp:txXfrm>
        <a:off x="66025" y="319034"/>
        <a:ext cx="7367300" cy="1220470"/>
      </dsp:txXfrm>
    </dsp:sp>
    <dsp:sp modelId="{969161A2-2460-423A-A4FC-1001C7DF1E9A}">
      <dsp:nvSpPr>
        <dsp:cNvPr id="0" name=""/>
        <dsp:cNvSpPr/>
      </dsp:nvSpPr>
      <dsp:spPr>
        <a:xfrm>
          <a:off x="0" y="1724039"/>
          <a:ext cx="7499350" cy="1352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2. Чи доцільно проводити такий урок після вивчення теми “ Метали ” ?</a:t>
          </a:r>
          <a:endParaRPr lang="uk-UA" sz="3400" b="1" kern="1200" dirty="0"/>
        </a:p>
      </dsp:txBody>
      <dsp:txXfrm>
        <a:off x="66025" y="1790064"/>
        <a:ext cx="7367300" cy="1220470"/>
      </dsp:txXfrm>
    </dsp:sp>
    <dsp:sp modelId="{63197DEB-0AFA-4AA1-9351-89A957FEC409}">
      <dsp:nvSpPr>
        <dsp:cNvPr id="0" name=""/>
        <dsp:cNvSpPr/>
      </dsp:nvSpPr>
      <dsp:spPr>
        <a:xfrm>
          <a:off x="0" y="3174479"/>
          <a:ext cx="7499350" cy="1352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3. Яка інформація Вам найбільше запам'яталась?</a:t>
          </a:r>
          <a:endParaRPr lang="uk-UA" sz="3400" b="1" kern="1200" dirty="0"/>
        </a:p>
      </dsp:txBody>
      <dsp:txXfrm>
        <a:off x="66025" y="3240504"/>
        <a:ext cx="7367300" cy="122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CD45462-3312-4D89-8385-1022DBF72253}" type="datetimeFigureOut">
              <a:rPr lang="uk-UA"/>
              <a:pPr>
                <a:defRPr/>
              </a:pPr>
              <a:t>27.03.2013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B1FC20-D59B-4F71-88FA-FD07AEA67AB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1821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6868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3F582A-31A7-474F-9D5E-EB9460BD4A70}" type="slidenum">
              <a:rPr lang="uk-UA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1FC20-D59B-4F71-88FA-FD07AEA67AB5}" type="slidenum">
              <a:rPr lang="uk-UA" smtClean="0"/>
              <a:pPr>
                <a:defRPr/>
              </a:pPr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63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22" name="Пі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6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ижнього колонтитула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8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417E30-0F9A-40ED-8AEC-6D46006C1B8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571F2-8A74-42FF-BFFA-B38954CCE3EC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BFCB0-CFBE-4D2A-9856-8CE112AA694F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AF9D-DD97-4577-B92A-C85D7D2D5EEC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кут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75849B-7662-462A-A684-67E8C856509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0C107-FC6C-41FD-B26F-B1787D32C8EB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A9066E-5B52-48A2-830A-A79B37F6F6C1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06530-BB56-4BB0-8427-3CD13F50D71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кут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5E5DD3-DEAE-4212-8DCA-F71E4CB96FF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8D66D3-9817-4D13-9FFD-13D4836F95D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C44ACA-1656-45EA-8892-BE465B14F1D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кторна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ільце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кут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33" name="Місце для тексту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AC44039C-D6B5-48BE-9F1A-70BE3EAEFED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  <p:sp>
        <p:nvSpPr>
          <p:cNvPr id="15" name="Прямокут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0" r:id="rId2"/>
    <p:sldLayoutId id="2147483926" r:id="rId3"/>
    <p:sldLayoutId id="2147483921" r:id="rId4"/>
    <p:sldLayoutId id="2147483927" r:id="rId5"/>
    <p:sldLayoutId id="2147483922" r:id="rId6"/>
    <p:sldLayoutId id="2147483928" r:id="rId7"/>
    <p:sldLayoutId id="2147483929" r:id="rId8"/>
    <p:sldLayoutId id="2147483930" r:id="rId9"/>
    <p:sldLayoutId id="2147483923" r:id="rId10"/>
    <p:sldLayoutId id="21474839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13.avi" TargetMode="External" Type="http://schemas.openxmlformats.org/officeDocument/2006/relationships/video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15.avi" TargetMode="External" Type="http://schemas.openxmlformats.org/officeDocument/2006/relationships/video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14.avi" TargetMode="External" Type="http://schemas.openxmlformats.org/officeDocument/2006/relationships/video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56.avi" TargetMode="External" Type="http://schemas.openxmlformats.org/officeDocument/2006/relationships/video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28.avi" TargetMode="External" Type="http://schemas.openxmlformats.org/officeDocument/2006/relationships/video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F:\Mama\2012\&#1053;&#1077;&#1084;&#1077;&#1090;&#1072;&#1083;&#1110;&#1095;&#1085;&#1110;%20&#1077;&#1083;&#1077;&#1084;&#1077;&#1085;&#1090;&#1080;%20&#1090;&#1072;%20&#1111;&#1093;&#1085;&#1110;%20&#1089;&#1087;&#1086;&#1083;&#1091;&#1082;&#1080;\Menu12.avi" TargetMode="External" Type="http://schemas.openxmlformats.org/officeDocument/2006/relationships/video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50000">
              <a:schemeClr val="accent2"/>
            </a:gs>
            <a:gs pos="50000">
              <a:schemeClr val="accent1">
                <a:shade val="675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688" y="908720"/>
            <a:ext cx="6913562" cy="230405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chemeClr val="tx2">
                    <a:satMod val="130000"/>
                  </a:schemeClr>
                </a:solidFill>
              </a:rPr>
              <a:t>Узагальнення знань з теми </a:t>
            </a:r>
            <a:r>
              <a:rPr lang="uk-UA" sz="4800" b="1" dirty="0" err="1" smtClean="0">
                <a:solidFill>
                  <a:schemeClr val="tx2">
                    <a:satMod val="130000"/>
                  </a:schemeClr>
                </a:solidFill>
              </a:rPr>
              <a:t>“Неметалічні</a:t>
            </a:r>
            <a:r>
              <a:rPr lang="uk-UA" sz="4800" b="1" dirty="0" smtClean="0">
                <a:solidFill>
                  <a:schemeClr val="tx2">
                    <a:satMod val="130000"/>
                  </a:schemeClr>
                </a:solidFill>
              </a:rPr>
              <a:t> елементи та їхні </a:t>
            </a:r>
            <a:r>
              <a:rPr lang="uk-UA" sz="4800" b="1" dirty="0" err="1" smtClean="0">
                <a:solidFill>
                  <a:schemeClr val="tx2">
                    <a:satMod val="130000"/>
                  </a:schemeClr>
                </a:solidFill>
              </a:rPr>
              <a:t>сполуки”</a:t>
            </a:r>
            <a:endParaRPr lang="uk-UA" sz="48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>
          <a:xfrm>
            <a:off x="3825592" y="5085184"/>
            <a:ext cx="5318408" cy="1080120"/>
          </a:xfrm>
        </p:spPr>
        <p:txBody>
          <a:bodyPr/>
          <a:lstStyle/>
          <a:p>
            <a:r>
              <a:rPr lang="uk-UA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Підготувала: </a:t>
            </a:r>
            <a:r>
              <a:rPr lang="uk-UA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Жировецька</a:t>
            </a:r>
            <a:r>
              <a:rPr lang="uk-UA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Л.Е.         </a:t>
            </a:r>
            <a:r>
              <a:rPr lang="uk-UA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Вч.хімії</a:t>
            </a:r>
            <a:r>
              <a:rPr lang="uk-UA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СЗШ №13 </a:t>
            </a:r>
            <a:r>
              <a:rPr lang="uk-UA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м.Львова</a:t>
            </a:r>
            <a:endParaRPr lang="uk-UA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2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 descr="Зелений мармур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2</a:t>
            </a:r>
          </a:p>
        </p:txBody>
      </p:sp>
      <p:graphicFrame>
        <p:nvGraphicFramePr>
          <p:cNvPr id="197677" name="Group 45"/>
          <p:cNvGraphicFramePr>
            <a:graphicFrameLocks noGrp="1"/>
          </p:cNvGraphicFramePr>
          <p:nvPr>
            <p:ph idx="1"/>
          </p:nvPr>
        </p:nvGraphicFramePr>
        <p:xfrm>
          <a:off x="1763713" y="5157788"/>
          <a:ext cx="5904657" cy="1440457"/>
        </p:xfrm>
        <a:graphic>
          <a:graphicData uri="http://schemas.openxmlformats.org/drawingml/2006/table">
            <a:tbl>
              <a:tblPr/>
              <a:tblGrid>
                <a:gridCol w="971652"/>
                <a:gridCol w="896910"/>
                <a:gridCol w="811925"/>
                <a:gridCol w="775897"/>
                <a:gridCol w="936104"/>
                <a:gridCol w="648072"/>
                <a:gridCol w="864097"/>
              </a:tblGrid>
              <a:tr h="1440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  <p:sp>
        <p:nvSpPr>
          <p:cNvPr id="197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981075"/>
            <a:ext cx="7921625" cy="374491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58775" indent="-358775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 smtClean="0"/>
              <a:t>Цей елемент алхіміки зображали у вигляді </a:t>
            </a:r>
            <a:r>
              <a:rPr lang="uk-UA" sz="2400" b="1" dirty="0" err="1" smtClean="0"/>
              <a:t>вогнедихаючого</a:t>
            </a:r>
            <a:r>
              <a:rPr lang="uk-UA" sz="2400" b="1" dirty="0" smtClean="0"/>
              <a:t> дракона.</a:t>
            </a:r>
            <a:r>
              <a:rPr lang="uk-UA" sz="2400" dirty="0" smtClean="0"/>
              <a:t> </a:t>
            </a:r>
            <a:r>
              <a:rPr lang="uk-UA" sz="2400" b="1" dirty="0">
                <a:latin typeface="Arial" charset="0"/>
              </a:rPr>
              <a:t/>
            </a:r>
            <a:br>
              <a:rPr lang="uk-UA" sz="2400" b="1" dirty="0">
                <a:latin typeface="Arial" charset="0"/>
              </a:rPr>
            </a:br>
            <a:endParaRPr lang="uk-UA" sz="2400" b="1" dirty="0">
              <a:latin typeface="Arial" charset="0"/>
            </a:endParaRPr>
          </a:p>
          <a:p>
            <a:pPr marL="358775" indent="-358775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 smtClean="0"/>
              <a:t>Поклади простої речовини, утвореної цим неметалом, є на </a:t>
            </a:r>
            <a:r>
              <a:rPr lang="uk-UA" sz="2400" b="1" dirty="0" err="1" smtClean="0"/>
              <a:t>Яворівщині</a:t>
            </a:r>
            <a:r>
              <a:rPr lang="uk-UA" sz="2400" b="1" dirty="0" smtClean="0"/>
              <a:t>, Львівської області.</a:t>
            </a:r>
            <a:r>
              <a:rPr lang="uk-UA" sz="2400" dirty="0" smtClean="0"/>
              <a:t> </a:t>
            </a:r>
            <a:r>
              <a:rPr lang="uk-UA" sz="2400" b="1" dirty="0"/>
              <a:t>Назвіть елемент, що утворює цю речовину.</a:t>
            </a:r>
            <a:r>
              <a:rPr lang="uk-UA" sz="2400" b="1" dirty="0">
                <a:latin typeface="Arial" charset="0"/>
              </a:rPr>
              <a:t/>
            </a:r>
            <a:br>
              <a:rPr lang="uk-UA" sz="2400" b="1" dirty="0">
                <a:latin typeface="Arial" charset="0"/>
              </a:rPr>
            </a:br>
            <a:endParaRPr lang="uk-UA" sz="2400" b="1" dirty="0">
              <a:latin typeface="Arial" charset="0"/>
            </a:endParaRPr>
          </a:p>
          <a:p>
            <a:pPr marL="358775" indent="-358775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/>
              <a:t>Це </a:t>
            </a:r>
            <a:r>
              <a:rPr lang="uk-UA" sz="2400" b="1" dirty="0" smtClean="0"/>
              <a:t>елемент шостої групи головної підгрупи </a:t>
            </a:r>
            <a:r>
              <a:rPr lang="uk-UA" sz="2400" b="1" dirty="0"/>
              <a:t>періодичної системи.</a:t>
            </a:r>
            <a:r>
              <a:rPr lang="uk-UA" sz="2400" dirty="0"/>
              <a:t> </a:t>
            </a:r>
            <a:endParaRPr lang="uk-UA" sz="2400" b="1" dirty="0">
              <a:latin typeface="Arial" charset="0"/>
            </a:endParaRPr>
          </a:p>
        </p:txBody>
      </p:sp>
      <p:graphicFrame>
        <p:nvGraphicFramePr>
          <p:cNvPr id="197676" name="Group 44"/>
          <p:cNvGraphicFramePr>
            <a:graphicFrameLocks noGrp="1"/>
          </p:cNvGraphicFramePr>
          <p:nvPr/>
        </p:nvGraphicFramePr>
        <p:xfrm>
          <a:off x="1763713" y="5157788"/>
          <a:ext cx="5904656" cy="1440160"/>
        </p:xfrm>
        <a:graphic>
          <a:graphicData uri="http://schemas.openxmlformats.org/drawingml/2006/table">
            <a:tbl>
              <a:tblPr firstCol="1" lastCol="1" bandCol="1"/>
              <a:tblGrid>
                <a:gridCol w="983524"/>
                <a:gridCol w="888684"/>
                <a:gridCol w="792088"/>
                <a:gridCol w="792088"/>
                <a:gridCol w="936079"/>
                <a:gridCol w="1512193"/>
              </a:tblGrid>
              <a:tr h="1440160">
                <a:tc>
                  <a:txBody>
                    <a:bodyPr/>
                    <a:lstStyle/>
                    <a:p>
                      <a:r>
                        <a:rPr lang="uk-UA" sz="8000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uk-UA" sz="8000" dirty="0">
                        <a:solidFill>
                          <a:schemeClr val="bg1"/>
                        </a:solidFill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ур</a:t>
                      </a: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7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“ </a:t>
            </a:r>
            <a:r>
              <a:rPr lang="uk-UA" b="1" dirty="0" err="1" smtClean="0"/>
              <a:t>Вогнедихаючий</a:t>
            </a:r>
            <a:r>
              <a:rPr lang="uk-UA" b="1" dirty="0" smtClean="0"/>
              <a:t> дракон “</a:t>
            </a:r>
            <a:endParaRPr lang="uk-UA" b="1" dirty="0"/>
          </a:p>
        </p:txBody>
      </p:sp>
      <p:pic>
        <p:nvPicPr>
          <p:cNvPr id="6" name="Menu1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2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>
                <a:solidFill>
                  <a:schemeClr val="bg1"/>
                </a:solidFill>
                <a:latin typeface="Arial" charset="0"/>
              </a:rPr>
              <a:t>Завдання 3</a:t>
            </a:r>
          </a:p>
        </p:txBody>
      </p:sp>
      <p:graphicFrame>
        <p:nvGraphicFramePr>
          <p:cNvPr id="199727" name="Group 47"/>
          <p:cNvGraphicFramePr>
            <a:graphicFrameLocks noGrp="1"/>
          </p:cNvGraphicFramePr>
          <p:nvPr>
            <p:ph idx="1"/>
          </p:nvPr>
        </p:nvGraphicFramePr>
        <p:xfrm>
          <a:off x="1979613" y="5157788"/>
          <a:ext cx="6913562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5188"/>
                <a:gridCol w="863600"/>
                <a:gridCol w="865187"/>
                <a:gridCol w="862013"/>
                <a:gridCol w="865187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</a:tbl>
          </a:graphicData>
        </a:graphic>
      </p:graphicFrame>
      <p:sp>
        <p:nvSpPr>
          <p:cNvPr id="199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908050"/>
            <a:ext cx="7848600" cy="41052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263525" indent="-26352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/>
              <a:t>1766 року Генрі </a:t>
            </a:r>
            <a:r>
              <a:rPr lang="uk-UA" sz="2400" b="1" dirty="0" err="1"/>
              <a:t>Кавендіш</a:t>
            </a:r>
            <a:r>
              <a:rPr lang="uk-UA" sz="2400" b="1" dirty="0"/>
              <a:t> добув «штучне повітря» дією цинку на розбавлений розчин </a:t>
            </a:r>
            <a:r>
              <a:rPr lang="uk-UA" sz="2400" b="1" dirty="0" err="1"/>
              <a:t>хлоридної</a:t>
            </a:r>
            <a:r>
              <a:rPr lang="uk-UA" sz="2400" b="1" dirty="0"/>
              <a:t> кислоти. «Повітря» </a:t>
            </a:r>
            <a:r>
              <a:rPr lang="uk-UA" sz="2400" b="1" dirty="0" err="1"/>
              <a:t>Кавендіша</a:t>
            </a:r>
            <a:r>
              <a:rPr lang="uk-UA" sz="2400" b="1" dirty="0"/>
              <a:t> виявилось самостійною речовиною. З якого хімічного елемента складається ця проста речовина?</a:t>
            </a:r>
            <a:r>
              <a:rPr lang="uk-UA" sz="2400" dirty="0"/>
              <a:t> </a:t>
            </a:r>
          </a:p>
          <a:p>
            <a:pPr marL="263525" indent="-26352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/>
              <a:t>Цей елемент найпоширеніший у Всесвіті.</a:t>
            </a:r>
          </a:p>
          <a:p>
            <a:pPr marL="263525" indent="-26352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400" b="1" dirty="0"/>
              <a:t>1787 року Антуан Лавуазьє довів, що цей елемент входить до складу води і назвав його «той, що народжує воду».</a:t>
            </a:r>
            <a:endParaRPr lang="uk-UA" sz="2400" b="1" dirty="0">
              <a:latin typeface="Arial" charset="0"/>
            </a:endParaRPr>
          </a:p>
        </p:txBody>
      </p:sp>
      <p:graphicFrame>
        <p:nvGraphicFramePr>
          <p:cNvPr id="199724" name="Group 44"/>
          <p:cNvGraphicFramePr>
            <a:graphicFrameLocks noGrp="1"/>
          </p:cNvGraphicFramePr>
          <p:nvPr/>
        </p:nvGraphicFramePr>
        <p:xfrm>
          <a:off x="1979613" y="5157788"/>
          <a:ext cx="69103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  <a:gridCol w="862013"/>
                <a:gridCol w="865187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9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4900" b="1" dirty="0" smtClean="0"/>
              <a:t>Утворення водню</a:t>
            </a:r>
            <a:r>
              <a:rPr lang="uk-UA" b="1" dirty="0" smtClean="0"/>
              <a:t> </a:t>
            </a:r>
            <a:br>
              <a:rPr lang="uk-UA" b="1" dirty="0" smtClean="0"/>
            </a:br>
            <a:r>
              <a:rPr lang="uk-UA" b="1" i="1" dirty="0" smtClean="0"/>
              <a:t>(</a:t>
            </a:r>
            <a:r>
              <a:rPr lang="uk-UA" b="1" i="1" dirty="0" err="1" smtClean="0"/>
              <a:t>“штучне</a:t>
            </a:r>
            <a:r>
              <a:rPr lang="uk-UA" b="1" i="1" dirty="0" smtClean="0"/>
              <a:t> </a:t>
            </a:r>
            <a:r>
              <a:rPr lang="uk-UA" b="1" i="1" dirty="0" err="1" smtClean="0"/>
              <a:t>повітря”</a:t>
            </a:r>
            <a:r>
              <a:rPr lang="uk-UA" b="1" i="1" dirty="0" smtClean="0"/>
              <a:t> </a:t>
            </a:r>
            <a:r>
              <a:rPr lang="uk-UA" b="1" i="1" dirty="0" err="1" smtClean="0"/>
              <a:t>Кавендіша</a:t>
            </a:r>
            <a:r>
              <a:rPr lang="uk-UA" b="1" i="1" dirty="0" smtClean="0"/>
              <a:t>)</a:t>
            </a:r>
            <a:endParaRPr lang="uk-UA" b="1" i="1" dirty="0"/>
          </a:p>
        </p:txBody>
      </p:sp>
      <p:pic>
        <p:nvPicPr>
          <p:cNvPr id="8" name="Menu1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1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33CC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rgbClr val="0033CC"/>
                </a:solidFill>
                <a:latin typeface="Arial" charset="0"/>
              </a:rPr>
              <a:t>4</a:t>
            </a:r>
            <a:endParaRPr lang="uk-UA" sz="3200" b="1" dirty="0">
              <a:solidFill>
                <a:srgbClr val="0033CC"/>
              </a:solidFill>
              <a:latin typeface="Arial" charset="0"/>
            </a:endParaRPr>
          </a:p>
        </p:txBody>
      </p:sp>
      <p:graphicFrame>
        <p:nvGraphicFramePr>
          <p:cNvPr id="203816" name="Group 40"/>
          <p:cNvGraphicFramePr>
            <a:graphicFrameLocks noGrp="1"/>
          </p:cNvGraphicFramePr>
          <p:nvPr>
            <p:ph idx="1"/>
          </p:nvPr>
        </p:nvGraphicFramePr>
        <p:xfrm>
          <a:off x="2411413" y="5157788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203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1125538"/>
            <a:ext cx="7921625" cy="3816350"/>
          </a:xfrm>
          <a:solidFill>
            <a:srgbClr val="99CCFF"/>
          </a:solidFill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uk-UA" sz="2800" b="1" dirty="0" smtClean="0"/>
              <a:t>Вперше його відкрили на Сонці і назвали «сонячним газом».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uk-UA" sz="2800" b="1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uk-UA" sz="2800" b="1" dirty="0" smtClean="0"/>
              <a:t>Легкий, але негорючий він став незамінний у повітроплаванні. Ним наповнюють дирижаблі, повітряні кулі.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uk-UA" sz="2800" b="1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uk-UA" sz="2800" b="1" dirty="0" smtClean="0"/>
              <a:t>В ядрі цього елемента є 2 протони.</a:t>
            </a:r>
          </a:p>
          <a:p>
            <a:pPr marL="263525" indent="-263525" eaLnBrk="1" hangingPunct="1">
              <a:lnSpc>
                <a:spcPct val="90000"/>
              </a:lnSpc>
              <a:buFontTx/>
              <a:buNone/>
              <a:defRPr/>
            </a:pPr>
            <a:endParaRPr lang="uk-UA" sz="2800" b="1" dirty="0" smtClean="0"/>
          </a:p>
        </p:txBody>
      </p:sp>
      <p:graphicFrame>
        <p:nvGraphicFramePr>
          <p:cNvPr id="203815" name="Group 39"/>
          <p:cNvGraphicFramePr>
            <a:graphicFrameLocks noGrp="1"/>
          </p:cNvGraphicFramePr>
          <p:nvPr/>
        </p:nvGraphicFramePr>
        <p:xfrm>
          <a:off x="2411413" y="5157788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 descr="Зелений мармур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5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09924" name="Group 4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51831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  <p:sp>
        <p:nvSpPr>
          <p:cNvPr id="209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981075"/>
            <a:ext cx="7921625" cy="3529013"/>
          </a:xfrm>
          <a:solidFill>
            <a:srgbClr val="99CCFF"/>
          </a:solid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400" b="1" dirty="0" smtClean="0"/>
              <a:t>Про який елемент писав </a:t>
            </a:r>
            <a:r>
              <a:rPr lang="uk-UA" sz="2400" b="1" dirty="0" err="1" smtClean="0"/>
              <a:t>Конан</a:t>
            </a:r>
            <a:r>
              <a:rPr lang="uk-UA" sz="2400" b="1" dirty="0" smtClean="0"/>
              <a:t> </a:t>
            </a:r>
            <a:r>
              <a:rPr lang="uk-UA" sz="2400" b="1" dirty="0" err="1" smtClean="0"/>
              <a:t>Дойль</a:t>
            </a:r>
            <a:r>
              <a:rPr lang="uk-UA" sz="2400" b="1" dirty="0" smtClean="0"/>
              <a:t>? «Це був пес. З його розкритої пащі виривалось полум’я, по писку й загривку переливався мерехтливий вогонь. Я торкнувся до цієї голови, що світилась, і, відсмикнувши руку, побачив, що мої пальці засвітилися в темряві».</a:t>
            </a:r>
          </a:p>
          <a:p>
            <a:pPr marL="609600" indent="-6096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400" b="1" dirty="0" smtClean="0"/>
              <a:t>Його разом з крейдою і клеєм наносять на бокові поверхні сірникової коробки.</a:t>
            </a:r>
          </a:p>
          <a:p>
            <a:pPr marL="609600" indent="-6096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400" b="1" dirty="0" smtClean="0"/>
              <a:t>Цей неметал утворює вищий оксид R2O5.</a:t>
            </a:r>
          </a:p>
        </p:txBody>
      </p:sp>
      <p:graphicFrame>
        <p:nvGraphicFramePr>
          <p:cNvPr id="209940" name="Group 20"/>
          <p:cNvGraphicFramePr>
            <a:graphicFrameLocks noGrp="1"/>
          </p:cNvGraphicFramePr>
          <p:nvPr/>
        </p:nvGraphicFramePr>
        <p:xfrm>
          <a:off x="2411413" y="4868863"/>
          <a:ext cx="51831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Фосфор горить</a:t>
            </a:r>
            <a:endParaRPr lang="uk-UA" b="1" dirty="0"/>
          </a:p>
        </p:txBody>
      </p:sp>
      <p:pic>
        <p:nvPicPr>
          <p:cNvPr id="6" name="Menu1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1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33CC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rgbClr val="0033CC"/>
                </a:solidFill>
                <a:latin typeface="Arial" charset="0"/>
              </a:rPr>
              <a:t>6</a:t>
            </a:r>
            <a:endParaRPr lang="uk-UA" sz="3200" b="1" dirty="0">
              <a:solidFill>
                <a:srgbClr val="0033CC"/>
              </a:solidFill>
              <a:latin typeface="Arial" charset="0"/>
            </a:endParaRPr>
          </a:p>
        </p:txBody>
      </p:sp>
      <p:graphicFrame>
        <p:nvGraphicFramePr>
          <p:cNvPr id="210985" name="Group 41"/>
          <p:cNvGraphicFramePr>
            <a:graphicFrameLocks noGrp="1"/>
          </p:cNvGraphicFramePr>
          <p:nvPr>
            <p:ph idx="1"/>
          </p:nvPr>
        </p:nvGraphicFramePr>
        <p:xfrm>
          <a:off x="3851275" y="5157788"/>
          <a:ext cx="3455988" cy="1439863"/>
        </p:xfrm>
        <a:graphic>
          <a:graphicData uri="http://schemas.openxmlformats.org/drawingml/2006/table">
            <a:tbl>
              <a:tblPr/>
              <a:tblGrid>
                <a:gridCol w="865188"/>
                <a:gridCol w="862012"/>
                <a:gridCol w="865188"/>
                <a:gridCol w="8636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210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1052513"/>
            <a:ext cx="7921625" cy="3816350"/>
          </a:xfrm>
          <a:solidFill>
            <a:srgbClr val="99CCFF"/>
          </a:solidFill>
        </p:spPr>
        <p:txBody>
          <a:bodyPr/>
          <a:lstStyle/>
          <a:p>
            <a:pPr marL="609600" indent="-609600" eaLnBrk="1" hangingPunct="1">
              <a:buFont typeface="Gill Sans MT" pitchFamily="34" charset="0"/>
              <a:buAutoNum type="arabicPeriod"/>
            </a:pPr>
            <a:r>
              <a:rPr lang="uk-UA" sz="2800" b="1" dirty="0" smtClean="0"/>
              <a:t>«Точнісінько так само як ртуть – єдиний метал, що є рідким за кімнатної температури, ця речовина – </a:t>
            </a:r>
            <a:r>
              <a:rPr lang="uk-UA" sz="2800" b="1" i="1" dirty="0" smtClean="0"/>
              <a:t>єдиний рідкий неметал</a:t>
            </a:r>
            <a:r>
              <a:rPr lang="uk-UA" sz="2800" b="1" dirty="0" smtClean="0"/>
              <a:t>».</a:t>
            </a:r>
          </a:p>
          <a:p>
            <a:pPr marL="609600" indent="-609600" eaLnBrk="1" hangingPunct="1">
              <a:buFont typeface="Gill Sans MT" pitchFamily="34" charset="0"/>
              <a:buAutoNum type="arabicPeriod"/>
            </a:pPr>
            <a:r>
              <a:rPr lang="uk-UA" sz="2800" b="1" dirty="0" smtClean="0"/>
              <a:t>Медичні препарати, що містять цей елемент, застосовують як заспокійливий засіб.</a:t>
            </a:r>
          </a:p>
          <a:p>
            <a:pPr marL="609600" indent="-609600" eaLnBrk="1" hangingPunct="1">
              <a:buFont typeface="Gill Sans MT" pitchFamily="34" charset="0"/>
              <a:buAutoNum type="arabicPeriod"/>
            </a:pPr>
            <a:r>
              <a:rPr lang="uk-UA" sz="2800" b="1" dirty="0" smtClean="0"/>
              <a:t>Це галоген з четвертого періоду.</a:t>
            </a:r>
          </a:p>
          <a:p>
            <a:pPr marL="609600" indent="-609600" eaLnBrk="1" hangingPunct="1">
              <a:buFontTx/>
              <a:buNone/>
            </a:pPr>
            <a:endParaRPr lang="uk-UA" sz="2000" b="1" dirty="0" smtClean="0"/>
          </a:p>
        </p:txBody>
      </p:sp>
      <p:graphicFrame>
        <p:nvGraphicFramePr>
          <p:cNvPr id="210983" name="Group 39"/>
          <p:cNvGraphicFramePr>
            <a:graphicFrameLocks noGrp="1"/>
          </p:cNvGraphicFramePr>
          <p:nvPr/>
        </p:nvGraphicFramePr>
        <p:xfrm>
          <a:off x="3851275" y="5157788"/>
          <a:ext cx="3455988" cy="1439863"/>
        </p:xfrm>
        <a:graphic>
          <a:graphicData uri="http://schemas.openxmlformats.org/drawingml/2006/table">
            <a:tbl>
              <a:tblPr/>
              <a:tblGrid>
                <a:gridCol w="865188"/>
                <a:gridCol w="862012"/>
                <a:gridCol w="865188"/>
                <a:gridCol w="8636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rgbClr val="0033CC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7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12996" name="Group 4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60483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12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836613"/>
            <a:ext cx="8027987" cy="3887787"/>
          </a:xfrm>
          <a:solidFill>
            <a:schemeClr val="accent1"/>
          </a:solidFill>
        </p:spPr>
        <p:txBody>
          <a:bodyPr/>
          <a:lstStyle/>
          <a:p>
            <a:pPr marL="609600" indent="-609600" eaLnBrk="1" hangingPunct="1">
              <a:buFont typeface="Gill Sans MT" pitchFamily="34" charset="0"/>
              <a:buAutoNum type="arabicParenR"/>
            </a:pPr>
            <a:r>
              <a:rPr lang="uk-UA" b="1" dirty="0" smtClean="0"/>
              <a:t>Цей елемент займає друге місце за поширеністю на Землі.</a:t>
            </a:r>
          </a:p>
          <a:p>
            <a:pPr marL="609600" indent="-609600" eaLnBrk="1" hangingPunct="1">
              <a:buFont typeface="Gill Sans MT" pitchFamily="34" charset="0"/>
              <a:buAutoNum type="arabicParenR"/>
            </a:pPr>
            <a:endParaRPr lang="uk-UA" b="1" dirty="0" smtClean="0"/>
          </a:p>
          <a:p>
            <a:pPr marL="609600" indent="-609600" eaLnBrk="1" hangingPunct="1">
              <a:buFont typeface="Gill Sans MT" pitchFamily="34" charset="0"/>
              <a:buAutoNum type="arabicParenR"/>
            </a:pPr>
            <a:r>
              <a:rPr lang="uk-UA" b="1" dirty="0" smtClean="0"/>
              <a:t>Його часто застосовують для виготовлення сонячних батарей.</a:t>
            </a:r>
          </a:p>
          <a:p>
            <a:pPr marL="609600" indent="-609600" eaLnBrk="1" hangingPunct="1">
              <a:buFont typeface="Gill Sans MT" pitchFamily="34" charset="0"/>
              <a:buAutoNum type="arabicParenR"/>
            </a:pPr>
            <a:endParaRPr lang="uk-UA" b="1" dirty="0" smtClean="0"/>
          </a:p>
          <a:p>
            <a:pPr marL="609600" indent="-609600" eaLnBrk="1" hangingPunct="1">
              <a:buFont typeface="Gill Sans MT" pitchFamily="34" charset="0"/>
              <a:buAutoNum type="arabicParenR"/>
            </a:pPr>
            <a:r>
              <a:rPr lang="uk-UA" b="1" dirty="0" smtClean="0"/>
              <a:t>В атомі цього елемента 14 електронів.</a:t>
            </a:r>
          </a:p>
        </p:txBody>
      </p:sp>
      <p:graphicFrame>
        <p:nvGraphicFramePr>
          <p:cNvPr id="213014" name="Group 22"/>
          <p:cNvGraphicFramePr>
            <a:graphicFrameLocks noGrp="1"/>
          </p:cNvGraphicFramePr>
          <p:nvPr/>
        </p:nvGraphicFramePr>
        <p:xfrm>
          <a:off x="2411413" y="4868863"/>
          <a:ext cx="6048027" cy="1439863"/>
        </p:xfrm>
        <a:graphic>
          <a:graphicData uri="http://schemas.openxmlformats.org/drawingml/2006/table">
            <a:tbl>
              <a:tblPr/>
              <a:tblGrid>
                <a:gridCol w="865137"/>
                <a:gridCol w="861964"/>
                <a:gridCol w="865137"/>
                <a:gridCol w="863550"/>
                <a:gridCol w="865138"/>
                <a:gridCol w="861963"/>
                <a:gridCol w="86513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33CC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rgbClr val="0033CC"/>
                </a:solidFill>
                <a:latin typeface="Arial" charset="0"/>
              </a:rPr>
              <a:t>8</a:t>
            </a:r>
            <a:endParaRPr lang="uk-UA" sz="3200" b="1" dirty="0">
              <a:solidFill>
                <a:srgbClr val="0033CC"/>
              </a:solidFill>
              <a:latin typeface="Arial" charset="0"/>
            </a:endParaRPr>
          </a:p>
        </p:txBody>
      </p:sp>
      <p:graphicFrame>
        <p:nvGraphicFramePr>
          <p:cNvPr id="202793" name="Group 41"/>
          <p:cNvGraphicFramePr>
            <a:graphicFrameLocks noGrp="1"/>
          </p:cNvGraphicFramePr>
          <p:nvPr>
            <p:ph idx="1"/>
          </p:nvPr>
        </p:nvGraphicFramePr>
        <p:xfrm>
          <a:off x="2411413" y="5157788"/>
          <a:ext cx="4320826" cy="1439863"/>
        </p:xfrm>
        <a:graphic>
          <a:graphicData uri="http://schemas.openxmlformats.org/drawingml/2006/table">
            <a:tbl>
              <a:tblPr/>
              <a:tblGrid>
                <a:gridCol w="721240"/>
                <a:gridCol w="718594"/>
                <a:gridCol w="721240"/>
                <a:gridCol w="719917"/>
                <a:gridCol w="721241"/>
                <a:gridCol w="718594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202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981075"/>
            <a:ext cx="8064500" cy="38163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Цей елемент утворює  найтвердішу речовину на Землі (алмаз).</a:t>
            </a:r>
            <a:r>
              <a:rPr lang="uk-UA" dirty="0" smtClean="0"/>
              <a:t> </a:t>
            </a:r>
            <a:r>
              <a:rPr lang="uk-UA" b="1" dirty="0">
                <a:latin typeface="Arial" charset="0"/>
              </a:rPr>
              <a:t/>
            </a:r>
            <a:br>
              <a:rPr lang="uk-UA" b="1" dirty="0">
                <a:latin typeface="Arial" charset="0"/>
              </a:rPr>
            </a:br>
            <a:endParaRPr lang="uk-UA" b="1" dirty="0">
              <a:latin typeface="Arial" charset="0"/>
            </a:endParaRP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Він входить до складу вуглекислого газу.</a:t>
            </a:r>
            <a:r>
              <a:rPr lang="uk-UA" dirty="0" smtClean="0"/>
              <a:t> </a:t>
            </a:r>
            <a:endParaRPr lang="uk-UA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uk-UA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Атом цього елемента має 6 електронів на двох енергетичних рівнях</a:t>
            </a:r>
            <a:r>
              <a:rPr lang="uk-UA" sz="2800" dirty="0" smtClean="0"/>
              <a:t>. </a:t>
            </a:r>
            <a:endParaRPr lang="uk-UA" sz="2800" dirty="0"/>
          </a:p>
        </p:txBody>
      </p:sp>
      <p:graphicFrame>
        <p:nvGraphicFramePr>
          <p:cNvPr id="202800" name="Group 48"/>
          <p:cNvGraphicFramePr>
            <a:graphicFrameLocks noGrp="1"/>
          </p:cNvGraphicFramePr>
          <p:nvPr/>
        </p:nvGraphicFramePr>
        <p:xfrm>
          <a:off x="2339975" y="5084763"/>
          <a:ext cx="4824659" cy="1511871"/>
        </p:xfrm>
        <a:graphic>
          <a:graphicData uri="http://schemas.openxmlformats.org/drawingml/2006/table">
            <a:tbl>
              <a:tblPr/>
              <a:tblGrid>
                <a:gridCol w="936104"/>
                <a:gridCol w="792088"/>
                <a:gridCol w="804645"/>
                <a:gridCol w="723668"/>
                <a:gridCol w="784077"/>
                <a:gridCol w="784077"/>
              </a:tblGrid>
              <a:tr h="1511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2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Місце для вмісту 5"/>
          <p:cNvSpPr>
            <a:spLocks noGrp="1"/>
          </p:cNvSpPr>
          <p:nvPr>
            <p:ph sz="half" idx="4294967295"/>
          </p:nvPr>
        </p:nvSpPr>
        <p:spPr>
          <a:xfrm>
            <a:off x="5292080" y="4027488"/>
            <a:ext cx="3851920" cy="2830512"/>
          </a:xfrm>
        </p:spPr>
        <p:txBody>
          <a:bodyPr/>
          <a:lstStyle/>
          <a:p>
            <a:r>
              <a:rPr lang="uk-UA" sz="3600" b="1" i="1" dirty="0" smtClean="0"/>
              <a:t>Форми роботи: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- усне опитування;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- дидактична гра;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-демонстрації.</a:t>
            </a:r>
          </a:p>
        </p:txBody>
      </p:sp>
      <p:sp>
        <p:nvSpPr>
          <p:cNvPr id="9219" name="Місце для вмісту 4"/>
          <p:cNvSpPr>
            <a:spLocks noGrp="1"/>
          </p:cNvSpPr>
          <p:nvPr>
            <p:ph sz="half" idx="4294967295"/>
          </p:nvPr>
        </p:nvSpPr>
        <p:spPr>
          <a:xfrm>
            <a:off x="900112" y="115888"/>
            <a:ext cx="5400080" cy="5185320"/>
          </a:xfrm>
        </p:spPr>
        <p:txBody>
          <a:bodyPr/>
          <a:lstStyle/>
          <a:p>
            <a:r>
              <a:rPr lang="uk-UA" sz="3600" b="1" i="1" dirty="0" smtClean="0"/>
              <a:t>Мета: 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Узагальнити і систематизувати теоретичні знання теми,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розширити знання учнів про неметали, історію їх відкриття, значення для організму та  практичне застосування ,</a:t>
            </a:r>
          </a:p>
          <a:p>
            <a:pPr>
              <a:buFont typeface="Wingdings 2" pitchFamily="18" charset="2"/>
              <a:buNone/>
            </a:pPr>
            <a:r>
              <a:rPr lang="uk-UA" sz="2800" b="1" dirty="0" smtClean="0"/>
              <a:t>зацікавити вивченням </a:t>
            </a:r>
            <a:r>
              <a:rPr lang="uk-UA" sz="2800" b="1" i="1" dirty="0" smtClean="0"/>
              <a:t>предмету.</a:t>
            </a:r>
          </a:p>
          <a:p>
            <a:pPr>
              <a:buFont typeface="Wingdings 2" pitchFamily="18" charset="2"/>
              <a:buNone/>
            </a:pPr>
            <a:endParaRPr lang="uk-UA" sz="2000" b="1" i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1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0033CC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rgbClr val="0033CC"/>
                </a:solidFill>
                <a:latin typeface="Arial" charset="0"/>
              </a:rPr>
              <a:t>9</a:t>
            </a:r>
            <a:endParaRPr lang="uk-UA" sz="3200" b="1" dirty="0">
              <a:solidFill>
                <a:srgbClr val="0033CC"/>
              </a:solidFill>
              <a:latin typeface="Arial" charset="0"/>
            </a:endParaRPr>
          </a:p>
        </p:txBody>
      </p:sp>
      <p:graphicFrame>
        <p:nvGraphicFramePr>
          <p:cNvPr id="215069" name="Group 29"/>
          <p:cNvGraphicFramePr>
            <a:graphicFrameLocks noGrp="1"/>
          </p:cNvGraphicFramePr>
          <p:nvPr>
            <p:ph idx="1"/>
          </p:nvPr>
        </p:nvGraphicFramePr>
        <p:xfrm>
          <a:off x="3851275" y="5157788"/>
          <a:ext cx="2592388" cy="1439863"/>
        </p:xfrm>
        <a:graphic>
          <a:graphicData uri="http://schemas.openxmlformats.org/drawingml/2006/table">
            <a:tbl>
              <a:tblPr/>
              <a:tblGrid>
                <a:gridCol w="865188"/>
                <a:gridCol w="862012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2150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981075"/>
            <a:ext cx="7921625" cy="4033838"/>
          </a:xfrm>
          <a:solidFill>
            <a:srgbClr val="99CCFF"/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Китайський кодекс рекомендував для лікування зобу морські водорості. Завдяки якому елементу водорості мають лікувальні властивості?</a:t>
            </a:r>
          </a:p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Спиртовий розчин цієї речовини має антисептичні властивості, тому використовується для обробки ран.</a:t>
            </a:r>
          </a:p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Електрони в атомі цього елемента розташовані на п’ятьох енергетичних рівнях. На останньому рівні рухається 7 електронів.</a:t>
            </a:r>
            <a:r>
              <a:rPr lang="uk-UA" sz="2800" dirty="0" smtClean="0"/>
              <a:t> </a:t>
            </a:r>
            <a:endParaRPr lang="uk-UA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uk-UA" sz="2800" b="1" dirty="0" smtClean="0"/>
          </a:p>
        </p:txBody>
      </p:sp>
      <p:graphicFrame>
        <p:nvGraphicFramePr>
          <p:cNvPr id="215073" name="Group 33"/>
          <p:cNvGraphicFramePr>
            <a:graphicFrameLocks noGrp="1"/>
          </p:cNvGraphicFramePr>
          <p:nvPr/>
        </p:nvGraphicFramePr>
        <p:xfrm>
          <a:off x="3851275" y="5157788"/>
          <a:ext cx="2592388" cy="1439863"/>
        </p:xfrm>
        <a:graphic>
          <a:graphicData uri="http://schemas.openxmlformats.org/drawingml/2006/table">
            <a:tbl>
              <a:tblPr/>
              <a:tblGrid>
                <a:gridCol w="865188"/>
                <a:gridCol w="863600"/>
                <a:gridCol w="8636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Сублімація йоду</a:t>
            </a:r>
            <a:endParaRPr lang="uk-UA" b="1" dirty="0"/>
          </a:p>
        </p:txBody>
      </p:sp>
      <p:pic>
        <p:nvPicPr>
          <p:cNvPr id="6" name="Menu5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 descr="Зелений мармур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10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04839" name="Group 39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  <p:sp>
        <p:nvSpPr>
          <p:cNvPr id="204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8050"/>
            <a:ext cx="7921625" cy="3529013"/>
          </a:xfrm>
          <a:solidFill>
            <a:srgbClr val="99CCFF"/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b="1" dirty="0" smtClean="0"/>
              <a:t>У струмені цієї речовини спалахують азбест, цегла, гаряча вода згорає. В перекладі із грецької це слово означає “руйнівний”. </a:t>
            </a:r>
          </a:p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b="1" dirty="0" smtClean="0"/>
              <a:t>Нестача цієї речовини у питній воді стає причиною карієсу.</a:t>
            </a:r>
          </a:p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endParaRPr lang="uk-UA" b="1" dirty="0" smtClean="0"/>
          </a:p>
          <a:p>
            <a:pPr marL="609600" indent="-609600" eaLnBrk="1" hangingPunct="1">
              <a:lnSpc>
                <a:spcPct val="80000"/>
              </a:lnSpc>
              <a:buFont typeface="Gill Sans MT" pitchFamily="34" charset="0"/>
              <a:buAutoNum type="arabicPeriod"/>
            </a:pPr>
            <a:r>
              <a:rPr lang="uk-UA" b="1" dirty="0" smtClean="0"/>
              <a:t>Це найсильніший неметал.</a:t>
            </a:r>
          </a:p>
        </p:txBody>
      </p:sp>
      <p:graphicFrame>
        <p:nvGraphicFramePr>
          <p:cNvPr id="204838" name="Group 38"/>
          <p:cNvGraphicFramePr>
            <a:graphicFrameLocks noGrp="1"/>
          </p:cNvGraphicFramePr>
          <p:nvPr/>
        </p:nvGraphicFramePr>
        <p:xfrm>
          <a:off x="2411413" y="4868863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2"/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11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05828" name="Group 4"/>
          <p:cNvGraphicFramePr>
            <a:graphicFrameLocks noGrp="1"/>
          </p:cNvGraphicFramePr>
          <p:nvPr>
            <p:ph idx="1"/>
          </p:nvPr>
        </p:nvGraphicFramePr>
        <p:xfrm>
          <a:off x="1979613" y="5157788"/>
          <a:ext cx="6913562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5188"/>
                <a:gridCol w="863600"/>
                <a:gridCol w="865187"/>
                <a:gridCol w="862013"/>
                <a:gridCol w="865187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</a:tbl>
          </a:graphicData>
        </a:graphic>
      </p:graphicFrame>
      <p:sp>
        <p:nvSpPr>
          <p:cNvPr id="205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908050"/>
            <a:ext cx="7848600" cy="410527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uk-UA" sz="1200" b="1" dirty="0" smtClean="0"/>
          </a:p>
          <a:p>
            <a:pPr marL="609600" indent="-60960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В перекладі з латині -  “ той, що породжує селітру ”.  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uk-UA" b="1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Вміст простої речовини цього елемента у повітрі -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78</a:t>
            </a:r>
            <a:r>
              <a:rPr lang="uk-UA" b="1" dirty="0" smtClean="0"/>
              <a:t>%.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uk-UA" b="1" dirty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b="1" dirty="0" smtClean="0"/>
              <a:t>В атомі цього елемента є 7 протонів.</a:t>
            </a:r>
            <a:endParaRPr lang="uk-UA" b="1" dirty="0"/>
          </a:p>
        </p:txBody>
      </p:sp>
      <p:graphicFrame>
        <p:nvGraphicFramePr>
          <p:cNvPr id="205848" name="Group 24"/>
          <p:cNvGraphicFramePr>
            <a:graphicFrameLocks noGrp="1"/>
          </p:cNvGraphicFramePr>
          <p:nvPr/>
        </p:nvGraphicFramePr>
        <p:xfrm>
          <a:off x="1979613" y="5157788"/>
          <a:ext cx="69103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  <a:gridCol w="862013"/>
                <a:gridCol w="865187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 descr="Зелений мармур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12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08935" name="Group 39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  <p:sp>
        <p:nvSpPr>
          <p:cNvPr id="208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1052513"/>
            <a:ext cx="7921625" cy="3529012"/>
          </a:xfrm>
          <a:solidFill>
            <a:srgbClr val="99CCFF"/>
          </a:solid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Цей елемент не дуже поширений, але дуже відомий. Наполеона було отруєно саме цією речовиною.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1200"/>
              </a:spcBef>
              <a:buFont typeface="Gill Sans MT" pitchFamily="34" charset="0"/>
              <a:buAutoNum type="arabicPeriod"/>
            </a:pPr>
            <a:r>
              <a:rPr lang="uk-UA" sz="2800" b="1" dirty="0" smtClean="0"/>
              <a:t>У стоматології використовують для видалення нерва зуба.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1200"/>
              </a:spcBef>
              <a:buFont typeface="Gill Sans MT" pitchFamily="34" charset="0"/>
              <a:buAutoNum type="arabicPeriod"/>
            </a:pPr>
            <a:r>
              <a:rPr lang="uk-UA" sz="2800" b="1" dirty="0" smtClean="0"/>
              <a:t>Ядро цього елемента містить 33 позитивно заряджених елементарних частинки.</a:t>
            </a:r>
          </a:p>
        </p:txBody>
      </p:sp>
      <p:graphicFrame>
        <p:nvGraphicFramePr>
          <p:cNvPr id="208937" name="Group 41"/>
          <p:cNvGraphicFramePr>
            <a:graphicFrameLocks noGrp="1"/>
          </p:cNvGraphicFramePr>
          <p:nvPr/>
        </p:nvGraphicFramePr>
        <p:xfrm>
          <a:off x="2411413" y="4868863"/>
          <a:ext cx="43211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 descr="Зелений мармур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bg1"/>
                </a:solidFill>
                <a:latin typeface="Arial" charset="0"/>
              </a:rPr>
              <a:t>Завдання </a:t>
            </a:r>
            <a:r>
              <a:rPr lang="uk-UA" sz="3200" b="1" dirty="0" smtClean="0">
                <a:solidFill>
                  <a:schemeClr val="bg1"/>
                </a:solidFill>
                <a:latin typeface="Arial" charset="0"/>
              </a:rPr>
              <a:t>13</a:t>
            </a:r>
            <a:endParaRPr lang="uk-UA" sz="32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14020" name="Group 4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34559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  <p:sp>
        <p:nvSpPr>
          <p:cNvPr id="214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1125538"/>
            <a:ext cx="7921625" cy="3527425"/>
          </a:xfrm>
          <a:solidFill>
            <a:srgbClr val="99CCFF"/>
          </a:solidFill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У природі у вільному стані зустрічається лише у вулканічних газах. 1774 року шведський аптекар Карл </a:t>
            </a:r>
            <a:r>
              <a:rPr lang="uk-UA" sz="2800" b="1" dirty="0" err="1" smtClean="0"/>
              <a:t>Шеєле</a:t>
            </a:r>
            <a:r>
              <a:rPr lang="uk-UA" sz="2800" b="1" dirty="0" smtClean="0"/>
              <a:t> видобув цю речовину.</a:t>
            </a:r>
          </a:p>
          <a:p>
            <a:pPr marL="457200" indent="-4572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Він входить до складу багатьох </a:t>
            </a:r>
            <a:r>
              <a:rPr lang="uk-UA" sz="2800" b="1" dirty="0" err="1" smtClean="0"/>
              <a:t>відбілювачів</a:t>
            </a:r>
            <a:r>
              <a:rPr lang="uk-UA" sz="2800" b="1" dirty="0" smtClean="0"/>
              <a:t>.</a:t>
            </a:r>
          </a:p>
          <a:p>
            <a:pPr marL="457200" indent="-457200" eaLnBrk="1" hangingPunct="1">
              <a:lnSpc>
                <a:spcPct val="90000"/>
              </a:lnSpc>
              <a:buFont typeface="Gill Sans MT" pitchFamily="34" charset="0"/>
              <a:buAutoNum type="arabicPeriod"/>
            </a:pPr>
            <a:r>
              <a:rPr lang="uk-UA" sz="2800" b="1" dirty="0" smtClean="0"/>
              <a:t>Цей елемент входить до складу солі, яку ми щодня споживаємо - кухонної.</a:t>
            </a:r>
          </a:p>
        </p:txBody>
      </p:sp>
      <p:graphicFrame>
        <p:nvGraphicFramePr>
          <p:cNvPr id="214034" name="Group 18"/>
          <p:cNvGraphicFramePr>
            <a:graphicFrameLocks noGrp="1"/>
          </p:cNvGraphicFramePr>
          <p:nvPr/>
        </p:nvGraphicFramePr>
        <p:xfrm>
          <a:off x="2411413" y="4868863"/>
          <a:ext cx="3455987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Хімічний вулкан</a:t>
            </a:r>
            <a:endParaRPr lang="uk-UA" b="1" dirty="0"/>
          </a:p>
        </p:txBody>
      </p:sp>
      <p:pic>
        <p:nvPicPr>
          <p:cNvPr id="6" name="Menu28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Рефлексія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Домашнє завдання</a:t>
            </a:r>
            <a:endParaRPr lang="uk-UA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sz="3600" b="1" i="1" dirty="0" smtClean="0"/>
              <a:t>Підготувати повідомлення з теми «Поширення металічних елементів у природі».</a:t>
            </a:r>
          </a:p>
          <a:p>
            <a:endParaRPr lang="uk-UA" dirty="0"/>
          </a:p>
        </p:txBody>
      </p:sp>
      <p:pic>
        <p:nvPicPr>
          <p:cNvPr id="5" name="Місце для вмісту 4" descr="8e2890cd002f77200d38046b44873c0c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7261" y="2276872"/>
            <a:ext cx="3568397" cy="24482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13" name="Rectangle 25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642194"/>
          </a:xfrm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6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Вітання переможцям</a:t>
            </a:r>
            <a:r>
              <a:rPr lang="uk-UA" sz="6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!</a:t>
            </a:r>
          </a:p>
        </p:txBody>
      </p:sp>
      <p:pic>
        <p:nvPicPr>
          <p:cNvPr id="4" name="Місце для вмісту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564904"/>
            <a:ext cx="3032760" cy="304800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>
              <a:defRPr/>
            </a:pPr>
            <a:r>
              <a:rPr lang="uk-UA" b="1" dirty="0" smtClean="0"/>
              <a:t>Девіз уроку:</a:t>
            </a:r>
            <a:endParaRPr lang="uk-UA" b="1" dirty="0"/>
          </a:p>
        </p:txBody>
      </p:sp>
      <p:sp>
        <p:nvSpPr>
          <p:cNvPr id="10243" name="Місце для вмісту 7"/>
          <p:cNvSpPr>
            <a:spLocks noGrp="1"/>
          </p:cNvSpPr>
          <p:nvPr>
            <p:ph sz="half" idx="1"/>
          </p:nvPr>
        </p:nvSpPr>
        <p:spPr>
          <a:xfrm>
            <a:off x="1116013" y="1773238"/>
            <a:ext cx="3905250" cy="4662487"/>
          </a:xfrm>
        </p:spPr>
        <p:txBody>
          <a:bodyPr/>
          <a:lstStyle/>
          <a:p>
            <a:r>
              <a:rPr lang="uk-UA" sz="3600" b="1" i="1" dirty="0" smtClean="0">
                <a:latin typeface="Calibri" pitchFamily="34" charset="0"/>
                <a:cs typeface="Calibri" pitchFamily="34" charset="0"/>
              </a:rPr>
              <a:t>Не достатньо знати, необхідно також застосовувати.</a:t>
            </a:r>
          </a:p>
          <a:p>
            <a:pPr>
              <a:buFont typeface="Wingdings 2" pitchFamily="18" charset="2"/>
              <a:buNone/>
            </a:pPr>
            <a:r>
              <a:rPr lang="uk-UA" b="1" i="1" dirty="0" smtClean="0">
                <a:latin typeface="Calibri" pitchFamily="34" charset="0"/>
                <a:cs typeface="Calibri" pitchFamily="34" charset="0"/>
              </a:rPr>
              <a:t>             Анатоль Франс</a:t>
            </a:r>
          </a:p>
        </p:txBody>
      </p:sp>
      <p:pic>
        <p:nvPicPr>
          <p:cNvPr id="10244" name="Місце для вмісту 13" descr="77e79e7d4ec34c3f08d980c71786392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276475"/>
            <a:ext cx="4949825" cy="26765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В роботі використано мультимедійні матеріали </a:t>
            </a:r>
            <a:r>
              <a:rPr lang="uk-UA" dirty="0" err="1" smtClean="0"/>
              <a:t>“Досліди</a:t>
            </a:r>
            <a:r>
              <a:rPr lang="uk-UA" dirty="0" smtClean="0"/>
              <a:t> з </a:t>
            </a:r>
            <a:r>
              <a:rPr lang="uk-UA" dirty="0" err="1" smtClean="0"/>
              <a:t>хімії”</a:t>
            </a:r>
            <a:r>
              <a:rPr lang="uk-UA" dirty="0" smtClean="0"/>
              <a:t> (ЛОІППО, постановка дослідів  Я.Козак – Львівська академічна гімназія)</a:t>
            </a:r>
            <a:endParaRPr lang="uk-UA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499350" cy="1143000"/>
          </a:xfrm>
        </p:spPr>
        <p:txBody>
          <a:bodyPr/>
          <a:lstStyle/>
          <a:p>
            <a:pPr>
              <a:defRPr/>
            </a:pPr>
            <a:r>
              <a:rPr lang="uk-UA" b="1" i="1" dirty="0" smtClean="0"/>
              <a:t>Подумай і відповідай.</a:t>
            </a:r>
            <a:endParaRPr lang="uk-UA" b="1" i="1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>
          <a:xfrm>
            <a:off x="827088" y="1196975"/>
            <a:ext cx="8316912" cy="5661025"/>
          </a:xfrm>
        </p:spPr>
        <p:txBody>
          <a:bodyPr/>
          <a:lstStyle/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Де знаходяться елементи-неметали в періодичній таблиці?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Яка група періодичної таблиці не містить неметалів?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Скільки протонів, електронів і нейтронів містить елемент Бор?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Яка вища валентність за </a:t>
            </a:r>
            <a:r>
              <a:rPr lang="uk-UA" sz="2800" b="1" dirty="0" err="1" smtClean="0"/>
              <a:t>Оксигеном</a:t>
            </a:r>
            <a:r>
              <a:rPr lang="uk-UA" sz="2800" b="1" dirty="0" smtClean="0"/>
              <a:t> елементів </a:t>
            </a:r>
            <a:r>
              <a:rPr lang="en-US" sz="2800" b="1" dirty="0" smtClean="0"/>
              <a:t>VI </a:t>
            </a:r>
            <a:r>
              <a:rPr lang="uk-UA" sz="2800" b="1" dirty="0" smtClean="0"/>
              <a:t>групи?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Яка формула вищого оксиду Карбону?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Яке протонне число </a:t>
            </a:r>
            <a:r>
              <a:rPr lang="uk-UA" sz="2800" b="1" dirty="0" err="1" smtClean="0"/>
              <a:t>Сульфура</a:t>
            </a:r>
            <a:r>
              <a:rPr lang="uk-UA" sz="2800" b="1" dirty="0" smtClean="0"/>
              <a:t>?</a:t>
            </a:r>
          </a:p>
          <a:p>
            <a:pPr marL="596900" indent="-514350">
              <a:buFont typeface="Gill Sans MT" pitchFamily="34" charset="0"/>
              <a:buAutoNum type="arabicPeriod"/>
            </a:pPr>
            <a:r>
              <a:rPr lang="uk-UA" sz="2800" b="1" dirty="0" smtClean="0"/>
              <a:t>Які властивості виявляють оксиди неметалів?</a:t>
            </a:r>
          </a:p>
          <a:p>
            <a:pPr marL="596900" indent="-514350">
              <a:buFont typeface="Gill Sans MT" pitchFamily="34" charset="0"/>
              <a:buAutoNum type="arabicPeriod"/>
            </a:pPr>
            <a:endParaRPr lang="uk-UA" sz="2800" b="1" dirty="0" smtClean="0"/>
          </a:p>
          <a:p>
            <a:pPr marL="596900" indent="-514350">
              <a:buFont typeface="Gill Sans MT" pitchFamily="34" charset="0"/>
              <a:buAutoNum type="arabicPeriod"/>
            </a:pPr>
            <a:endParaRPr 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4294967295"/>
          </p:nvPr>
        </p:nvSpPr>
        <p:spPr>
          <a:xfrm>
            <a:off x="827088" y="0"/>
            <a:ext cx="8316912" cy="68580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uk-UA" sz="2400" b="1" dirty="0" smtClean="0">
                <a:solidFill>
                  <a:schemeClr val="accent1"/>
                </a:solidFill>
              </a:rPr>
              <a:t>8. </a:t>
            </a:r>
            <a:r>
              <a:rPr lang="uk-UA" sz="2800" b="1" dirty="0" smtClean="0"/>
              <a:t>Що таке алотропія?</a:t>
            </a:r>
          </a:p>
          <a:p>
            <a:pPr marL="596900" indent="-514350">
              <a:buFont typeface="Wingdings 2" pitchFamily="18" charset="2"/>
              <a:buNone/>
              <a:defRPr/>
            </a:pPr>
            <a:r>
              <a:rPr lang="uk-UA" sz="2400" b="1" dirty="0" smtClean="0">
                <a:solidFill>
                  <a:schemeClr val="accent1"/>
                </a:solidFill>
              </a:rPr>
              <a:t>9. </a:t>
            </a:r>
            <a:r>
              <a:rPr lang="uk-UA" sz="2800" b="1" dirty="0" smtClean="0"/>
              <a:t>Які алотропні видозміни </a:t>
            </a:r>
            <a:r>
              <a:rPr lang="uk-UA" sz="2800" b="1" dirty="0" err="1" smtClean="0"/>
              <a:t>Оксигену</a:t>
            </a:r>
            <a:r>
              <a:rPr lang="uk-UA" sz="2800" b="1" dirty="0" smtClean="0"/>
              <a:t> Вам відомі?</a:t>
            </a:r>
          </a:p>
          <a:p>
            <a:pPr marL="596900" indent="-514350">
              <a:buFont typeface="Wingdings 2" pitchFamily="18" charset="2"/>
              <a:buNone/>
              <a:defRPr/>
            </a:pPr>
            <a:r>
              <a:rPr lang="uk-UA" sz="2400" b="1" dirty="0" smtClean="0">
                <a:solidFill>
                  <a:schemeClr val="accent1"/>
                </a:solidFill>
              </a:rPr>
              <a:t>10. </a:t>
            </a:r>
            <a:r>
              <a:rPr lang="uk-UA" sz="2800" b="1" dirty="0" smtClean="0"/>
              <a:t>Алмаз, графіт, </a:t>
            </a:r>
            <a:r>
              <a:rPr lang="uk-UA" sz="2800" b="1" dirty="0" err="1" smtClean="0"/>
              <a:t>карбін</a:t>
            </a:r>
            <a:r>
              <a:rPr lang="uk-UA" sz="2800" b="1" dirty="0" smtClean="0"/>
              <a:t>, </a:t>
            </a:r>
            <a:r>
              <a:rPr lang="uk-UA" sz="2800" b="1" dirty="0" err="1" smtClean="0"/>
              <a:t>фулурен</a:t>
            </a:r>
            <a:r>
              <a:rPr lang="uk-UA" sz="2800" b="1" dirty="0" smtClean="0"/>
              <a:t> – це алотропні форми якого елементу?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Який елемент найпоширеніший у Всесвіті?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Яку загальну назву мають елементи-неметали </a:t>
            </a:r>
            <a:r>
              <a:rPr lang="en-US" sz="2800" b="1" dirty="0" smtClean="0"/>
              <a:t>VII </a:t>
            </a:r>
            <a:r>
              <a:rPr lang="uk-UA" sz="2800" b="1" dirty="0" smtClean="0"/>
              <a:t>групи?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Назвіть формулу </a:t>
            </a:r>
            <a:r>
              <a:rPr lang="uk-UA" sz="2800" b="1" dirty="0" err="1" smtClean="0"/>
              <a:t>хлоридної</a:t>
            </a:r>
            <a:r>
              <a:rPr lang="uk-UA" sz="2800" b="1" dirty="0" smtClean="0"/>
              <a:t> кислоти.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Який оксид найпоширеніший на Землі?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Який оксид у зрідженому вигляді містять сучасні вогнегасники?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Чим небезпечний чадний газ?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Що таке добрива?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r>
              <a:rPr lang="uk-UA" sz="2800" b="1" dirty="0" smtClean="0"/>
              <a:t>Назвіть формулу крейди.</a:t>
            </a:r>
          </a:p>
          <a:p>
            <a:pPr marL="596900" indent="-514350">
              <a:buFont typeface="Wingdings 2" pitchFamily="18" charset="2"/>
              <a:buAutoNum type="arabicPeriod" startAt="11"/>
              <a:defRPr/>
            </a:pPr>
            <a:endParaRPr lang="uk-U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15888"/>
            <a:ext cx="5727700" cy="6477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400" b="1" dirty="0">
                <a:solidFill>
                  <a:srgbClr val="0033CC"/>
                </a:solidFill>
              </a:rPr>
              <a:t>Правила гри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424738" cy="496820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>
                <a:latin typeface="Arial" charset="0"/>
              </a:rPr>
              <a:t>У грі беруть участь дві команди по </a:t>
            </a:r>
            <a:r>
              <a:rPr lang="uk-UA" sz="2800" b="1" dirty="0" smtClean="0">
                <a:latin typeface="Arial" charset="0"/>
              </a:rPr>
              <a:t>шість-сім </a:t>
            </a:r>
            <a:r>
              <a:rPr lang="uk-UA" sz="2800" b="1" dirty="0">
                <a:latin typeface="Arial" charset="0"/>
              </a:rPr>
              <a:t>учасників у кожній.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>
                <a:latin typeface="Arial" charset="0"/>
              </a:rPr>
              <a:t>Учасникам зачитується перший фрагмент тексту про певний хімічний елемент.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>
                <a:latin typeface="Arial" charset="0"/>
              </a:rPr>
              <a:t>Час на обговорення – 1 хвилина.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>
                <a:latin typeface="Arial" charset="0"/>
              </a:rPr>
              <a:t>Виграє команда,  яка першою відгадає вказаний елемент. Вона отримує 5 балів.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>
                <a:latin typeface="Arial" charset="0"/>
              </a:rPr>
              <a:t>Якщо в учасників немає правильної відповіді – їм зачитується другий фрагмент тексту про цей же хімічний елемент.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5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15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9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900"/>
                            </p:stCondLst>
                            <p:childTnLst>
                              <p:par>
                                <p:cTn id="3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uk-U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620688"/>
            <a:ext cx="7634287" cy="518447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uk-UA" sz="2000" dirty="0"/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/>
              <a:t>Правильна відповідь оцінюється 3 балами.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/>
              <a:t>Якщо учасники досі не знайшли правильної відповіді, то їм зачитують третій (останній) фрагмент тексту.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/>
              <a:t>За відгаданий хімічний елемент команда отримує 1 бал.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/>
              <a:t>Виграє команда, яка набрала більше балів.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uk-UA" sz="2800" b="1" dirty="0"/>
              <a:t>Роль ведучого виконує вчитель.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uk-UA" sz="2400" b="1" i="1" dirty="0"/>
          </a:p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uk-UA" sz="4000" b="1" i="1" dirty="0">
                <a:solidFill>
                  <a:srgbClr val="0033CC"/>
                </a:solidFill>
              </a:rPr>
              <a:t>Нехай щастить!</a:t>
            </a:r>
            <a:endParaRPr lang="uk-UA" sz="4000" b="1" i="1" dirty="0">
              <a:solidFill>
                <a:schemeClr val="folHlink"/>
              </a:solidFill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uk-U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8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3" name="Rectangle 23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6870700" cy="649287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84138" indent="-84138" eaLnBrk="1" fontAlgn="auto" hangingPunct="1">
              <a:spcAft>
                <a:spcPts val="0"/>
              </a:spcAft>
              <a:defRPr/>
            </a:pPr>
            <a:r>
              <a:rPr lang="uk-UA" sz="3200" b="1" dirty="0">
                <a:solidFill>
                  <a:schemeClr val="accent6"/>
                </a:solidFill>
                <a:latin typeface="Arial" charset="0"/>
              </a:rPr>
              <a:t>Завдання 1</a:t>
            </a:r>
          </a:p>
        </p:txBody>
      </p:sp>
      <p:graphicFrame>
        <p:nvGraphicFramePr>
          <p:cNvPr id="15387" name="Group 27"/>
          <p:cNvGraphicFramePr>
            <a:graphicFrameLocks noGrp="1"/>
          </p:cNvGraphicFramePr>
          <p:nvPr>
            <p:ph idx="1"/>
          </p:nvPr>
        </p:nvGraphicFramePr>
        <p:xfrm>
          <a:off x="2411413" y="4868863"/>
          <a:ext cx="60483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5390" name="Rectangle 30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25538"/>
            <a:ext cx="7696200" cy="331152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358775" indent="-35877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800" b="1" dirty="0">
                <a:latin typeface="Arial" charset="0"/>
              </a:rPr>
              <a:t>Відкритий </a:t>
            </a:r>
            <a:r>
              <a:rPr lang="uk-UA" sz="2800" b="1" dirty="0" err="1">
                <a:latin typeface="Arial" charset="0"/>
              </a:rPr>
              <a:t>Прістлі</a:t>
            </a:r>
            <a:r>
              <a:rPr lang="uk-UA" sz="2800" b="1" dirty="0">
                <a:latin typeface="Arial" charset="0"/>
              </a:rPr>
              <a:t> та </a:t>
            </a:r>
            <a:r>
              <a:rPr lang="uk-UA" sz="2800" b="1" dirty="0" err="1">
                <a:latin typeface="Arial" charset="0"/>
              </a:rPr>
              <a:t>Шеєле</a:t>
            </a:r>
            <a:r>
              <a:rPr lang="uk-UA" sz="2800" b="1" dirty="0">
                <a:latin typeface="Arial" charset="0"/>
              </a:rPr>
              <a:t> 200 р. тому.</a:t>
            </a:r>
            <a:br>
              <a:rPr lang="uk-UA" sz="2800" b="1" dirty="0">
                <a:latin typeface="Arial" charset="0"/>
              </a:rPr>
            </a:br>
            <a:r>
              <a:rPr lang="uk-UA" sz="2800" b="1" dirty="0">
                <a:latin typeface="Arial" charset="0"/>
              </a:rPr>
              <a:t>А. Лавуазьє дав назву цьому елементу. </a:t>
            </a:r>
            <a:br>
              <a:rPr lang="uk-UA" sz="2800" b="1" dirty="0">
                <a:latin typeface="Arial" charset="0"/>
              </a:rPr>
            </a:br>
            <a:endParaRPr lang="uk-UA" sz="2800" b="1" dirty="0">
              <a:latin typeface="Arial" charset="0"/>
            </a:endParaRPr>
          </a:p>
          <a:p>
            <a:pPr marL="358775" indent="-35877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800" b="1" dirty="0" smtClean="0">
                <a:latin typeface="Arial" charset="0"/>
              </a:rPr>
              <a:t>Він утворює дві алотропні видозміни: кисень і озон.</a:t>
            </a:r>
            <a:r>
              <a:rPr lang="uk-UA" sz="2800" b="1" dirty="0">
                <a:latin typeface="Arial" charset="0"/>
              </a:rPr>
              <a:t/>
            </a:r>
            <a:br>
              <a:rPr lang="uk-UA" sz="2800" b="1" dirty="0">
                <a:latin typeface="Arial" charset="0"/>
              </a:rPr>
            </a:br>
            <a:endParaRPr lang="uk-UA" sz="2800" b="1" dirty="0">
              <a:latin typeface="Arial" charset="0"/>
            </a:endParaRPr>
          </a:p>
          <a:p>
            <a:pPr marL="358775" indent="-358775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uk-UA" sz="2800" b="1" dirty="0" smtClean="0">
                <a:latin typeface="Arial" charset="0"/>
              </a:rPr>
              <a:t>Найпоширеніший елемент на Землі.</a:t>
            </a:r>
            <a:r>
              <a:rPr lang="uk-UA" sz="2800" b="1" dirty="0">
                <a:latin typeface="Arial" charset="0"/>
              </a:rPr>
              <a:t/>
            </a:r>
            <a:br>
              <a:rPr lang="uk-UA" sz="2800" b="1" dirty="0">
                <a:latin typeface="Arial" charset="0"/>
              </a:rPr>
            </a:br>
            <a:endParaRPr lang="uk-UA" sz="2800" b="1" dirty="0">
              <a:latin typeface="Arial" charset="0"/>
            </a:endParaRPr>
          </a:p>
        </p:txBody>
      </p:sp>
      <p:graphicFrame>
        <p:nvGraphicFramePr>
          <p:cNvPr id="15391" name="Group 31"/>
          <p:cNvGraphicFramePr>
            <a:graphicFrameLocks noGrp="1"/>
          </p:cNvGraphicFramePr>
          <p:nvPr/>
        </p:nvGraphicFramePr>
        <p:xfrm>
          <a:off x="2411413" y="4868863"/>
          <a:ext cx="6048375" cy="1439863"/>
        </p:xfrm>
        <a:graphic>
          <a:graphicData uri="http://schemas.openxmlformats.org/drawingml/2006/table">
            <a:tbl>
              <a:tblPr/>
              <a:tblGrid>
                <a:gridCol w="865187"/>
                <a:gridCol w="862013"/>
                <a:gridCol w="865187"/>
                <a:gridCol w="863600"/>
                <a:gridCol w="865188"/>
                <a:gridCol w="862012"/>
                <a:gridCol w="865188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Навіть залізо в кисні горить</a:t>
            </a:r>
            <a:endParaRPr lang="uk-UA" b="1" dirty="0"/>
          </a:p>
        </p:txBody>
      </p:sp>
      <p:pic>
        <p:nvPicPr>
          <p:cNvPr id="6" name="Menu1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нцестояння">
  <a:themeElements>
    <a:clrScheme name="Сонцестояння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нцестояння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нцестояння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1748</TotalTime>
  <Words>976</Words>
  <Application>Microsoft Office PowerPoint</Application>
  <PresentationFormat>Екран (4:3)</PresentationFormat>
  <Paragraphs>197</Paragraphs>
  <Slides>30</Slides>
  <Notes>2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30</vt:i4>
      </vt:variant>
    </vt:vector>
  </HeadingPairs>
  <TitlesOfParts>
    <vt:vector size="31" baseType="lpstr">
      <vt:lpstr>Сонцестояння</vt:lpstr>
      <vt:lpstr>Узагальнення знань з теми “Неметалічні елементи та їхні сполуки”</vt:lpstr>
      <vt:lpstr>Презентація PowerPoint</vt:lpstr>
      <vt:lpstr>Девіз уроку:</vt:lpstr>
      <vt:lpstr>Подумай і відповідай.</vt:lpstr>
      <vt:lpstr>Презентація PowerPoint</vt:lpstr>
      <vt:lpstr>Правила гри</vt:lpstr>
      <vt:lpstr>Презентація PowerPoint</vt:lpstr>
      <vt:lpstr>Завдання 1</vt:lpstr>
      <vt:lpstr>Навіть залізо в кисні горить</vt:lpstr>
      <vt:lpstr>Завдання 2</vt:lpstr>
      <vt:lpstr>“ Вогнедихаючий дракон “</vt:lpstr>
      <vt:lpstr>Завдання 3</vt:lpstr>
      <vt:lpstr>Утворення водню  (“штучне повітря” Кавендіша)</vt:lpstr>
      <vt:lpstr>Завдання 4</vt:lpstr>
      <vt:lpstr>Завдання 5</vt:lpstr>
      <vt:lpstr>Фосфор горить</vt:lpstr>
      <vt:lpstr>Завдання 6</vt:lpstr>
      <vt:lpstr>Завдання 7</vt:lpstr>
      <vt:lpstr>Завдання 8</vt:lpstr>
      <vt:lpstr>Завдання 9</vt:lpstr>
      <vt:lpstr>Сублімація йоду</vt:lpstr>
      <vt:lpstr>Завдання 10</vt:lpstr>
      <vt:lpstr>Завдання 11</vt:lpstr>
      <vt:lpstr>Завдання 12</vt:lpstr>
      <vt:lpstr>Завдання 13</vt:lpstr>
      <vt:lpstr>Хімічний вулкан</vt:lpstr>
      <vt:lpstr>Рефлексія</vt:lpstr>
      <vt:lpstr>Домашнє завдання</vt:lpstr>
      <vt:lpstr>Вітання переможцям!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Брейн-ринг</dc:title>
  <dc:creator>Mama</dc:creator>
  <cp:lastModifiedBy>Master</cp:lastModifiedBy>
  <cp:revision>119</cp:revision>
  <dcterms:created xsi:type="dcterms:W3CDTF">2011-03-24T12:57:23Z</dcterms:created>
  <dcterms:modified xsi:type="dcterms:W3CDTF">2013-03-27T15:00:37Z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291842</vt:lpwstr>
  </property>
  <property fmtid="{D5CDD505-2E9C-101B-9397-08002B2CF9AE}" name="NXPowerLiteVersion" pid="3">
    <vt:lpwstr>D4.1.4</vt:lpwstr>
  </property>
</Properties>
</file>