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9" r:id="rId11"/>
    <p:sldId id="264" r:id="rId12"/>
    <p:sldId id="265" r:id="rId13"/>
    <p:sldId id="271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660"/>
  </p:normalViewPr>
  <p:slideViewPr>
    <p:cSldViewPr>
      <p:cViewPr>
        <p:scale>
          <a:sx n="70" d="100"/>
          <a:sy n="70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2FDB9-7DD2-4707-B990-AF4294860ADF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28A99-D77A-4339-AC7F-29F30AB0D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000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28A99-D77A-4339-AC7F-29F30AB0D1E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809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571B6A-F0C0-41AD-AB6A-E4AD7EF0EB36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E6C177-B82A-4E97-9AFB-8895587162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88;&#1072;&#1079;&#1073;&#1072;&#1074;&#1083;&#1077;&#1085;&#1080;&#1077;_&#1089;&#1077;&#1088;&#1085;&#1086;&#1081;_&#1082;&#1080;&#1089;&#1083;&#1086;&#1090;&#1099;.wm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74;&#1079;&#1072;&#1080;&#1084;&#1086;&#1076;&#1077;&#1081;&#1089;&#1090;&#1074;&#1080;&#1077;_&#1089;&#1077;&#1088;&#1085;&#1086;&#1081;_&#1082;&#1080;&#1089;&#1083;&#1086;&#1090;&#1099;_&#1089;_&#1084;&#1077;&#1090;&#1072;&#1083;&#1083;&#1072;&#1084;&#1080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ьона\Desktop\смайли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40578"/>
            <a:ext cx="7200800" cy="562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8184" y="188640"/>
            <a:ext cx="7851648" cy="916829"/>
          </a:xfrm>
        </p:spPr>
        <p:txBody>
          <a:bodyPr/>
          <a:lstStyle/>
          <a:p>
            <a:pPr algn="ctr"/>
            <a:r>
              <a:rPr lang="uk-UA" i="1" dirty="0" smtClean="0">
                <a:solidFill>
                  <a:srgbClr val="FF0000"/>
                </a:solidFill>
              </a:rPr>
              <a:t>Як настрій?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9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000" b="1" dirty="0" smtClean="0">
                <a:solidFill>
                  <a:srgbClr val="C00000"/>
                </a:solidFill>
              </a:rPr>
              <a:t>Взаємодія концентрованої сульфатної кислоти з металами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0" lvl="8" indent="0">
              <a:buNone/>
            </a:pPr>
            <a:r>
              <a:rPr lang="en-US" sz="2600" dirty="0" smtClean="0"/>
              <a:t>                                        S</a:t>
            </a:r>
            <a:endParaRPr lang="uk-UA" sz="2600" dirty="0" smtClean="0"/>
          </a:p>
          <a:p>
            <a:r>
              <a:rPr lang="uk-UA" b="1" dirty="0" err="1" smtClean="0"/>
              <a:t>Мет</a:t>
            </a:r>
            <a:r>
              <a:rPr lang="uk-UA" b="1" dirty="0" smtClean="0"/>
              <a:t> </a:t>
            </a:r>
            <a:r>
              <a:rPr lang="uk-UA" b="1" dirty="0"/>
              <a:t>+ </a:t>
            </a:r>
            <a:r>
              <a:rPr lang="de-DE" dirty="0"/>
              <a:t>H</a:t>
            </a:r>
            <a:r>
              <a:rPr lang="de-DE" baseline="-25000" dirty="0"/>
              <a:t>2</a:t>
            </a:r>
            <a:r>
              <a:rPr lang="de-DE" dirty="0"/>
              <a:t>SO</a:t>
            </a:r>
            <a:r>
              <a:rPr lang="de-DE" baseline="-25000" dirty="0"/>
              <a:t>4</a:t>
            </a:r>
            <a:r>
              <a:rPr lang="uk-UA" dirty="0"/>
              <a:t>(</a:t>
            </a:r>
            <a:r>
              <a:rPr lang="uk-UA" dirty="0" err="1"/>
              <a:t>конц</a:t>
            </a:r>
            <a:r>
              <a:rPr lang="uk-UA" dirty="0"/>
              <a:t>) =Мет</a:t>
            </a:r>
            <a:r>
              <a:rPr lang="uk-UA" baseline="-25000" dirty="0"/>
              <a:t>2</a:t>
            </a:r>
            <a:r>
              <a:rPr lang="uk-UA" dirty="0"/>
              <a:t>(</a:t>
            </a:r>
            <a:r>
              <a:rPr lang="de-DE" dirty="0"/>
              <a:t>SO</a:t>
            </a:r>
            <a:r>
              <a:rPr lang="de-DE" baseline="-25000" dirty="0"/>
              <a:t>4</a:t>
            </a:r>
            <a:r>
              <a:rPr lang="uk-UA" dirty="0"/>
              <a:t>)х + </a:t>
            </a:r>
            <a:r>
              <a:rPr lang="de-DE" dirty="0"/>
              <a:t>SO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uk-UA" dirty="0"/>
              <a:t>+Н</a:t>
            </a:r>
            <a:r>
              <a:rPr lang="uk-UA" baseline="-25000" dirty="0"/>
              <a:t>2</a:t>
            </a:r>
            <a:r>
              <a:rPr lang="uk-UA" dirty="0"/>
              <a:t>О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					      </a:t>
            </a:r>
            <a:r>
              <a:rPr lang="uk-UA" dirty="0" smtClean="0"/>
              <a:t>   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ru-RU" dirty="0"/>
          </a:p>
          <a:p>
            <a:r>
              <a:rPr lang="de-DE" dirty="0"/>
              <a:t>H</a:t>
            </a:r>
            <a:r>
              <a:rPr lang="de-DE" baseline="-25000" dirty="0"/>
              <a:t>2</a:t>
            </a:r>
            <a:r>
              <a:rPr lang="de-DE" dirty="0"/>
              <a:t>SO</a:t>
            </a:r>
            <a:r>
              <a:rPr lang="de-DE" baseline="-25000" dirty="0"/>
              <a:t>4</a:t>
            </a:r>
            <a:r>
              <a:rPr lang="uk-UA" dirty="0"/>
              <a:t>(</a:t>
            </a:r>
            <a:r>
              <a:rPr lang="uk-UA" dirty="0" err="1"/>
              <a:t>конц</a:t>
            </a:r>
            <a:r>
              <a:rPr lang="uk-UA" dirty="0"/>
              <a:t>) пасивує на холоді </a:t>
            </a:r>
            <a:r>
              <a:rPr lang="en-US" dirty="0"/>
              <a:t>Fe, Al, </a:t>
            </a:r>
            <a:r>
              <a:rPr lang="en-US" dirty="0" smtClean="0"/>
              <a:t>Cr</a:t>
            </a:r>
          </a:p>
          <a:p>
            <a:pPr marL="0" indent="0">
              <a:buNone/>
            </a:pPr>
            <a:endParaRPr lang="uk-UA" dirty="0" smtClean="0"/>
          </a:p>
          <a:p>
            <a:r>
              <a:rPr lang="de-DE" dirty="0" smtClean="0"/>
              <a:t>H</a:t>
            </a:r>
            <a:r>
              <a:rPr lang="de-DE" baseline="-25000" dirty="0" smtClean="0"/>
              <a:t>2</a:t>
            </a:r>
            <a:r>
              <a:rPr lang="de-DE" dirty="0" smtClean="0"/>
              <a:t>SO</a:t>
            </a:r>
            <a:r>
              <a:rPr lang="de-DE" baseline="-25000" dirty="0" smtClean="0"/>
              <a:t>4</a:t>
            </a:r>
            <a:r>
              <a:rPr lang="de-DE" dirty="0" smtClean="0"/>
              <a:t>(</a:t>
            </a:r>
            <a:r>
              <a:rPr lang="uk-UA" dirty="0" err="1" smtClean="0"/>
              <a:t>конц</a:t>
            </a:r>
            <a:r>
              <a:rPr lang="uk-UA" dirty="0" smtClean="0"/>
              <a:t>) не реагує з </a:t>
            </a:r>
            <a:r>
              <a:rPr lang="en-US" dirty="0" smtClean="0"/>
              <a:t>Au, Pt.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89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/>
              <a:t/>
            </a:r>
            <a:br>
              <a:rPr lang="uk-UA" sz="2700" dirty="0"/>
            </a:br>
            <a:r>
              <a:rPr lang="uk-UA" sz="3600" b="1" dirty="0" smtClean="0">
                <a:solidFill>
                  <a:srgbClr val="C00000"/>
                </a:solidFill>
              </a:rPr>
              <a:t>Дописати </a:t>
            </a:r>
            <a:r>
              <a:rPr lang="uk-UA" sz="3600" b="1" dirty="0">
                <a:solidFill>
                  <a:srgbClr val="C00000"/>
                </a:solidFill>
              </a:rPr>
              <a:t>рівняння реакцій  і урівняти методом електронного </a:t>
            </a:r>
            <a:r>
              <a:rPr lang="uk-UA" sz="3600" b="1" dirty="0" smtClean="0">
                <a:solidFill>
                  <a:srgbClr val="C00000"/>
                </a:solidFill>
              </a:rPr>
              <a:t>балансу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276" y="1880642"/>
            <a:ext cx="8435280" cy="4623792"/>
          </a:xfrm>
          <a:solidFill>
            <a:schemeClr val="accent1">
              <a:alpha val="0"/>
            </a:schemeClr>
          </a:solidFill>
        </p:spPr>
        <p:txBody>
          <a:bodyPr/>
          <a:lstStyle/>
          <a:p>
            <a:endParaRPr lang="uk-UA" sz="2800" b="1" dirty="0" smtClean="0"/>
          </a:p>
          <a:p>
            <a:r>
              <a:rPr lang="uk-UA" sz="2400" b="1" dirty="0" smtClean="0"/>
              <a:t>      </a:t>
            </a:r>
            <a:r>
              <a:rPr lang="en-US" sz="2400" b="1" dirty="0" smtClean="0"/>
              <a:t>Na</a:t>
            </a:r>
            <a:r>
              <a:rPr lang="uk-UA" sz="2400" b="1" dirty="0" smtClean="0"/>
              <a:t>  +       </a:t>
            </a:r>
            <a:r>
              <a:rPr lang="de-DE" sz="2400" b="1" dirty="0" smtClean="0"/>
              <a:t>H</a:t>
            </a:r>
            <a:r>
              <a:rPr lang="de-DE" sz="2400" b="1" baseline="-25000" dirty="0" smtClean="0"/>
              <a:t>2</a:t>
            </a:r>
            <a:r>
              <a:rPr lang="de-DE" sz="2400" b="1" dirty="0" smtClean="0"/>
              <a:t>SO</a:t>
            </a:r>
            <a:r>
              <a:rPr lang="de-DE" sz="2400" b="1" baseline="-25000" dirty="0" smtClean="0"/>
              <a:t>4</a:t>
            </a:r>
            <a:r>
              <a:rPr lang="uk-UA" sz="2400" b="1" dirty="0"/>
              <a:t>(</a:t>
            </a:r>
            <a:r>
              <a:rPr lang="uk-UA" sz="2400" b="1" dirty="0" err="1"/>
              <a:t>конц</a:t>
            </a:r>
            <a:r>
              <a:rPr lang="uk-UA" sz="2400" b="1" dirty="0"/>
              <a:t>)  </a:t>
            </a:r>
            <a:r>
              <a:rPr lang="en-US" sz="2400" b="1" dirty="0"/>
              <a:t>= </a:t>
            </a:r>
            <a:r>
              <a:rPr lang="uk-UA" sz="2400" b="1" dirty="0" smtClean="0"/>
              <a:t>   …            </a:t>
            </a:r>
            <a:r>
              <a:rPr lang="en-US" sz="2400" b="1" dirty="0" smtClean="0"/>
              <a:t>+ </a:t>
            </a:r>
            <a:r>
              <a:rPr lang="uk-UA" sz="2400" b="1" dirty="0" smtClean="0"/>
              <a:t>     </a:t>
            </a:r>
            <a:r>
              <a:rPr lang="en-US" sz="2400" b="1" dirty="0" smtClean="0"/>
              <a:t>H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S </a:t>
            </a:r>
            <a:r>
              <a:rPr lang="uk-UA" sz="2400" b="1" dirty="0" smtClean="0"/>
              <a:t>  </a:t>
            </a:r>
            <a:r>
              <a:rPr lang="en-US" sz="2400" b="1" dirty="0" smtClean="0"/>
              <a:t>+</a:t>
            </a:r>
            <a:r>
              <a:rPr lang="uk-UA" sz="2400" b="1" dirty="0" smtClean="0"/>
              <a:t>     </a:t>
            </a:r>
            <a:r>
              <a:rPr lang="en-US" sz="2400" b="1" dirty="0" smtClean="0"/>
              <a:t>…</a:t>
            </a:r>
            <a:endParaRPr lang="ru-RU" sz="2400" b="1" dirty="0"/>
          </a:p>
          <a:p>
            <a:endParaRPr lang="uk-UA" sz="2400" b="1" dirty="0" smtClean="0"/>
          </a:p>
          <a:p>
            <a:r>
              <a:rPr lang="uk-UA" sz="2400" b="1" dirty="0" smtClean="0"/>
              <a:t>      </a:t>
            </a:r>
            <a:r>
              <a:rPr lang="en-US" sz="2400" b="1" dirty="0" smtClean="0"/>
              <a:t>Zn </a:t>
            </a:r>
            <a:r>
              <a:rPr lang="uk-UA" sz="2400" b="1" dirty="0" smtClean="0"/>
              <a:t>  </a:t>
            </a:r>
            <a:r>
              <a:rPr lang="en-US" sz="2400" b="1" dirty="0" smtClean="0"/>
              <a:t>+ </a:t>
            </a:r>
            <a:r>
              <a:rPr lang="uk-UA" sz="2400" b="1" dirty="0" smtClean="0"/>
              <a:t>     </a:t>
            </a:r>
            <a:r>
              <a:rPr lang="en-US" sz="2400" b="1" dirty="0" smtClean="0"/>
              <a:t>H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SO</a:t>
            </a:r>
            <a:r>
              <a:rPr lang="en-US" sz="2400" b="1" baseline="-25000" dirty="0" smtClean="0"/>
              <a:t>4</a:t>
            </a:r>
            <a:r>
              <a:rPr lang="en-US" sz="2400" b="1" dirty="0" smtClean="0"/>
              <a:t>    </a:t>
            </a:r>
            <a:r>
              <a:rPr lang="uk-UA" sz="2400" b="1" dirty="0" smtClean="0"/>
              <a:t>    </a:t>
            </a:r>
            <a:r>
              <a:rPr lang="en-US" sz="2400" b="1" dirty="0" smtClean="0"/>
              <a:t>     </a:t>
            </a:r>
            <a:r>
              <a:rPr lang="en-US" sz="2400" b="1" dirty="0"/>
              <a:t>= </a:t>
            </a:r>
            <a:r>
              <a:rPr lang="uk-UA" sz="2400" b="1" dirty="0" smtClean="0"/>
              <a:t>         …   </a:t>
            </a:r>
            <a:r>
              <a:rPr lang="en-US" sz="2400" b="1" dirty="0" smtClean="0"/>
              <a:t> </a:t>
            </a:r>
            <a:r>
              <a:rPr lang="uk-UA" sz="2400" b="1" dirty="0" smtClean="0"/>
              <a:t>   </a:t>
            </a:r>
            <a:r>
              <a:rPr lang="en-US" sz="2400" b="1" dirty="0" smtClean="0"/>
              <a:t>+</a:t>
            </a:r>
            <a:r>
              <a:rPr lang="uk-UA" sz="2400" b="1" dirty="0" smtClean="0"/>
              <a:t>     </a:t>
            </a:r>
            <a:r>
              <a:rPr lang="en-US" sz="2400" b="1" dirty="0"/>
              <a:t>S </a:t>
            </a:r>
            <a:r>
              <a:rPr lang="uk-UA" sz="2400" b="1" dirty="0" smtClean="0"/>
              <a:t>      </a:t>
            </a:r>
            <a:r>
              <a:rPr lang="en-US" sz="2400" b="1" dirty="0" smtClean="0"/>
              <a:t>+</a:t>
            </a:r>
            <a:r>
              <a:rPr lang="uk-UA" sz="2400" b="1" dirty="0" smtClean="0"/>
              <a:t>     </a:t>
            </a:r>
            <a:r>
              <a:rPr lang="en-US" sz="2400" b="1" dirty="0" smtClean="0"/>
              <a:t> </a:t>
            </a:r>
            <a:r>
              <a:rPr lang="en-US" sz="2400" b="1" dirty="0"/>
              <a:t>…</a:t>
            </a:r>
            <a:endParaRPr lang="ru-RU" sz="2400" b="1" dirty="0"/>
          </a:p>
          <a:p>
            <a:endParaRPr lang="uk-UA" sz="2400" b="1" dirty="0" smtClean="0"/>
          </a:p>
          <a:p>
            <a:r>
              <a:rPr lang="uk-UA" sz="2400" b="1" dirty="0" smtClean="0"/>
              <a:t>      </a:t>
            </a:r>
            <a:r>
              <a:rPr lang="en-US" sz="2400" b="1" dirty="0" smtClean="0"/>
              <a:t>Ag </a:t>
            </a:r>
            <a:r>
              <a:rPr lang="uk-UA" sz="2400" b="1" dirty="0" smtClean="0"/>
              <a:t>  </a:t>
            </a:r>
            <a:r>
              <a:rPr lang="en-US" sz="2400" b="1" dirty="0" smtClean="0"/>
              <a:t>+ </a:t>
            </a:r>
            <a:r>
              <a:rPr lang="uk-UA" sz="2400" b="1" dirty="0" smtClean="0"/>
              <a:t>     </a:t>
            </a:r>
            <a:r>
              <a:rPr lang="de-DE" sz="2400" b="1" dirty="0" smtClean="0"/>
              <a:t>H</a:t>
            </a:r>
            <a:r>
              <a:rPr lang="de-DE" sz="2400" b="1" baseline="-25000" dirty="0" smtClean="0"/>
              <a:t>2</a:t>
            </a:r>
            <a:r>
              <a:rPr lang="de-DE" sz="2400" b="1" dirty="0" smtClean="0"/>
              <a:t>SO</a:t>
            </a:r>
            <a:r>
              <a:rPr lang="de-DE" sz="2400" b="1" baseline="-25000" dirty="0" smtClean="0"/>
              <a:t>4</a:t>
            </a:r>
            <a:r>
              <a:rPr lang="uk-UA" sz="2400" b="1" dirty="0"/>
              <a:t>(</a:t>
            </a:r>
            <a:r>
              <a:rPr lang="uk-UA" sz="2400" b="1" dirty="0" err="1"/>
              <a:t>конц</a:t>
            </a:r>
            <a:r>
              <a:rPr lang="uk-UA" sz="2400" b="1" dirty="0"/>
              <a:t>)  </a:t>
            </a:r>
            <a:r>
              <a:rPr lang="en-US" sz="2400" b="1" dirty="0"/>
              <a:t>= </a:t>
            </a:r>
            <a:r>
              <a:rPr lang="uk-UA" sz="2400" b="1" dirty="0" smtClean="0"/>
              <a:t>     </a:t>
            </a:r>
            <a:r>
              <a:rPr lang="en-US" sz="2400" b="1" dirty="0" smtClean="0"/>
              <a:t>… </a:t>
            </a:r>
            <a:r>
              <a:rPr lang="uk-UA" sz="2400" b="1" dirty="0" smtClean="0"/>
              <a:t>       </a:t>
            </a:r>
            <a:r>
              <a:rPr lang="en-US" sz="2400" b="1" dirty="0" smtClean="0"/>
              <a:t>+ </a:t>
            </a:r>
            <a:r>
              <a:rPr lang="uk-UA" sz="2400" b="1" dirty="0" smtClean="0"/>
              <a:t>    </a:t>
            </a:r>
            <a:r>
              <a:rPr lang="de-DE" sz="2400" b="1" dirty="0" smtClean="0"/>
              <a:t>SO</a:t>
            </a:r>
            <a:r>
              <a:rPr lang="de-DE" sz="2400" b="1" baseline="-25000" dirty="0" smtClean="0"/>
              <a:t>2</a:t>
            </a:r>
            <a:r>
              <a:rPr lang="de-DE" sz="2400" b="1" dirty="0" smtClean="0"/>
              <a:t> </a:t>
            </a:r>
            <a:r>
              <a:rPr lang="uk-UA" sz="2400" b="1" dirty="0" smtClean="0"/>
              <a:t>  </a:t>
            </a:r>
            <a:r>
              <a:rPr lang="de-DE" sz="2400" b="1" dirty="0" smtClean="0"/>
              <a:t>+ </a:t>
            </a:r>
            <a:r>
              <a:rPr lang="uk-UA" sz="2400" b="1" dirty="0" smtClean="0"/>
              <a:t>    </a:t>
            </a:r>
            <a:r>
              <a:rPr lang="de-DE" sz="2400" b="1" dirty="0" smtClean="0"/>
              <a:t>…</a:t>
            </a:r>
            <a:endParaRPr lang="ru-RU" sz="2400" b="1" dirty="0"/>
          </a:p>
          <a:p>
            <a:endParaRPr lang="uk-UA" sz="2400" b="1" dirty="0" smtClean="0"/>
          </a:p>
          <a:p>
            <a:r>
              <a:rPr lang="uk-UA" sz="2400" b="1" dirty="0" smtClean="0"/>
              <a:t>      </a:t>
            </a:r>
            <a:r>
              <a:rPr lang="de-DE" sz="2400" b="1" dirty="0" err="1" smtClean="0"/>
              <a:t>Ag</a:t>
            </a:r>
            <a:r>
              <a:rPr lang="de-DE" sz="2400" b="1" dirty="0" smtClean="0"/>
              <a:t> </a:t>
            </a:r>
            <a:r>
              <a:rPr lang="de-DE" sz="2400" b="1" dirty="0"/>
              <a:t>+ H</a:t>
            </a:r>
            <a:r>
              <a:rPr lang="de-DE" sz="2400" b="1" baseline="-25000" dirty="0"/>
              <a:t>2</a:t>
            </a:r>
            <a:r>
              <a:rPr lang="de-DE" sz="2400" b="1" dirty="0"/>
              <a:t>SO</a:t>
            </a:r>
            <a:r>
              <a:rPr lang="de-DE" sz="2400" b="1" baseline="-25000" dirty="0"/>
              <a:t>4</a:t>
            </a:r>
            <a:r>
              <a:rPr lang="uk-UA" sz="2400" b="1" dirty="0"/>
              <a:t>(</a:t>
            </a:r>
            <a:r>
              <a:rPr lang="uk-UA" sz="2400" b="1" dirty="0" err="1"/>
              <a:t>розб</a:t>
            </a:r>
            <a:r>
              <a:rPr lang="uk-UA" sz="2400" b="1" dirty="0"/>
              <a:t>) = … 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98426" y="2113806"/>
            <a:ext cx="432048" cy="57606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8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79712" y="2113806"/>
            <a:ext cx="432048" cy="57606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5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8426" y="2990106"/>
            <a:ext cx="432048" cy="57606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93826" y="2990106"/>
            <a:ext cx="432048" cy="57606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</a:rPr>
              <a:t>4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7476" y="3904506"/>
            <a:ext cx="432048" cy="57606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31976" y="3904506"/>
            <a:ext cx="432048" cy="57606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3661327" y="4960590"/>
            <a:ext cx="444066" cy="541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58866" y="2247900"/>
            <a:ext cx="1322834" cy="474762"/>
          </a:xfrm>
          <a:prstGeom prst="roundRect">
            <a:avLst>
              <a:gd name="adj" fmla="val 33334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4Na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2000" b="1" dirty="0" smtClean="0">
                <a:solidFill>
                  <a:schemeClr val="tx1"/>
                </a:solidFill>
              </a:rPr>
              <a:t>SO</a:t>
            </a:r>
            <a:r>
              <a:rPr lang="uk-UA" sz="2000" b="1" dirty="0" smtClean="0">
                <a:solidFill>
                  <a:schemeClr val="tx1"/>
                </a:solidFill>
              </a:rPr>
              <a:t>4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535738" y="2250976"/>
            <a:ext cx="1224136" cy="457200"/>
          </a:xfrm>
          <a:prstGeom prst="roundRect">
            <a:avLst>
              <a:gd name="adj" fmla="val 33334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4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H</a:t>
            </a:r>
            <a:r>
              <a:rPr lang="en-US" sz="2000" b="1" baseline="-25000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O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20766" y="3104406"/>
            <a:ext cx="1224136" cy="457200"/>
          </a:xfrm>
          <a:prstGeom prst="roundRect">
            <a:avLst>
              <a:gd name="adj" fmla="val 33334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3ZnSO</a:t>
            </a:r>
            <a:r>
              <a:rPr lang="en-US" sz="2000" b="1" baseline="-25000" dirty="0">
                <a:solidFill>
                  <a:schemeClr val="tx1"/>
                </a:solidFill>
              </a:rPr>
              <a:t>4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516366" y="3104406"/>
            <a:ext cx="1224136" cy="457200"/>
          </a:xfrm>
          <a:prstGeom prst="roundRect">
            <a:avLst>
              <a:gd name="adj" fmla="val 33334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4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H</a:t>
            </a:r>
            <a:r>
              <a:rPr lang="en-US" sz="2000" b="1" baseline="-25000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20766" y="3979962"/>
            <a:ext cx="1224136" cy="457200"/>
          </a:xfrm>
          <a:prstGeom prst="roundRect">
            <a:avLst>
              <a:gd name="adj" fmla="val 33334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Ag</a:t>
            </a:r>
            <a:r>
              <a:rPr lang="en-US" sz="20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2000" b="1" dirty="0" smtClean="0">
                <a:solidFill>
                  <a:schemeClr val="tx1"/>
                </a:solidFill>
              </a:rPr>
              <a:t>SO</a:t>
            </a:r>
            <a:r>
              <a:rPr lang="uk-UA" sz="2000" b="1" dirty="0" smtClean="0">
                <a:solidFill>
                  <a:schemeClr val="tx1"/>
                </a:solidFill>
              </a:rPr>
              <a:t>4</a:t>
            </a:r>
            <a:r>
              <a:rPr lang="en-US" b="1" baseline="-25000" dirty="0" smtClean="0"/>
              <a:t>4</a:t>
            </a:r>
            <a:r>
              <a:rPr lang="en-US" dirty="0" smtClean="0"/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552556" y="4023370"/>
            <a:ext cx="1224136" cy="457200"/>
          </a:xfrm>
          <a:prstGeom prst="roundRect">
            <a:avLst>
              <a:gd name="adj" fmla="val 33334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2 </a:t>
            </a:r>
            <a:r>
              <a:rPr lang="en-US" sz="2400" b="1" dirty="0">
                <a:solidFill>
                  <a:schemeClr val="tx1"/>
                </a:solidFill>
              </a:rPr>
              <a:t>H</a:t>
            </a:r>
            <a:r>
              <a:rPr lang="en-US" sz="2400" b="1" baseline="-25000" dirty="0">
                <a:solidFill>
                  <a:schemeClr val="tx1"/>
                </a:solidFill>
              </a:rPr>
              <a:t>2</a:t>
            </a:r>
            <a:r>
              <a:rPr lang="en-US" sz="2400" b="1" dirty="0">
                <a:solidFill>
                  <a:schemeClr val="tx1"/>
                </a:solidFill>
              </a:rPr>
              <a:t>O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2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solidFill>
                  <a:srgbClr val="C00000"/>
                </a:solidFill>
              </a:rPr>
              <a:t>Урівняти реакції методом електронного </a:t>
            </a:r>
            <a:r>
              <a:rPr lang="uk-UA" sz="3200" b="1" dirty="0" smtClean="0">
                <a:solidFill>
                  <a:srgbClr val="C00000"/>
                </a:solidFill>
              </a:rPr>
              <a:t>балансу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87058"/>
            <a:ext cx="8229600" cy="4649052"/>
          </a:xfrm>
        </p:spPr>
        <p:txBody>
          <a:bodyPr/>
          <a:lstStyle/>
          <a:p>
            <a:endParaRPr lang="uk-UA" dirty="0" smtClean="0"/>
          </a:p>
          <a:p>
            <a:r>
              <a:rPr lang="uk-UA" sz="2800" b="1" dirty="0" smtClean="0"/>
              <a:t>     </a:t>
            </a:r>
            <a:r>
              <a:rPr lang="de-DE" sz="2800" b="1" dirty="0" smtClean="0"/>
              <a:t>H</a:t>
            </a:r>
            <a:r>
              <a:rPr lang="de-DE" sz="2800" b="1" baseline="-25000" dirty="0" smtClean="0"/>
              <a:t>2</a:t>
            </a:r>
            <a:r>
              <a:rPr lang="de-DE" sz="2800" b="1" dirty="0" smtClean="0"/>
              <a:t>SO</a:t>
            </a:r>
            <a:r>
              <a:rPr lang="de-DE" sz="2800" b="1" baseline="-25000" dirty="0" smtClean="0"/>
              <a:t>4</a:t>
            </a:r>
            <a:r>
              <a:rPr lang="uk-UA" sz="2800" b="1" dirty="0"/>
              <a:t>(</a:t>
            </a:r>
            <a:r>
              <a:rPr lang="uk-UA" sz="2800" b="1" dirty="0" err="1"/>
              <a:t>конц</a:t>
            </a:r>
            <a:r>
              <a:rPr lang="uk-UA" sz="2800" b="1" dirty="0" smtClean="0"/>
              <a:t>)  +   С     </a:t>
            </a:r>
            <a:r>
              <a:rPr lang="uk-UA" sz="2800" b="1" dirty="0"/>
              <a:t>= </a:t>
            </a:r>
            <a:r>
              <a:rPr lang="uk-UA" sz="2800" b="1" dirty="0" smtClean="0"/>
              <a:t>  </a:t>
            </a:r>
            <a:r>
              <a:rPr lang="en-US" sz="2800" b="1" dirty="0" smtClean="0"/>
              <a:t>CO</a:t>
            </a:r>
            <a:r>
              <a:rPr lang="uk-UA" sz="2800" b="1" baseline="-25000" dirty="0" smtClean="0"/>
              <a:t>2  </a:t>
            </a:r>
            <a:r>
              <a:rPr lang="uk-UA" sz="2800" b="1" dirty="0" smtClean="0"/>
              <a:t>+      </a:t>
            </a:r>
            <a:r>
              <a:rPr lang="de-DE" sz="2800" b="1" dirty="0" smtClean="0"/>
              <a:t>SO</a:t>
            </a:r>
            <a:r>
              <a:rPr lang="de-DE" sz="2800" b="1" baseline="-25000" dirty="0" smtClean="0"/>
              <a:t>2</a:t>
            </a:r>
            <a:r>
              <a:rPr lang="uk-UA" sz="2800" b="1" baseline="-25000" dirty="0" smtClean="0"/>
              <a:t>   </a:t>
            </a:r>
            <a:r>
              <a:rPr lang="uk-UA" sz="2800" b="1" dirty="0" smtClean="0"/>
              <a:t>+ 2Н</a:t>
            </a:r>
            <a:r>
              <a:rPr lang="uk-UA" sz="2800" b="1" baseline="-25000" dirty="0" smtClean="0"/>
              <a:t>2</a:t>
            </a:r>
            <a:r>
              <a:rPr lang="uk-UA" sz="2800" b="1" dirty="0" smtClean="0"/>
              <a:t>О</a:t>
            </a:r>
            <a:endParaRPr lang="ru-RU" sz="2800" b="1" dirty="0"/>
          </a:p>
          <a:p>
            <a:endParaRPr lang="uk-UA" sz="2800" b="1" dirty="0" smtClean="0"/>
          </a:p>
          <a:p>
            <a:r>
              <a:rPr lang="uk-UA" sz="2800" b="1" dirty="0" smtClean="0"/>
              <a:t>      </a:t>
            </a:r>
            <a:r>
              <a:rPr lang="de-DE" sz="2800" b="1" dirty="0" smtClean="0"/>
              <a:t>H</a:t>
            </a:r>
            <a:r>
              <a:rPr lang="de-DE" sz="2800" b="1" baseline="-25000" dirty="0" smtClean="0"/>
              <a:t>2</a:t>
            </a:r>
            <a:r>
              <a:rPr lang="de-DE" sz="2800" b="1" dirty="0" smtClean="0"/>
              <a:t>SO</a:t>
            </a:r>
            <a:r>
              <a:rPr lang="de-DE" sz="2800" b="1" baseline="-25000" dirty="0" smtClean="0"/>
              <a:t>4</a:t>
            </a:r>
            <a:r>
              <a:rPr lang="uk-UA" sz="2800" b="1" dirty="0"/>
              <a:t>(</a:t>
            </a:r>
            <a:r>
              <a:rPr lang="uk-UA" sz="2800" b="1" dirty="0" err="1"/>
              <a:t>конц</a:t>
            </a:r>
            <a:r>
              <a:rPr lang="uk-UA" sz="2800" b="1" dirty="0" smtClean="0"/>
              <a:t>) +      Р   =     </a:t>
            </a:r>
            <a:r>
              <a:rPr lang="de-DE" sz="2800" b="1" dirty="0" smtClean="0"/>
              <a:t>SO</a:t>
            </a:r>
            <a:r>
              <a:rPr lang="de-DE" sz="2800" b="1" baseline="-25000" dirty="0" smtClean="0"/>
              <a:t>2</a:t>
            </a:r>
            <a:r>
              <a:rPr lang="uk-UA" sz="2800" b="1" dirty="0" smtClean="0"/>
              <a:t>   +     Н</a:t>
            </a:r>
            <a:r>
              <a:rPr lang="uk-UA" sz="2800" b="1" baseline="-25000" dirty="0" smtClean="0"/>
              <a:t>3</a:t>
            </a:r>
            <a:r>
              <a:rPr lang="uk-UA" sz="2800" b="1" dirty="0" smtClean="0"/>
              <a:t>РО</a:t>
            </a:r>
            <a:r>
              <a:rPr lang="uk-UA" sz="2800" b="1" baseline="-25000" dirty="0" smtClean="0"/>
              <a:t>4 </a:t>
            </a:r>
            <a:endParaRPr lang="ru-RU" sz="2800" b="1" dirty="0"/>
          </a:p>
          <a:p>
            <a:endParaRPr lang="uk-UA" sz="2800" b="1" dirty="0" smtClean="0"/>
          </a:p>
          <a:p>
            <a:r>
              <a:rPr lang="uk-UA" sz="2800" b="1" dirty="0" smtClean="0"/>
              <a:t>      </a:t>
            </a:r>
            <a:r>
              <a:rPr lang="de-DE" sz="2800" b="1" dirty="0" smtClean="0"/>
              <a:t>H</a:t>
            </a:r>
            <a:r>
              <a:rPr lang="de-DE" sz="2800" b="1" baseline="-25000" dirty="0" smtClean="0"/>
              <a:t>2</a:t>
            </a:r>
            <a:r>
              <a:rPr lang="de-DE" sz="2800" b="1" dirty="0" smtClean="0"/>
              <a:t>SO</a:t>
            </a:r>
            <a:r>
              <a:rPr lang="de-DE" sz="2800" b="1" baseline="-25000" dirty="0" smtClean="0"/>
              <a:t>4</a:t>
            </a:r>
            <a:r>
              <a:rPr lang="uk-UA" sz="2800" b="1" dirty="0"/>
              <a:t>(</a:t>
            </a:r>
            <a:r>
              <a:rPr lang="uk-UA" sz="2800" b="1" dirty="0" err="1"/>
              <a:t>конц</a:t>
            </a:r>
            <a:r>
              <a:rPr lang="uk-UA" sz="2800" b="1" dirty="0"/>
              <a:t>) </a:t>
            </a:r>
            <a:r>
              <a:rPr lang="uk-UA" sz="2800" b="1" dirty="0" smtClean="0"/>
              <a:t>  +    </a:t>
            </a:r>
            <a:r>
              <a:rPr lang="en-US" sz="2800" b="1" dirty="0" smtClean="0"/>
              <a:t>S</a:t>
            </a:r>
            <a:r>
              <a:rPr lang="uk-UA" sz="2800" b="1" dirty="0" smtClean="0"/>
              <a:t>   =  3   </a:t>
            </a:r>
            <a:r>
              <a:rPr lang="de-DE" sz="2800" b="1" dirty="0" smtClean="0"/>
              <a:t>SO</a:t>
            </a:r>
            <a:r>
              <a:rPr lang="de-DE" sz="2800" b="1" baseline="-25000" dirty="0" smtClean="0"/>
              <a:t>2</a:t>
            </a:r>
            <a:r>
              <a:rPr lang="de-DE" sz="2800" b="1" dirty="0" smtClean="0"/>
              <a:t> </a:t>
            </a:r>
            <a:r>
              <a:rPr lang="uk-UA" sz="2800" b="1" dirty="0" smtClean="0"/>
              <a:t>  +      Н</a:t>
            </a:r>
            <a:r>
              <a:rPr lang="uk-UA" sz="2800" b="1" baseline="-25000" dirty="0" smtClean="0"/>
              <a:t>2</a:t>
            </a:r>
            <a:r>
              <a:rPr lang="uk-UA" sz="2800" b="1" dirty="0" smtClean="0"/>
              <a:t>О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1503" y="2198450"/>
            <a:ext cx="454727" cy="537969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06847" y="2198449"/>
            <a:ext cx="454727" cy="537969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45537" y="3300770"/>
            <a:ext cx="454727" cy="537969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3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08511" y="3196859"/>
            <a:ext cx="454727" cy="537969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3196859"/>
            <a:ext cx="454727" cy="537969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1637" y="4293096"/>
            <a:ext cx="454727" cy="537969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61574" y="4293096"/>
            <a:ext cx="454727" cy="537969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9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Вивчити п.9, виконати завдання 87 ст.71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16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uk-UA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Підбиття підсумків уроку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lvl="0" indent="0">
              <a:buNone/>
            </a:pPr>
            <a:endParaRPr lang="uk-UA" dirty="0" smtClean="0"/>
          </a:p>
          <a:p>
            <a:pPr lvl="0"/>
            <a:r>
              <a:rPr lang="uk-UA" b="1" i="1" dirty="0" smtClean="0"/>
              <a:t>Чим </a:t>
            </a:r>
            <a:r>
              <a:rPr lang="uk-UA" b="1" i="1" dirty="0"/>
              <a:t>відрізняється взаємодія концентрованої і розведеної сульфатної кислоти з металами</a:t>
            </a:r>
            <a:r>
              <a:rPr lang="uk-UA" b="1" i="1" dirty="0" smtClean="0"/>
              <a:t>?</a:t>
            </a:r>
          </a:p>
          <a:p>
            <a:pPr marL="0" lvl="0" indent="0">
              <a:buNone/>
            </a:pPr>
            <a:endParaRPr lang="ru-RU" b="1" i="1" dirty="0"/>
          </a:p>
          <a:p>
            <a:pPr lvl="0"/>
            <a:r>
              <a:rPr lang="uk-UA" b="1" i="1" dirty="0"/>
              <a:t>На якій властивості базується застосування сульфатної кислоти для розігріву </a:t>
            </a:r>
            <a:r>
              <a:rPr lang="uk-UA" b="1" i="1" dirty="0" smtClean="0"/>
              <a:t>консерви?</a:t>
            </a:r>
          </a:p>
          <a:p>
            <a:pPr marL="0" lvl="0" indent="0">
              <a:buNone/>
            </a:pPr>
            <a:endParaRPr lang="ru-RU" b="1" i="1" dirty="0"/>
          </a:p>
          <a:p>
            <a:pPr lvl="0"/>
            <a:r>
              <a:rPr lang="uk-UA" b="1" i="1" dirty="0"/>
              <a:t>У цистернах з яких металів можна </a:t>
            </a:r>
            <a:r>
              <a:rPr lang="uk-UA" b="1" i="1" dirty="0" smtClean="0"/>
              <a:t>транспортувати </a:t>
            </a:r>
            <a:r>
              <a:rPr lang="uk-UA" b="1" i="1" dirty="0"/>
              <a:t>концентровану сульфатну </a:t>
            </a:r>
            <a:r>
              <a:rPr lang="uk-UA" b="1" i="1" dirty="0" smtClean="0"/>
              <a:t>кислоту?</a:t>
            </a:r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2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632566"/>
          </a:xfrm>
        </p:spPr>
        <p:txBody>
          <a:bodyPr>
            <a:noAutofit/>
          </a:bodyPr>
          <a:lstStyle/>
          <a:p>
            <a:pPr algn="ctr"/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настрій?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льона\Desktop\смайлики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08064"/>
            <a:ext cx="7344816" cy="556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72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896544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Девіз уроку:</a:t>
            </a: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Одягати, годувати та допомагати людям по господарству – одне з найважливіших завдань хімії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302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3915"/>
          </a:xfrm>
        </p:spPr>
        <p:txBody>
          <a:bodyPr>
            <a:noAutofit/>
          </a:bodyPr>
          <a:lstStyle/>
          <a:p>
            <a:pPr algn="ctr"/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«Експрес – тести»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2918" y="692696"/>
            <a:ext cx="8711569" cy="5976664"/>
          </a:xfrm>
        </p:spPr>
        <p:txBody>
          <a:bodyPr numCol="2">
            <a:noAutofit/>
          </a:bodyPr>
          <a:lstStyle/>
          <a:p>
            <a:r>
              <a:rPr lang="uk-UA" sz="1500" b="1" dirty="0"/>
              <a:t>1</a:t>
            </a:r>
            <a:r>
              <a:rPr lang="uk-UA" sz="1500" dirty="0"/>
              <a:t>.Укажіть </a:t>
            </a:r>
            <a:r>
              <a:rPr lang="uk-UA" sz="1500" dirty="0" smtClean="0"/>
              <a:t>ряд </a:t>
            </a:r>
            <a:r>
              <a:rPr lang="uk-UA" sz="1500" dirty="0"/>
              <a:t>сполук у якому лише оксиди</a:t>
            </a:r>
            <a:r>
              <a:rPr lang="uk-UA" sz="1500" dirty="0" smtClean="0"/>
              <a:t>:    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 err="1"/>
              <a:t>CaO</a:t>
            </a:r>
            <a:r>
              <a:rPr lang="en-US" sz="1500" dirty="0"/>
              <a:t>, K</a:t>
            </a:r>
            <a:r>
              <a:rPr lang="en-US" sz="1500" baseline="-25000" dirty="0"/>
              <a:t>2</a:t>
            </a:r>
            <a:r>
              <a:rPr lang="en-US" sz="1500" dirty="0"/>
              <a:t>SO</a:t>
            </a:r>
            <a:r>
              <a:rPr lang="en-US" sz="1500" baseline="-25000" dirty="0"/>
              <a:t>3</a:t>
            </a:r>
            <a:r>
              <a:rPr lang="uk-UA" sz="1500" dirty="0"/>
              <a:t>	</a:t>
            </a:r>
            <a:r>
              <a:rPr lang="uk-UA" sz="1500" dirty="0" smtClean="0"/>
              <a:t>б)</a:t>
            </a:r>
            <a:r>
              <a:rPr lang="en-US" sz="1500" dirty="0"/>
              <a:t>SO</a:t>
            </a:r>
            <a:r>
              <a:rPr lang="en-US" sz="1500" baseline="-25000" dirty="0"/>
              <a:t>2</a:t>
            </a:r>
            <a:r>
              <a:rPr lang="en-US" sz="1500" dirty="0"/>
              <a:t>, Na</a:t>
            </a:r>
            <a:r>
              <a:rPr lang="en-US" sz="1500" baseline="-25000" dirty="0"/>
              <a:t>2</a:t>
            </a:r>
            <a:r>
              <a:rPr lang="en-US" sz="1500" dirty="0"/>
              <a:t>O, Fe</a:t>
            </a:r>
            <a:r>
              <a:rPr lang="en-US" sz="1500" baseline="-25000" dirty="0"/>
              <a:t>2</a:t>
            </a:r>
            <a:r>
              <a:rPr lang="en-US" sz="1500" dirty="0"/>
              <a:t>O</a:t>
            </a:r>
            <a:r>
              <a:rPr lang="en-US" sz="1500" baseline="-25000" dirty="0"/>
              <a:t>3</a:t>
            </a:r>
            <a:r>
              <a:rPr lang="uk-UA" sz="1500" dirty="0"/>
              <a:t>	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В)</a:t>
            </a:r>
            <a:r>
              <a:rPr lang="en-US" sz="1500" dirty="0"/>
              <a:t>CO</a:t>
            </a:r>
            <a:r>
              <a:rPr lang="en-US" sz="1500" baseline="-25000" dirty="0"/>
              <a:t>2</a:t>
            </a:r>
            <a:r>
              <a:rPr lang="en-US" sz="1500" dirty="0"/>
              <a:t>, </a:t>
            </a:r>
            <a:r>
              <a:rPr lang="en-US" sz="1500" dirty="0" err="1"/>
              <a:t>HCl</a:t>
            </a:r>
            <a:r>
              <a:rPr lang="en-US" sz="1500" dirty="0"/>
              <a:t>, </a:t>
            </a:r>
            <a:r>
              <a:rPr lang="en-US" sz="1500" dirty="0" err="1" smtClean="0"/>
              <a:t>NaOH</a:t>
            </a:r>
            <a:r>
              <a:rPr lang="uk-UA" sz="1500" dirty="0"/>
              <a:t>	</a:t>
            </a:r>
            <a:r>
              <a:rPr lang="uk-UA" sz="1500" dirty="0" smtClean="0"/>
              <a:t>  г)</a:t>
            </a:r>
            <a:r>
              <a:rPr lang="en-US" sz="1500" dirty="0"/>
              <a:t>SiO</a:t>
            </a:r>
            <a:r>
              <a:rPr lang="en-US" sz="1500" baseline="-25000" dirty="0"/>
              <a:t>2</a:t>
            </a:r>
            <a:r>
              <a:rPr lang="en-US" sz="1500" dirty="0"/>
              <a:t>, CaBr</a:t>
            </a:r>
            <a:r>
              <a:rPr lang="en-US" sz="1500" baseline="-25000" dirty="0"/>
              <a:t>2</a:t>
            </a:r>
            <a:r>
              <a:rPr lang="en-US" sz="1500" dirty="0"/>
              <a:t>, </a:t>
            </a:r>
            <a:r>
              <a:rPr lang="en-US" sz="1500" dirty="0" smtClean="0"/>
              <a:t>Li</a:t>
            </a:r>
            <a:r>
              <a:rPr lang="en-US" sz="1500" baseline="-25000" dirty="0" smtClean="0"/>
              <a:t>2</a:t>
            </a:r>
            <a:r>
              <a:rPr lang="en-US" sz="1500" dirty="0" smtClean="0"/>
              <a:t>O</a:t>
            </a:r>
            <a:endParaRPr lang="uk-UA" sz="1500" dirty="0" smtClean="0"/>
          </a:p>
          <a:p>
            <a:pPr marL="0" indent="0">
              <a:buNone/>
            </a:pPr>
            <a:endParaRPr lang="ru-RU" sz="1500" dirty="0"/>
          </a:p>
          <a:p>
            <a:r>
              <a:rPr lang="uk-UA" sz="1500" b="1" dirty="0"/>
              <a:t>2.</a:t>
            </a:r>
            <a:r>
              <a:rPr lang="uk-UA" sz="1500" dirty="0"/>
              <a:t>Укажіть сполуку, яка не належить до оксидів: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SO</a:t>
            </a:r>
            <a:r>
              <a:rPr lang="ru-RU" sz="1500" baseline="-25000" dirty="0"/>
              <a:t>2</a:t>
            </a:r>
            <a:r>
              <a:rPr lang="uk-UA" sz="1500" dirty="0"/>
              <a:t>	б)</a:t>
            </a:r>
            <a:r>
              <a:rPr lang="en-US" sz="1500" dirty="0"/>
              <a:t>H</a:t>
            </a:r>
            <a:r>
              <a:rPr lang="ru-RU" sz="1500" baseline="-25000" dirty="0"/>
              <a:t>2</a:t>
            </a:r>
            <a:r>
              <a:rPr lang="en-US" sz="1500" dirty="0"/>
              <a:t>SO</a:t>
            </a:r>
            <a:r>
              <a:rPr lang="ru-RU" sz="1500" baseline="-25000" dirty="0"/>
              <a:t>4</a:t>
            </a:r>
            <a:r>
              <a:rPr lang="uk-UA" sz="1500" dirty="0"/>
              <a:t>	   в)</a:t>
            </a:r>
            <a:r>
              <a:rPr lang="en-US" sz="1500" dirty="0"/>
              <a:t>H</a:t>
            </a:r>
            <a:r>
              <a:rPr lang="ru-RU" sz="1500" baseline="-25000" dirty="0"/>
              <a:t>2</a:t>
            </a:r>
            <a:r>
              <a:rPr lang="en-US" sz="1500" dirty="0"/>
              <a:t>O</a:t>
            </a:r>
            <a:r>
              <a:rPr lang="uk-UA" sz="1500" dirty="0"/>
              <a:t>	  г)</a:t>
            </a:r>
            <a:r>
              <a:rPr lang="en-US" sz="1500" dirty="0" err="1" smtClean="0"/>
              <a:t>MgO</a:t>
            </a:r>
            <a:endParaRPr lang="ru-RU" sz="1500" dirty="0"/>
          </a:p>
          <a:p>
            <a:pPr marL="0" indent="0">
              <a:buNone/>
            </a:pPr>
            <a:r>
              <a:rPr lang="ru-RU" sz="1500" dirty="0"/>
              <a:t>	</a:t>
            </a:r>
          </a:p>
          <a:p>
            <a:r>
              <a:rPr lang="uk-UA" sz="1500" b="1" dirty="0"/>
              <a:t>3.</a:t>
            </a:r>
            <a:r>
              <a:rPr lang="uk-UA" sz="1500" dirty="0"/>
              <a:t> Укажіть формулу кислотного оксиду: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K</a:t>
            </a:r>
            <a:r>
              <a:rPr lang="ru-RU" sz="1500" baseline="-25000" dirty="0"/>
              <a:t>2</a:t>
            </a:r>
            <a:r>
              <a:rPr lang="en-US" sz="1500" dirty="0"/>
              <a:t>O</a:t>
            </a:r>
            <a:r>
              <a:rPr lang="uk-UA" sz="1500" dirty="0"/>
              <a:t>	б)</a:t>
            </a:r>
            <a:r>
              <a:rPr lang="en-US" sz="1500" dirty="0" err="1"/>
              <a:t>CaO</a:t>
            </a:r>
            <a:r>
              <a:rPr lang="uk-UA" sz="1500" dirty="0"/>
              <a:t>	в)</a:t>
            </a:r>
            <a:r>
              <a:rPr lang="en-US" sz="1500" dirty="0"/>
              <a:t>CO</a:t>
            </a:r>
            <a:r>
              <a:rPr lang="ru-RU" sz="1500" baseline="-25000" dirty="0"/>
              <a:t>2</a:t>
            </a:r>
            <a:r>
              <a:rPr lang="uk-UA" sz="1500" dirty="0"/>
              <a:t>	г)</a:t>
            </a:r>
            <a:r>
              <a:rPr lang="en-US" sz="1500" dirty="0"/>
              <a:t>Al</a:t>
            </a:r>
            <a:r>
              <a:rPr lang="ru-RU" sz="1500" baseline="-25000" dirty="0"/>
              <a:t>2</a:t>
            </a:r>
            <a:r>
              <a:rPr lang="en-US" sz="1500" dirty="0"/>
              <a:t>O</a:t>
            </a:r>
            <a:r>
              <a:rPr lang="ru-RU" sz="1500" baseline="-25000" dirty="0" smtClean="0"/>
              <a:t>3</a:t>
            </a:r>
          </a:p>
          <a:p>
            <a:pPr marL="0" indent="0">
              <a:buNone/>
            </a:pPr>
            <a:endParaRPr lang="ru-RU" sz="1500" dirty="0"/>
          </a:p>
          <a:p>
            <a:r>
              <a:rPr lang="uk-UA" sz="1500" b="1" dirty="0"/>
              <a:t>4</a:t>
            </a:r>
            <a:r>
              <a:rPr lang="uk-UA" sz="1500" dirty="0" smtClean="0"/>
              <a:t>. Укажіть </a:t>
            </a:r>
            <a:r>
              <a:rPr lang="uk-UA" sz="1500" dirty="0"/>
              <a:t>ряд сполук у якому лише трьохосновні кислоти: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H</a:t>
            </a:r>
            <a:r>
              <a:rPr lang="en-US" sz="1500" baseline="-25000" dirty="0"/>
              <a:t>3</a:t>
            </a:r>
            <a:r>
              <a:rPr lang="en-US" sz="1500" dirty="0"/>
              <a:t>AsO</a:t>
            </a:r>
            <a:r>
              <a:rPr lang="en-US" sz="1500" baseline="-25000" dirty="0"/>
              <a:t>4</a:t>
            </a:r>
            <a:r>
              <a:rPr lang="en-US" sz="1500" dirty="0"/>
              <a:t>, H</a:t>
            </a:r>
            <a:r>
              <a:rPr lang="en-US" sz="1500" baseline="-25000" dirty="0"/>
              <a:t>3</a:t>
            </a:r>
            <a:r>
              <a:rPr lang="en-US" sz="1500" dirty="0"/>
              <a:t>PO</a:t>
            </a:r>
            <a:r>
              <a:rPr lang="en-US" sz="1500" baseline="-25000" dirty="0"/>
              <a:t>4</a:t>
            </a:r>
            <a:r>
              <a:rPr lang="en-US" sz="1500" dirty="0"/>
              <a:t>, H</a:t>
            </a:r>
            <a:r>
              <a:rPr lang="en-US" sz="1500" baseline="-25000" dirty="0"/>
              <a:t>3</a:t>
            </a:r>
            <a:r>
              <a:rPr lang="en-US" sz="1500" dirty="0"/>
              <a:t>PO</a:t>
            </a:r>
            <a:r>
              <a:rPr lang="en-US" sz="1500" baseline="-25000" dirty="0"/>
              <a:t>3</a:t>
            </a:r>
            <a:r>
              <a:rPr lang="uk-UA" sz="1500" dirty="0"/>
              <a:t>	</a:t>
            </a:r>
            <a:endParaRPr lang="uk-UA" sz="1500" dirty="0" smtClean="0"/>
          </a:p>
          <a:p>
            <a:pPr marL="0" indent="0">
              <a:buNone/>
            </a:pPr>
            <a:r>
              <a:rPr lang="uk-UA" sz="1500" dirty="0" smtClean="0"/>
              <a:t>Б)</a:t>
            </a:r>
            <a:r>
              <a:rPr lang="en-US" sz="1500" dirty="0"/>
              <a:t>H</a:t>
            </a:r>
            <a:r>
              <a:rPr lang="en-US" sz="1500" baseline="-25000" dirty="0"/>
              <a:t>2</a:t>
            </a:r>
            <a:r>
              <a:rPr lang="en-US" sz="1500" dirty="0"/>
              <a:t>S, H</a:t>
            </a:r>
            <a:r>
              <a:rPr lang="en-US" sz="1500" baseline="-25000" dirty="0"/>
              <a:t>2</a:t>
            </a:r>
            <a:r>
              <a:rPr lang="en-US" sz="1500" dirty="0"/>
              <a:t>SO</a:t>
            </a:r>
            <a:r>
              <a:rPr lang="en-US" sz="1500" baseline="-25000" dirty="0"/>
              <a:t>3</a:t>
            </a:r>
            <a:r>
              <a:rPr lang="en-US" sz="1500" dirty="0"/>
              <a:t>, </a:t>
            </a:r>
            <a:r>
              <a:rPr lang="en-US" sz="1500" dirty="0" err="1"/>
              <a:t>HBr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В)</a:t>
            </a:r>
            <a:r>
              <a:rPr lang="en-US" sz="1500" dirty="0"/>
              <a:t>H</a:t>
            </a:r>
            <a:r>
              <a:rPr lang="en-US" sz="1500" baseline="-25000" dirty="0"/>
              <a:t>3</a:t>
            </a:r>
            <a:r>
              <a:rPr lang="en-US" sz="1500" dirty="0"/>
              <a:t>PO</a:t>
            </a:r>
            <a:r>
              <a:rPr lang="en-US" sz="1500" baseline="-25000" dirty="0"/>
              <a:t>4</a:t>
            </a:r>
            <a:r>
              <a:rPr lang="en-US" sz="1500" dirty="0"/>
              <a:t>, </a:t>
            </a:r>
            <a:r>
              <a:rPr lang="en-US" sz="1500" dirty="0" err="1"/>
              <a:t>HCl</a:t>
            </a:r>
            <a:r>
              <a:rPr lang="en-US" sz="1500" dirty="0"/>
              <a:t>, H</a:t>
            </a:r>
            <a:r>
              <a:rPr lang="en-US" sz="1500" baseline="-25000" dirty="0"/>
              <a:t>2</a:t>
            </a:r>
            <a:r>
              <a:rPr lang="en-US" sz="1500" dirty="0"/>
              <a:t>SO</a:t>
            </a:r>
            <a:r>
              <a:rPr lang="en-US" sz="1500" baseline="-25000" dirty="0"/>
              <a:t>4</a:t>
            </a:r>
            <a:r>
              <a:rPr lang="uk-UA" sz="1500" dirty="0"/>
              <a:t>	</a:t>
            </a:r>
          </a:p>
          <a:p>
            <a:pPr marL="0" indent="0">
              <a:buNone/>
            </a:pPr>
            <a:r>
              <a:rPr lang="uk-UA" sz="1500" dirty="0" smtClean="0"/>
              <a:t>г)</a:t>
            </a:r>
            <a:r>
              <a:rPr lang="en-US" sz="1500" dirty="0"/>
              <a:t>HF, H</a:t>
            </a:r>
            <a:r>
              <a:rPr lang="en-US" sz="1500" baseline="-25000" dirty="0"/>
              <a:t>3</a:t>
            </a:r>
            <a:r>
              <a:rPr lang="en-US" sz="1500" dirty="0"/>
              <a:t>AsO</a:t>
            </a:r>
            <a:r>
              <a:rPr lang="en-US" sz="1500" baseline="-25000" dirty="0"/>
              <a:t>4</a:t>
            </a:r>
            <a:r>
              <a:rPr lang="en-US" sz="1500" dirty="0"/>
              <a:t>, </a:t>
            </a:r>
            <a:r>
              <a:rPr lang="en-US" sz="1500" dirty="0" smtClean="0"/>
              <a:t>H</a:t>
            </a:r>
            <a:r>
              <a:rPr lang="en-US" sz="1500" baseline="-25000" dirty="0" smtClean="0"/>
              <a:t>2</a:t>
            </a:r>
            <a:r>
              <a:rPr lang="en-US" sz="1500" dirty="0" smtClean="0"/>
              <a:t>S</a:t>
            </a:r>
            <a:endParaRPr lang="uk-UA" sz="1500" dirty="0" smtClean="0"/>
          </a:p>
          <a:p>
            <a:pPr marL="0" indent="0">
              <a:buNone/>
            </a:pPr>
            <a:endParaRPr lang="ru-RU" sz="1500" dirty="0"/>
          </a:p>
          <a:p>
            <a:r>
              <a:rPr lang="uk-UA" sz="1500" b="1" dirty="0"/>
              <a:t>5.</a:t>
            </a:r>
            <a:r>
              <a:rPr lang="uk-UA" sz="1500" dirty="0"/>
              <a:t> Укажіть класифікаційну приналежність сполуки </a:t>
            </a:r>
            <a:r>
              <a:rPr lang="en-US" sz="1500" dirty="0"/>
              <a:t>N</a:t>
            </a:r>
            <a:r>
              <a:rPr lang="ru-RU" sz="1500" baseline="-25000" dirty="0"/>
              <a:t>2</a:t>
            </a:r>
            <a:r>
              <a:rPr lang="en-US" sz="1500" dirty="0"/>
              <a:t>O</a:t>
            </a:r>
            <a:r>
              <a:rPr lang="ru-RU" sz="1500" baseline="-25000" dirty="0"/>
              <a:t>5</a:t>
            </a:r>
            <a:endParaRPr lang="ru-RU" sz="1500" dirty="0"/>
          </a:p>
          <a:p>
            <a:pPr marL="0" indent="0">
              <a:buNone/>
            </a:pPr>
            <a:r>
              <a:rPr lang="uk-UA" sz="1500" dirty="0" smtClean="0"/>
              <a:t>А)</a:t>
            </a:r>
            <a:r>
              <a:rPr lang="uk-UA" sz="1500" dirty="0" err="1" smtClean="0"/>
              <a:t>оксигеновмісна</a:t>
            </a:r>
            <a:r>
              <a:rPr lang="uk-UA" sz="1500" dirty="0" smtClean="0"/>
              <a:t> </a:t>
            </a:r>
            <a:r>
              <a:rPr lang="uk-UA" sz="1500" dirty="0"/>
              <a:t>кислота	</a:t>
            </a:r>
            <a:endParaRPr lang="uk-UA" sz="1500" dirty="0" smtClean="0"/>
          </a:p>
          <a:p>
            <a:pPr marL="0" indent="0">
              <a:buNone/>
            </a:pPr>
            <a:r>
              <a:rPr lang="uk-UA" sz="1500" dirty="0" smtClean="0"/>
              <a:t>б)основний оксид</a:t>
            </a:r>
          </a:p>
          <a:p>
            <a:pPr marL="0" indent="0">
              <a:buNone/>
            </a:pPr>
            <a:endParaRPr lang="uk-UA" sz="1500" dirty="0"/>
          </a:p>
          <a:p>
            <a:pPr marL="0" indent="0">
              <a:buNone/>
            </a:pPr>
            <a:r>
              <a:rPr lang="ru-RU" sz="1500" dirty="0"/>
              <a:t>	</a:t>
            </a:r>
            <a:r>
              <a:rPr lang="uk-UA" sz="1500" dirty="0" smtClean="0"/>
              <a:t>В)кислотний </a:t>
            </a:r>
            <a:r>
              <a:rPr lang="uk-UA" sz="1500" dirty="0"/>
              <a:t>оксид	</a:t>
            </a:r>
          </a:p>
          <a:p>
            <a:pPr marL="0" indent="0">
              <a:buNone/>
            </a:pPr>
            <a:r>
              <a:rPr lang="uk-UA" sz="1500" dirty="0" smtClean="0"/>
              <a:t>	г)амфотерний оксид</a:t>
            </a:r>
          </a:p>
          <a:p>
            <a:endParaRPr lang="ru-RU" sz="900" dirty="0"/>
          </a:p>
          <a:p>
            <a:r>
              <a:rPr lang="uk-UA" sz="1500" b="1" dirty="0"/>
              <a:t>6</a:t>
            </a:r>
            <a:r>
              <a:rPr lang="uk-UA" sz="1500" dirty="0"/>
              <a:t>.Укажіть формулу оксиду,  гідрат якого є сульфатною кислотою: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SO</a:t>
            </a:r>
            <a:r>
              <a:rPr lang="uk-UA" sz="1500" baseline="-25000" dirty="0"/>
              <a:t>3</a:t>
            </a:r>
            <a:r>
              <a:rPr lang="uk-UA" sz="1500" dirty="0"/>
              <a:t>	б)</a:t>
            </a:r>
            <a:r>
              <a:rPr lang="en-US" sz="1500" dirty="0"/>
              <a:t>CO</a:t>
            </a:r>
            <a:r>
              <a:rPr lang="uk-UA" sz="1500" baseline="-25000" dirty="0"/>
              <a:t>2</a:t>
            </a:r>
            <a:r>
              <a:rPr lang="uk-UA" sz="1500" dirty="0"/>
              <a:t>	в)</a:t>
            </a:r>
            <a:r>
              <a:rPr lang="en-US" sz="1500" dirty="0"/>
              <a:t>SO</a:t>
            </a:r>
            <a:r>
              <a:rPr lang="uk-UA" sz="1500" baseline="-25000" dirty="0"/>
              <a:t>2</a:t>
            </a:r>
            <a:r>
              <a:rPr lang="uk-UA" sz="1500" dirty="0"/>
              <a:t>	       г)</a:t>
            </a:r>
            <a:r>
              <a:rPr lang="en-US" sz="1500" dirty="0" err="1"/>
              <a:t>SiO</a:t>
            </a:r>
            <a:r>
              <a:rPr lang="uk-UA" sz="1500" baseline="-25000" dirty="0" smtClean="0"/>
              <a:t>2</a:t>
            </a:r>
          </a:p>
          <a:p>
            <a:endParaRPr lang="ru-RU" sz="900" dirty="0"/>
          </a:p>
          <a:p>
            <a:r>
              <a:rPr lang="uk-UA" sz="1500" b="1" dirty="0"/>
              <a:t>7</a:t>
            </a:r>
            <a:r>
              <a:rPr lang="uk-UA" sz="1500" dirty="0"/>
              <a:t>. Укажіть сполуки, які взаємодіють з водою: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SO</a:t>
            </a:r>
            <a:r>
              <a:rPr lang="ru-RU" sz="1500" baseline="-25000" dirty="0"/>
              <a:t>2</a:t>
            </a:r>
            <a:r>
              <a:rPr lang="uk-UA" sz="1500" dirty="0"/>
              <a:t>	б)</a:t>
            </a:r>
            <a:r>
              <a:rPr lang="en-US" sz="1500" dirty="0" err="1"/>
              <a:t>SiO</a:t>
            </a:r>
            <a:r>
              <a:rPr lang="ru-RU" sz="1500" baseline="-25000" dirty="0"/>
              <a:t>2</a:t>
            </a:r>
            <a:r>
              <a:rPr lang="uk-UA" sz="1500" dirty="0"/>
              <a:t>	в)</a:t>
            </a:r>
            <a:r>
              <a:rPr lang="en-US" sz="1500" dirty="0" err="1"/>
              <a:t>NaCl</a:t>
            </a:r>
            <a:r>
              <a:rPr lang="uk-UA" sz="1500" dirty="0"/>
              <a:t>	г)</a:t>
            </a:r>
            <a:r>
              <a:rPr lang="en-US" sz="1500" dirty="0"/>
              <a:t>CO</a:t>
            </a:r>
            <a:r>
              <a:rPr lang="ru-RU" sz="1500" baseline="-25000" dirty="0" smtClean="0"/>
              <a:t>2</a:t>
            </a:r>
          </a:p>
          <a:p>
            <a:endParaRPr lang="ru-RU" sz="900" dirty="0"/>
          </a:p>
          <a:p>
            <a:r>
              <a:rPr lang="uk-UA" sz="1500" b="1" dirty="0"/>
              <a:t>8</a:t>
            </a:r>
            <a:r>
              <a:rPr lang="uk-UA" sz="1500" dirty="0"/>
              <a:t>. Установіть відповідність: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SO</a:t>
            </a:r>
            <a:r>
              <a:rPr lang="uk-UA" sz="1500" baseline="-25000" dirty="0"/>
              <a:t>3</a:t>
            </a:r>
            <a:r>
              <a:rPr lang="uk-UA" sz="1500" dirty="0"/>
              <a:t>		1) </a:t>
            </a:r>
            <a:r>
              <a:rPr lang="en-US" sz="1500" dirty="0"/>
              <a:t>H</a:t>
            </a:r>
            <a:r>
              <a:rPr lang="uk-UA" sz="1500" baseline="-25000" dirty="0"/>
              <a:t>2</a:t>
            </a:r>
            <a:r>
              <a:rPr lang="en-US" sz="1500" dirty="0"/>
              <a:t>CO</a:t>
            </a:r>
            <a:r>
              <a:rPr lang="uk-UA" sz="1500" baseline="-25000" dirty="0"/>
              <a:t>3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Б)</a:t>
            </a:r>
            <a:r>
              <a:rPr lang="en-US" sz="1500" dirty="0"/>
              <a:t>CO</a:t>
            </a:r>
            <a:r>
              <a:rPr lang="uk-UA" sz="1500" baseline="-25000" dirty="0"/>
              <a:t>2</a:t>
            </a:r>
            <a:r>
              <a:rPr lang="uk-UA" sz="1500" dirty="0"/>
              <a:t>		2) </a:t>
            </a:r>
            <a:r>
              <a:rPr lang="en-US" sz="1500" dirty="0"/>
              <a:t>HNO</a:t>
            </a:r>
            <a:r>
              <a:rPr lang="uk-UA" sz="1500" baseline="-25000" dirty="0"/>
              <a:t>3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В)</a:t>
            </a:r>
            <a:r>
              <a:rPr lang="de-DE" sz="1500" dirty="0"/>
              <a:t>N</a:t>
            </a:r>
            <a:r>
              <a:rPr lang="de-DE" sz="1500" baseline="-25000" dirty="0"/>
              <a:t>2</a:t>
            </a:r>
            <a:r>
              <a:rPr lang="de-DE" sz="1500" dirty="0"/>
              <a:t>O</a:t>
            </a:r>
            <a:r>
              <a:rPr lang="de-DE" sz="1500" baseline="-25000" dirty="0"/>
              <a:t>5</a:t>
            </a:r>
            <a:r>
              <a:rPr lang="uk-UA" sz="1500" dirty="0"/>
              <a:t>		3) </a:t>
            </a:r>
            <a:r>
              <a:rPr lang="de-DE" sz="1500" dirty="0"/>
              <a:t>H</a:t>
            </a:r>
            <a:r>
              <a:rPr lang="de-DE" sz="1500" baseline="-25000" dirty="0"/>
              <a:t>2</a:t>
            </a:r>
            <a:r>
              <a:rPr lang="de-DE" sz="1500" dirty="0"/>
              <a:t>SO</a:t>
            </a:r>
            <a:r>
              <a:rPr lang="de-DE" sz="1500" baseline="-25000" dirty="0"/>
              <a:t>3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Г)</a:t>
            </a:r>
            <a:r>
              <a:rPr lang="de-DE" sz="1500" dirty="0"/>
              <a:t>SO</a:t>
            </a:r>
            <a:r>
              <a:rPr lang="de-DE" sz="1500" baseline="-25000" dirty="0"/>
              <a:t>2</a:t>
            </a:r>
            <a:r>
              <a:rPr lang="uk-UA" sz="1500" dirty="0"/>
              <a:t>		4) </a:t>
            </a:r>
            <a:r>
              <a:rPr lang="de-DE" sz="1500" dirty="0" smtClean="0"/>
              <a:t>H</a:t>
            </a:r>
            <a:r>
              <a:rPr lang="de-DE" sz="1500" baseline="-25000" dirty="0" smtClean="0"/>
              <a:t>2</a:t>
            </a:r>
            <a:r>
              <a:rPr lang="de-DE" sz="1500" dirty="0" smtClean="0"/>
              <a:t>SO</a:t>
            </a:r>
            <a:r>
              <a:rPr lang="de-DE" sz="1500" baseline="-25000" dirty="0" smtClean="0"/>
              <a:t>4</a:t>
            </a:r>
            <a:endParaRPr lang="uk-UA" sz="1500" baseline="-25000" dirty="0" smtClean="0"/>
          </a:p>
          <a:p>
            <a:endParaRPr lang="ru-RU" sz="900" dirty="0"/>
          </a:p>
          <a:p>
            <a:r>
              <a:rPr lang="uk-UA" sz="1500" b="1" dirty="0"/>
              <a:t>9</a:t>
            </a:r>
            <a:r>
              <a:rPr lang="uk-UA" sz="1500" dirty="0"/>
              <a:t>. </a:t>
            </a:r>
            <a:r>
              <a:rPr lang="uk-UA" sz="1500" dirty="0" smtClean="0"/>
              <a:t>Формула </a:t>
            </a:r>
            <a:r>
              <a:rPr lang="uk-UA" sz="1500" dirty="0"/>
              <a:t>вищого оксиду підгрупи </a:t>
            </a:r>
            <a:r>
              <a:rPr lang="uk-UA" sz="1500" dirty="0" err="1" smtClean="0"/>
              <a:t>халькогенів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EO</a:t>
            </a:r>
            <a:r>
              <a:rPr lang="uk-UA" sz="1500" dirty="0"/>
              <a:t>	</a:t>
            </a:r>
            <a:r>
              <a:rPr lang="uk-UA" sz="1500" dirty="0" smtClean="0"/>
              <a:t>б)</a:t>
            </a:r>
            <a:r>
              <a:rPr lang="en-US" sz="1500" dirty="0"/>
              <a:t>EO</a:t>
            </a:r>
            <a:r>
              <a:rPr lang="ru-RU" sz="1500" baseline="-25000" dirty="0"/>
              <a:t>2</a:t>
            </a:r>
            <a:r>
              <a:rPr lang="uk-UA" sz="1500" dirty="0"/>
              <a:t>	</a:t>
            </a:r>
            <a:r>
              <a:rPr lang="uk-UA" sz="1500" dirty="0" smtClean="0"/>
              <a:t>в)</a:t>
            </a:r>
            <a:r>
              <a:rPr lang="en-US" sz="1500" dirty="0"/>
              <a:t>EO</a:t>
            </a:r>
            <a:r>
              <a:rPr lang="ru-RU" sz="1500" baseline="-25000" dirty="0"/>
              <a:t>3</a:t>
            </a:r>
            <a:r>
              <a:rPr lang="uk-UA" sz="1500" dirty="0"/>
              <a:t>	г)</a:t>
            </a:r>
            <a:r>
              <a:rPr lang="en-US" sz="1500" dirty="0"/>
              <a:t>E</a:t>
            </a:r>
            <a:r>
              <a:rPr lang="ru-RU" sz="1500" baseline="-25000" dirty="0"/>
              <a:t>2</a:t>
            </a:r>
            <a:r>
              <a:rPr lang="en-US" sz="1500" dirty="0"/>
              <a:t>O</a:t>
            </a:r>
            <a:r>
              <a:rPr lang="ru-RU" sz="1500" baseline="-25000" dirty="0" smtClean="0"/>
              <a:t>5</a:t>
            </a:r>
          </a:p>
          <a:p>
            <a:pPr marL="0" indent="0">
              <a:buNone/>
            </a:pPr>
            <a:endParaRPr lang="ru-RU" sz="900" dirty="0"/>
          </a:p>
          <a:p>
            <a:r>
              <a:rPr lang="uk-UA" sz="1500" b="1" dirty="0"/>
              <a:t>10. </a:t>
            </a:r>
            <a:r>
              <a:rPr lang="uk-UA" sz="1500" dirty="0"/>
              <a:t>Укажіть оксиди, які не взаємодіють з лугами:</a:t>
            </a:r>
            <a:endParaRPr lang="ru-RU" sz="1500" dirty="0"/>
          </a:p>
          <a:p>
            <a:pPr marL="0" indent="0">
              <a:buNone/>
            </a:pPr>
            <a:r>
              <a:rPr lang="uk-UA" sz="1500" dirty="0"/>
              <a:t>А)</a:t>
            </a:r>
            <a:r>
              <a:rPr lang="en-US" sz="1500" dirty="0"/>
              <a:t>NO</a:t>
            </a:r>
            <a:r>
              <a:rPr lang="en-US" sz="1500" baseline="-25000" dirty="0"/>
              <a:t>2</a:t>
            </a:r>
            <a:r>
              <a:rPr lang="uk-UA" sz="1500" dirty="0"/>
              <a:t>	</a:t>
            </a:r>
            <a:r>
              <a:rPr lang="uk-UA" sz="1500" dirty="0" smtClean="0"/>
              <a:t>    б)</a:t>
            </a:r>
            <a:r>
              <a:rPr lang="en-US" sz="1500" dirty="0"/>
              <a:t>CO</a:t>
            </a:r>
            <a:r>
              <a:rPr lang="uk-UA" sz="1500" dirty="0"/>
              <a:t>	</a:t>
            </a:r>
            <a:r>
              <a:rPr lang="uk-UA" sz="1500" dirty="0" smtClean="0"/>
              <a:t>     в)</a:t>
            </a:r>
            <a:r>
              <a:rPr lang="en-US" sz="1500" dirty="0"/>
              <a:t>SO</a:t>
            </a:r>
            <a:r>
              <a:rPr lang="en-US" sz="1500" baseline="-25000" dirty="0"/>
              <a:t>3</a:t>
            </a:r>
            <a:r>
              <a:rPr lang="uk-UA" sz="1500" dirty="0"/>
              <a:t>	</a:t>
            </a:r>
            <a:r>
              <a:rPr lang="uk-UA" sz="1500" dirty="0" smtClean="0"/>
              <a:t>        г)</a:t>
            </a:r>
            <a:r>
              <a:rPr lang="en-US" sz="1500" dirty="0"/>
              <a:t>NO</a:t>
            </a:r>
            <a:endParaRPr lang="ru-RU" sz="1500" dirty="0"/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73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r>
              <a:rPr lang="uk-UA" dirty="0" smtClean="0"/>
              <a:t>Правильні відповіді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009935"/>
            <a:ext cx="59584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/>
              <a:t>1.Б </a:t>
            </a:r>
          </a:p>
          <a:p>
            <a:r>
              <a:rPr lang="uk-UA" sz="2000" dirty="0"/>
              <a:t>2.Б</a:t>
            </a:r>
          </a:p>
          <a:p>
            <a:r>
              <a:rPr lang="uk-UA" sz="2000" dirty="0"/>
              <a:t>3.В</a:t>
            </a:r>
          </a:p>
          <a:p>
            <a:r>
              <a:rPr lang="uk-UA" sz="2000" dirty="0"/>
              <a:t>4.А</a:t>
            </a:r>
          </a:p>
          <a:p>
            <a:r>
              <a:rPr lang="uk-UA" sz="2000" dirty="0"/>
              <a:t>5.В</a:t>
            </a:r>
          </a:p>
          <a:p>
            <a:r>
              <a:rPr lang="uk-UA" sz="2000" dirty="0"/>
              <a:t>6.А</a:t>
            </a:r>
          </a:p>
          <a:p>
            <a:r>
              <a:rPr lang="uk-UA" sz="2000" dirty="0"/>
              <a:t>7.А,Г</a:t>
            </a:r>
          </a:p>
          <a:p>
            <a:r>
              <a:rPr lang="uk-UA" sz="2000" dirty="0"/>
              <a:t>8. А – 4</a:t>
            </a:r>
          </a:p>
          <a:p>
            <a:r>
              <a:rPr lang="uk-UA" sz="2000" dirty="0"/>
              <a:t>    Б – 1</a:t>
            </a:r>
          </a:p>
          <a:p>
            <a:r>
              <a:rPr lang="uk-UA" sz="2000" dirty="0"/>
              <a:t>    В – 2</a:t>
            </a:r>
          </a:p>
          <a:p>
            <a:r>
              <a:rPr lang="uk-UA" sz="2000" dirty="0"/>
              <a:t>    Г- 3</a:t>
            </a:r>
          </a:p>
          <a:p>
            <a:r>
              <a:rPr lang="uk-UA" sz="2000" dirty="0"/>
              <a:t>9. В </a:t>
            </a:r>
          </a:p>
          <a:p>
            <a:r>
              <a:rPr lang="uk-UA" sz="2000" dirty="0"/>
              <a:t>10. </a:t>
            </a:r>
            <a:r>
              <a:rPr lang="uk-UA" sz="2000" dirty="0" smtClean="0"/>
              <a:t>Б,Г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0687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 numCol="2">
            <a:normAutofit/>
          </a:bodyPr>
          <a:lstStyle/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Щорічно виробництво цієї речовини у світі перевищує 100млн.т.</a:t>
            </a:r>
          </a:p>
          <a:p>
            <a:endParaRPr lang="uk-UA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На потреби с/г витрачається 13 </a:t>
            </a:r>
            <a:r>
              <a:rPr lang="uk-UA" sz="1600" dirty="0" err="1" smtClean="0">
                <a:latin typeface="Arial" pitchFamily="34" charset="0"/>
                <a:cs typeface="Arial" pitchFamily="34" charset="0"/>
              </a:rPr>
              <a:t>млн.т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. на рік</a:t>
            </a:r>
          </a:p>
          <a:p>
            <a:endParaRPr lang="uk-UA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На виробництво СМЗ 21 </a:t>
            </a:r>
            <a:r>
              <a:rPr lang="uk-UA" sz="1600" dirty="0" err="1" smtClean="0">
                <a:latin typeface="Arial" pitchFamily="34" charset="0"/>
                <a:cs typeface="Arial" pitchFamily="34" charset="0"/>
              </a:rPr>
              <a:t>млн.т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. на рік</a:t>
            </a:r>
          </a:p>
          <a:p>
            <a:endParaRPr lang="uk-UA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На виробництво штучних тканин та целюлозної плівки 7млн.т. на рік</a:t>
            </a:r>
          </a:p>
          <a:p>
            <a:endParaRPr lang="uk-UA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Ця речовина використовується для підігріву </a:t>
            </a:r>
            <a:r>
              <a:rPr lang="uk-UA" sz="1600" dirty="0" err="1" smtClean="0">
                <a:latin typeface="Arial" pitchFamily="34" charset="0"/>
                <a:cs typeface="Arial" pitchFamily="34" charset="0"/>
              </a:rPr>
              <a:t>консерв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 військами спецпідрозділів у польових умовах</a:t>
            </a:r>
          </a:p>
          <a:p>
            <a:endParaRPr lang="uk-UA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>
                <a:latin typeface="Arial" pitchFamily="34" charset="0"/>
                <a:cs typeface="Arial" pitchFamily="34" charset="0"/>
              </a:rPr>
              <a:t>Слабкий розчин цієї речовини може входити до складу дощових крапель. Кислотні дощі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>
                <a:latin typeface="Arial" pitchFamily="34" charset="0"/>
                <a:cs typeface="Arial" pitchFamily="34" charset="0"/>
              </a:rPr>
              <a:t>Використовується в акумуляторних батареях як електроліт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endParaRPr lang="uk-UA" sz="1600" dirty="0" smtClean="0"/>
          </a:p>
        </p:txBody>
      </p:sp>
      <p:pic>
        <p:nvPicPr>
          <p:cNvPr id="1026" name="Picture 2" descr="C:\Users\Альона\Desktop\тушон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846" y="2780928"/>
            <a:ext cx="1727378" cy="152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ьона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67899"/>
            <a:ext cx="2335080" cy="289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C:\Users\Гость\Desktop\SN8503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8525" y="1495069"/>
            <a:ext cx="1714478" cy="128585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7" descr="C:\Users\Гость\Desktop\SN8503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5656309"/>
            <a:ext cx="1357322" cy="1017992"/>
          </a:xfrm>
          <a:prstGeom prst="rect">
            <a:avLst/>
          </a:prstGeom>
          <a:noFill/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45420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8852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uk-UA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уроку: </a:t>
            </a:r>
            <a:r>
              <a:rPr lang="uk-UA" sz="3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uk-UA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Сульфатна кислота. Фізичні та        хімічні    властивості</a:t>
            </a:r>
            <a:r>
              <a:rPr lang="uk-U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dirty="0" smtClean="0"/>
          </a:p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 уроку</a:t>
            </a:r>
            <a:r>
              <a:rPr lang="uk-UA" b="1" i="1" dirty="0" smtClean="0"/>
              <a:t>:</a:t>
            </a:r>
          </a:p>
          <a:p>
            <a:r>
              <a:rPr lang="uk-UA" sz="2800" dirty="0" smtClean="0"/>
              <a:t>Вивчити фізичні й хімічні властивості;</a:t>
            </a:r>
          </a:p>
          <a:p>
            <a:pPr marL="0" indent="0">
              <a:buNone/>
            </a:pPr>
            <a:endParaRPr lang="uk-UA" sz="2800" dirty="0" smtClean="0"/>
          </a:p>
          <a:p>
            <a:r>
              <a:rPr lang="uk-UA" sz="2800" dirty="0" smtClean="0"/>
              <a:t>Повторити правила ТБ при роботі з кислотами;</a:t>
            </a:r>
          </a:p>
          <a:p>
            <a:pPr marL="0" indent="0">
              <a:buNone/>
            </a:pPr>
            <a:endParaRPr lang="uk-UA" sz="2800" dirty="0" smtClean="0"/>
          </a:p>
          <a:p>
            <a:r>
              <a:rPr lang="uk-UA" sz="2800" dirty="0" smtClean="0"/>
              <a:t>Закріпити навички складання електронного балансу та </a:t>
            </a:r>
            <a:r>
              <a:rPr lang="uk-UA" sz="2800" dirty="0" err="1" smtClean="0"/>
              <a:t>йонних</a:t>
            </a:r>
            <a:r>
              <a:rPr lang="uk-UA" sz="2800" dirty="0" smtClean="0"/>
              <a:t> рівнянь реакцій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27125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азбавление_серной_кислоты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428604"/>
            <a:ext cx="7339058" cy="5504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7349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/>
              <a:t/>
            </a:r>
            <a:br>
              <a:rPr lang="uk-UA" sz="2700" dirty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/>
              <a:t/>
            </a:r>
            <a:br>
              <a:rPr lang="uk-UA" sz="2700" dirty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/>
              <a:t/>
            </a:r>
            <a:br>
              <a:rPr lang="uk-UA" sz="2700" dirty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/>
              <a:t/>
            </a:r>
            <a:br>
              <a:rPr lang="uk-UA" sz="2700" dirty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/>
              <a:t/>
            </a:r>
            <a:br>
              <a:rPr lang="uk-UA" sz="2700" dirty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/>
              <a:t/>
            </a:r>
            <a:br>
              <a:rPr lang="uk-UA" sz="2700" dirty="0"/>
            </a:br>
            <a:r>
              <a:rPr lang="uk-UA" sz="3600" b="1" dirty="0" smtClean="0">
                <a:solidFill>
                  <a:srgbClr val="C00000"/>
                </a:solidFill>
              </a:rPr>
              <a:t>Користуючись </a:t>
            </a:r>
            <a:r>
              <a:rPr lang="uk-UA" sz="3600" b="1" dirty="0">
                <a:solidFill>
                  <a:srgbClr val="C00000"/>
                </a:solidFill>
              </a:rPr>
              <a:t>схемою складіть рівняння реакцій, що характеризують відомі вам властивості сульфатної </a:t>
            </a:r>
            <a:r>
              <a:rPr lang="uk-UA" sz="3600" b="1" dirty="0" smtClean="0">
                <a:solidFill>
                  <a:srgbClr val="C00000"/>
                </a:solidFill>
              </a:rPr>
              <a:t>кислоти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14791"/>
            <a:ext cx="8229600" cy="4709809"/>
          </a:xfrm>
        </p:spPr>
        <p:txBody>
          <a:bodyPr/>
          <a:lstStyle/>
          <a:p>
            <a:endParaRPr lang="uk-UA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3570665"/>
            <a:ext cx="2376264" cy="864096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H</a:t>
            </a:r>
            <a:r>
              <a:rPr lang="en-US" sz="36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600" b="1" dirty="0" smtClean="0">
                <a:solidFill>
                  <a:schemeClr val="tx1"/>
                </a:solidFill>
              </a:rPr>
              <a:t>SO</a:t>
            </a:r>
            <a:r>
              <a:rPr lang="en-US" sz="3600" b="1" baseline="-25000" dirty="0" smtClean="0">
                <a:solidFill>
                  <a:schemeClr val="tx1"/>
                </a:solidFill>
              </a:rPr>
              <a:t>4</a:t>
            </a:r>
            <a:endParaRPr lang="ru-RU" sz="3600" b="1" baseline="-250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3458125" y="3858697"/>
            <a:ext cx="21602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1791967"/>
            <a:ext cx="144016" cy="427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492862" y="1643363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519447" y="2896014"/>
            <a:ext cx="1080120" cy="264086"/>
          </a:xfrm>
          <a:prstGeom prst="rightArrow">
            <a:avLst>
              <a:gd name="adj1" fmla="val 4263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492862" y="5944739"/>
            <a:ext cx="1080120" cy="244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519447" y="4878878"/>
            <a:ext cx="1080120" cy="2484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948680" y="1391335"/>
            <a:ext cx="2699792" cy="792088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ДИСОЦІАЦІЯ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948680" y="2543750"/>
            <a:ext cx="2699792" cy="704528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Me(OH)</a:t>
            </a:r>
            <a:r>
              <a:rPr lang="en-US" sz="2800" b="1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ru-RU" sz="2800" b="1" baseline="-25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926126" y="3717032"/>
            <a:ext cx="2722346" cy="717729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</a:t>
            </a:r>
            <a:r>
              <a:rPr lang="en-US" sz="2800" b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800" b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ru-RU" sz="2800" b="1" baseline="-25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961794" y="4764377"/>
            <a:ext cx="2722346" cy="717729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</a:t>
            </a:r>
            <a:r>
              <a:rPr lang="en-US" sz="2800" b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</a:t>
            </a: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.з)</a:t>
            </a:r>
            <a:r>
              <a:rPr lang="uk-UA" sz="2800" b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baseline="-25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81249" y="5717688"/>
            <a:ext cx="2722346" cy="717729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</a:t>
            </a:r>
            <a:endParaRPr lang="ru-RU" sz="2800" b="1" baseline="-25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436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взаимодействие_серной_кислоты_с_металлам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785794"/>
            <a:ext cx="7600996" cy="57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4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430</TotalTime>
  <Words>343</Words>
  <Application>Microsoft Office PowerPoint</Application>
  <PresentationFormat>Экран (4:3)</PresentationFormat>
  <Paragraphs>144</Paragraphs>
  <Slides>15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Як настрій?</vt:lpstr>
      <vt:lpstr>Девіз уроку: Одягати, годувати та допомагати людям по господарству – одне з найважливіших завдань хімії</vt:lpstr>
      <vt:lpstr>«Експрес – тести»</vt:lpstr>
      <vt:lpstr>Презентация PowerPoint</vt:lpstr>
      <vt:lpstr>Презентация PowerPoint</vt:lpstr>
      <vt:lpstr>Тема уроку: «Сульфатна кислота. Фізичні та        хімічні    властивості»</vt:lpstr>
      <vt:lpstr>Презентация PowerPoint</vt:lpstr>
      <vt:lpstr>            Користуючись схемою складіть рівняння реакцій, що характеризують відомі вам властивості сульфатної кислоти</vt:lpstr>
      <vt:lpstr>Презентация PowerPoint</vt:lpstr>
      <vt:lpstr>Взаємодія концентрованої сульфатної кислоти з металами</vt:lpstr>
      <vt:lpstr>  Дописати рівняння реакцій  і урівняти методом електронного балансу</vt:lpstr>
      <vt:lpstr>Урівняти реакції методом електронного балансу</vt:lpstr>
      <vt:lpstr>Домашнє завдання</vt:lpstr>
      <vt:lpstr>Підбиття підсумків уроку</vt:lpstr>
      <vt:lpstr>Як настрій?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Альона</dc:creator>
  <cp:lastModifiedBy>Альона</cp:lastModifiedBy>
  <cp:revision>34</cp:revision>
  <dcterms:created xsi:type="dcterms:W3CDTF">2011-11-24T04:31:44Z</dcterms:created>
  <dcterms:modified xsi:type="dcterms:W3CDTF">2011-12-01T05:02:48Z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171741</vt:lpwstr>
  </property>
  <property fmtid="{D5CDD505-2E9C-101B-9397-08002B2CF9AE}" name="NXPowerLiteVersion" pid="3">
    <vt:lpwstr>D4.1.4</vt:lpwstr>
  </property>
</Properties>
</file>