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69D218-4B28-49E4-A291-A866DA092FB4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4A70B3-0BC2-4F43-9FA1-E4F82DD0E5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317643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Arial Black" pitchFamily="34" charset="0"/>
              </a:rPr>
              <a:t>Твердість води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7854696" cy="2980896"/>
          </a:xfrm>
        </p:spPr>
        <p:txBody>
          <a:bodyPr>
            <a:normAutofit/>
          </a:bodyPr>
          <a:lstStyle/>
          <a:p>
            <a:pPr algn="l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Мета: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ознайомлення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з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поняттям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“твердість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води”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,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вивчення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видів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твердості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води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та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методів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її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усунення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1029" name="Picture 5" descr="E:\МОЯ ПАПКА\Юля Зелінська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00438"/>
            <a:ext cx="3324243" cy="25315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23608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Що таке твердість води?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29634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    </a:t>
            </a: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Твердість води</a:t>
            </a:r>
            <a:r>
              <a:rPr lang="uk-UA" b="1" dirty="0" smtClean="0">
                <a:latin typeface="Bookman Old Style" pitchFamily="18" charset="0"/>
              </a:rPr>
              <a:t>, </a:t>
            </a:r>
            <a:r>
              <a:rPr lang="uk-UA" dirty="0" smtClean="0">
                <a:latin typeface="Bookman Old Style" pitchFamily="18" charset="0"/>
              </a:rPr>
              <a:t>зумовлена наявністю іонів кальцію </a:t>
            </a:r>
            <a:r>
              <a:rPr lang="uk-UA" dirty="0" err="1" smtClean="0">
                <a:latin typeface="Bookman Old Style" pitchFamily="18" charset="0"/>
              </a:rPr>
              <a:t>Са</a:t>
            </a:r>
            <a:r>
              <a:rPr lang="uk-UA" sz="2800" dirty="0" smtClean="0">
                <a:latin typeface="Bookman Old Style" pitchFamily="18" charset="0"/>
              </a:rPr>
              <a:t>(2+) та іонів магнію (М</a:t>
            </a:r>
            <a:r>
              <a:rPr lang="en-US" sz="2800" dirty="0" smtClean="0">
                <a:latin typeface="Bookman Old Style" pitchFamily="18" charset="0"/>
              </a:rPr>
              <a:t>g2+</a:t>
            </a:r>
            <a:r>
              <a:rPr lang="uk-UA" sz="2800" dirty="0" smtClean="0">
                <a:latin typeface="Bookman Old Style" pitchFamily="18" charset="0"/>
              </a:rPr>
              <a:t>), називається загальною твердістю </a:t>
            </a:r>
            <a:r>
              <a:rPr lang="uk-UA" sz="2800" dirty="0" err="1" smtClean="0">
                <a:latin typeface="Bookman Old Style" pitchFamily="18" charset="0"/>
              </a:rPr>
              <a:t>води.Чим</a:t>
            </a:r>
            <a:r>
              <a:rPr lang="uk-UA" sz="2800" dirty="0" smtClean="0">
                <a:latin typeface="Bookman Old Style" pitchFamily="18" charset="0"/>
              </a:rPr>
              <a:t> вищий вміст у воді цих </a:t>
            </a:r>
            <a:r>
              <a:rPr lang="uk-UA" sz="2800" dirty="0" err="1" smtClean="0">
                <a:latin typeface="Bookman Old Style" pitchFamily="18" charset="0"/>
              </a:rPr>
              <a:t>йонів</a:t>
            </a:r>
            <a:r>
              <a:rPr lang="uk-UA" sz="2800" dirty="0" smtClean="0">
                <a:latin typeface="Bookman Old Style" pitchFamily="18" charset="0"/>
              </a:rPr>
              <a:t>, ти більша твердість води.</a:t>
            </a:r>
          </a:p>
          <a:p>
            <a:pPr>
              <a:buNone/>
            </a:pPr>
            <a:endParaRPr lang="uk-UA" sz="28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800" b="1" dirty="0" smtClean="0">
                <a:latin typeface="Verdana" pitchFamily="34" charset="0"/>
              </a:rPr>
              <a:t>                </a:t>
            </a:r>
            <a:r>
              <a:rPr lang="uk-UA" sz="4200" b="1" dirty="0" smtClean="0">
                <a:latin typeface="Verdana" pitchFamily="34" charset="0"/>
              </a:rPr>
              <a:t> </a:t>
            </a:r>
            <a:r>
              <a:rPr lang="en-US" sz="5200" b="1" dirty="0" smtClean="0">
                <a:solidFill>
                  <a:srgbClr val="FFFF00"/>
                </a:solidFill>
                <a:latin typeface="Verdana" pitchFamily="34" charset="0"/>
              </a:rPr>
              <a:t>2+</a:t>
            </a:r>
            <a:r>
              <a:rPr lang="uk-UA" sz="5200" b="1" dirty="0" smtClean="0">
                <a:solidFill>
                  <a:srgbClr val="FFFF00"/>
                </a:solidFill>
                <a:latin typeface="Verdana" pitchFamily="34" charset="0"/>
              </a:rPr>
              <a:t>                     </a:t>
            </a:r>
            <a:r>
              <a:rPr lang="uk-UA" sz="5400" b="1" dirty="0" smtClean="0">
                <a:solidFill>
                  <a:srgbClr val="FFFF00"/>
                </a:solidFill>
                <a:latin typeface="Verdana" pitchFamily="34" charset="0"/>
              </a:rPr>
              <a:t>2+</a:t>
            </a:r>
          </a:p>
          <a:p>
            <a:pPr>
              <a:buNone/>
            </a:pPr>
            <a:r>
              <a:rPr lang="uk-UA" sz="9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latin typeface="Verdana" pitchFamily="34" charset="0"/>
              </a:rPr>
              <a:t>Mg</a:t>
            </a:r>
            <a:r>
              <a:rPr lang="uk-UA" sz="9600" b="1" dirty="0" smtClean="0">
                <a:solidFill>
                  <a:srgbClr val="FFFF00"/>
                </a:solidFill>
                <a:latin typeface="Verdana" pitchFamily="34" charset="0"/>
              </a:rPr>
              <a:t>           </a:t>
            </a:r>
            <a:r>
              <a:rPr lang="uk-UA" sz="9600" b="1" dirty="0" err="1" smtClean="0">
                <a:solidFill>
                  <a:srgbClr val="FFFF00"/>
                </a:solidFill>
                <a:latin typeface="Verdana" pitchFamily="34" charset="0"/>
              </a:rPr>
              <a:t>Са</a:t>
            </a:r>
            <a:endParaRPr lang="ru-RU" sz="96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pic>
        <p:nvPicPr>
          <p:cNvPr id="6146" name="Picture 2" descr="E:\МОЯ ПАПКА\Юля Зелінська\15515823_WPERM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00438"/>
            <a:ext cx="3011495" cy="294025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Твердість води зумовлена взаємодією карбон(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оксиду з карбонатами кальцію і магнію,</a:t>
            </a:r>
            <a:r>
              <a:rPr lang="uk-UA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перетворючи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їх  на розчинні кислі </a:t>
            </a:r>
            <a:r>
              <a:rPr lang="uk-UA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солі-гідрогенкарбонати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	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=Ca(HCO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Mg(HCO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2195249644_bf15c2bc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357430"/>
            <a:ext cx="2357454" cy="1718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G:\1243667025_v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2357430"/>
            <a:ext cx="2238391" cy="1678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52170"/>
          </a:xfrm>
        </p:spPr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     </a:t>
            </a:r>
            <a:r>
              <a:rPr lang="uk-UA" sz="5400" dirty="0" smtClean="0">
                <a:latin typeface="Arial Black" pitchFamily="34" charset="0"/>
              </a:rPr>
              <a:t>Види твердості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00108"/>
            <a:ext cx="6000792" cy="6143668"/>
          </a:xfrm>
        </p:spPr>
        <p:txBody>
          <a:bodyPr/>
          <a:lstStyle/>
          <a:p>
            <a:pPr>
              <a:buNone/>
            </a:pP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Загальна твердість води складається з </a:t>
            </a:r>
            <a:r>
              <a:rPr lang="uk-UA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карбонатної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(тимчасової) та </a:t>
            </a:r>
            <a:r>
              <a:rPr lang="uk-UA" sz="32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некарбонатної</a:t>
            </a:r>
            <a:r>
              <a:rPr lang="uk-UA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(сталої).</a:t>
            </a:r>
          </a:p>
          <a:p>
            <a:pPr>
              <a:buNone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Тверда вода непридатна майже для всіх галузей виробництва.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G:\wa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9" y="956452"/>
            <a:ext cx="2714612" cy="248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G:\wat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3857628"/>
            <a:ext cx="271464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G:\small_Камушки на дне воды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143116"/>
            <a:ext cx="3102000" cy="24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58973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Bookman Old Style" pitchFamily="18" charset="0"/>
              </a:rPr>
              <a:t>    </a:t>
            </a:r>
            <a:r>
              <a:rPr lang="uk-UA" dirty="0" smtClean="0">
                <a:solidFill>
                  <a:srgbClr val="FFFF00"/>
                </a:solidFill>
                <a:latin typeface="Bookman Old Style" pitchFamily="18" charset="0"/>
              </a:rPr>
              <a:t>Карбонатна твердість води </a:t>
            </a: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    </a:t>
            </a:r>
            <a:r>
              <a:rPr lang="uk-UA" sz="1800" dirty="0" smtClean="0">
                <a:latin typeface="Bookman Old Style" pitchFamily="18" charset="0"/>
              </a:rPr>
              <a:t>Спричиняється наявністю у воді кальцій і магній </a:t>
            </a:r>
            <a:r>
              <a:rPr lang="uk-UA" sz="1800" dirty="0" err="1" smtClean="0">
                <a:latin typeface="Bookman Old Style" pitchFamily="18" charset="0"/>
              </a:rPr>
              <a:t>гідрогенкарбонатів</a:t>
            </a:r>
            <a:r>
              <a:rPr lang="uk-UA" sz="1800" dirty="0" smtClean="0">
                <a:latin typeface="Bookman Old Style" pitchFamily="18" charset="0"/>
              </a:rPr>
              <a:t> </a:t>
            </a:r>
            <a:endParaRPr lang="en-US" sz="1800" dirty="0" smtClean="0">
              <a:latin typeface="Bookman Old Style" pitchFamily="18" charset="0"/>
            </a:endParaRPr>
          </a:p>
          <a:p>
            <a:pPr>
              <a:buNone/>
            </a:pPr>
            <a:endParaRPr lang="uk-UA" sz="1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Bookman Old Style" pitchFamily="18" charset="0"/>
              </a:rPr>
              <a:t>      усунення карбонатної твердості(</a:t>
            </a:r>
            <a:r>
              <a:rPr lang="uk-UA" sz="2400" b="1" dirty="0" err="1" smtClean="0">
                <a:latin typeface="Bookman Old Style" pitchFamily="18" charset="0"/>
              </a:rPr>
              <a:t>помякшення</a:t>
            </a:r>
            <a:r>
              <a:rPr lang="uk-UA" sz="2400" b="1" dirty="0" smtClean="0">
                <a:latin typeface="Bookman Old Style" pitchFamily="18" charset="0"/>
              </a:rPr>
              <a:t>):</a:t>
            </a:r>
            <a:endParaRPr lang="en-US" sz="2400" b="1" dirty="0" smtClean="0">
              <a:latin typeface="Bookman Old Style" pitchFamily="18" charset="0"/>
            </a:endParaRPr>
          </a:p>
          <a:p>
            <a:pPr>
              <a:buNone/>
            </a:pPr>
            <a:endParaRPr lang="uk-UA" sz="1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а)</a:t>
            </a:r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Кипятіння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води:</a:t>
            </a:r>
          </a:p>
          <a:p>
            <a:pPr>
              <a:buNone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=CaCO</a:t>
            </a:r>
            <a:r>
              <a:rPr lang="en-US" sz="1400" dirty="0" smtClean="0"/>
              <a:t>3</a:t>
            </a:r>
            <a:r>
              <a:rPr lang="uk-UA" sz="2000" dirty="0" smtClean="0">
                <a:latin typeface="Century Gothic"/>
              </a:rPr>
              <a:t>↓</a:t>
            </a:r>
            <a:r>
              <a:rPr lang="en-US" sz="2000" dirty="0" smtClean="0"/>
              <a:t>+CO</a:t>
            </a:r>
            <a:r>
              <a:rPr lang="en-US" sz="1400" dirty="0" smtClean="0"/>
              <a:t>2</a:t>
            </a:r>
            <a:r>
              <a:rPr lang="en-US" sz="2000" dirty="0" smtClean="0"/>
              <a:t>+H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</a:p>
          <a:p>
            <a:pPr>
              <a:buNone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=MgCO</a:t>
            </a:r>
            <a:r>
              <a:rPr lang="en-US" sz="1400" dirty="0" smtClean="0"/>
              <a:t>3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+CO</a:t>
            </a:r>
            <a:r>
              <a:rPr lang="en-US" sz="1400" dirty="0" smtClean="0"/>
              <a:t>2</a:t>
            </a:r>
            <a:r>
              <a:rPr lang="en-US" sz="2000" dirty="0" smtClean="0"/>
              <a:t>+H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</a:p>
          <a:p>
            <a:pPr>
              <a:buNone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=Mg(OH)</a:t>
            </a:r>
            <a:r>
              <a:rPr lang="en-US" sz="1400" dirty="0" smtClean="0"/>
              <a:t>2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2</a:t>
            </a:r>
          </a:p>
          <a:p>
            <a:pPr>
              <a:buNone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б)Додавання соди:</a:t>
            </a: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+Na</a:t>
            </a:r>
            <a:r>
              <a:rPr lang="en-US" sz="1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3</a:t>
            </a:r>
            <a:r>
              <a:rPr lang="en-US" sz="2000" dirty="0" smtClean="0"/>
              <a:t>=CaCO</a:t>
            </a:r>
            <a:r>
              <a:rPr lang="en-US" sz="1400" dirty="0" smtClean="0"/>
              <a:t>3</a:t>
            </a:r>
            <a:r>
              <a:rPr lang="en-US" sz="1400" dirty="0" smtClean="0"/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NaHCO</a:t>
            </a:r>
            <a:r>
              <a:rPr lang="en-US" sz="1400" dirty="0" smtClean="0"/>
              <a:t>3</a:t>
            </a:r>
          </a:p>
          <a:p>
            <a:pPr>
              <a:buNone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+Na</a:t>
            </a:r>
            <a:r>
              <a:rPr lang="en-US" sz="1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3</a:t>
            </a:r>
            <a:r>
              <a:rPr lang="en-US" sz="2000" dirty="0" smtClean="0"/>
              <a:t>=MgCO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NaHCO</a:t>
            </a:r>
            <a:r>
              <a:rPr lang="en-US" sz="1400" dirty="0" smtClean="0"/>
              <a:t>3</a:t>
            </a:r>
          </a:p>
          <a:p>
            <a:pPr>
              <a:buNone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в)Д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давання гашеного вапна(у промисловості):</a:t>
            </a:r>
          </a:p>
          <a:p>
            <a:pPr>
              <a:buNone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+Ca(OH)</a:t>
            </a:r>
            <a:r>
              <a:rPr lang="en-US" sz="1400" dirty="0" smtClean="0"/>
              <a:t>2</a:t>
            </a:r>
            <a:r>
              <a:rPr lang="en-US" sz="2000" dirty="0" smtClean="0"/>
              <a:t>=</a:t>
            </a:r>
            <a:r>
              <a:rPr lang="en-US" sz="2400" dirty="0" smtClean="0"/>
              <a:t>2</a:t>
            </a:r>
            <a:r>
              <a:rPr lang="en-US" sz="2000" dirty="0" smtClean="0"/>
              <a:t>CaCO</a:t>
            </a:r>
            <a:r>
              <a:rPr lang="en-US" sz="1400" dirty="0" smtClean="0"/>
              <a:t>3 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  <a:endParaRPr lang="uk-UA" sz="2000" dirty="0" smtClean="0"/>
          </a:p>
          <a:p>
            <a:pPr>
              <a:buNone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+Ca(OH)</a:t>
            </a:r>
            <a:r>
              <a:rPr lang="en-US" sz="1400" dirty="0" smtClean="0"/>
              <a:t>2</a:t>
            </a:r>
            <a:r>
              <a:rPr lang="en-US" sz="2000" dirty="0" smtClean="0"/>
              <a:t>=CaCO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+MgCO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  <a:endParaRPr lang="ru-RU" sz="2000" dirty="0"/>
          </a:p>
        </p:txBody>
      </p:sp>
      <p:pic>
        <p:nvPicPr>
          <p:cNvPr id="1026" name="Picture 2" descr="G:\S-WM-2009-02-12-TeaKattle-5K4Z09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3929090" cy="2884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Bookman Old Style" pitchFamily="18" charset="0"/>
              </a:rPr>
              <a:t>Нек</a:t>
            </a:r>
            <a:r>
              <a:rPr lang="uk-UA" dirty="0" err="1" smtClean="0">
                <a:solidFill>
                  <a:srgbClr val="FFFF00"/>
                </a:solidFill>
                <a:latin typeface="Bookman Old Style" pitchFamily="18" charset="0"/>
              </a:rPr>
              <a:t>арбонатна</a:t>
            </a:r>
            <a:r>
              <a:rPr lang="uk-UA" dirty="0" smtClean="0">
                <a:solidFill>
                  <a:srgbClr val="FFFF00"/>
                </a:solidFill>
                <a:latin typeface="Bookman Old Style" pitchFamily="18" charset="0"/>
              </a:rPr>
              <a:t> твердість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547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uk-UA" sz="20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uk-UA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uk-UA" sz="2000" b="1" dirty="0" smtClean="0">
                <a:ln/>
              </a:rPr>
              <a:t>Обумовлюється наявністю у воді сульфат магнію, хлоридів, нітратів кальцію і магнію.</a:t>
            </a:r>
            <a:endParaRPr lang="en-US" sz="2000" b="1" dirty="0" smtClean="0">
              <a:ln/>
            </a:endParaRPr>
          </a:p>
          <a:p>
            <a:pPr>
              <a:buNone/>
            </a:pPr>
            <a:endParaRPr lang="uk-UA" sz="2000" b="1" dirty="0" smtClean="0">
              <a:ln/>
            </a:endParaRPr>
          </a:p>
          <a:p>
            <a:pPr>
              <a:buNone/>
            </a:pPr>
            <a:r>
              <a:rPr lang="uk-UA" sz="2000" b="1" dirty="0" smtClean="0">
                <a:ln/>
              </a:rPr>
              <a:t>   </a:t>
            </a:r>
            <a:r>
              <a:rPr lang="en-US" sz="2000" b="1" dirty="0" smtClean="0">
                <a:ln/>
              </a:rPr>
              <a:t>  </a:t>
            </a:r>
            <a:r>
              <a:rPr lang="uk-UA" sz="2000" b="1" dirty="0" smtClean="0">
                <a:ln/>
              </a:rPr>
              <a:t> </a:t>
            </a:r>
            <a:r>
              <a:rPr lang="uk-UA" sz="2400" b="1" dirty="0" smtClean="0">
                <a:ln/>
              </a:rPr>
              <a:t>Усунення </a:t>
            </a:r>
            <a:r>
              <a:rPr lang="uk-UA" sz="2400" b="1" dirty="0" err="1" smtClean="0">
                <a:ln/>
              </a:rPr>
              <a:t>некарбонатної</a:t>
            </a:r>
            <a:r>
              <a:rPr lang="uk-UA" sz="2400" b="1" dirty="0" smtClean="0">
                <a:ln/>
              </a:rPr>
              <a:t> твердості води:</a:t>
            </a:r>
            <a:endParaRPr lang="en-US" sz="2400" b="1" dirty="0" smtClean="0">
              <a:ln/>
            </a:endParaRPr>
          </a:p>
          <a:p>
            <a:pPr>
              <a:buNone/>
            </a:pPr>
            <a:endParaRPr lang="uk-UA" sz="2000" b="1" dirty="0" smtClean="0">
              <a:ln/>
            </a:endParaRPr>
          </a:p>
          <a:p>
            <a:pPr>
              <a:buNone/>
            </a:pPr>
            <a:r>
              <a:rPr lang="uk-UA" sz="24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а)Содовий метод</a:t>
            </a:r>
            <a:r>
              <a:rPr lang="uk-UA" sz="20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b="1" dirty="0" smtClean="0">
                <a:ln/>
              </a:rPr>
              <a:t>CaSO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=CaCO</a:t>
            </a:r>
            <a:r>
              <a:rPr lang="en-US" sz="1400" b="1" dirty="0" smtClean="0">
                <a:ln/>
              </a:rPr>
              <a:t>3</a:t>
            </a:r>
            <a:r>
              <a:rPr lang="uk-UA" sz="14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</a:p>
          <a:p>
            <a:pPr>
              <a:buNone/>
            </a:pPr>
            <a:r>
              <a:rPr lang="en-US" sz="2000" b="1" dirty="0" smtClean="0">
                <a:ln/>
              </a:rPr>
              <a:t>MgSO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=MgCO</a:t>
            </a:r>
            <a:r>
              <a:rPr lang="en-US" sz="1400" b="1" dirty="0" smtClean="0">
                <a:ln/>
              </a:rPr>
              <a:t>3</a:t>
            </a:r>
            <a:r>
              <a:rPr lang="uk-UA" sz="14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</a:p>
          <a:p>
            <a:pPr>
              <a:buNone/>
            </a:pPr>
            <a:r>
              <a:rPr lang="en-US" sz="2000" b="1" dirty="0" smtClean="0">
                <a:ln/>
              </a:rPr>
              <a:t>CaCI2+Na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=CaCO</a:t>
            </a:r>
            <a:r>
              <a:rPr lang="en-US" sz="1400" b="1" dirty="0" smtClean="0">
                <a:ln/>
              </a:rPr>
              <a:t>3 </a:t>
            </a:r>
            <a:r>
              <a:rPr lang="uk-UA" sz="20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</a:t>
            </a:r>
            <a:r>
              <a:rPr lang="en-US" sz="2000" b="1" dirty="0" err="1" smtClean="0">
                <a:ln/>
              </a:rPr>
              <a:t>NaCI</a:t>
            </a:r>
            <a:endParaRPr lang="en-US" sz="2000" b="1" dirty="0" smtClean="0">
              <a:ln/>
            </a:endParaRPr>
          </a:p>
          <a:p>
            <a:pPr>
              <a:buNone/>
            </a:pPr>
            <a:endParaRPr lang="uk-UA" sz="2000" b="1" dirty="0" smtClean="0">
              <a:ln/>
            </a:endParaRPr>
          </a:p>
          <a:p>
            <a:pPr>
              <a:buNone/>
            </a:pPr>
            <a:r>
              <a:rPr lang="uk-UA" sz="24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б)Фосфатний метод:</a:t>
            </a:r>
          </a:p>
          <a:p>
            <a:pPr>
              <a:buNone/>
            </a:pPr>
            <a:r>
              <a:rPr lang="en-US" sz="2000" b="1" dirty="0" smtClean="0">
                <a:ln/>
              </a:rPr>
              <a:t>3CaSO</a:t>
            </a:r>
            <a:r>
              <a:rPr lang="en-US" sz="1400" b="1" dirty="0" smtClean="0">
                <a:ln/>
              </a:rPr>
              <a:t>4</a:t>
            </a:r>
            <a:r>
              <a:rPr lang="uk-UA" sz="2000" b="1" dirty="0" smtClean="0">
                <a:ln/>
              </a:rPr>
              <a:t>+</a:t>
            </a:r>
            <a:r>
              <a:rPr lang="en-US" sz="2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Na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=Ca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(PO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)</a:t>
            </a:r>
            <a:r>
              <a:rPr lang="en-US" sz="1400" b="1" dirty="0" smtClean="0">
                <a:ln/>
              </a:rPr>
              <a:t>2</a:t>
            </a:r>
            <a:r>
              <a:rPr lang="uk-UA" sz="2000" b="1" dirty="0" smtClean="0">
                <a:ln/>
                <a:latin typeface="Century Gothic"/>
              </a:rPr>
              <a:t>↓</a:t>
            </a:r>
            <a:r>
              <a:rPr lang="uk-UA" sz="2000" b="1" dirty="0" smtClean="0">
                <a:ln/>
              </a:rPr>
              <a:t>+3</a:t>
            </a:r>
            <a:r>
              <a:rPr lang="en-US" sz="2000" b="1" dirty="0" smtClean="0">
                <a:ln/>
              </a:rPr>
              <a:t>NaSO</a:t>
            </a:r>
            <a:r>
              <a:rPr lang="en-US" sz="1400" b="1" dirty="0" smtClean="0">
                <a:ln/>
              </a:rPr>
              <a:t>4</a:t>
            </a:r>
          </a:p>
          <a:p>
            <a:pPr>
              <a:buNone/>
            </a:pPr>
            <a:r>
              <a:rPr lang="en-US" sz="2000" b="1" dirty="0" smtClean="0">
                <a:ln/>
              </a:rPr>
              <a:t>3MgSO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</a:t>
            </a:r>
            <a:r>
              <a:rPr lang="en-US" sz="2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Na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=Mg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(PO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)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  <a:endParaRPr lang="ru-RU" sz="1400" b="1" dirty="0">
              <a:ln/>
            </a:endParaRPr>
          </a:p>
        </p:txBody>
      </p:sp>
      <p:pic>
        <p:nvPicPr>
          <p:cNvPr id="4098" name="Picture 2" descr="G: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19806"/>
            <a:ext cx="3929058" cy="3427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857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Підготовила</a:t>
            </a:r>
          </a:p>
          <a:p>
            <a:pPr>
              <a:buNone/>
            </a:pPr>
            <a:endParaRPr lang="uk-UA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Зелінська   Юлія   Ігорівна</a:t>
            </a:r>
          </a:p>
          <a:p>
            <a:pPr algn="ctr">
              <a:buNone/>
            </a:pPr>
            <a:endParaRPr lang="uk-UA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10-Б клас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100" name="Picture 4" descr="E:\МОЯ ПАПКА\Юля Зелінська\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6072230" cy="37899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234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Твердість води</vt:lpstr>
      <vt:lpstr>Що таке твердість води?</vt:lpstr>
      <vt:lpstr>Слайд 3</vt:lpstr>
      <vt:lpstr>     Види твердості</vt:lpstr>
      <vt:lpstr>    Карбонатна твердість води </vt:lpstr>
      <vt:lpstr>Некарбонатна твердість води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Твердість води</dc:title>
  <dc:creator>Зелінська Юлія</dc:creator>
  <cp:lastModifiedBy>Admin</cp:lastModifiedBy>
  <cp:revision>36</cp:revision>
  <dcterms:created xsi:type="dcterms:W3CDTF">2000-12-15T16:38:46Z</dcterms:created>
  <dcterms:modified xsi:type="dcterms:W3CDTF">2009-12-24T19:52:57Z</dcterms:modified>
</cp:coreProperties>
</file>