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FF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D218-4B28-49E4-A291-A866DA092FB4}" type="datetimeFigureOut">
              <a:rPr lang="ru-RU" smtClean="0"/>
              <a:pPr/>
              <a:t>24.12.2009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A70B3-0BC2-4F43-9FA1-E4F82DD0E5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D218-4B28-49E4-A291-A866DA092FB4}" type="datetimeFigureOut">
              <a:rPr lang="ru-RU" smtClean="0"/>
              <a:pPr/>
              <a:t>24.12.2009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A70B3-0BC2-4F43-9FA1-E4F82DD0E5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D218-4B28-49E4-A291-A866DA092FB4}" type="datetimeFigureOut">
              <a:rPr lang="ru-RU" smtClean="0"/>
              <a:pPr/>
              <a:t>24.12.2009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A70B3-0BC2-4F43-9FA1-E4F82DD0E5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D218-4B28-49E4-A291-A866DA092FB4}" type="datetimeFigureOut">
              <a:rPr lang="ru-RU" smtClean="0"/>
              <a:pPr/>
              <a:t>24.12.2009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A70B3-0BC2-4F43-9FA1-E4F82DD0E5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D218-4B28-49E4-A291-A866DA092FB4}" type="datetimeFigureOut">
              <a:rPr lang="ru-RU" smtClean="0"/>
              <a:pPr/>
              <a:t>24.12.2009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A70B3-0BC2-4F43-9FA1-E4F82DD0E5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D218-4B28-49E4-A291-A866DA092FB4}" type="datetimeFigureOut">
              <a:rPr lang="ru-RU" smtClean="0"/>
              <a:pPr/>
              <a:t>24.12.2009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A70B3-0BC2-4F43-9FA1-E4F82DD0E5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D218-4B28-49E4-A291-A866DA092FB4}" type="datetimeFigureOut">
              <a:rPr lang="ru-RU" smtClean="0"/>
              <a:pPr/>
              <a:t>24.12.2009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A70B3-0BC2-4F43-9FA1-E4F82DD0E5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D218-4B28-49E4-A291-A866DA092FB4}" type="datetimeFigureOut">
              <a:rPr lang="ru-RU" smtClean="0"/>
              <a:pPr/>
              <a:t>24.12.2009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A70B3-0BC2-4F43-9FA1-E4F82DD0E5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D218-4B28-49E4-A291-A866DA092FB4}" type="datetimeFigureOut">
              <a:rPr lang="ru-RU" smtClean="0"/>
              <a:pPr/>
              <a:t>24.12.2009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A70B3-0BC2-4F43-9FA1-E4F82DD0E5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D218-4B28-49E4-A291-A866DA092FB4}" type="datetimeFigureOut">
              <a:rPr lang="ru-RU" smtClean="0"/>
              <a:pPr/>
              <a:t>24.12.2009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A70B3-0BC2-4F43-9FA1-E4F82DD0E5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D218-4B28-49E4-A291-A866DA092FB4}" type="datetimeFigureOut">
              <a:rPr lang="ru-RU" smtClean="0"/>
              <a:pPr/>
              <a:t>24.12.2009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54A70B3-0BC2-4F43-9FA1-E4F82DD0E56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F69D218-4B28-49E4-A291-A866DA092FB4}" type="datetimeFigureOut">
              <a:rPr lang="ru-RU" smtClean="0"/>
              <a:pPr/>
              <a:t>24.12.2009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54A70B3-0BC2-4F43-9FA1-E4F82DD0E565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1000" r="-3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0"/>
            <a:ext cx="8062912" cy="1317643"/>
          </a:xfrm>
        </p:spPr>
        <p:txBody>
          <a:bodyPr>
            <a:normAutofit/>
          </a:bodyPr>
          <a:lstStyle/>
          <a:p>
            <a:pPr algn="ctr"/>
            <a:r>
              <a:rPr lang="uk-UA" sz="6600" dirty="0" smtClean="0">
                <a:latin typeface="Arial Black" pitchFamily="34" charset="0"/>
              </a:rPr>
              <a:t>Твердість води</a:t>
            </a:r>
            <a:endParaRPr lang="ru-RU" sz="6600" dirty="0"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1357298"/>
            <a:ext cx="7854696" cy="2980896"/>
          </a:xfrm>
        </p:spPr>
        <p:txBody>
          <a:bodyPr>
            <a:normAutofit/>
          </a:bodyPr>
          <a:lstStyle/>
          <a:p>
            <a:pPr algn="l"/>
            <a:r>
              <a:rPr lang="uk-UA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Monotype Corsiva" pitchFamily="66" charset="0"/>
              </a:rPr>
              <a:t>Мета: 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Monotype Corsiva" pitchFamily="66" charset="0"/>
              </a:rPr>
              <a:t> </a:t>
            </a:r>
            <a:r>
              <a:rPr lang="uk-UA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Monotype Corsiva" pitchFamily="66" charset="0"/>
              </a:rPr>
              <a:t>ознайомлення 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Monotype Corsiva" pitchFamily="66" charset="0"/>
              </a:rPr>
              <a:t> </a:t>
            </a:r>
            <a:r>
              <a:rPr lang="uk-UA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Monotype Corsiva" pitchFamily="66" charset="0"/>
              </a:rPr>
              <a:t>з 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Monotype Corsiva" pitchFamily="66" charset="0"/>
              </a:rPr>
              <a:t> </a:t>
            </a:r>
            <a:r>
              <a:rPr lang="uk-UA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Monotype Corsiva" pitchFamily="66" charset="0"/>
              </a:rPr>
              <a:t>поняттям 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Monotype Corsiva" pitchFamily="66" charset="0"/>
              </a:rPr>
              <a:t> </a:t>
            </a:r>
            <a:r>
              <a:rPr lang="uk-UA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Monotype Corsiva" pitchFamily="66" charset="0"/>
              </a:rPr>
              <a:t>“твердість</a:t>
            </a:r>
            <a:r>
              <a:rPr lang="uk-UA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Monotype Corsiva" pitchFamily="66" charset="0"/>
              </a:rPr>
              <a:t> </a:t>
            </a:r>
            <a:r>
              <a:rPr lang="uk-UA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Monotype Corsiva" pitchFamily="66" charset="0"/>
              </a:rPr>
              <a:t>води”</a:t>
            </a:r>
            <a:r>
              <a:rPr lang="uk-UA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Monotype Corsiva" pitchFamily="66" charset="0"/>
              </a:rPr>
              <a:t>, 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Monotype Corsiva" pitchFamily="66" charset="0"/>
              </a:rPr>
              <a:t> </a:t>
            </a:r>
            <a:r>
              <a:rPr lang="uk-UA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Monotype Corsiva" pitchFamily="66" charset="0"/>
              </a:rPr>
              <a:t>вивчення 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Monotype Corsiva" pitchFamily="66" charset="0"/>
              </a:rPr>
              <a:t> </a:t>
            </a:r>
            <a:r>
              <a:rPr lang="uk-UA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Monotype Corsiva" pitchFamily="66" charset="0"/>
              </a:rPr>
              <a:t>видів 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Monotype Corsiva" pitchFamily="66" charset="0"/>
              </a:rPr>
              <a:t> </a:t>
            </a:r>
            <a:r>
              <a:rPr lang="uk-UA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Monotype Corsiva" pitchFamily="66" charset="0"/>
              </a:rPr>
              <a:t>твердості 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Monotype Corsiva" pitchFamily="66" charset="0"/>
              </a:rPr>
              <a:t> </a:t>
            </a:r>
            <a:r>
              <a:rPr lang="uk-UA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Monotype Corsiva" pitchFamily="66" charset="0"/>
              </a:rPr>
              <a:t>води 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Monotype Corsiva" pitchFamily="66" charset="0"/>
              </a:rPr>
              <a:t> </a:t>
            </a:r>
            <a:r>
              <a:rPr lang="uk-UA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Monotype Corsiva" pitchFamily="66" charset="0"/>
              </a:rPr>
              <a:t>та 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Monotype Corsiva" pitchFamily="66" charset="0"/>
              </a:rPr>
              <a:t> </a:t>
            </a:r>
            <a:r>
              <a:rPr lang="uk-UA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Monotype Corsiva" pitchFamily="66" charset="0"/>
              </a:rPr>
              <a:t>методів 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Monotype Corsiva" pitchFamily="66" charset="0"/>
              </a:rPr>
              <a:t> </a:t>
            </a:r>
            <a:r>
              <a:rPr lang="uk-UA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Monotype Corsiva" pitchFamily="66" charset="0"/>
              </a:rPr>
              <a:t>її 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Monotype Corsiva" pitchFamily="66" charset="0"/>
              </a:rPr>
              <a:t> </a:t>
            </a:r>
            <a:r>
              <a:rPr lang="uk-UA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Monotype Corsiva" pitchFamily="66" charset="0"/>
              </a:rPr>
              <a:t>усунення</a:t>
            </a:r>
            <a:endParaRPr lang="ru-RU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Monotype Corsiva" pitchFamily="66" charset="0"/>
            </a:endParaRPr>
          </a:p>
        </p:txBody>
      </p:sp>
      <p:pic>
        <p:nvPicPr>
          <p:cNvPr id="1029" name="Picture 5" descr="E:\МОЯ ПАПКА\Юля Зелінська\images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3500438"/>
            <a:ext cx="3324243" cy="2531539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200"/>
                            </p:stCondLst>
                            <p:childTnLst>
                              <p:par>
                                <p:cTn id="11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000"/>
                            </p:stCondLst>
                            <p:childTnLst>
                              <p:par>
                                <p:cTn id="17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023608"/>
          </a:xfrm>
        </p:spPr>
        <p:txBody>
          <a:bodyPr/>
          <a:lstStyle/>
          <a:p>
            <a:pPr algn="ctr"/>
            <a:r>
              <a:rPr lang="uk-UA" i="1" dirty="0" smtClean="0">
                <a:solidFill>
                  <a:schemeClr val="tx1"/>
                </a:solidFill>
              </a:rPr>
              <a:t>Що таке твердість води?</a:t>
            </a: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36"/>
            <a:ext cx="8729634" cy="4572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uk-UA" b="1" dirty="0" smtClean="0"/>
              <a:t>    </a:t>
            </a:r>
            <a:r>
              <a:rPr lang="uk-UA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Bookman Old Style" pitchFamily="18" charset="0"/>
              </a:rPr>
              <a:t>Твердість води</a:t>
            </a:r>
            <a:r>
              <a:rPr lang="uk-UA" b="1" dirty="0" smtClean="0">
                <a:latin typeface="Bookman Old Style" pitchFamily="18" charset="0"/>
              </a:rPr>
              <a:t>, </a:t>
            </a:r>
            <a:r>
              <a:rPr lang="uk-UA" dirty="0" smtClean="0">
                <a:latin typeface="Bookman Old Style" pitchFamily="18" charset="0"/>
              </a:rPr>
              <a:t>зумовлена наявністю іонів кальцію </a:t>
            </a:r>
            <a:r>
              <a:rPr lang="uk-UA" dirty="0" err="1" smtClean="0">
                <a:latin typeface="Bookman Old Style" pitchFamily="18" charset="0"/>
              </a:rPr>
              <a:t>Са</a:t>
            </a:r>
            <a:r>
              <a:rPr lang="uk-UA" sz="2800" dirty="0" smtClean="0">
                <a:latin typeface="Bookman Old Style" pitchFamily="18" charset="0"/>
              </a:rPr>
              <a:t>(2+) та іонів магнію (М</a:t>
            </a:r>
            <a:r>
              <a:rPr lang="en-US" sz="2800" dirty="0" smtClean="0">
                <a:latin typeface="Bookman Old Style" pitchFamily="18" charset="0"/>
              </a:rPr>
              <a:t>g2+</a:t>
            </a:r>
            <a:r>
              <a:rPr lang="uk-UA" sz="2800" dirty="0" smtClean="0">
                <a:latin typeface="Bookman Old Style" pitchFamily="18" charset="0"/>
              </a:rPr>
              <a:t>), називається загальною твердістю </a:t>
            </a:r>
            <a:r>
              <a:rPr lang="uk-UA" sz="2800" dirty="0" err="1" smtClean="0">
                <a:latin typeface="Bookman Old Style" pitchFamily="18" charset="0"/>
              </a:rPr>
              <a:t>води.Чим</a:t>
            </a:r>
            <a:r>
              <a:rPr lang="uk-UA" sz="2800" dirty="0" smtClean="0">
                <a:latin typeface="Bookman Old Style" pitchFamily="18" charset="0"/>
              </a:rPr>
              <a:t> вищий вміст у воді цих </a:t>
            </a:r>
            <a:r>
              <a:rPr lang="uk-UA" sz="2800" dirty="0" err="1" smtClean="0">
                <a:latin typeface="Bookman Old Style" pitchFamily="18" charset="0"/>
              </a:rPr>
              <a:t>йонів</a:t>
            </a:r>
            <a:r>
              <a:rPr lang="uk-UA" sz="2800" dirty="0" smtClean="0">
                <a:latin typeface="Bookman Old Style" pitchFamily="18" charset="0"/>
              </a:rPr>
              <a:t>, ти більша твердість води.</a:t>
            </a:r>
          </a:p>
          <a:p>
            <a:pPr>
              <a:buNone/>
            </a:pPr>
            <a:endParaRPr lang="uk-UA" sz="2800" b="1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uk-UA" sz="2800" b="1" dirty="0" smtClean="0">
                <a:latin typeface="Verdana" pitchFamily="34" charset="0"/>
              </a:rPr>
              <a:t>                </a:t>
            </a:r>
            <a:r>
              <a:rPr lang="uk-UA" sz="4200" b="1" dirty="0" smtClean="0">
                <a:latin typeface="Verdana" pitchFamily="34" charset="0"/>
              </a:rPr>
              <a:t> </a:t>
            </a:r>
            <a:r>
              <a:rPr lang="en-US" sz="5200" b="1" dirty="0" smtClean="0">
                <a:solidFill>
                  <a:srgbClr val="FFFF00"/>
                </a:solidFill>
                <a:latin typeface="Verdana" pitchFamily="34" charset="0"/>
              </a:rPr>
              <a:t>2+</a:t>
            </a:r>
            <a:r>
              <a:rPr lang="uk-UA" sz="5200" b="1" dirty="0" smtClean="0">
                <a:solidFill>
                  <a:srgbClr val="FFFF00"/>
                </a:solidFill>
                <a:latin typeface="Verdana" pitchFamily="34" charset="0"/>
              </a:rPr>
              <a:t>                     </a:t>
            </a:r>
            <a:r>
              <a:rPr lang="uk-UA" sz="5400" b="1" dirty="0" smtClean="0">
                <a:solidFill>
                  <a:srgbClr val="FFFF00"/>
                </a:solidFill>
                <a:latin typeface="Verdana" pitchFamily="34" charset="0"/>
              </a:rPr>
              <a:t>2+</a:t>
            </a:r>
          </a:p>
          <a:p>
            <a:pPr>
              <a:buNone/>
            </a:pPr>
            <a:r>
              <a:rPr lang="uk-UA" sz="9600" b="1" dirty="0" smtClean="0">
                <a:solidFill>
                  <a:srgbClr val="FFFF00"/>
                </a:solidFill>
                <a:latin typeface="Verdana" pitchFamily="34" charset="0"/>
              </a:rPr>
              <a:t> </a:t>
            </a:r>
            <a:r>
              <a:rPr lang="en-US" sz="9600" b="1" dirty="0" smtClean="0">
                <a:solidFill>
                  <a:srgbClr val="FFFF00"/>
                </a:solidFill>
                <a:latin typeface="Verdana" pitchFamily="34" charset="0"/>
              </a:rPr>
              <a:t>Mg</a:t>
            </a:r>
            <a:r>
              <a:rPr lang="uk-UA" sz="9600" b="1" dirty="0" smtClean="0">
                <a:solidFill>
                  <a:srgbClr val="FFFF00"/>
                </a:solidFill>
                <a:latin typeface="Verdana" pitchFamily="34" charset="0"/>
              </a:rPr>
              <a:t>           </a:t>
            </a:r>
            <a:r>
              <a:rPr lang="uk-UA" sz="9600" b="1" dirty="0" err="1" smtClean="0">
                <a:solidFill>
                  <a:srgbClr val="FFFF00"/>
                </a:solidFill>
                <a:latin typeface="Verdana" pitchFamily="34" charset="0"/>
              </a:rPr>
              <a:t>Са</a:t>
            </a:r>
            <a:endParaRPr lang="ru-RU" sz="9600" b="1" dirty="0">
              <a:solidFill>
                <a:srgbClr val="FFFF00"/>
              </a:solidFill>
              <a:latin typeface="Verdana" pitchFamily="34" charset="0"/>
            </a:endParaRPr>
          </a:p>
        </p:txBody>
      </p:sp>
      <p:pic>
        <p:nvPicPr>
          <p:cNvPr id="6146" name="Picture 2" descr="E:\МОЯ ПАПКА\Юля Зелінська\15515823_WPERMS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43240" y="3500438"/>
            <a:ext cx="3011495" cy="2940255"/>
          </a:xfrm>
          <a:prstGeom prst="rect">
            <a:avLst/>
          </a:prstGeom>
          <a:noFill/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85794"/>
            <a:ext cx="9144000" cy="578645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uk-UA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Твердість води зумовлена взаємодією карбон(</a:t>
            </a:r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uk-UA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 оксиду з карбонатами кальцію і магнію,</a:t>
            </a:r>
            <a:r>
              <a:rPr lang="uk-UA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перетворючи</a:t>
            </a:r>
            <a:r>
              <a:rPr lang="uk-UA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їх  на розчинні кислі </a:t>
            </a:r>
            <a:r>
              <a:rPr lang="uk-UA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солі-гідрогенкарбонати</a:t>
            </a:r>
            <a:endParaRPr lang="en-US" sz="28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	 </a:t>
            </a:r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2+</a:t>
            </a:r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↔</a:t>
            </a:r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>
              <a:buNone/>
            </a:pPr>
            <a:endParaRPr lang="en-US" sz="18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CaCO</a:t>
            </a:r>
            <a:r>
              <a:rPr lang="en-US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=Ca(HCO</a:t>
            </a:r>
            <a:r>
              <a:rPr lang="en-US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>
              <a:buNone/>
            </a:pPr>
            <a:endParaRPr lang="en-US" sz="18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Mg(HCO</a:t>
            </a:r>
            <a:r>
              <a:rPr lang="en-US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endParaRPr lang="ru-RU" sz="1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G:\2195249644_bf15c2bc7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26" y="2357430"/>
            <a:ext cx="2357454" cy="171862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2" name="Picture 4" descr="G:\1243667025_vo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7" y="2357430"/>
            <a:ext cx="2238391" cy="167879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952170"/>
          </a:xfrm>
        </p:spPr>
        <p:txBody>
          <a:bodyPr/>
          <a:lstStyle/>
          <a:p>
            <a:r>
              <a:rPr lang="uk-UA" dirty="0" smtClean="0">
                <a:latin typeface="Arial Black" pitchFamily="34" charset="0"/>
              </a:rPr>
              <a:t>     </a:t>
            </a:r>
            <a:r>
              <a:rPr lang="uk-UA" sz="5400" dirty="0" smtClean="0">
                <a:latin typeface="Arial Black" pitchFamily="34" charset="0"/>
              </a:rPr>
              <a:t>Види твердості</a:t>
            </a:r>
            <a:endParaRPr lang="ru-RU" sz="5400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214346" y="1000108"/>
            <a:ext cx="6000792" cy="6143668"/>
          </a:xfrm>
        </p:spPr>
        <p:txBody>
          <a:bodyPr/>
          <a:lstStyle/>
          <a:p>
            <a:pPr>
              <a:buNone/>
            </a:pPr>
            <a:r>
              <a:rPr lang="uk-UA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  </a:t>
            </a:r>
            <a:r>
              <a:rPr lang="uk-UA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Загальна твердість води складається з </a:t>
            </a:r>
            <a:r>
              <a:rPr lang="uk-UA" sz="3200" b="1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карбонатної </a:t>
            </a:r>
            <a:r>
              <a:rPr lang="uk-UA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(тимчасової) та </a:t>
            </a:r>
            <a:r>
              <a:rPr lang="uk-UA" sz="3200" b="1" u="sng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некарбонатної</a:t>
            </a:r>
            <a:r>
              <a:rPr lang="uk-UA" sz="3200" b="1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uk-UA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(сталої).</a:t>
            </a:r>
          </a:p>
          <a:p>
            <a:pPr>
              <a:buNone/>
            </a:pPr>
            <a:r>
              <a:rPr lang="uk-UA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  Тверда вода непридатна майже для всіх галузей виробництва. </a:t>
            </a:r>
            <a:endParaRPr lang="ru-RU" sz="32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3074" name="Picture 2" descr="G:\wate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9" y="956452"/>
            <a:ext cx="2714612" cy="24883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5" name="Picture 3" descr="G:\water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56" y="3857628"/>
            <a:ext cx="2714644" cy="27146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6" name="Picture 4" descr="G:\small_Камушки на дне воды.jpg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43372" y="2143116"/>
            <a:ext cx="3102000" cy="2481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7494"/>
            <a:ext cx="9144000" cy="589738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latin typeface="Bookman Old Style" pitchFamily="18" charset="0"/>
              </a:rPr>
              <a:t>    </a:t>
            </a:r>
            <a:r>
              <a:rPr lang="uk-UA" dirty="0" smtClean="0">
                <a:solidFill>
                  <a:srgbClr val="FFFF00"/>
                </a:solidFill>
                <a:latin typeface="Bookman Old Style" pitchFamily="18" charset="0"/>
              </a:rPr>
              <a:t>Карбонатна твердість води </a:t>
            </a:r>
            <a:endParaRPr lang="ru-RU" dirty="0">
              <a:solidFill>
                <a:srgbClr val="FFFF00"/>
              </a:soli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857232"/>
            <a:ext cx="8786874" cy="60007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1800" dirty="0" smtClean="0"/>
              <a:t>    </a:t>
            </a:r>
            <a:r>
              <a:rPr lang="uk-UA" sz="1800" dirty="0" smtClean="0">
                <a:latin typeface="Bookman Old Style" pitchFamily="18" charset="0"/>
              </a:rPr>
              <a:t>Спричиняється наявністю у воді кальцій і магній </a:t>
            </a:r>
            <a:r>
              <a:rPr lang="uk-UA" sz="1800" dirty="0" err="1" smtClean="0">
                <a:latin typeface="Bookman Old Style" pitchFamily="18" charset="0"/>
              </a:rPr>
              <a:t>гідрогенкарбонатів</a:t>
            </a:r>
            <a:r>
              <a:rPr lang="uk-UA" sz="1800" dirty="0" smtClean="0">
                <a:latin typeface="Bookman Old Style" pitchFamily="18" charset="0"/>
              </a:rPr>
              <a:t> </a:t>
            </a:r>
            <a:endParaRPr lang="en-US" sz="1800" dirty="0" smtClean="0">
              <a:latin typeface="Bookman Old Style" pitchFamily="18" charset="0"/>
            </a:endParaRPr>
          </a:p>
          <a:p>
            <a:pPr>
              <a:buNone/>
            </a:pPr>
            <a:endParaRPr lang="uk-UA" sz="18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uk-UA" sz="2400" b="1" dirty="0" smtClean="0">
                <a:latin typeface="Bookman Old Style" pitchFamily="18" charset="0"/>
              </a:rPr>
              <a:t>      усунення карбонатної твердості(</a:t>
            </a:r>
            <a:r>
              <a:rPr lang="uk-UA" sz="2400" b="1" dirty="0" err="1" smtClean="0">
                <a:latin typeface="Bookman Old Style" pitchFamily="18" charset="0"/>
              </a:rPr>
              <a:t>помякшення</a:t>
            </a:r>
            <a:r>
              <a:rPr lang="uk-UA" sz="2400" b="1" dirty="0" smtClean="0">
                <a:latin typeface="Bookman Old Style" pitchFamily="18" charset="0"/>
              </a:rPr>
              <a:t>):</a:t>
            </a:r>
            <a:endParaRPr lang="en-US" sz="2400" b="1" dirty="0" smtClean="0">
              <a:latin typeface="Bookman Old Style" pitchFamily="18" charset="0"/>
            </a:endParaRPr>
          </a:p>
          <a:p>
            <a:pPr>
              <a:buNone/>
            </a:pPr>
            <a:endParaRPr lang="uk-UA" sz="16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uk-UA" sz="2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а)</a:t>
            </a:r>
            <a:r>
              <a:rPr lang="uk-UA" sz="24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Кипятіння</a:t>
            </a:r>
            <a:r>
              <a:rPr lang="uk-UA" sz="2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води:</a:t>
            </a:r>
          </a:p>
          <a:p>
            <a:pPr>
              <a:buNone/>
            </a:pPr>
            <a:r>
              <a:rPr lang="en-US" sz="2000" dirty="0" smtClean="0"/>
              <a:t>Ca(HCO</a:t>
            </a:r>
            <a:r>
              <a:rPr lang="en-US" sz="1400" dirty="0" smtClean="0"/>
              <a:t>3</a:t>
            </a:r>
            <a:r>
              <a:rPr lang="en-US" sz="2000" dirty="0" smtClean="0"/>
              <a:t>)</a:t>
            </a:r>
            <a:r>
              <a:rPr lang="en-US" sz="1400" dirty="0" smtClean="0"/>
              <a:t>2</a:t>
            </a:r>
            <a:r>
              <a:rPr lang="en-US" sz="2000" dirty="0" smtClean="0"/>
              <a:t>=CaCO</a:t>
            </a:r>
            <a:r>
              <a:rPr lang="en-US" sz="1400" dirty="0" smtClean="0"/>
              <a:t>3</a:t>
            </a:r>
            <a:r>
              <a:rPr lang="uk-UA" sz="2000" dirty="0" smtClean="0">
                <a:latin typeface="Century Gothic"/>
              </a:rPr>
              <a:t>↓</a:t>
            </a:r>
            <a:r>
              <a:rPr lang="en-US" sz="2000" dirty="0" smtClean="0"/>
              <a:t>+CO</a:t>
            </a:r>
            <a:r>
              <a:rPr lang="en-US" sz="1400" dirty="0" smtClean="0"/>
              <a:t>2</a:t>
            </a:r>
            <a:r>
              <a:rPr lang="en-US" sz="2000" dirty="0" smtClean="0"/>
              <a:t>+H</a:t>
            </a:r>
            <a:r>
              <a:rPr lang="en-US" sz="1400" dirty="0" smtClean="0"/>
              <a:t>2</a:t>
            </a:r>
            <a:r>
              <a:rPr lang="en-US" sz="2000" dirty="0" smtClean="0"/>
              <a:t>O</a:t>
            </a:r>
          </a:p>
          <a:p>
            <a:pPr>
              <a:buNone/>
            </a:pPr>
            <a:r>
              <a:rPr lang="en-US" sz="2000" dirty="0" smtClean="0"/>
              <a:t>Mg(HCO</a:t>
            </a:r>
            <a:r>
              <a:rPr lang="en-US" sz="1400" dirty="0" smtClean="0"/>
              <a:t>3</a:t>
            </a:r>
            <a:r>
              <a:rPr lang="en-US" sz="2000" dirty="0" smtClean="0"/>
              <a:t>)</a:t>
            </a:r>
            <a:r>
              <a:rPr lang="en-US" sz="1400" dirty="0" smtClean="0"/>
              <a:t>2</a:t>
            </a:r>
            <a:r>
              <a:rPr lang="en-US" sz="2000" dirty="0" smtClean="0"/>
              <a:t>=MgCO</a:t>
            </a:r>
            <a:r>
              <a:rPr lang="en-US" sz="1400" dirty="0" smtClean="0"/>
              <a:t>3</a:t>
            </a:r>
            <a:r>
              <a:rPr lang="uk-UA" sz="1400" dirty="0" smtClean="0">
                <a:latin typeface="Century Gothic"/>
              </a:rPr>
              <a:t>↓</a:t>
            </a:r>
            <a:r>
              <a:rPr lang="en-US" sz="2000" dirty="0" smtClean="0"/>
              <a:t>+CO</a:t>
            </a:r>
            <a:r>
              <a:rPr lang="en-US" sz="1400" dirty="0" smtClean="0"/>
              <a:t>2</a:t>
            </a:r>
            <a:r>
              <a:rPr lang="en-US" sz="2000" dirty="0" smtClean="0"/>
              <a:t>+H</a:t>
            </a:r>
            <a:r>
              <a:rPr lang="en-US" sz="1400" dirty="0" smtClean="0"/>
              <a:t>2</a:t>
            </a:r>
            <a:r>
              <a:rPr lang="en-US" sz="2000" dirty="0" smtClean="0"/>
              <a:t>O</a:t>
            </a:r>
          </a:p>
          <a:p>
            <a:pPr>
              <a:buNone/>
            </a:pPr>
            <a:r>
              <a:rPr lang="en-US" sz="2000" dirty="0" smtClean="0"/>
              <a:t>Mg(HCO</a:t>
            </a:r>
            <a:r>
              <a:rPr lang="en-US" sz="1400" dirty="0" smtClean="0"/>
              <a:t>3</a:t>
            </a:r>
            <a:r>
              <a:rPr lang="en-US" sz="2000" dirty="0" smtClean="0"/>
              <a:t>)</a:t>
            </a:r>
            <a:r>
              <a:rPr lang="en-US" sz="1400" dirty="0" smtClean="0"/>
              <a:t>2</a:t>
            </a:r>
            <a:r>
              <a:rPr lang="en-US" sz="2000" dirty="0" smtClean="0"/>
              <a:t>=Mg(OH)</a:t>
            </a:r>
            <a:r>
              <a:rPr lang="en-US" sz="1400" dirty="0" smtClean="0"/>
              <a:t>2</a:t>
            </a:r>
            <a:r>
              <a:rPr lang="uk-UA" sz="1400" dirty="0" smtClean="0">
                <a:latin typeface="Century Gothic"/>
              </a:rPr>
              <a:t>↓</a:t>
            </a:r>
            <a:r>
              <a:rPr lang="en-US" sz="2000" dirty="0" smtClean="0"/>
              <a:t>+</a:t>
            </a:r>
            <a:r>
              <a:rPr lang="en-US" sz="2400" dirty="0" smtClean="0"/>
              <a:t>2</a:t>
            </a:r>
            <a:r>
              <a:rPr lang="en-US" sz="2000" dirty="0" smtClean="0"/>
              <a:t>CO</a:t>
            </a:r>
            <a:r>
              <a:rPr lang="en-US" sz="1400" dirty="0" smtClean="0"/>
              <a:t>2</a:t>
            </a:r>
          </a:p>
          <a:p>
            <a:pPr>
              <a:buNone/>
            </a:pPr>
            <a:r>
              <a:rPr lang="uk-UA" sz="2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б)Додавання соди:</a:t>
            </a:r>
            <a:endParaRPr lang="en-US" sz="2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>
              <a:buNone/>
            </a:pPr>
            <a:r>
              <a:rPr lang="en-US" sz="2000" dirty="0" smtClean="0"/>
              <a:t>Ca(HCO</a:t>
            </a:r>
            <a:r>
              <a:rPr lang="en-US" sz="1400" dirty="0" smtClean="0"/>
              <a:t>3</a:t>
            </a:r>
            <a:r>
              <a:rPr lang="en-US" sz="2000" dirty="0" smtClean="0"/>
              <a:t>)</a:t>
            </a:r>
            <a:r>
              <a:rPr lang="en-US" sz="1400" dirty="0" smtClean="0"/>
              <a:t>2</a:t>
            </a:r>
            <a:r>
              <a:rPr lang="en-US" sz="2000" dirty="0" smtClean="0"/>
              <a:t>+Na</a:t>
            </a:r>
            <a:r>
              <a:rPr lang="en-US" sz="1400" dirty="0" smtClean="0"/>
              <a:t>2</a:t>
            </a:r>
            <a:r>
              <a:rPr lang="en-US" sz="2000" dirty="0" smtClean="0"/>
              <a:t>CO</a:t>
            </a:r>
            <a:r>
              <a:rPr lang="en-US" sz="1400" dirty="0" smtClean="0"/>
              <a:t>3</a:t>
            </a:r>
            <a:r>
              <a:rPr lang="en-US" sz="2000" dirty="0" smtClean="0"/>
              <a:t>=CaCO</a:t>
            </a:r>
            <a:r>
              <a:rPr lang="en-US" sz="1400" dirty="0" smtClean="0"/>
              <a:t>3</a:t>
            </a:r>
            <a:r>
              <a:rPr lang="en-US" sz="1400" dirty="0" smtClean="0"/>
              <a:t>↓</a:t>
            </a:r>
            <a:r>
              <a:rPr lang="en-US" sz="2000" dirty="0" smtClean="0"/>
              <a:t>+</a:t>
            </a:r>
            <a:r>
              <a:rPr lang="en-US" sz="2400" dirty="0" smtClean="0"/>
              <a:t>2</a:t>
            </a:r>
            <a:r>
              <a:rPr lang="en-US" sz="2000" dirty="0" smtClean="0"/>
              <a:t>NaHCO</a:t>
            </a:r>
            <a:r>
              <a:rPr lang="en-US" sz="1400" dirty="0" smtClean="0"/>
              <a:t>3</a:t>
            </a:r>
          </a:p>
          <a:p>
            <a:pPr>
              <a:buNone/>
            </a:pPr>
            <a:r>
              <a:rPr lang="en-US" sz="2000" dirty="0" smtClean="0"/>
              <a:t>Mg(HCO</a:t>
            </a:r>
            <a:r>
              <a:rPr lang="en-US" sz="1400" dirty="0" smtClean="0"/>
              <a:t>3</a:t>
            </a:r>
            <a:r>
              <a:rPr lang="en-US" sz="2000" dirty="0" smtClean="0"/>
              <a:t>)</a:t>
            </a:r>
            <a:r>
              <a:rPr lang="en-US" sz="1400" dirty="0" smtClean="0"/>
              <a:t>2</a:t>
            </a:r>
            <a:r>
              <a:rPr lang="en-US" sz="2000" dirty="0" smtClean="0"/>
              <a:t>+Na</a:t>
            </a:r>
            <a:r>
              <a:rPr lang="en-US" sz="1400" dirty="0" smtClean="0"/>
              <a:t>2</a:t>
            </a:r>
            <a:r>
              <a:rPr lang="en-US" sz="2000" dirty="0" smtClean="0"/>
              <a:t>CO</a:t>
            </a:r>
            <a:r>
              <a:rPr lang="en-US" sz="1400" dirty="0" smtClean="0"/>
              <a:t>3</a:t>
            </a:r>
            <a:r>
              <a:rPr lang="en-US" sz="2000" dirty="0" smtClean="0"/>
              <a:t>=MgCO</a:t>
            </a:r>
            <a:r>
              <a:rPr lang="en-US" sz="1400" dirty="0" smtClean="0"/>
              <a:t>3</a:t>
            </a:r>
            <a:r>
              <a:rPr lang="en-US" sz="1400" dirty="0" smtClean="0">
                <a:latin typeface="Century Gothic"/>
              </a:rPr>
              <a:t>↓</a:t>
            </a:r>
            <a:r>
              <a:rPr lang="en-US" sz="2000" dirty="0" smtClean="0"/>
              <a:t>+</a:t>
            </a:r>
            <a:r>
              <a:rPr lang="en-US" sz="2400" dirty="0" smtClean="0"/>
              <a:t>2</a:t>
            </a:r>
            <a:r>
              <a:rPr lang="en-US" sz="2000" dirty="0" smtClean="0"/>
              <a:t>NaHCO</a:t>
            </a:r>
            <a:r>
              <a:rPr lang="en-US" sz="1400" dirty="0" smtClean="0"/>
              <a:t>3</a:t>
            </a:r>
          </a:p>
          <a:p>
            <a:pPr>
              <a:buNone/>
            </a:pPr>
            <a:r>
              <a:rPr lang="uk-UA" sz="2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в)Д</a:t>
            </a:r>
            <a:r>
              <a:rPr lang="ru-RU" sz="2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о</a:t>
            </a:r>
            <a:r>
              <a:rPr lang="uk-UA" sz="2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давання гашеного вапна(у промисловості):</a:t>
            </a:r>
          </a:p>
          <a:p>
            <a:pPr>
              <a:buNone/>
            </a:pPr>
            <a:r>
              <a:rPr lang="en-US" sz="2000" dirty="0" smtClean="0"/>
              <a:t>Ca(HCO</a:t>
            </a:r>
            <a:r>
              <a:rPr lang="en-US" sz="1400" dirty="0" smtClean="0"/>
              <a:t>3</a:t>
            </a:r>
            <a:r>
              <a:rPr lang="en-US" sz="2000" dirty="0" smtClean="0"/>
              <a:t>)</a:t>
            </a:r>
            <a:r>
              <a:rPr lang="en-US" sz="1400" dirty="0" smtClean="0"/>
              <a:t>2</a:t>
            </a:r>
            <a:r>
              <a:rPr lang="en-US" sz="2000" dirty="0" smtClean="0"/>
              <a:t>+Ca(OH)</a:t>
            </a:r>
            <a:r>
              <a:rPr lang="en-US" sz="1400" dirty="0" smtClean="0"/>
              <a:t>2</a:t>
            </a:r>
            <a:r>
              <a:rPr lang="en-US" sz="2000" dirty="0" smtClean="0"/>
              <a:t>=</a:t>
            </a:r>
            <a:r>
              <a:rPr lang="en-US" sz="2400" dirty="0" smtClean="0"/>
              <a:t>2</a:t>
            </a:r>
            <a:r>
              <a:rPr lang="en-US" sz="2000" dirty="0" smtClean="0"/>
              <a:t>CaCO</a:t>
            </a:r>
            <a:r>
              <a:rPr lang="en-US" sz="1400" dirty="0" smtClean="0"/>
              <a:t>3 </a:t>
            </a:r>
            <a:r>
              <a:rPr lang="uk-UA" sz="1400" dirty="0" smtClean="0">
                <a:latin typeface="Century Gothic"/>
              </a:rPr>
              <a:t>↓</a:t>
            </a:r>
            <a:r>
              <a:rPr lang="en-US" sz="2000" dirty="0" smtClean="0"/>
              <a:t>+</a:t>
            </a:r>
            <a:r>
              <a:rPr lang="en-US" sz="2400" dirty="0" smtClean="0"/>
              <a:t>2</a:t>
            </a:r>
            <a:r>
              <a:rPr lang="en-US" sz="2000" dirty="0" smtClean="0"/>
              <a:t>H</a:t>
            </a:r>
            <a:r>
              <a:rPr lang="en-US" sz="1400" dirty="0" smtClean="0"/>
              <a:t>2</a:t>
            </a:r>
            <a:r>
              <a:rPr lang="en-US" sz="2000" dirty="0" smtClean="0"/>
              <a:t>O</a:t>
            </a:r>
            <a:endParaRPr lang="uk-UA" sz="2000" dirty="0" smtClean="0"/>
          </a:p>
          <a:p>
            <a:pPr>
              <a:buNone/>
            </a:pPr>
            <a:r>
              <a:rPr lang="en-US" sz="2000" dirty="0" smtClean="0"/>
              <a:t>Mg(HCO</a:t>
            </a:r>
            <a:r>
              <a:rPr lang="en-US" sz="1400" dirty="0" smtClean="0"/>
              <a:t>3</a:t>
            </a:r>
            <a:r>
              <a:rPr lang="en-US" sz="2000" dirty="0" smtClean="0"/>
              <a:t>)</a:t>
            </a:r>
            <a:r>
              <a:rPr lang="en-US" sz="1400" dirty="0" smtClean="0"/>
              <a:t>2</a:t>
            </a:r>
            <a:r>
              <a:rPr lang="en-US" sz="2000" dirty="0" smtClean="0"/>
              <a:t>+Ca(OH)</a:t>
            </a:r>
            <a:r>
              <a:rPr lang="en-US" sz="1400" dirty="0" smtClean="0"/>
              <a:t>2</a:t>
            </a:r>
            <a:r>
              <a:rPr lang="en-US" sz="2000" dirty="0" smtClean="0"/>
              <a:t>=CaCO</a:t>
            </a:r>
            <a:r>
              <a:rPr lang="en-US" sz="1400" dirty="0" smtClean="0"/>
              <a:t>3</a:t>
            </a:r>
            <a:r>
              <a:rPr lang="en-US" sz="1400" dirty="0" smtClean="0">
                <a:latin typeface="Century Gothic"/>
              </a:rPr>
              <a:t>↓</a:t>
            </a:r>
            <a:r>
              <a:rPr lang="en-US" sz="2000" dirty="0" smtClean="0"/>
              <a:t>+MgCO</a:t>
            </a:r>
            <a:r>
              <a:rPr lang="en-US" sz="1400" dirty="0" smtClean="0"/>
              <a:t>3</a:t>
            </a:r>
            <a:r>
              <a:rPr lang="en-US" sz="1400" dirty="0" smtClean="0">
                <a:latin typeface="Century Gothic"/>
              </a:rPr>
              <a:t>↓</a:t>
            </a:r>
            <a:r>
              <a:rPr lang="en-US" sz="2000" dirty="0" smtClean="0"/>
              <a:t>+</a:t>
            </a:r>
            <a:r>
              <a:rPr lang="en-US" sz="2400" dirty="0" smtClean="0"/>
              <a:t>2</a:t>
            </a:r>
            <a:r>
              <a:rPr lang="en-US" sz="2000" dirty="0" smtClean="0"/>
              <a:t>H</a:t>
            </a:r>
            <a:r>
              <a:rPr lang="en-US" sz="1400" dirty="0" smtClean="0"/>
              <a:t>2</a:t>
            </a:r>
            <a:r>
              <a:rPr lang="en-US" sz="2000" dirty="0" smtClean="0"/>
              <a:t>O</a:t>
            </a:r>
            <a:endParaRPr lang="ru-RU" sz="2000" dirty="0"/>
          </a:p>
        </p:txBody>
      </p:sp>
      <p:pic>
        <p:nvPicPr>
          <p:cNvPr id="1026" name="Picture 2" descr="G:\S-WM-2009-02-12-TeaKattle-5K4Z099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2071678"/>
            <a:ext cx="3929090" cy="288439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0"/>
            <a:ext cx="9144000" cy="857256"/>
          </a:xfrm>
        </p:spPr>
        <p:txBody>
          <a:bodyPr>
            <a:normAutofit fontScale="90000"/>
          </a:bodyPr>
          <a:lstStyle/>
          <a:p>
            <a:r>
              <a:rPr lang="ru-RU" dirty="0" err="1" smtClean="0">
                <a:solidFill>
                  <a:srgbClr val="FFFF00"/>
                </a:solidFill>
                <a:latin typeface="Bookman Old Style" pitchFamily="18" charset="0"/>
              </a:rPr>
              <a:t>Нек</a:t>
            </a:r>
            <a:r>
              <a:rPr lang="uk-UA" dirty="0" err="1" smtClean="0">
                <a:solidFill>
                  <a:srgbClr val="FFFF00"/>
                </a:solidFill>
                <a:latin typeface="Bookman Old Style" pitchFamily="18" charset="0"/>
              </a:rPr>
              <a:t>арбонатна</a:t>
            </a:r>
            <a:r>
              <a:rPr lang="uk-UA" dirty="0" smtClean="0">
                <a:solidFill>
                  <a:srgbClr val="FFFF00"/>
                </a:solidFill>
                <a:latin typeface="Bookman Old Style" pitchFamily="18" charset="0"/>
              </a:rPr>
              <a:t> твердість води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000108"/>
            <a:ext cx="8401080" cy="5454700"/>
          </a:xfrm>
        </p:spPr>
        <p:txBody>
          <a:bodyPr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>
              <a:buNone/>
            </a:pPr>
            <a:r>
              <a:rPr lang="uk-UA" sz="2000" b="1" dirty="0" smtClean="0">
                <a:ln/>
                <a:solidFill>
                  <a:schemeClr val="accent3"/>
                </a:solidFill>
              </a:rPr>
              <a:t>   </a:t>
            </a:r>
            <a:r>
              <a:rPr lang="en-US" sz="20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uk-UA" sz="20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uk-UA" sz="2000" b="1" dirty="0" smtClean="0">
                <a:ln/>
              </a:rPr>
              <a:t>Обумовлюється наявністю у воді сульфат магнію, хлоридів, нітратів кальцію і магнію.</a:t>
            </a:r>
            <a:endParaRPr lang="en-US" sz="2000" b="1" dirty="0" smtClean="0">
              <a:ln/>
            </a:endParaRPr>
          </a:p>
          <a:p>
            <a:pPr>
              <a:buNone/>
            </a:pPr>
            <a:endParaRPr lang="uk-UA" sz="2000" b="1" dirty="0" smtClean="0">
              <a:ln/>
            </a:endParaRPr>
          </a:p>
          <a:p>
            <a:pPr>
              <a:buNone/>
            </a:pPr>
            <a:r>
              <a:rPr lang="uk-UA" sz="2000" b="1" dirty="0" smtClean="0">
                <a:ln/>
              </a:rPr>
              <a:t>   </a:t>
            </a:r>
            <a:r>
              <a:rPr lang="en-US" sz="2000" b="1" dirty="0" smtClean="0">
                <a:ln/>
              </a:rPr>
              <a:t>  </a:t>
            </a:r>
            <a:r>
              <a:rPr lang="uk-UA" sz="2000" b="1" dirty="0" smtClean="0">
                <a:ln/>
              </a:rPr>
              <a:t> </a:t>
            </a:r>
            <a:r>
              <a:rPr lang="uk-UA" sz="2400" b="1" dirty="0" smtClean="0">
                <a:ln/>
              </a:rPr>
              <a:t>Усунення </a:t>
            </a:r>
            <a:r>
              <a:rPr lang="uk-UA" sz="2400" b="1" dirty="0" err="1" smtClean="0">
                <a:ln/>
              </a:rPr>
              <a:t>некарбонатної</a:t>
            </a:r>
            <a:r>
              <a:rPr lang="uk-UA" sz="2400" b="1" dirty="0" smtClean="0">
                <a:ln/>
              </a:rPr>
              <a:t> твердості води:</a:t>
            </a:r>
            <a:endParaRPr lang="en-US" sz="2400" b="1" dirty="0" smtClean="0">
              <a:ln/>
            </a:endParaRPr>
          </a:p>
          <a:p>
            <a:pPr>
              <a:buNone/>
            </a:pPr>
            <a:endParaRPr lang="uk-UA" sz="2000" b="1" dirty="0" smtClean="0">
              <a:ln/>
            </a:endParaRPr>
          </a:p>
          <a:p>
            <a:pPr>
              <a:buNone/>
            </a:pPr>
            <a:r>
              <a:rPr lang="uk-UA" sz="2400" b="1" dirty="0" smtClean="0">
                <a:ln/>
                <a:solidFill>
                  <a:srgbClr val="FFFF00"/>
                </a:solidFill>
                <a:cs typeface="Times New Roman" pitchFamily="18" charset="0"/>
              </a:rPr>
              <a:t>а)Содовий метод</a:t>
            </a:r>
            <a:r>
              <a:rPr lang="uk-UA" sz="2000" b="1" dirty="0" smtClean="0">
                <a:ln/>
                <a:solidFill>
                  <a:srgbClr val="FFFF00"/>
                </a:solidFill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en-US" sz="2000" b="1" dirty="0" smtClean="0">
                <a:ln/>
              </a:rPr>
              <a:t>CaSO</a:t>
            </a:r>
            <a:r>
              <a:rPr lang="en-US" sz="1400" b="1" dirty="0" smtClean="0">
                <a:ln/>
              </a:rPr>
              <a:t>4</a:t>
            </a:r>
            <a:r>
              <a:rPr lang="en-US" sz="2000" b="1" dirty="0" smtClean="0">
                <a:ln/>
              </a:rPr>
              <a:t>+Na</a:t>
            </a:r>
            <a:r>
              <a:rPr lang="en-US" sz="1800" b="1" dirty="0" smtClean="0">
                <a:ln/>
              </a:rPr>
              <a:t>2</a:t>
            </a:r>
            <a:r>
              <a:rPr lang="en-US" sz="2000" b="1" dirty="0" smtClean="0">
                <a:ln/>
              </a:rPr>
              <a:t>CO</a:t>
            </a:r>
            <a:r>
              <a:rPr lang="en-US" sz="1400" b="1" dirty="0" smtClean="0">
                <a:ln/>
              </a:rPr>
              <a:t>3</a:t>
            </a:r>
            <a:r>
              <a:rPr lang="en-US" sz="2000" b="1" dirty="0" smtClean="0">
                <a:ln/>
              </a:rPr>
              <a:t>=CaCO</a:t>
            </a:r>
            <a:r>
              <a:rPr lang="en-US" sz="1400" b="1" dirty="0" smtClean="0">
                <a:ln/>
              </a:rPr>
              <a:t>3</a:t>
            </a:r>
            <a:r>
              <a:rPr lang="uk-UA" sz="1400" b="1" dirty="0" smtClean="0">
                <a:ln/>
                <a:latin typeface="Century Gothic"/>
              </a:rPr>
              <a:t>↓</a:t>
            </a:r>
            <a:r>
              <a:rPr lang="en-US" sz="2000" b="1" dirty="0" smtClean="0">
                <a:ln/>
              </a:rPr>
              <a:t>+Na</a:t>
            </a:r>
            <a:r>
              <a:rPr lang="en-US" sz="1400" b="1" dirty="0" smtClean="0">
                <a:ln/>
              </a:rPr>
              <a:t>2</a:t>
            </a:r>
            <a:r>
              <a:rPr lang="en-US" sz="2000" b="1" dirty="0" smtClean="0">
                <a:ln/>
              </a:rPr>
              <a:t>SO</a:t>
            </a:r>
            <a:r>
              <a:rPr lang="en-US" sz="1400" b="1" dirty="0" smtClean="0">
                <a:ln/>
              </a:rPr>
              <a:t>4</a:t>
            </a:r>
          </a:p>
          <a:p>
            <a:pPr>
              <a:buNone/>
            </a:pPr>
            <a:r>
              <a:rPr lang="en-US" sz="2000" b="1" dirty="0" smtClean="0">
                <a:ln/>
              </a:rPr>
              <a:t>MgSO</a:t>
            </a:r>
            <a:r>
              <a:rPr lang="en-US" sz="1400" b="1" dirty="0" smtClean="0">
                <a:ln/>
              </a:rPr>
              <a:t>4</a:t>
            </a:r>
            <a:r>
              <a:rPr lang="en-US" sz="2000" b="1" dirty="0" smtClean="0">
                <a:ln/>
              </a:rPr>
              <a:t>+Na</a:t>
            </a:r>
            <a:r>
              <a:rPr lang="en-US" sz="1800" b="1" dirty="0" smtClean="0">
                <a:ln/>
              </a:rPr>
              <a:t>2</a:t>
            </a:r>
            <a:r>
              <a:rPr lang="en-US" sz="2000" b="1" dirty="0" smtClean="0">
                <a:ln/>
              </a:rPr>
              <a:t>CO</a:t>
            </a:r>
            <a:r>
              <a:rPr lang="en-US" sz="1400" b="1" dirty="0" smtClean="0">
                <a:ln/>
              </a:rPr>
              <a:t>3</a:t>
            </a:r>
            <a:r>
              <a:rPr lang="en-US" sz="2000" b="1" dirty="0" smtClean="0">
                <a:ln/>
              </a:rPr>
              <a:t>=MgCO</a:t>
            </a:r>
            <a:r>
              <a:rPr lang="en-US" sz="1400" b="1" dirty="0" smtClean="0">
                <a:ln/>
              </a:rPr>
              <a:t>3</a:t>
            </a:r>
            <a:r>
              <a:rPr lang="uk-UA" sz="1400" b="1" dirty="0" smtClean="0">
                <a:ln/>
                <a:latin typeface="Century Gothic"/>
              </a:rPr>
              <a:t>↓</a:t>
            </a:r>
            <a:r>
              <a:rPr lang="en-US" sz="2000" b="1" dirty="0" smtClean="0">
                <a:ln/>
              </a:rPr>
              <a:t>+Na</a:t>
            </a:r>
            <a:r>
              <a:rPr lang="en-US" sz="1400" b="1" dirty="0" smtClean="0">
                <a:ln/>
              </a:rPr>
              <a:t>2</a:t>
            </a:r>
            <a:r>
              <a:rPr lang="en-US" sz="2000" b="1" dirty="0" smtClean="0">
                <a:ln/>
              </a:rPr>
              <a:t>SO</a:t>
            </a:r>
            <a:r>
              <a:rPr lang="en-US" sz="1400" b="1" dirty="0" smtClean="0">
                <a:ln/>
              </a:rPr>
              <a:t>4</a:t>
            </a:r>
          </a:p>
          <a:p>
            <a:pPr>
              <a:buNone/>
            </a:pPr>
            <a:r>
              <a:rPr lang="en-US" sz="2000" b="1" dirty="0" smtClean="0">
                <a:ln/>
              </a:rPr>
              <a:t>CaCI2+Na</a:t>
            </a:r>
            <a:r>
              <a:rPr lang="en-US" sz="1800" b="1" dirty="0" smtClean="0">
                <a:ln/>
              </a:rPr>
              <a:t>2</a:t>
            </a:r>
            <a:r>
              <a:rPr lang="en-US" sz="2000" b="1" dirty="0" smtClean="0">
                <a:ln/>
              </a:rPr>
              <a:t>CO</a:t>
            </a:r>
            <a:r>
              <a:rPr lang="en-US" sz="1400" b="1" dirty="0" smtClean="0">
                <a:ln/>
              </a:rPr>
              <a:t>3</a:t>
            </a:r>
            <a:r>
              <a:rPr lang="en-US" sz="2000" b="1" dirty="0" smtClean="0">
                <a:ln/>
              </a:rPr>
              <a:t>=CaCO</a:t>
            </a:r>
            <a:r>
              <a:rPr lang="en-US" sz="1400" b="1" dirty="0" smtClean="0">
                <a:ln/>
              </a:rPr>
              <a:t>3 </a:t>
            </a:r>
            <a:r>
              <a:rPr lang="uk-UA" sz="2000" b="1" dirty="0" smtClean="0">
                <a:ln/>
                <a:latin typeface="Century Gothic"/>
              </a:rPr>
              <a:t>↓</a:t>
            </a:r>
            <a:r>
              <a:rPr lang="en-US" sz="2000" b="1" dirty="0" smtClean="0">
                <a:ln/>
              </a:rPr>
              <a:t>+</a:t>
            </a:r>
            <a:r>
              <a:rPr lang="en-US" sz="2000" b="1" dirty="0" err="1" smtClean="0">
                <a:ln/>
              </a:rPr>
              <a:t>NaCI</a:t>
            </a:r>
            <a:endParaRPr lang="en-US" sz="2000" b="1" dirty="0" smtClean="0">
              <a:ln/>
            </a:endParaRPr>
          </a:p>
          <a:p>
            <a:pPr>
              <a:buNone/>
            </a:pPr>
            <a:endParaRPr lang="uk-UA" sz="2000" b="1" dirty="0" smtClean="0">
              <a:ln/>
            </a:endParaRPr>
          </a:p>
          <a:p>
            <a:pPr>
              <a:buNone/>
            </a:pPr>
            <a:r>
              <a:rPr lang="uk-UA" sz="2400" b="1" dirty="0" smtClean="0">
                <a:ln/>
                <a:solidFill>
                  <a:srgbClr val="FFFF00"/>
                </a:solidFill>
                <a:cs typeface="Times New Roman" pitchFamily="18" charset="0"/>
              </a:rPr>
              <a:t>б)Фосфатний метод:</a:t>
            </a:r>
          </a:p>
          <a:p>
            <a:pPr>
              <a:buNone/>
            </a:pPr>
            <a:r>
              <a:rPr lang="en-US" sz="2000" b="1" dirty="0" smtClean="0">
                <a:ln/>
              </a:rPr>
              <a:t>3CaSO</a:t>
            </a:r>
            <a:r>
              <a:rPr lang="en-US" sz="1400" b="1" dirty="0" smtClean="0">
                <a:ln/>
              </a:rPr>
              <a:t>4</a:t>
            </a:r>
            <a:r>
              <a:rPr lang="uk-UA" sz="2000" b="1" dirty="0" smtClean="0">
                <a:ln/>
              </a:rPr>
              <a:t>+</a:t>
            </a:r>
            <a:r>
              <a:rPr lang="en-US" sz="2400" b="1" dirty="0" smtClean="0">
                <a:ln/>
              </a:rPr>
              <a:t>2</a:t>
            </a:r>
            <a:r>
              <a:rPr lang="en-US" sz="2000" b="1" dirty="0" smtClean="0">
                <a:ln/>
              </a:rPr>
              <a:t>Na</a:t>
            </a:r>
            <a:r>
              <a:rPr lang="en-US" sz="1400" b="1" dirty="0" smtClean="0">
                <a:ln/>
              </a:rPr>
              <a:t>3</a:t>
            </a:r>
            <a:r>
              <a:rPr lang="en-US" sz="2000" b="1" dirty="0" smtClean="0">
                <a:ln/>
              </a:rPr>
              <a:t>PO</a:t>
            </a:r>
            <a:r>
              <a:rPr lang="en-US" sz="1400" b="1" dirty="0" smtClean="0">
                <a:ln/>
              </a:rPr>
              <a:t>4</a:t>
            </a:r>
            <a:r>
              <a:rPr lang="en-US" sz="2000" b="1" dirty="0" smtClean="0">
                <a:ln/>
              </a:rPr>
              <a:t>=Ca</a:t>
            </a:r>
            <a:r>
              <a:rPr lang="en-US" sz="1400" b="1" dirty="0" smtClean="0">
                <a:ln/>
              </a:rPr>
              <a:t>3</a:t>
            </a:r>
            <a:r>
              <a:rPr lang="en-US" sz="2000" b="1" dirty="0" smtClean="0">
                <a:ln/>
              </a:rPr>
              <a:t>(PO</a:t>
            </a:r>
            <a:r>
              <a:rPr lang="en-US" sz="1400" b="1" dirty="0" smtClean="0">
                <a:ln/>
              </a:rPr>
              <a:t>4</a:t>
            </a:r>
            <a:r>
              <a:rPr lang="en-US" sz="2000" b="1" dirty="0" smtClean="0">
                <a:ln/>
              </a:rPr>
              <a:t>)</a:t>
            </a:r>
            <a:r>
              <a:rPr lang="en-US" sz="1400" b="1" dirty="0" smtClean="0">
                <a:ln/>
              </a:rPr>
              <a:t>2</a:t>
            </a:r>
            <a:r>
              <a:rPr lang="uk-UA" sz="2000" b="1" dirty="0" smtClean="0">
                <a:ln/>
                <a:latin typeface="Century Gothic"/>
              </a:rPr>
              <a:t>↓</a:t>
            </a:r>
            <a:r>
              <a:rPr lang="uk-UA" sz="2000" b="1" dirty="0" smtClean="0">
                <a:ln/>
              </a:rPr>
              <a:t>+3</a:t>
            </a:r>
            <a:r>
              <a:rPr lang="en-US" sz="2000" b="1" dirty="0" smtClean="0">
                <a:ln/>
              </a:rPr>
              <a:t>NaSO</a:t>
            </a:r>
            <a:r>
              <a:rPr lang="en-US" sz="1400" b="1" dirty="0" smtClean="0">
                <a:ln/>
              </a:rPr>
              <a:t>4</a:t>
            </a:r>
          </a:p>
          <a:p>
            <a:pPr>
              <a:buNone/>
            </a:pPr>
            <a:r>
              <a:rPr lang="en-US" sz="2000" b="1" dirty="0" smtClean="0">
                <a:ln/>
              </a:rPr>
              <a:t>3MgSO</a:t>
            </a:r>
            <a:r>
              <a:rPr lang="en-US" sz="1400" b="1" dirty="0" smtClean="0">
                <a:ln/>
              </a:rPr>
              <a:t>4</a:t>
            </a:r>
            <a:r>
              <a:rPr lang="en-US" sz="2000" b="1" dirty="0" smtClean="0">
                <a:ln/>
              </a:rPr>
              <a:t>+</a:t>
            </a:r>
            <a:r>
              <a:rPr lang="en-US" sz="2400" b="1" dirty="0" smtClean="0">
                <a:ln/>
              </a:rPr>
              <a:t>2</a:t>
            </a:r>
            <a:r>
              <a:rPr lang="en-US" sz="2000" b="1" dirty="0" smtClean="0">
                <a:ln/>
              </a:rPr>
              <a:t>Na</a:t>
            </a:r>
            <a:r>
              <a:rPr lang="en-US" sz="1400" b="1" dirty="0" smtClean="0">
                <a:ln/>
              </a:rPr>
              <a:t>3</a:t>
            </a:r>
            <a:r>
              <a:rPr lang="en-US" sz="2000" b="1" dirty="0" smtClean="0">
                <a:ln/>
              </a:rPr>
              <a:t>PO</a:t>
            </a:r>
            <a:r>
              <a:rPr lang="en-US" sz="1400" b="1" dirty="0" smtClean="0">
                <a:ln/>
              </a:rPr>
              <a:t>4</a:t>
            </a:r>
            <a:r>
              <a:rPr lang="en-US" sz="2000" b="1" dirty="0" smtClean="0">
                <a:ln/>
              </a:rPr>
              <a:t>=Mg</a:t>
            </a:r>
            <a:r>
              <a:rPr lang="en-US" sz="1400" b="1" dirty="0" smtClean="0">
                <a:ln/>
              </a:rPr>
              <a:t>3</a:t>
            </a:r>
            <a:r>
              <a:rPr lang="en-US" sz="2000" b="1" dirty="0" smtClean="0">
                <a:ln/>
              </a:rPr>
              <a:t>(PO</a:t>
            </a:r>
            <a:r>
              <a:rPr lang="en-US" sz="1400" b="1" dirty="0" smtClean="0">
                <a:ln/>
              </a:rPr>
              <a:t>4</a:t>
            </a:r>
            <a:r>
              <a:rPr lang="en-US" sz="2000" b="1" dirty="0" smtClean="0">
                <a:ln/>
              </a:rPr>
              <a:t>)</a:t>
            </a:r>
            <a:r>
              <a:rPr lang="en-US" sz="1400" b="1" dirty="0" smtClean="0">
                <a:ln/>
              </a:rPr>
              <a:t>2</a:t>
            </a:r>
            <a:r>
              <a:rPr lang="en-US" sz="2000" b="1" dirty="0" smtClean="0">
                <a:ln/>
              </a:rPr>
              <a:t>+Na</a:t>
            </a:r>
            <a:r>
              <a:rPr lang="en-US" sz="1400" b="1" dirty="0" smtClean="0">
                <a:ln/>
              </a:rPr>
              <a:t>2</a:t>
            </a:r>
            <a:r>
              <a:rPr lang="en-US" sz="2000" b="1" dirty="0" smtClean="0">
                <a:ln/>
              </a:rPr>
              <a:t>SO</a:t>
            </a:r>
            <a:r>
              <a:rPr lang="en-US" sz="1400" b="1" dirty="0" smtClean="0">
                <a:ln/>
              </a:rPr>
              <a:t>4</a:t>
            </a:r>
            <a:endParaRPr lang="ru-RU" sz="1400" b="1" dirty="0">
              <a:ln/>
            </a:endParaRPr>
          </a:p>
        </p:txBody>
      </p:sp>
      <p:pic>
        <p:nvPicPr>
          <p:cNvPr id="4098" name="Picture 2" descr="G:\img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2919806"/>
            <a:ext cx="3929058" cy="342701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643182"/>
            <a:ext cx="8229600" cy="385764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uk-UA" sz="4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          Підготовила</a:t>
            </a:r>
          </a:p>
          <a:p>
            <a:pPr>
              <a:buNone/>
            </a:pPr>
            <a:endParaRPr lang="uk-UA" sz="44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>
              <a:buNone/>
            </a:pPr>
            <a:r>
              <a:rPr lang="uk-UA" sz="4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Зелінська   Юлія   Ігорівна</a:t>
            </a:r>
          </a:p>
          <a:p>
            <a:pPr algn="ctr">
              <a:buNone/>
            </a:pPr>
            <a:endParaRPr lang="uk-UA" sz="44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>
              <a:buNone/>
            </a:pPr>
            <a:r>
              <a:rPr lang="uk-UA" sz="4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10-Б клас</a:t>
            </a:r>
            <a:endParaRPr lang="ru-RU" sz="4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4100" name="Picture 4" descr="E:\МОЯ ПАПКА\Юля Зелінська\v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42" y="0"/>
            <a:ext cx="6072230" cy="37899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9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339</TotalTime>
  <Words>234</Words>
  <Application>Microsoft Office PowerPoint</Application>
  <PresentationFormat>Экран (4:3)</PresentationFormat>
  <Paragraphs>51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Поток</vt:lpstr>
      <vt:lpstr>Твердість води</vt:lpstr>
      <vt:lpstr>Що таке твердість води?</vt:lpstr>
      <vt:lpstr>Слайд 3</vt:lpstr>
      <vt:lpstr>     Види твердості</vt:lpstr>
      <vt:lpstr>    Карбонатна твердість води </vt:lpstr>
      <vt:lpstr>Некарбонатна твердість води</vt:lpstr>
      <vt:lpstr>Слайд 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Твердість води</dc:title>
  <dc:creator>Зелінська Юлія</dc:creator>
  <cp:lastModifiedBy>Admin</cp:lastModifiedBy>
  <cp:revision>36</cp:revision>
  <dcterms:created xsi:type="dcterms:W3CDTF">2000-12-15T16:38:46Z</dcterms:created>
  <dcterms:modified xsi:type="dcterms:W3CDTF">2009-12-24T19:52:57Z</dcterms:modified>
</cp:coreProperties>
</file>