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6" r:id="rId9"/>
    <p:sldId id="269" r:id="rId10"/>
    <p:sldId id="263" r:id="rId11"/>
    <p:sldId id="267" r:id="rId12"/>
    <p:sldId id="270" r:id="rId13"/>
    <p:sldId id="268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3C766-8484-4622-9DFC-B56E6429F318}" type="doc">
      <dgm:prSet loTypeId="urn:microsoft.com/office/officeart/2011/layout/CircleProcess" loCatId="officeonlin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B358014-7EF3-462F-AEA7-0ABD4D37207C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Дякую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C8E7DD2-9322-40E9-94B0-127E935BB7F7}" type="parTrans" cxnId="{00CF4DBC-3C1F-46E7-9A6E-DF222D7372E2}">
      <dgm:prSet/>
      <dgm:spPr/>
      <dgm:t>
        <a:bodyPr/>
        <a:lstStyle/>
        <a:p>
          <a:endParaRPr lang="uk-UA"/>
        </a:p>
      </dgm:t>
    </dgm:pt>
    <dgm:pt modelId="{1CA57B1B-E95A-4659-B347-7657D1A77F6C}" type="sibTrans" cxnId="{00CF4DBC-3C1F-46E7-9A6E-DF222D7372E2}">
      <dgm:prSet/>
      <dgm:spPr/>
      <dgm:t>
        <a:bodyPr/>
        <a:lstStyle/>
        <a:p>
          <a:endParaRPr lang="uk-UA"/>
        </a:p>
      </dgm:t>
    </dgm:pt>
    <dgm:pt modelId="{AF3EBB62-DFBF-42E5-A98C-CD1DA6587532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за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C6D4F03-3444-4E3C-B24B-8128D54B0B3A}" type="parTrans" cxnId="{C1C1FCED-F967-48C1-BDD8-8049D58908E1}">
      <dgm:prSet/>
      <dgm:spPr/>
      <dgm:t>
        <a:bodyPr/>
        <a:lstStyle/>
        <a:p>
          <a:endParaRPr lang="uk-UA"/>
        </a:p>
      </dgm:t>
    </dgm:pt>
    <dgm:pt modelId="{5F1BF17C-09AA-4C02-A76A-8E86BE60636C}" type="sibTrans" cxnId="{C1C1FCED-F967-48C1-BDD8-8049D58908E1}">
      <dgm:prSet/>
      <dgm:spPr/>
      <dgm:t>
        <a:bodyPr/>
        <a:lstStyle/>
        <a:p>
          <a:endParaRPr lang="uk-UA"/>
        </a:p>
      </dgm:t>
    </dgm:pt>
    <dgm:pt modelId="{C5FAFD96-5D3F-4770-85BB-0C5709C0F318}">
      <dgm:prSet phldrT="[Текст]"/>
      <dgm:spPr/>
      <dgm:t>
        <a:bodyPr/>
        <a:lstStyle/>
        <a:p>
          <a:r>
            <a:rPr lang="uk-UA" dirty="0" smtClean="0">
              <a:solidFill>
                <a:schemeClr val="bg1">
                  <a:lumMod val="95000"/>
                  <a:lumOff val="5000"/>
                </a:schemeClr>
              </a:solidFill>
            </a:rPr>
            <a:t>увагу</a:t>
          </a:r>
          <a:r>
            <a:rPr lang="uk-UA" b="0" i="0" dirty="0" smtClean="0">
              <a:solidFill>
                <a:schemeClr val="bg1">
                  <a:lumMod val="95000"/>
                  <a:lumOff val="5000"/>
                </a:schemeClr>
              </a:solidFill>
            </a:rPr>
            <a:t>!!!</a:t>
          </a:r>
          <a:endParaRPr lang="uk-UA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8668A43-9474-4EF1-A65D-40899BA324D0}" type="parTrans" cxnId="{75B03E65-3A40-421A-AB2A-5B6A856EEE65}">
      <dgm:prSet/>
      <dgm:spPr/>
      <dgm:t>
        <a:bodyPr/>
        <a:lstStyle/>
        <a:p>
          <a:endParaRPr lang="uk-UA"/>
        </a:p>
      </dgm:t>
    </dgm:pt>
    <dgm:pt modelId="{C010D4E3-77C0-4889-9A99-3176DB3714FC}" type="sibTrans" cxnId="{75B03E65-3A40-421A-AB2A-5B6A856EEE65}">
      <dgm:prSet/>
      <dgm:spPr/>
      <dgm:t>
        <a:bodyPr/>
        <a:lstStyle/>
        <a:p>
          <a:endParaRPr lang="uk-UA"/>
        </a:p>
      </dgm:t>
    </dgm:pt>
    <dgm:pt modelId="{DD512106-76CD-4410-9643-3D985CBEA37F}" type="pres">
      <dgm:prSet presAssocID="{98F3C766-8484-4622-9DFC-B56E6429F31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3BF29E3-4EB2-4C19-979E-9891CF3C26F4}" type="pres">
      <dgm:prSet presAssocID="{C5FAFD96-5D3F-4770-85BB-0C5709C0F318}" presName="Accent3" presStyleCnt="0"/>
      <dgm:spPr/>
    </dgm:pt>
    <dgm:pt modelId="{39C17F2E-501D-4C23-9ECF-C8DEB691FD45}" type="pres">
      <dgm:prSet presAssocID="{C5FAFD96-5D3F-4770-85BB-0C5709C0F318}" presName="Accent" presStyleLbl="node1" presStyleIdx="0" presStyleCnt="3"/>
      <dgm:spPr/>
    </dgm:pt>
    <dgm:pt modelId="{8A1D48BD-C5D9-463B-BD01-778951EB388F}" type="pres">
      <dgm:prSet presAssocID="{C5FAFD96-5D3F-4770-85BB-0C5709C0F318}" presName="ParentBackground3" presStyleCnt="0"/>
      <dgm:spPr/>
    </dgm:pt>
    <dgm:pt modelId="{5748EFE3-097E-473F-9FFF-1E0CE058BFCE}" type="pres">
      <dgm:prSet presAssocID="{C5FAFD96-5D3F-4770-85BB-0C5709C0F318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1566F43C-F9E9-4239-A533-22CE79F72B47}" type="pres">
      <dgm:prSet presAssocID="{C5FAFD96-5D3F-4770-85BB-0C5709C0F31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8ED802-0A19-46FC-B799-E90362E833D3}" type="pres">
      <dgm:prSet presAssocID="{AF3EBB62-DFBF-42E5-A98C-CD1DA6587532}" presName="Accent2" presStyleCnt="0"/>
      <dgm:spPr/>
    </dgm:pt>
    <dgm:pt modelId="{09D19C24-0EF6-412C-928D-6FC6B5FFD402}" type="pres">
      <dgm:prSet presAssocID="{AF3EBB62-DFBF-42E5-A98C-CD1DA6587532}" presName="Accent" presStyleLbl="node1" presStyleIdx="1" presStyleCnt="3"/>
      <dgm:spPr/>
    </dgm:pt>
    <dgm:pt modelId="{ED37DA4C-B965-456E-8F03-4CB8029FF3B4}" type="pres">
      <dgm:prSet presAssocID="{AF3EBB62-DFBF-42E5-A98C-CD1DA6587532}" presName="ParentBackground2" presStyleCnt="0"/>
      <dgm:spPr/>
    </dgm:pt>
    <dgm:pt modelId="{B5A8BC59-C2A2-45F6-8236-695B023F7EB8}" type="pres">
      <dgm:prSet presAssocID="{AF3EBB62-DFBF-42E5-A98C-CD1DA6587532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363498FA-96F6-4E51-834F-6C579D43EBE5}" type="pres">
      <dgm:prSet presAssocID="{AF3EBB62-DFBF-42E5-A98C-CD1DA658753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F4859-1CB2-444B-A787-4F3A23775A05}" type="pres">
      <dgm:prSet presAssocID="{FB358014-7EF3-462F-AEA7-0ABD4D37207C}" presName="Accent1" presStyleCnt="0"/>
      <dgm:spPr/>
    </dgm:pt>
    <dgm:pt modelId="{1E62E267-6C5A-4F87-8E42-F2D0E7603959}" type="pres">
      <dgm:prSet presAssocID="{FB358014-7EF3-462F-AEA7-0ABD4D37207C}" presName="Accent" presStyleLbl="node1" presStyleIdx="2" presStyleCnt="3"/>
      <dgm:spPr/>
    </dgm:pt>
    <dgm:pt modelId="{CE672FC7-AF3A-4D5F-B808-1EBE88876CBF}" type="pres">
      <dgm:prSet presAssocID="{FB358014-7EF3-462F-AEA7-0ABD4D37207C}" presName="ParentBackground1" presStyleCnt="0"/>
      <dgm:spPr/>
    </dgm:pt>
    <dgm:pt modelId="{1BBF93D2-D77D-454D-A4CE-387DE8B181A2}" type="pres">
      <dgm:prSet presAssocID="{FB358014-7EF3-462F-AEA7-0ABD4D37207C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BFE83409-EF15-40FB-B34B-03BC1BDC2844}" type="pres">
      <dgm:prSet presAssocID="{FB358014-7EF3-462F-AEA7-0ABD4D37207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FF2DE5-CA87-4FBF-B65D-1415D78D3E09}" type="presOf" srcId="{C5FAFD96-5D3F-4770-85BB-0C5709C0F318}" destId="{1566F43C-F9E9-4239-A533-22CE79F72B47}" srcOrd="1" destOrd="0" presId="urn:microsoft.com/office/officeart/2011/layout/CircleProcess"/>
    <dgm:cxn modelId="{0D6EF71C-39FD-42FC-9C69-A5CA110B6069}" type="presOf" srcId="{FB358014-7EF3-462F-AEA7-0ABD4D37207C}" destId="{1BBF93D2-D77D-454D-A4CE-387DE8B181A2}" srcOrd="0" destOrd="0" presId="urn:microsoft.com/office/officeart/2011/layout/CircleProcess"/>
    <dgm:cxn modelId="{C1C1FCED-F967-48C1-BDD8-8049D58908E1}" srcId="{98F3C766-8484-4622-9DFC-B56E6429F318}" destId="{AF3EBB62-DFBF-42E5-A98C-CD1DA6587532}" srcOrd="1" destOrd="0" parTransId="{2C6D4F03-3444-4E3C-B24B-8128D54B0B3A}" sibTransId="{5F1BF17C-09AA-4C02-A76A-8E86BE60636C}"/>
    <dgm:cxn modelId="{75B03E65-3A40-421A-AB2A-5B6A856EEE65}" srcId="{98F3C766-8484-4622-9DFC-B56E6429F318}" destId="{C5FAFD96-5D3F-4770-85BB-0C5709C0F318}" srcOrd="2" destOrd="0" parTransId="{58668A43-9474-4EF1-A65D-40899BA324D0}" sibTransId="{C010D4E3-77C0-4889-9A99-3176DB3714FC}"/>
    <dgm:cxn modelId="{5D76D6F6-E606-4369-B31E-35C4C2E317EE}" type="presOf" srcId="{AF3EBB62-DFBF-42E5-A98C-CD1DA6587532}" destId="{363498FA-96F6-4E51-834F-6C579D43EBE5}" srcOrd="1" destOrd="0" presId="urn:microsoft.com/office/officeart/2011/layout/CircleProcess"/>
    <dgm:cxn modelId="{0F9B2179-1D57-417C-B0C0-00480E88CD54}" type="presOf" srcId="{FB358014-7EF3-462F-AEA7-0ABD4D37207C}" destId="{BFE83409-EF15-40FB-B34B-03BC1BDC2844}" srcOrd="1" destOrd="0" presId="urn:microsoft.com/office/officeart/2011/layout/CircleProcess"/>
    <dgm:cxn modelId="{94F46F23-1F22-4A92-9FAF-74EE7CCA5327}" type="presOf" srcId="{AF3EBB62-DFBF-42E5-A98C-CD1DA6587532}" destId="{B5A8BC59-C2A2-45F6-8236-695B023F7EB8}" srcOrd="0" destOrd="0" presId="urn:microsoft.com/office/officeart/2011/layout/CircleProcess"/>
    <dgm:cxn modelId="{00CF4DBC-3C1F-46E7-9A6E-DF222D7372E2}" srcId="{98F3C766-8484-4622-9DFC-B56E6429F318}" destId="{FB358014-7EF3-462F-AEA7-0ABD4D37207C}" srcOrd="0" destOrd="0" parTransId="{9C8E7DD2-9322-40E9-94B0-127E935BB7F7}" sibTransId="{1CA57B1B-E95A-4659-B347-7657D1A77F6C}"/>
    <dgm:cxn modelId="{F29E435C-21CA-450D-A156-D2E5FE53563F}" type="presOf" srcId="{C5FAFD96-5D3F-4770-85BB-0C5709C0F318}" destId="{5748EFE3-097E-473F-9FFF-1E0CE058BFCE}" srcOrd="0" destOrd="0" presId="urn:microsoft.com/office/officeart/2011/layout/CircleProcess"/>
    <dgm:cxn modelId="{2581C22B-4348-4A6B-A487-F3907AD6FB05}" type="presOf" srcId="{98F3C766-8484-4622-9DFC-B56E6429F318}" destId="{DD512106-76CD-4410-9643-3D985CBEA37F}" srcOrd="0" destOrd="0" presId="urn:microsoft.com/office/officeart/2011/layout/CircleProcess"/>
    <dgm:cxn modelId="{01417BA5-7365-4FAA-8470-DBD5617486BD}" type="presParOf" srcId="{DD512106-76CD-4410-9643-3D985CBEA37F}" destId="{E3BF29E3-4EB2-4C19-979E-9891CF3C26F4}" srcOrd="0" destOrd="0" presId="urn:microsoft.com/office/officeart/2011/layout/CircleProcess"/>
    <dgm:cxn modelId="{13C00277-75EF-4A71-896D-0564EB5220AE}" type="presParOf" srcId="{E3BF29E3-4EB2-4C19-979E-9891CF3C26F4}" destId="{39C17F2E-501D-4C23-9ECF-C8DEB691FD45}" srcOrd="0" destOrd="0" presId="urn:microsoft.com/office/officeart/2011/layout/CircleProcess"/>
    <dgm:cxn modelId="{1A1B25F5-A004-4BE0-B8EE-7AC4A118E781}" type="presParOf" srcId="{DD512106-76CD-4410-9643-3D985CBEA37F}" destId="{8A1D48BD-C5D9-463B-BD01-778951EB388F}" srcOrd="1" destOrd="0" presId="urn:microsoft.com/office/officeart/2011/layout/CircleProcess"/>
    <dgm:cxn modelId="{20323412-C988-443C-9906-357694CDFCEE}" type="presParOf" srcId="{8A1D48BD-C5D9-463B-BD01-778951EB388F}" destId="{5748EFE3-097E-473F-9FFF-1E0CE058BFCE}" srcOrd="0" destOrd="0" presId="urn:microsoft.com/office/officeart/2011/layout/CircleProcess"/>
    <dgm:cxn modelId="{23458193-4F34-45B7-A79C-40386122084F}" type="presParOf" srcId="{DD512106-76CD-4410-9643-3D985CBEA37F}" destId="{1566F43C-F9E9-4239-A533-22CE79F72B47}" srcOrd="2" destOrd="0" presId="urn:microsoft.com/office/officeart/2011/layout/CircleProcess"/>
    <dgm:cxn modelId="{97AB6AEF-DAAE-46A2-94C5-8225561BA467}" type="presParOf" srcId="{DD512106-76CD-4410-9643-3D985CBEA37F}" destId="{878ED802-0A19-46FC-B799-E90362E833D3}" srcOrd="3" destOrd="0" presId="urn:microsoft.com/office/officeart/2011/layout/CircleProcess"/>
    <dgm:cxn modelId="{35966F85-2F90-4747-A9D3-9B2D4F3C810A}" type="presParOf" srcId="{878ED802-0A19-46FC-B799-E90362E833D3}" destId="{09D19C24-0EF6-412C-928D-6FC6B5FFD402}" srcOrd="0" destOrd="0" presId="urn:microsoft.com/office/officeart/2011/layout/CircleProcess"/>
    <dgm:cxn modelId="{0DA7829A-9689-4312-97E9-E3C908A4CEB5}" type="presParOf" srcId="{DD512106-76CD-4410-9643-3D985CBEA37F}" destId="{ED37DA4C-B965-456E-8F03-4CB8029FF3B4}" srcOrd="4" destOrd="0" presId="urn:microsoft.com/office/officeart/2011/layout/CircleProcess"/>
    <dgm:cxn modelId="{1492B5EE-CE59-477C-BFDC-A42841F1A732}" type="presParOf" srcId="{ED37DA4C-B965-456E-8F03-4CB8029FF3B4}" destId="{B5A8BC59-C2A2-45F6-8236-695B023F7EB8}" srcOrd="0" destOrd="0" presId="urn:microsoft.com/office/officeart/2011/layout/CircleProcess"/>
    <dgm:cxn modelId="{DFA1A0CB-C668-404B-9739-FD3FA62E5646}" type="presParOf" srcId="{DD512106-76CD-4410-9643-3D985CBEA37F}" destId="{363498FA-96F6-4E51-834F-6C579D43EBE5}" srcOrd="5" destOrd="0" presId="urn:microsoft.com/office/officeart/2011/layout/CircleProcess"/>
    <dgm:cxn modelId="{3D059E6E-0FC1-4128-A6F3-4CCA6E08955D}" type="presParOf" srcId="{DD512106-76CD-4410-9643-3D985CBEA37F}" destId="{7FAF4859-1CB2-444B-A787-4F3A23775A05}" srcOrd="6" destOrd="0" presId="urn:microsoft.com/office/officeart/2011/layout/CircleProcess"/>
    <dgm:cxn modelId="{94602DCE-9C64-4885-91AD-C4E388752B0B}" type="presParOf" srcId="{7FAF4859-1CB2-444B-A787-4F3A23775A05}" destId="{1E62E267-6C5A-4F87-8E42-F2D0E7603959}" srcOrd="0" destOrd="0" presId="urn:microsoft.com/office/officeart/2011/layout/CircleProcess"/>
    <dgm:cxn modelId="{146EDDF7-4B4F-486A-A314-9B88C9F8599C}" type="presParOf" srcId="{DD512106-76CD-4410-9643-3D985CBEA37F}" destId="{CE672FC7-AF3A-4D5F-B808-1EBE88876CBF}" srcOrd="7" destOrd="0" presId="urn:microsoft.com/office/officeart/2011/layout/CircleProcess"/>
    <dgm:cxn modelId="{9FBCF69A-690B-4121-A66D-3CC4816CF656}" type="presParOf" srcId="{CE672FC7-AF3A-4D5F-B808-1EBE88876CBF}" destId="{1BBF93D2-D77D-454D-A4CE-387DE8B181A2}" srcOrd="0" destOrd="0" presId="urn:microsoft.com/office/officeart/2011/layout/CircleProcess"/>
    <dgm:cxn modelId="{E41277B1-F431-49CA-86F5-E3E8F23493C3}" type="presParOf" srcId="{DD512106-76CD-4410-9643-3D985CBEA37F}" destId="{BFE83409-EF15-40FB-B34B-03BC1BDC284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7F2E-501D-4C23-9ECF-C8DEB691FD45}">
      <dsp:nvSpPr>
        <dsp:cNvPr id="0" name=""/>
        <dsp:cNvSpPr/>
      </dsp:nvSpPr>
      <dsp:spPr>
        <a:xfrm>
          <a:off x="5706061" y="944167"/>
          <a:ext cx="2501077" cy="25015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8EFE3-097E-473F-9FFF-1E0CE058BFCE}">
      <dsp:nvSpPr>
        <dsp:cNvPr id="0" name=""/>
        <dsp:cNvSpPr/>
      </dsp:nvSpPr>
      <dsp:spPr>
        <a:xfrm>
          <a:off x="5789105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увагу</a:t>
          </a:r>
          <a:r>
            <a:rPr lang="uk-UA" sz="3800" b="0" i="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!!!</a:t>
          </a:r>
          <a:endParaRPr lang="uk-UA" sz="3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6122907" y="1361164"/>
        <a:ext cx="1667384" cy="1667547"/>
      </dsp:txXfrm>
    </dsp:sp>
    <dsp:sp modelId="{09D19C24-0EF6-412C-928D-6FC6B5FFD402}">
      <dsp:nvSpPr>
        <dsp:cNvPr id="0" name=""/>
        <dsp:cNvSpPr/>
      </dsp:nvSpPr>
      <dsp:spPr>
        <a:xfrm rot="2700000">
          <a:off x="3124138" y="947191"/>
          <a:ext cx="2495053" cy="2495053"/>
        </a:xfrm>
        <a:prstGeom prst="teardrop">
          <a:avLst>
            <a:gd name="adj" fmla="val 10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8BC59-C2A2-45F6-8236-695B023F7EB8}">
      <dsp:nvSpPr>
        <dsp:cNvPr id="0" name=""/>
        <dsp:cNvSpPr/>
      </dsp:nvSpPr>
      <dsp:spPr>
        <a:xfrm>
          <a:off x="3204170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за</a:t>
          </a:r>
          <a:endParaRPr lang="uk-UA" sz="3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537972" y="1361164"/>
        <a:ext cx="1667384" cy="1667547"/>
      </dsp:txXfrm>
    </dsp:sp>
    <dsp:sp modelId="{1E62E267-6C5A-4F87-8E42-F2D0E7603959}">
      <dsp:nvSpPr>
        <dsp:cNvPr id="0" name=""/>
        <dsp:cNvSpPr/>
      </dsp:nvSpPr>
      <dsp:spPr>
        <a:xfrm rot="2700000">
          <a:off x="539203" y="947191"/>
          <a:ext cx="2495053" cy="2495053"/>
        </a:xfrm>
        <a:prstGeom prst="teardrop">
          <a:avLst>
            <a:gd name="adj" fmla="val 10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F93D2-D77D-454D-A4CE-387DE8B181A2}">
      <dsp:nvSpPr>
        <dsp:cNvPr id="0" name=""/>
        <dsp:cNvSpPr/>
      </dsp:nvSpPr>
      <dsp:spPr>
        <a:xfrm>
          <a:off x="619235" y="1027567"/>
          <a:ext cx="2334990" cy="23347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Дякую</a:t>
          </a:r>
          <a:endParaRPr lang="uk-UA" sz="3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953037" y="1361164"/>
        <a:ext cx="1667384" cy="1667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2E1B40-C509-462C-96AC-AE7652E35DAC}" type="datetimeFigureOut">
              <a:rPr lang="uk-UA" smtClean="0"/>
              <a:t>09.05.2015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E8DBF-AC99-49CC-8E45-EEF9BFFC1889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1.png"/><Relationship Id="rId2" Type="http://schemas.microsoft.com/office/2007/relationships/media" Target="../media/media1.wav"/><Relationship Id="rId1" Type="http://schemas.openxmlformats.org/officeDocument/2006/relationships/tags" Target="../tags/tag1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66088" cy="1828800"/>
          </a:xfrm>
        </p:spPr>
        <p:txBody>
          <a:bodyPr>
            <a:normAutofit/>
          </a:bodyPr>
          <a:lstStyle/>
          <a:p>
            <a:pPr algn="ctr"/>
            <a:r>
              <a:rPr lang="uk-UA" sz="4400" b="0" dirty="0" smtClean="0"/>
              <a:t>Презентація на тему:</a:t>
            </a:r>
            <a:br>
              <a:rPr lang="uk-UA" sz="4400" b="0" dirty="0" smtClean="0"/>
            </a:br>
            <a:r>
              <a:rPr lang="en-US" sz="4400" b="0" dirty="0" smtClean="0"/>
              <a:t> “</a:t>
            </a:r>
            <a:r>
              <a:rPr lang="ru-RU" sz="4400" b="0" dirty="0" smtClean="0"/>
              <a:t>Меха</a:t>
            </a:r>
            <a:r>
              <a:rPr lang="uk-UA" sz="4400" b="0" dirty="0" smtClean="0"/>
              <a:t>нічна робота. Потужність</a:t>
            </a:r>
            <a:r>
              <a:rPr lang="en-US" sz="4400" b="0" dirty="0" smtClean="0"/>
              <a:t>”</a:t>
            </a:r>
            <a:r>
              <a:rPr lang="uk-UA" sz="4400" b="0" dirty="0" smtClean="0"/>
              <a:t> </a:t>
            </a:r>
            <a:endParaRPr lang="uk-UA" sz="4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854696" cy="187220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Учня 10-А класу</a:t>
            </a:r>
          </a:p>
          <a:p>
            <a:r>
              <a:rPr lang="uk-UA" dirty="0" smtClean="0"/>
              <a:t>ЗОШ №25 м. Луцька</a:t>
            </a:r>
          </a:p>
          <a:p>
            <a:r>
              <a:rPr lang="uk-UA" dirty="0" smtClean="0"/>
              <a:t>Матвійчука Романа</a:t>
            </a:r>
          </a:p>
          <a:p>
            <a:pPr algn="ctr"/>
            <a:r>
              <a:rPr lang="uk-UA" dirty="0" smtClean="0"/>
              <a:t>Зберігайте</a:t>
            </a:r>
            <a:r>
              <a:rPr lang="en-US" dirty="0" smtClean="0"/>
              <a:t>,</a:t>
            </a:r>
            <a:r>
              <a:rPr lang="uk-UA" dirty="0" smtClean="0"/>
              <a:t> будь-ласка</a:t>
            </a:r>
            <a:r>
              <a:rPr lang="en-US" dirty="0" smtClean="0"/>
              <a:t>,</a:t>
            </a:r>
            <a:r>
              <a:rPr lang="uk-UA" dirty="0" smtClean="0"/>
              <a:t> тишу </a:t>
            </a:r>
            <a:r>
              <a:rPr lang="uk-UA" dirty="0"/>
              <a:t>!!!</a:t>
            </a:r>
            <a:endParaRPr lang="uk-UA" dirty="0" smtClean="0"/>
          </a:p>
          <a:p>
            <a:pPr algn="ctr"/>
            <a:r>
              <a:rPr lang="uk-UA" dirty="0" smtClean="0"/>
              <a:t>Умійте цінувати працю інших людей.</a:t>
            </a:r>
            <a:endParaRPr lang="uk-U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088" y="260350"/>
            <a:ext cx="77724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9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7912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Робота </a:t>
            </a:r>
            <a:r>
              <a:rPr lang="uk-UA" sz="3200" b="1" dirty="0">
                <a:solidFill>
                  <a:srgbClr val="FF0000"/>
                </a:solidFill>
              </a:rPr>
              <a:t>= сила </a:t>
            </a:r>
            <a:r>
              <a:rPr lang="ru-RU" sz="3200" b="1" dirty="0">
                <a:solidFill>
                  <a:srgbClr val="FF0000"/>
                </a:solidFill>
              </a:rPr>
              <a:t>• </a:t>
            </a:r>
            <a:r>
              <a:rPr lang="uk-UA" sz="3200" b="1" dirty="0">
                <a:solidFill>
                  <a:srgbClr val="FF0000"/>
                </a:solidFill>
              </a:rPr>
              <a:t>шлях</a:t>
            </a:r>
            <a:r>
              <a:rPr lang="uk-UA" sz="3200" dirty="0" smtClean="0"/>
              <a:t>,</a:t>
            </a:r>
          </a:p>
          <a:p>
            <a:pPr marL="0" indent="0" algn="ctr">
              <a:buNone/>
            </a:pPr>
            <a:r>
              <a:rPr lang="uk-UA" sz="3200" b="1" dirty="0" smtClean="0"/>
              <a:t>	 </a:t>
            </a:r>
            <a:r>
              <a:rPr lang="uk-UA" sz="3200" dirty="0" smtClean="0"/>
              <a:t>або </a:t>
            </a:r>
            <a:r>
              <a:rPr lang="uk-UA" sz="3200" b="1" dirty="0" smtClean="0"/>
              <a:t>   </a:t>
            </a:r>
          </a:p>
          <a:p>
            <a:pPr marL="0" indent="0" algn="ctr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А </a:t>
            </a:r>
            <a:r>
              <a:rPr lang="uk-UA" sz="3200" b="1" i="1" dirty="0">
                <a:solidFill>
                  <a:srgbClr val="FF0000"/>
                </a:solidFill>
              </a:rPr>
              <a:t>= </a:t>
            </a:r>
            <a:r>
              <a:rPr lang="uk-UA" sz="3200" b="1" i="1" dirty="0" err="1" smtClean="0">
                <a:solidFill>
                  <a:srgbClr val="FF0000"/>
                </a:solidFill>
              </a:rPr>
              <a:t>F•s</a:t>
            </a:r>
            <a:r>
              <a:rPr lang="uk-UA" sz="3200" b="1" dirty="0" smtClean="0"/>
              <a:t>                     </a:t>
            </a:r>
          </a:p>
          <a:p>
            <a:pPr marL="0" indent="0" algn="ctr">
              <a:buNone/>
            </a:pPr>
            <a:r>
              <a:rPr lang="uk-UA" sz="3200" dirty="0" smtClean="0"/>
              <a:t>де </a:t>
            </a:r>
            <a:r>
              <a:rPr lang="uk-UA" sz="3200" i="1" dirty="0"/>
              <a:t>А </a:t>
            </a:r>
            <a:r>
              <a:rPr lang="uk-UA" sz="3200" dirty="0"/>
              <a:t>— робота, </a:t>
            </a:r>
            <a:r>
              <a:rPr lang="uk-UA" sz="3200" i="1" dirty="0"/>
              <a:t>F </a:t>
            </a:r>
            <a:r>
              <a:rPr lang="uk-UA" sz="3200" dirty="0"/>
              <a:t>— сила і </a:t>
            </a:r>
            <a:r>
              <a:rPr lang="uk-UA" sz="3200" i="1" dirty="0"/>
              <a:t>s</a:t>
            </a:r>
            <a:r>
              <a:rPr lang="uk-UA" sz="3200" dirty="0"/>
              <a:t> </a:t>
            </a:r>
            <a:r>
              <a:rPr lang="uk-UA" sz="3200" dirty="0" smtClean="0"/>
              <a:t>—</a:t>
            </a:r>
          </a:p>
          <a:p>
            <a:pPr marL="0" indent="0" algn="ctr">
              <a:buNone/>
            </a:pPr>
            <a:r>
              <a:rPr lang="uk-UA" sz="3200" dirty="0"/>
              <a:t>пройдений шлях.</a:t>
            </a:r>
            <a:endParaRPr lang="ru-RU" sz="3200" dirty="0"/>
          </a:p>
          <a:p>
            <a:pPr marL="0" indent="0" algn="ctr">
              <a:buNone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7198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842">
        <p14:flip dir="r"/>
      </p:transition>
    </mc:Choice>
    <mc:Fallback xmlns="">
      <p:transition spd="slow" advTm="158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9933"/>
                </a:solidFill>
              </a:rPr>
              <a:t>Аналіз загальної формули роботи</a:t>
            </a:r>
            <a:r>
              <a:rPr lang="ru-RU" sz="5400" b="1" dirty="0">
                <a:solidFill>
                  <a:srgbClr val="FF9933"/>
                </a:solidFill>
              </a:rPr>
              <a:t/>
            </a:r>
            <a:br>
              <a:rPr lang="ru-RU" sz="5400" b="1" dirty="0">
                <a:solidFill>
                  <a:srgbClr val="FF9933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FFFF00"/>
                </a:solidFill>
                <a:latin typeface="Garamond" pitchFamily="18" charset="0"/>
              </a:rPr>
              <a:t> Якщо сила </a:t>
            </a: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F=0, </a:t>
            </a:r>
            <a:r>
              <a:rPr lang="uk-UA" sz="2400" dirty="0" smtClean="0">
                <a:solidFill>
                  <a:srgbClr val="FFFF00"/>
                </a:solidFill>
                <a:latin typeface="Garamond" pitchFamily="18" charset="0"/>
              </a:rPr>
              <a:t>то робота А=0.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uk-UA" sz="2400" dirty="0" smtClean="0">
                <a:solidFill>
                  <a:srgbClr val="FFFF00"/>
                </a:solidFill>
                <a:latin typeface="Garamond" pitchFamily="18" charset="0"/>
              </a:rPr>
              <a:t>Якщо переміщення </a:t>
            </a:r>
            <a:r>
              <a:rPr lang="en-US" sz="2400" dirty="0" smtClean="0">
                <a:solidFill>
                  <a:srgbClr val="FFFF00"/>
                </a:solidFill>
                <a:latin typeface="Garamond" pitchFamily="18" charset="0"/>
              </a:rPr>
              <a:t>S=0, </a:t>
            </a:r>
            <a:r>
              <a:rPr lang="uk-UA" sz="2400" dirty="0" smtClean="0">
                <a:solidFill>
                  <a:srgbClr val="FFFF00"/>
                </a:solidFill>
                <a:latin typeface="Garamond" pitchFamily="18" charset="0"/>
              </a:rPr>
              <a:t>то робота А=0.</a:t>
            </a:r>
          </a:p>
          <a:p>
            <a:pPr>
              <a:buFont typeface="Wingdings" pitchFamily="2" charset="2"/>
              <a:buChar char="ü"/>
            </a:pPr>
            <a:endParaRPr lang="uk-UA" sz="2400" dirty="0">
              <a:solidFill>
                <a:srgbClr val="FFFF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4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400" dirty="0">
              <a:solidFill>
                <a:srgbClr val="FFFF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4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990000"/>
                </a:solidFill>
              </a:rPr>
              <a:t>  Важливий </a:t>
            </a:r>
            <a:r>
              <a:rPr lang="uk-UA" sz="2400" b="1" dirty="0">
                <a:solidFill>
                  <a:srgbClr val="990000"/>
                </a:solidFill>
              </a:rPr>
              <a:t>факт:</a:t>
            </a:r>
            <a:endParaRPr lang="uk-UA" sz="2400" b="1" i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990000"/>
                </a:solidFill>
              </a:rPr>
              <a:t>  Якщо </a:t>
            </a:r>
            <a:r>
              <a:rPr lang="uk-UA" sz="2400" b="1" i="1" dirty="0">
                <a:solidFill>
                  <a:srgbClr val="990000"/>
                </a:solidFill>
              </a:rPr>
              <a:t>на тіло діють кілька сил, то вони виконують роботу одночасно.</a:t>
            </a:r>
            <a:endParaRPr lang="ru-RU" sz="2400" b="1" i="1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4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4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83">
        <p14:gallery dir="l"/>
      </p:transition>
    </mc:Choice>
    <mc:Fallback xmlns="">
      <p:transition spd="slow" advTm="25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Формула </a:t>
            </a:r>
            <a:r>
              <a:rPr lang="uk-UA" sz="2400" b="1" i="1" dirty="0">
                <a:solidFill>
                  <a:schemeClr val="accent2"/>
                </a:solidFill>
              </a:rPr>
              <a:t>роботи  може використовуватись в тому випадку, коли сила </a:t>
            </a:r>
            <a:r>
              <a:rPr lang="en-US" sz="2400" b="1" i="1" dirty="0">
                <a:solidFill>
                  <a:schemeClr val="accent2"/>
                </a:solidFill>
              </a:rPr>
              <a:t>F</a:t>
            </a:r>
            <a:r>
              <a:rPr lang="ru-RU" sz="2400" b="1" i="1" dirty="0">
                <a:solidFill>
                  <a:schemeClr val="accent2"/>
                </a:solidFill>
              </a:rPr>
              <a:t>  стала </a:t>
            </a:r>
            <a:r>
              <a:rPr lang="uk-UA" sz="2400" b="1" i="1" dirty="0">
                <a:solidFill>
                  <a:schemeClr val="accent2"/>
                </a:solidFill>
              </a:rPr>
              <a:t>і співпадає за напрямком руху тіла. </a:t>
            </a:r>
            <a:endParaRPr lang="uk-UA" sz="24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accent2"/>
                </a:solidFill>
              </a:rPr>
              <a:t>Якщо </a:t>
            </a:r>
            <a:r>
              <a:rPr lang="uk-UA" sz="2400" b="1" i="1" dirty="0">
                <a:solidFill>
                  <a:schemeClr val="accent2"/>
                </a:solidFill>
              </a:rPr>
              <a:t>напрямок сили співпадає з напрямком руху тіла, то дана сила здійснює додатну роботу, якщо ж  рух тіла відбувається у напрямку, який є протилежним до напрямку дії сили, то ця сила виконує від’ємну роботу.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296">
            <a:off x="4675632" y="4364082"/>
            <a:ext cx="328555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2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"/>
    </mc:Choice>
    <mc:Fallback xmlns="">
      <p:transition spd="slow" advTm="33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Коли робота = </a:t>
            </a:r>
            <a:r>
              <a:rPr lang="uk-UA" sz="4400" dirty="0" smtClean="0"/>
              <a:t>0 ?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Якщо </a:t>
            </a:r>
            <a:r>
              <a:rPr lang="en-US" dirty="0" smtClean="0"/>
              <a:t>S</a:t>
            </a:r>
            <a:r>
              <a:rPr lang="uk-UA" dirty="0" smtClean="0"/>
              <a:t> = 0</a:t>
            </a:r>
          </a:p>
          <a:p>
            <a:pPr>
              <a:buFont typeface="Wingdings" pitchFamily="2" charset="2"/>
              <a:buChar char="q"/>
            </a:pPr>
            <a:endParaRPr lang="uk-UA" dirty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Якщо </a:t>
            </a:r>
            <a:r>
              <a:rPr lang="en-US" dirty="0" smtClean="0"/>
              <a:t>F</a:t>
            </a:r>
            <a:r>
              <a:rPr lang="uk-UA" dirty="0" smtClean="0"/>
              <a:t> </a:t>
            </a:r>
            <a:r>
              <a:rPr lang="en-US" baseline="-25000" dirty="0" smtClean="0">
                <a:cs typeface="Arial" charset="0"/>
              </a:rPr>
              <a:t>┴</a:t>
            </a:r>
            <a:r>
              <a:rPr lang="uk-UA" baseline="-25000" dirty="0" smtClean="0">
                <a:cs typeface="Arial" charset="0"/>
              </a:rPr>
              <a:t> </a:t>
            </a:r>
            <a:r>
              <a:rPr lang="en-US" dirty="0" smtClean="0"/>
              <a:t>S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1628800"/>
            <a:ext cx="1785937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136900" cy="175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0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606">
        <p14:prism/>
      </p:transition>
    </mc:Choice>
    <mc:Fallback xmlns="">
      <p:transition spd="slow" advTm="22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3600" dirty="0">
                <a:latin typeface="Times New Roman" pitchFamily="18" charset="0"/>
              </a:rPr>
              <a:t>Робота дорівнює нулю</a:t>
            </a:r>
            <a:r>
              <a:rPr lang="uk-UA" sz="3600" dirty="0" smtClean="0">
                <a:latin typeface="Times New Roman" pitchFamily="18" charset="0"/>
              </a:rPr>
              <a:t>:</a:t>
            </a:r>
            <a:endParaRPr lang="uk-UA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800" dirty="0">
                <a:latin typeface="Times New Roman" pitchFamily="18" charset="0"/>
              </a:rPr>
              <a:t>а) якщо переміщення дорівнює нулю </a:t>
            </a:r>
            <a:r>
              <a:rPr lang="en-US" sz="2800" b="1" i="1" dirty="0">
                <a:latin typeface="Times New Roman" pitchFamily="18" charset="0"/>
              </a:rPr>
              <a:t>s = 0</a:t>
            </a:r>
            <a:r>
              <a:rPr lang="uk-UA" sz="2800" dirty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sz="2800" dirty="0">
                <a:latin typeface="Times New Roman" pitchFamily="18" charset="0"/>
              </a:rPr>
              <a:t>б) якщо сила перпендикулярна до </a:t>
            </a:r>
            <a:r>
              <a:rPr lang="uk-UA" sz="2800" dirty="0" smtClean="0">
                <a:latin typeface="Times New Roman" pitchFamily="18" charset="0"/>
              </a:rPr>
              <a:t>переміщення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sz="2800" b="1" i="1" dirty="0" smtClean="0">
                <a:latin typeface="Times New Roman" pitchFamily="18" charset="0"/>
              </a:rPr>
              <a:t>   </a:t>
            </a:r>
            <a:r>
              <a:rPr lang="en-US" sz="2800" b="1" i="1" dirty="0" smtClean="0">
                <a:latin typeface="Times New Roman" pitchFamily="18" charset="0"/>
              </a:rPr>
              <a:t>F</a:t>
            </a:r>
            <a:r>
              <a:rPr lang="uk-UA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┴ S</a:t>
            </a:r>
            <a:r>
              <a:rPr lang="uk-UA" sz="2800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uk-UA" sz="2800" dirty="0">
                <a:latin typeface="Times New Roman" pitchFamily="18" charset="0"/>
              </a:rPr>
              <a:t>адже в цьому випадку переміщення тіла в напрямку дії сили також дорівнює нулю</a:t>
            </a:r>
            <a:r>
              <a:rPr lang="uk-UA" sz="2800" dirty="0" smtClean="0">
                <a:latin typeface="Times New Roman" pitchFamily="18" charset="0"/>
              </a:rPr>
              <a:t>;</a:t>
            </a: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800" dirty="0" smtClean="0">
                <a:latin typeface="Times New Roman" pitchFamily="18" charset="0"/>
              </a:rPr>
              <a:t>в</a:t>
            </a:r>
            <a:r>
              <a:rPr lang="uk-UA" sz="2800" dirty="0">
                <a:latin typeface="Times New Roman" pitchFamily="18" charset="0"/>
              </a:rPr>
              <a:t>) якщо сила, що діє на тіло, дорівнює нулю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</a:rPr>
              <a:t>F = 0</a:t>
            </a:r>
            <a:r>
              <a:rPr lang="uk-UA" sz="2800" dirty="0" smtClean="0"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uk-UA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Наприклад: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</a:rPr>
              <a:t>   Якщо </a:t>
            </a:r>
            <a:r>
              <a:rPr lang="uk-UA" sz="2800" dirty="0">
                <a:latin typeface="Times New Roman" pitchFamily="18" charset="0"/>
              </a:rPr>
              <a:t>м</a:t>
            </a:r>
            <a:r>
              <a:rPr lang="en-US" sz="2800" dirty="0">
                <a:latin typeface="Times New Roman" pitchFamily="18" charset="0"/>
              </a:rPr>
              <a:t>’</a:t>
            </a:r>
            <a:r>
              <a:rPr lang="uk-UA" sz="2800" dirty="0" err="1">
                <a:latin typeface="Times New Roman" pitchFamily="18" charset="0"/>
              </a:rPr>
              <a:t>яч</a:t>
            </a:r>
            <a:r>
              <a:rPr lang="uk-UA" sz="2800" dirty="0">
                <a:latin typeface="Times New Roman" pitchFamily="18" charset="0"/>
              </a:rPr>
              <a:t> котиться по землі в горизонтальному напрямку,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то сила ваги буде перпендикулярна до напрямку руху й роботи не виконає: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</a:rPr>
              <a:t>А = 0.</a:t>
            </a:r>
            <a:endParaRPr lang="ru-RU" sz="2800" b="1" i="1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971600" y="5489647"/>
            <a:ext cx="1125538" cy="11255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uk-UA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63888" y="5843587"/>
            <a:ext cx="161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 = 0</a:t>
            </a:r>
            <a:endParaRPr lang="ru-RU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6460259" y="5480050"/>
            <a:ext cx="0" cy="942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6460259" y="6423025"/>
            <a:ext cx="1139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557530" y="5423569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F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72892" y="624589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S</a:t>
            </a:r>
            <a:endParaRPr lang="ru-RU" sz="2000" b="1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9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586">
        <p:dissolve/>
      </p:transition>
    </mc:Choice>
    <mc:Fallback xmlns="">
      <p:transition spd="slow" advTm="5258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4000" u="sng" dirty="0" smtClean="0"/>
              <a:t>Робота різних сил</a:t>
            </a:r>
            <a:endParaRPr lang="uk-UA" sz="4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5554960" cy="48965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2800" b="1" i="1" dirty="0" smtClean="0">
                <a:latin typeface="Times New Roman" pitchFamily="18" charset="0"/>
              </a:rPr>
              <a:t>Робота </a:t>
            </a:r>
            <a:r>
              <a:rPr lang="uk-UA" sz="2800" b="1" i="1" dirty="0">
                <a:latin typeface="Times New Roman" pitchFamily="18" charset="0"/>
              </a:rPr>
              <a:t>сили </a:t>
            </a:r>
            <a:r>
              <a:rPr lang="uk-UA" sz="2800" b="1" i="1" dirty="0" smtClean="0">
                <a:latin typeface="Times New Roman" pitchFamily="18" charset="0"/>
              </a:rPr>
              <a:t>тяжіння</a:t>
            </a:r>
          </a:p>
          <a:p>
            <a:pPr marL="0" indent="0">
              <a:lnSpc>
                <a:spcPct val="80000"/>
              </a:lnSpc>
              <a:buNone/>
            </a:pPr>
            <a:endParaRPr lang="uk-UA" sz="2800" b="1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800" dirty="0">
                <a:latin typeface="Times New Roman" pitchFamily="18" charset="0"/>
              </a:rPr>
              <a:t>    Коли тіло рухається вниз, напрямок сили тяжіння збігається з напрямком переміщення. При цьому робота сили тяжіння додатна й дорівнює нулю: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800" b="1" i="1" dirty="0">
                <a:latin typeface="Times New Roman" pitchFamily="18" charset="0"/>
              </a:rPr>
              <a:t>               А = </a:t>
            </a:r>
            <a:r>
              <a:rPr lang="en-US" sz="2800" b="1" i="1" dirty="0" err="1">
                <a:latin typeface="Times New Roman" pitchFamily="18" charset="0"/>
              </a:rPr>
              <a:t>mgh</a:t>
            </a:r>
            <a:r>
              <a:rPr lang="uk-UA" sz="2800" b="1" i="1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uk-UA" sz="2800" b="1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800" dirty="0">
                <a:latin typeface="Times New Roman" pitchFamily="18" charset="0"/>
              </a:rPr>
              <a:t>    Коли тіло рухається угору, сила тяжіння спрямована протилежно переміщенню. Тому під час руху тіла угору робота сили тяжіння від</a:t>
            </a:r>
            <a:r>
              <a:rPr lang="en-US" sz="2800" dirty="0">
                <a:latin typeface="Times New Roman" pitchFamily="18" charset="0"/>
              </a:rPr>
              <a:t>’</a:t>
            </a:r>
            <a:r>
              <a:rPr lang="uk-UA" sz="2800" dirty="0">
                <a:latin typeface="Times New Roman" pitchFamily="18" charset="0"/>
              </a:rPr>
              <a:t>ємна й </a:t>
            </a:r>
            <a:r>
              <a:rPr lang="uk-UA" sz="2800" dirty="0" smtClean="0">
                <a:latin typeface="Times New Roman" pitchFamily="18" charset="0"/>
              </a:rPr>
              <a:t>дорівнює: </a:t>
            </a:r>
            <a:endParaRPr lang="uk-UA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800" b="1" i="1" dirty="0">
                <a:latin typeface="Times New Roman" pitchFamily="18" charset="0"/>
              </a:rPr>
              <a:t>                А = -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mgh</a:t>
            </a:r>
            <a:r>
              <a:rPr lang="en-US" sz="2800" b="1" i="1" dirty="0">
                <a:latin typeface="Times New Roman" pitchFamily="18" charset="0"/>
              </a:rPr>
              <a:t>.</a:t>
            </a:r>
            <a:endParaRPr lang="uk-UA" sz="2800" b="1" i="1" dirty="0">
              <a:latin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 useBgFill="1">
        <p:nvSpPr>
          <p:cNvPr id="4" name="Rectangle 4"/>
          <p:cNvSpPr>
            <a:spLocks noChangeArrowheads="1"/>
          </p:cNvSpPr>
          <p:nvPr/>
        </p:nvSpPr>
        <p:spPr bwMode="auto">
          <a:xfrm>
            <a:off x="6911975" y="292100"/>
            <a:ext cx="630238" cy="5857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 useBgFill="1">
        <p:nvSpPr>
          <p:cNvPr id="5" name="Rectangle 9"/>
          <p:cNvSpPr>
            <a:spLocks noChangeArrowheads="1"/>
          </p:cNvSpPr>
          <p:nvPr/>
        </p:nvSpPr>
        <p:spPr bwMode="auto">
          <a:xfrm>
            <a:off x="6911975" y="5722938"/>
            <a:ext cx="630238" cy="5857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227888" y="19542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227888" y="2303463"/>
            <a:ext cx="0" cy="1081087"/>
          </a:xfrm>
          <a:prstGeom prst="line">
            <a:avLst/>
          </a:prstGeom>
          <a:noFill/>
          <a:ln w="19050">
            <a:solidFill>
              <a:srgbClr val="836A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72338" y="2638425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F</a:t>
            </a:r>
            <a:r>
              <a:rPr lang="uk-UA" sz="1400" b="1" dirty="0">
                <a:latin typeface="Times New Roman" pitchFamily="18" charset="0"/>
              </a:rPr>
              <a:t>т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85038" y="309721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h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7227888" y="3743325"/>
            <a:ext cx="0" cy="1260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227888" y="4238625"/>
            <a:ext cx="0" cy="1081088"/>
          </a:xfrm>
          <a:prstGeom prst="line">
            <a:avLst/>
          </a:prstGeom>
          <a:noFill/>
          <a:ln w="9525">
            <a:solidFill>
              <a:srgbClr val="836A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272338" y="3563938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F</a:t>
            </a:r>
            <a:r>
              <a:rPr lang="uk-UA" sz="1400" b="1" dirty="0">
                <a:latin typeface="Times New Roman" pitchFamily="18" charset="0"/>
              </a:rPr>
              <a:t>т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85038" y="4922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h</a:t>
            </a:r>
            <a:endParaRPr lang="ru-RU" sz="2000" b="1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45294">
        <p14:switch dir="r"/>
      </p:transition>
    </mc:Choice>
    <mc:Fallback xmlns="">
      <p:transition spd="slow" advTm="45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2.22222E-6 0.198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2.22222E-6 -0.20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2.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</a:rPr>
              <a:t>Робота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</a:rPr>
              <a:t>сили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</a:rPr>
              <a:t>пружності</a:t>
            </a:r>
            <a:r>
              <a:rPr lang="ru-RU" sz="2800" dirty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5626968" cy="46237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3200" dirty="0">
                <a:latin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</a:rPr>
              <a:t>Коли </a:t>
            </a:r>
            <a:r>
              <a:rPr lang="uk-UA" sz="2800" dirty="0">
                <a:latin typeface="Times New Roman" pitchFamily="18" charset="0"/>
              </a:rPr>
              <a:t>стисла пружина розпрямляється, сила пружності, що діє з її боку, спрямована так само, як переміщення, тому робота сили пружності додатна. При цьому деформація пружини зменшується, тобто при зменшенні деформації сила пружності пружини виконує додатну роботу.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2800" dirty="0">
                <a:latin typeface="Times New Roman" pitchFamily="18" charset="0"/>
              </a:rPr>
              <a:t>    Коли ми стискаємо недеформовану пружину, сила, що діє збоку пружини, спрямована протилежно деформації. Виходить, при збільшенні деформації сила пружності пружини виконує від</a:t>
            </a:r>
            <a:r>
              <a:rPr lang="en-US" sz="2800" dirty="0">
                <a:latin typeface="Times New Roman" pitchFamily="18" charset="0"/>
              </a:rPr>
              <a:t>’</a:t>
            </a:r>
            <a:r>
              <a:rPr lang="uk-UA" sz="2800" dirty="0">
                <a:latin typeface="Times New Roman" pitchFamily="18" charset="0"/>
              </a:rPr>
              <a:t>ємну роботу.</a:t>
            </a:r>
            <a:endParaRPr lang="uk-UA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910388" y="1042988"/>
            <a:ext cx="1217612" cy="2314575"/>
            <a:chOff x="4353" y="657"/>
            <a:chExt cx="767" cy="1458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638" y="1865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F</a:t>
              </a:r>
              <a:r>
                <a:rPr lang="uk-UA" sz="1400" b="1">
                  <a:latin typeface="Times New Roman" pitchFamily="18" charset="0"/>
                </a:rPr>
                <a:t>пруж</a:t>
              </a:r>
              <a:endParaRPr lang="ru-RU" sz="1400" b="1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67" y="1280"/>
              <a:ext cx="341" cy="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53" y="657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48" y="657"/>
              <a:ext cx="123" cy="624"/>
            </a:xfrm>
            <a:custGeom>
              <a:avLst/>
              <a:gdLst>
                <a:gd name="T0" fmla="*/ 5 w 123"/>
                <a:gd name="T1" fmla="*/ 0 h 624"/>
                <a:gd name="T2" fmla="*/ 90 w 123"/>
                <a:gd name="T3" fmla="*/ 86 h 624"/>
                <a:gd name="T4" fmla="*/ 5 w 123"/>
                <a:gd name="T5" fmla="*/ 171 h 624"/>
                <a:gd name="T6" fmla="*/ 118 w 123"/>
                <a:gd name="T7" fmla="*/ 256 h 624"/>
                <a:gd name="T8" fmla="*/ 33 w 123"/>
                <a:gd name="T9" fmla="*/ 341 h 624"/>
                <a:gd name="T10" fmla="*/ 118 w 123"/>
                <a:gd name="T11" fmla="*/ 397 h 624"/>
                <a:gd name="T12" fmla="*/ 33 w 123"/>
                <a:gd name="T13" fmla="*/ 482 h 624"/>
                <a:gd name="T14" fmla="*/ 90 w 123"/>
                <a:gd name="T15" fmla="*/ 567 h 624"/>
                <a:gd name="T16" fmla="*/ 90 w 123"/>
                <a:gd name="T1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624">
                  <a:moveTo>
                    <a:pt x="5" y="0"/>
                  </a:moveTo>
                  <a:cubicBezTo>
                    <a:pt x="47" y="29"/>
                    <a:pt x="90" y="58"/>
                    <a:pt x="90" y="86"/>
                  </a:cubicBezTo>
                  <a:cubicBezTo>
                    <a:pt x="90" y="114"/>
                    <a:pt x="0" y="143"/>
                    <a:pt x="5" y="171"/>
                  </a:cubicBezTo>
                  <a:cubicBezTo>
                    <a:pt x="10" y="199"/>
                    <a:pt x="113" y="228"/>
                    <a:pt x="118" y="256"/>
                  </a:cubicBezTo>
                  <a:cubicBezTo>
                    <a:pt x="123" y="284"/>
                    <a:pt x="33" y="318"/>
                    <a:pt x="33" y="341"/>
                  </a:cubicBezTo>
                  <a:cubicBezTo>
                    <a:pt x="33" y="364"/>
                    <a:pt x="118" y="374"/>
                    <a:pt x="118" y="397"/>
                  </a:cubicBezTo>
                  <a:cubicBezTo>
                    <a:pt x="118" y="420"/>
                    <a:pt x="38" y="454"/>
                    <a:pt x="33" y="482"/>
                  </a:cubicBezTo>
                  <a:cubicBezTo>
                    <a:pt x="28" y="510"/>
                    <a:pt x="81" y="543"/>
                    <a:pt x="90" y="567"/>
                  </a:cubicBezTo>
                  <a:cubicBezTo>
                    <a:pt x="99" y="591"/>
                    <a:pt x="94" y="607"/>
                    <a:pt x="9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638" y="1451"/>
              <a:ext cx="0" cy="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638" y="1451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631" y="16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h</a:t>
              </a:r>
              <a:endParaRPr lang="ru-RU" sz="2000" b="1">
                <a:latin typeface="Times New Roman" pitchFamily="18" charset="0"/>
              </a:endParaRP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958013" y="3968750"/>
            <a:ext cx="1214437" cy="1763713"/>
            <a:chOff x="4383" y="2500"/>
            <a:chExt cx="765" cy="1111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4666" y="2612"/>
              <a:ext cx="4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F</a:t>
              </a:r>
              <a:r>
                <a:rPr lang="uk-UA" sz="1400" b="1">
                  <a:latin typeface="Times New Roman" pitchFamily="18" charset="0"/>
                </a:rPr>
                <a:t>пруж</a:t>
              </a:r>
              <a:endParaRPr lang="ru-RU" sz="1400" b="1">
                <a:latin typeface="Times New Roman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468" y="2861"/>
              <a:ext cx="341" cy="34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4383" y="2500"/>
              <a:ext cx="5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 flipH="1">
              <a:off x="4611" y="2505"/>
              <a:ext cx="83" cy="357"/>
            </a:xfrm>
            <a:custGeom>
              <a:avLst/>
              <a:gdLst>
                <a:gd name="T0" fmla="*/ 5 w 123"/>
                <a:gd name="T1" fmla="*/ 0 h 624"/>
                <a:gd name="T2" fmla="*/ 90 w 123"/>
                <a:gd name="T3" fmla="*/ 86 h 624"/>
                <a:gd name="T4" fmla="*/ 5 w 123"/>
                <a:gd name="T5" fmla="*/ 171 h 624"/>
                <a:gd name="T6" fmla="*/ 118 w 123"/>
                <a:gd name="T7" fmla="*/ 256 h 624"/>
                <a:gd name="T8" fmla="*/ 33 w 123"/>
                <a:gd name="T9" fmla="*/ 341 h 624"/>
                <a:gd name="T10" fmla="*/ 118 w 123"/>
                <a:gd name="T11" fmla="*/ 397 h 624"/>
                <a:gd name="T12" fmla="*/ 33 w 123"/>
                <a:gd name="T13" fmla="*/ 482 h 624"/>
                <a:gd name="T14" fmla="*/ 90 w 123"/>
                <a:gd name="T15" fmla="*/ 567 h 624"/>
                <a:gd name="T16" fmla="*/ 90 w 123"/>
                <a:gd name="T1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624">
                  <a:moveTo>
                    <a:pt x="5" y="0"/>
                  </a:moveTo>
                  <a:cubicBezTo>
                    <a:pt x="47" y="29"/>
                    <a:pt x="90" y="58"/>
                    <a:pt x="90" y="86"/>
                  </a:cubicBezTo>
                  <a:cubicBezTo>
                    <a:pt x="90" y="114"/>
                    <a:pt x="0" y="143"/>
                    <a:pt x="5" y="171"/>
                  </a:cubicBezTo>
                  <a:cubicBezTo>
                    <a:pt x="10" y="199"/>
                    <a:pt x="113" y="228"/>
                    <a:pt x="118" y="256"/>
                  </a:cubicBezTo>
                  <a:cubicBezTo>
                    <a:pt x="123" y="284"/>
                    <a:pt x="33" y="318"/>
                    <a:pt x="33" y="341"/>
                  </a:cubicBezTo>
                  <a:cubicBezTo>
                    <a:pt x="33" y="364"/>
                    <a:pt x="118" y="374"/>
                    <a:pt x="118" y="397"/>
                  </a:cubicBezTo>
                  <a:cubicBezTo>
                    <a:pt x="118" y="420"/>
                    <a:pt x="38" y="454"/>
                    <a:pt x="33" y="482"/>
                  </a:cubicBezTo>
                  <a:cubicBezTo>
                    <a:pt x="28" y="510"/>
                    <a:pt x="81" y="543"/>
                    <a:pt x="90" y="567"/>
                  </a:cubicBezTo>
                  <a:cubicBezTo>
                    <a:pt x="99" y="591"/>
                    <a:pt x="94" y="607"/>
                    <a:pt x="9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4639" y="3032"/>
              <a:ext cx="0" cy="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639" y="2667"/>
              <a:ext cx="11" cy="366"/>
            </a:xfrm>
            <a:custGeom>
              <a:avLst/>
              <a:gdLst>
                <a:gd name="T0" fmla="*/ 0 w 11"/>
                <a:gd name="T1" fmla="*/ 366 h 366"/>
                <a:gd name="T2" fmla="*/ 11 w 11"/>
                <a:gd name="T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366">
                  <a:moveTo>
                    <a:pt x="0" y="366"/>
                  </a:moveTo>
                  <a:lnTo>
                    <a:pt x="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632" y="336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h</a:t>
              </a:r>
              <a:endParaRPr lang="ru-RU" sz="2000" b="1"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41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8226">
        <p14:flash/>
      </p:transition>
    </mc:Choice>
    <mc:Fallback xmlns="">
      <p:transition spd="slow" advTm="38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uk-UA" sz="3200" dirty="0" smtClean="0"/>
              <a:t>Робота сили тертя</a:t>
            </a:r>
            <a:endParaRPr lang="uk-UA" sz="3200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 marL="84138" indent="-84138">
              <a:buFont typeface="Wingdings 2" pitchFamily="18" charset="2"/>
              <a:buNone/>
            </a:pPr>
            <a:r>
              <a:rPr lang="uk-UA" sz="2800" dirty="0" smtClean="0"/>
              <a:t> </a:t>
            </a:r>
            <a:r>
              <a:rPr lang="uk-UA" sz="2000" dirty="0" smtClean="0">
                <a:latin typeface="Times New Roman" pitchFamily="18" charset="0"/>
              </a:rPr>
              <a:t>Сила тертя ковзання або кочення спрямована завжди протилежно швидкості, а, отже, і переміщенню тіла, тому робота сили тертя ковзання або кочення від</a:t>
            </a:r>
            <a:r>
              <a:rPr lang="en-US" sz="2000" dirty="0" smtClean="0">
                <a:latin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</a:rPr>
              <a:t>ємна.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5" name="Picture 218" descr="s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7" t="45207" r="22803"/>
          <a:stretch>
            <a:fillRect/>
          </a:stretch>
        </p:blipFill>
        <p:spPr bwMode="auto">
          <a:xfrm>
            <a:off x="5149304" y="2447825"/>
            <a:ext cx="3149600" cy="205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8"/>
          <p:cNvGrpSpPr>
            <a:grpSpLocks/>
          </p:cNvGrpSpPr>
          <p:nvPr/>
        </p:nvGrpSpPr>
        <p:grpSpPr bwMode="auto">
          <a:xfrm>
            <a:off x="4184042" y="2709815"/>
            <a:ext cx="1731962" cy="487363"/>
            <a:chOff x="3303" y="1616"/>
            <a:chExt cx="1091" cy="307"/>
          </a:xfrm>
        </p:grpSpPr>
        <p:sp>
          <p:nvSpPr>
            <p:cNvPr id="7" name="Freeform 221"/>
            <p:cNvSpPr>
              <a:spLocks/>
            </p:cNvSpPr>
            <p:nvPr/>
          </p:nvSpPr>
          <p:spPr bwMode="auto">
            <a:xfrm>
              <a:off x="3486" y="1889"/>
              <a:ext cx="908" cy="34"/>
            </a:xfrm>
            <a:custGeom>
              <a:avLst/>
              <a:gdLst>
                <a:gd name="T0" fmla="*/ 694 w 694"/>
                <a:gd name="T1" fmla="*/ 34 h 34"/>
                <a:gd name="T2" fmla="*/ 0 w 694"/>
                <a:gd name="T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4" h="34">
                  <a:moveTo>
                    <a:pt x="694" y="34"/>
                  </a:moveTo>
                  <a:lnTo>
                    <a:pt x="0" y="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8" name="Text Box 223"/>
            <p:cNvSpPr txBox="1">
              <a:spLocks noChangeArrowheads="1"/>
            </p:cNvSpPr>
            <p:nvPr/>
          </p:nvSpPr>
          <p:spPr bwMode="auto">
            <a:xfrm>
              <a:off x="3303" y="1616"/>
              <a:ext cx="381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</a:rPr>
                <a:t>F</a:t>
              </a:r>
              <a:r>
                <a:rPr lang="uk-UA" sz="1400" b="1" dirty="0">
                  <a:latin typeface="Times New Roman" pitchFamily="18" charset="0"/>
                </a:rPr>
                <a:t>тер</a:t>
              </a:r>
              <a:endParaRPr lang="ru-RU" sz="1400" b="1" dirty="0">
                <a:latin typeface="Times New Roman" pitchFamily="18" charset="0"/>
              </a:endParaRPr>
            </a:p>
          </p:txBody>
        </p:sp>
      </p:grpSp>
      <p:pic>
        <p:nvPicPr>
          <p:cNvPr id="9" name="Picture 219" descr="av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11" y="3439078"/>
            <a:ext cx="3689350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29"/>
          <p:cNvGrpSpPr>
            <a:grpSpLocks/>
          </p:cNvGrpSpPr>
          <p:nvPr/>
        </p:nvGrpSpPr>
        <p:grpSpPr bwMode="auto">
          <a:xfrm>
            <a:off x="3417279" y="4464348"/>
            <a:ext cx="1935163" cy="404812"/>
            <a:chOff x="1916" y="2459"/>
            <a:chExt cx="1219" cy="255"/>
          </a:xfrm>
        </p:grpSpPr>
        <p:sp>
          <p:nvSpPr>
            <p:cNvPr id="11" name="Line 222"/>
            <p:cNvSpPr>
              <a:spLocks noChangeShapeType="1"/>
            </p:cNvSpPr>
            <p:nvPr/>
          </p:nvSpPr>
          <p:spPr bwMode="auto">
            <a:xfrm flipV="1">
              <a:off x="1916" y="2459"/>
              <a:ext cx="1106" cy="19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2754" y="2464"/>
              <a:ext cx="381" cy="25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uk-UA" sz="1400" b="1" dirty="0">
                  <a:solidFill>
                    <a:schemeClr val="bg1"/>
                  </a:solidFill>
                  <a:latin typeface="Times New Roman" pitchFamily="18" charset="0"/>
                </a:rPr>
                <a:t>тер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Rectangle 225"/>
          <p:cNvSpPr>
            <a:spLocks noChangeArrowheads="1"/>
          </p:cNvSpPr>
          <p:nvPr/>
        </p:nvSpPr>
        <p:spPr bwMode="auto">
          <a:xfrm>
            <a:off x="611560" y="5147804"/>
            <a:ext cx="835292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82563" algn="just" eaLnBrk="0" hangingPunct="0"/>
            <a:r>
              <a:rPr lang="uk-UA" sz="2000" dirty="0" smtClean="0">
                <a:latin typeface="Times New Roman" pitchFamily="18" charset="0"/>
              </a:rPr>
              <a:t>У </a:t>
            </a:r>
            <a:r>
              <a:rPr lang="uk-UA" sz="2000" dirty="0">
                <a:latin typeface="Times New Roman" pitchFamily="18" charset="0"/>
              </a:rPr>
              <a:t>результаті дії сили тяжіння або пружності швидкість тіла може як збільшуватися, так і зменшуватися: </a:t>
            </a:r>
            <a:r>
              <a:rPr lang="uk-UA" sz="2000" b="1" dirty="0">
                <a:latin typeface="Times New Roman" pitchFamily="18" charset="0"/>
              </a:rPr>
              <a:t>у першому випадку робота додатна, у другому – від</a:t>
            </a:r>
            <a:r>
              <a:rPr lang="en-US" sz="2000" b="1" dirty="0">
                <a:latin typeface="Times New Roman" pitchFamily="18" charset="0"/>
              </a:rPr>
              <a:t>’</a:t>
            </a:r>
            <a:r>
              <a:rPr lang="uk-UA" sz="2000" b="1" dirty="0">
                <a:latin typeface="Times New Roman" pitchFamily="18" charset="0"/>
              </a:rPr>
              <a:t>ємна</a:t>
            </a:r>
            <a:r>
              <a:rPr lang="uk-UA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</a:endParaRPr>
          </a:p>
          <a:p>
            <a:pPr marL="182563" algn="just" eaLnBrk="0" hangingPunct="0"/>
            <a:r>
              <a:rPr lang="uk-UA" sz="2000" dirty="0">
                <a:latin typeface="Times New Roman" pitchFamily="18" charset="0"/>
              </a:rPr>
              <a:t>А в результаті дії сили тертя ковзання або кочення швидкість тіла завжди зменшується: </a:t>
            </a:r>
            <a:r>
              <a:rPr lang="uk-UA" sz="2000" b="1" dirty="0">
                <a:latin typeface="Times New Roman" pitchFamily="18" charset="0"/>
              </a:rPr>
              <a:t>робота цих сил завжди від</a:t>
            </a:r>
            <a:r>
              <a:rPr lang="en-US" sz="2000" b="1" dirty="0">
                <a:latin typeface="Times New Roman" pitchFamily="18" charset="0"/>
              </a:rPr>
              <a:t>’</a:t>
            </a:r>
            <a:r>
              <a:rPr lang="uk-UA" sz="2000" b="1" dirty="0">
                <a:latin typeface="Times New Roman" pitchFamily="18" charset="0"/>
              </a:rPr>
              <a:t>ємна</a:t>
            </a:r>
            <a:r>
              <a:rPr lang="uk-UA" sz="2000" dirty="0">
                <a:latin typeface="Times New Roman" pitchFamily="18" charset="0"/>
              </a:rPr>
              <a:t>.</a:t>
            </a: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2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9751">
        <p14:honeycomb/>
      </p:transition>
    </mc:Choice>
    <mc:Fallback xmlns="">
      <p:transition spd="slow" advTm="39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Джеймс  </a:t>
            </a:r>
            <a:r>
              <a:rPr lang="uk-UA" sz="2800" dirty="0" err="1">
                <a:solidFill>
                  <a:srgbClr val="C00000"/>
                </a:solidFill>
              </a:rPr>
              <a:t>Прескотт</a:t>
            </a:r>
            <a:r>
              <a:rPr lang="uk-UA" sz="2800" dirty="0">
                <a:solidFill>
                  <a:srgbClr val="C00000"/>
                </a:solidFill>
              </a:rPr>
              <a:t>  </a:t>
            </a:r>
            <a:r>
              <a:rPr lang="uk-UA" sz="2800" dirty="0" smtClean="0">
                <a:solidFill>
                  <a:srgbClr val="C00000"/>
                </a:solidFill>
              </a:rPr>
              <a:t>Джоуль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(1818-1889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2400" b="1" i="1" dirty="0" err="1">
                <a:solidFill>
                  <a:srgbClr val="0000FF"/>
                </a:solidFill>
                <a:latin typeface="Bodoni MT Black" pitchFamily="18" charset="0"/>
              </a:rPr>
              <a:t>Його</a:t>
            </a:r>
            <a:r>
              <a:rPr lang="ru-RU" sz="2400" b="1" i="1" dirty="0">
                <a:solidFill>
                  <a:srgbClr val="0000FF"/>
                </a:solidFill>
                <a:latin typeface="Bodoni MT Black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doni MT Black" pitchFamily="18" charset="0"/>
              </a:rPr>
              <a:t>іменем</a:t>
            </a:r>
            <a:r>
              <a:rPr lang="ru-RU" sz="2400" b="1" i="1" dirty="0">
                <a:solidFill>
                  <a:srgbClr val="0000FF"/>
                </a:solidFill>
                <a:latin typeface="Bodoni MT Black" pitchFamily="18" charset="0"/>
              </a:rPr>
              <a:t> названа </a:t>
            </a:r>
            <a:r>
              <a:rPr lang="ru-RU" sz="2400" b="1" i="1" dirty="0" err="1">
                <a:solidFill>
                  <a:srgbClr val="0000FF"/>
                </a:solidFill>
                <a:latin typeface="Bodoni MT Black" pitchFamily="18" charset="0"/>
              </a:rPr>
              <a:t>одиниця</a:t>
            </a:r>
            <a:r>
              <a:rPr lang="ru-RU" sz="2400" b="1" i="1" dirty="0">
                <a:solidFill>
                  <a:srgbClr val="0000FF"/>
                </a:solidFill>
                <a:latin typeface="Bodoni MT Black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doni MT Black" pitchFamily="18" charset="0"/>
              </a:rPr>
              <a:t>роботи</a:t>
            </a:r>
            <a:endParaRPr lang="ru-RU" sz="2400" dirty="0"/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821935"/>
            <a:ext cx="349756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2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4">
        <p14:prism isContent="1"/>
      </p:transition>
    </mc:Choice>
    <mc:Fallback xmlns="">
      <p:transition spd="slow" advTm="29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556792"/>
            <a:ext cx="5616624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sz="2800" b="1" i="1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ru-RU" sz="3600" i="1" dirty="0" err="1" smtClean="0">
                <a:latin typeface="Bodoni MT Black" pitchFamily="18" charset="0"/>
              </a:rPr>
              <a:t>Народився</a:t>
            </a:r>
            <a:r>
              <a:rPr lang="ru-RU" sz="3600" i="1" dirty="0" smtClean="0">
                <a:latin typeface="Bodoni MT Black" pitchFamily="18" charset="0"/>
              </a:rPr>
              <a:t>  Джоуль у </a:t>
            </a:r>
            <a:r>
              <a:rPr lang="ru-RU" sz="3600" i="1" dirty="0" err="1" smtClean="0">
                <a:latin typeface="Bodoni MT Black" pitchFamily="18" charset="0"/>
              </a:rPr>
              <a:t>невеличкому</a:t>
            </a:r>
            <a:r>
              <a:rPr lang="ru-RU" sz="3600" i="1" dirty="0" smtClean="0">
                <a:latin typeface="Bodoni MT Black" pitchFamily="18" charset="0"/>
              </a:rPr>
              <a:t> </a:t>
            </a:r>
            <a:r>
              <a:rPr lang="ru-RU" sz="3600" i="1" dirty="0" err="1" smtClean="0">
                <a:latin typeface="Bodoni MT Black" pitchFamily="18" charset="0"/>
              </a:rPr>
              <a:t>місті</a:t>
            </a:r>
            <a:r>
              <a:rPr lang="ru-RU" sz="3600" i="1" dirty="0" smtClean="0">
                <a:latin typeface="Bodoni MT Black" pitchFamily="18" charset="0"/>
              </a:rPr>
              <a:t> </a:t>
            </a:r>
            <a:r>
              <a:rPr lang="ru-RU" sz="3600" i="1" dirty="0" err="1" smtClean="0">
                <a:latin typeface="Bodoni MT Black" pitchFamily="18" charset="0"/>
              </a:rPr>
              <a:t>Селфорд</a:t>
            </a:r>
            <a:r>
              <a:rPr lang="ru-RU" sz="3600" i="1" dirty="0" smtClean="0">
                <a:latin typeface="Bodoni MT Black" pitchFamily="18" charset="0"/>
              </a:rPr>
              <a:t> недалеко </a:t>
            </a:r>
            <a:r>
              <a:rPr lang="ru-RU" sz="3600" i="1" dirty="0" err="1" smtClean="0">
                <a:latin typeface="Bodoni MT Black" pitchFamily="18" charset="0"/>
              </a:rPr>
              <a:t>від</a:t>
            </a:r>
            <a:r>
              <a:rPr lang="ru-RU" sz="3600" i="1" dirty="0" smtClean="0">
                <a:latin typeface="Bodoni MT Black" pitchFamily="18" charset="0"/>
              </a:rPr>
              <a:t> </a:t>
            </a:r>
            <a:r>
              <a:rPr lang="ru-RU" sz="3600" i="1" dirty="0">
                <a:latin typeface="Bodoni MT Black" pitchFamily="18" charset="0"/>
              </a:rPr>
              <a:t>Манчестера (</a:t>
            </a:r>
            <a:r>
              <a:rPr lang="ru-RU" sz="3600" i="1" dirty="0" err="1" smtClean="0">
                <a:latin typeface="Bodoni MT Black" pitchFamily="18" charset="0"/>
              </a:rPr>
              <a:t>Великобританія</a:t>
            </a:r>
            <a:r>
              <a:rPr lang="ru-RU" sz="3600" i="1" dirty="0" smtClean="0">
                <a:latin typeface="Bodoni MT Black" pitchFamily="18" charset="0"/>
              </a:rPr>
              <a:t>)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Bodoni MT Black" pitchFamily="18" charset="0"/>
              </a:rPr>
              <a:t>            24 </a:t>
            </a:r>
            <a:r>
              <a:rPr lang="ru-RU" sz="3200" b="1" i="1" dirty="0" err="1">
                <a:solidFill>
                  <a:srgbClr val="FF0000"/>
                </a:solidFill>
                <a:latin typeface="Bodoni MT Black" pitchFamily="18" charset="0"/>
              </a:rPr>
              <a:t>грудня</a:t>
            </a:r>
            <a:r>
              <a:rPr lang="ru-RU" sz="3200" b="1" i="1" dirty="0">
                <a:solidFill>
                  <a:srgbClr val="FF0000"/>
                </a:solidFill>
                <a:latin typeface="Bodoni MT Black" pitchFamily="18" charset="0"/>
              </a:rPr>
              <a:t> 1818 р.</a:t>
            </a:r>
            <a:r>
              <a:rPr lang="ru-RU" sz="3200" b="1" i="1" dirty="0">
                <a:latin typeface="Bodoni MT Black" pitchFamily="18" charset="0"/>
              </a:rPr>
              <a:t> </a:t>
            </a:r>
          </a:p>
          <a:p>
            <a:pPr marL="0" indent="0">
              <a:buNone/>
            </a:pPr>
            <a:endParaRPr lang="uk-UA" sz="3200" i="1" dirty="0"/>
          </a:p>
        </p:txBody>
      </p:sp>
      <p:pic>
        <p:nvPicPr>
          <p:cNvPr id="4" name="Picture 4" descr="J01605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078" y="859456"/>
            <a:ext cx="2449513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J00846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825"/>
            <a:ext cx="132397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7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1"/>
    </mc:Choice>
    <mc:Fallback xmlns="">
      <p:transition spd="slow" advTm="25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Зміст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Цілі презентації.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Робота – загальні знання.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Механічна робота.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Коли робота = 0.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Робота сили тяжіння.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Робота сили тертя.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Робота сили пружності.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Джеймс  </a:t>
            </a:r>
            <a:r>
              <a:rPr lang="uk-UA" dirty="0" err="1" smtClean="0"/>
              <a:t>Прескотт</a:t>
            </a:r>
            <a:r>
              <a:rPr lang="uk-UA" dirty="0" smtClean="0"/>
              <a:t>  Джоуль.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Потужність – все</a:t>
            </a:r>
            <a:r>
              <a:rPr lang="en-US" dirty="0" smtClean="0"/>
              <a:t>,</a:t>
            </a:r>
            <a:r>
              <a:rPr lang="uk-UA" dirty="0" smtClean="0"/>
              <a:t> все</a:t>
            </a:r>
            <a:r>
              <a:rPr lang="en-US" dirty="0" smtClean="0"/>
              <a:t>,</a:t>
            </a:r>
            <a:r>
              <a:rPr lang="uk-UA" dirty="0" smtClean="0"/>
              <a:t> все…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Поміркуйте.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Заключення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/>
              <a:t>Л</a:t>
            </a:r>
            <a:r>
              <a:rPr lang="ru-RU" dirty="0" err="1" smtClean="0"/>
              <a:t>ітература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933056"/>
            <a:ext cx="200025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8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5786">
        <p14:vortex dir="r"/>
      </p:transition>
    </mc:Choice>
    <mc:Fallback xmlns="">
      <p:transition spd="slow" advTm="45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76864" cy="5415880"/>
          </a:xfrm>
        </p:spPr>
        <p:txBody>
          <a:bodyPr/>
          <a:lstStyle/>
          <a:p>
            <a:pPr marL="0" indent="0">
              <a:buNone/>
            </a:pPr>
            <a:endParaRPr lang="ru-RU" sz="2800" b="1" i="1" dirty="0" smtClean="0">
              <a:latin typeface="Bodoni MT Black" pitchFamily="18" charset="0"/>
            </a:endParaRPr>
          </a:p>
          <a:p>
            <a:pPr marL="0" indent="0">
              <a:buNone/>
            </a:pPr>
            <a:endParaRPr lang="ru-RU" sz="2800" b="1" i="1" dirty="0">
              <a:latin typeface="Bodoni MT Black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Bodoni MT Black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ru-RU" sz="2800" i="1" dirty="0" err="1" smtClean="0">
                <a:latin typeface="Bodoni MT Black" pitchFamily="18" charset="0"/>
              </a:rPr>
              <a:t>Його</a:t>
            </a:r>
            <a:r>
              <a:rPr lang="ru-RU" sz="2800" i="1" dirty="0" smtClean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батько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був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багатієм</a:t>
            </a:r>
            <a:r>
              <a:rPr lang="ru-RU" sz="2800" i="1" dirty="0">
                <a:latin typeface="Bodoni MT Black" pitchFamily="18" charset="0"/>
              </a:rPr>
              <a:t> (в </a:t>
            </a:r>
            <a:r>
              <a:rPr lang="ru-RU" sz="2800" i="1" dirty="0" err="1">
                <a:latin typeface="Bodoni MT Black" pitchFamily="18" charset="0"/>
              </a:rPr>
              <a:t>Манчестері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smtClean="0">
                <a:latin typeface="Bodoni MT Black" pitchFamily="18" charset="0"/>
              </a:rPr>
              <a:t> у </a:t>
            </a:r>
            <a:r>
              <a:rPr lang="ru-RU" sz="2800" i="1" dirty="0" err="1">
                <a:latin typeface="Bodoni MT Black" pitchFamily="18" charset="0"/>
              </a:rPr>
              <a:t>нього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був</a:t>
            </a:r>
            <a:r>
              <a:rPr lang="ru-RU" sz="2800" i="1" dirty="0">
                <a:latin typeface="Bodoni MT Black" pitchFamily="18" charset="0"/>
              </a:rPr>
              <a:t> пивоварений завод), а </a:t>
            </a:r>
            <a:r>
              <a:rPr lang="ru-RU" sz="2800" i="1" dirty="0" err="1">
                <a:latin typeface="Bodoni MT Black" pitchFamily="18" charset="0"/>
              </a:rPr>
              <a:t>оскільки</a:t>
            </a:r>
            <a:r>
              <a:rPr lang="ru-RU" sz="2800" i="1" dirty="0">
                <a:latin typeface="Bodoni MT Black" pitchFamily="18" charset="0"/>
              </a:rPr>
              <a:t> Джоуль </a:t>
            </a:r>
            <a:r>
              <a:rPr lang="ru-RU" sz="2800" i="1" dirty="0" err="1">
                <a:latin typeface="Bodoni MT Black" pitchFamily="18" charset="0"/>
              </a:rPr>
              <a:t>був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дуже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хворобливою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дитиною</a:t>
            </a:r>
            <a:r>
              <a:rPr lang="ru-RU" sz="2800" i="1" dirty="0">
                <a:latin typeface="Bodoni MT Black" pitchFamily="18" charset="0"/>
              </a:rPr>
              <a:t>, то </a:t>
            </a:r>
            <a:r>
              <a:rPr lang="ru-RU" sz="2800" i="1" dirty="0" err="1">
                <a:latin typeface="Bodoni MT Black" pitchFamily="18" charset="0"/>
              </a:rPr>
              <a:t>шкільну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освіту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він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отримав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вдома</a:t>
            </a:r>
            <a:r>
              <a:rPr lang="ru-RU" sz="2800" i="1" dirty="0">
                <a:latin typeface="Bodoni MT Black" pitchFamily="18" charset="0"/>
              </a:rPr>
              <a:t>.</a:t>
            </a:r>
            <a:endParaRPr lang="uk-UA" dirty="0"/>
          </a:p>
        </p:txBody>
      </p:sp>
      <p:pic>
        <p:nvPicPr>
          <p:cNvPr id="4" name="Picture 3" descr="J01834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5923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0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0907">
        <p14:switch dir="r"/>
      </p:transition>
    </mc:Choice>
    <mc:Fallback xmlns="">
      <p:transition spd="slow" advTm="20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>
                <a:latin typeface="Bodoni MT Black" pitchFamily="18" charset="0"/>
              </a:rPr>
              <a:t>Серед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домашніх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вчителів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був</a:t>
            </a:r>
            <a:r>
              <a:rPr lang="ru-RU" sz="2800" i="1" dirty="0">
                <a:latin typeface="Bodoni MT Black" pitchFamily="18" charset="0"/>
              </a:rPr>
              <a:t>, </a:t>
            </a:r>
            <a:r>
              <a:rPr lang="ru-RU" sz="2800" i="1" dirty="0" err="1">
                <a:latin typeface="Bodoni MT Black" pitchFamily="18" charset="0"/>
              </a:rPr>
              <a:t>наприклад</a:t>
            </a:r>
            <a:r>
              <a:rPr lang="ru-RU" sz="2800" i="1" dirty="0">
                <a:latin typeface="Bodoni MT Black" pitchFamily="18" charset="0"/>
              </a:rPr>
              <a:t>, Джон Дальтон. В </a:t>
            </a:r>
            <a:r>
              <a:rPr lang="ru-RU" sz="2800" i="1" dirty="0" err="1">
                <a:latin typeface="Bodoni MT Black" pitchFamily="18" charset="0"/>
              </a:rPr>
              <a:t>фізиці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відомий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його</a:t>
            </a:r>
            <a:r>
              <a:rPr lang="ru-RU" sz="2800" i="1" dirty="0">
                <a:latin typeface="Bodoni MT Black" pitchFamily="18" charset="0"/>
              </a:rPr>
              <a:t> закон (закон Дальтона). </a:t>
            </a:r>
            <a:r>
              <a:rPr lang="ru-RU" sz="2800" i="1" dirty="0" err="1">
                <a:latin typeface="Bodoni MT Black" pitchFamily="18" charset="0"/>
              </a:rPr>
              <a:t>Він</a:t>
            </a:r>
            <a:r>
              <a:rPr lang="ru-RU" sz="2800" i="1" dirty="0">
                <a:latin typeface="Bodoni MT Black" pitchFamily="18" charset="0"/>
              </a:rPr>
              <a:t> не </a:t>
            </a:r>
            <a:r>
              <a:rPr lang="ru-RU" sz="2800" i="1" dirty="0" err="1">
                <a:latin typeface="Bodoni MT Black" pitchFamily="18" charset="0"/>
              </a:rPr>
              <a:t>тільки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викладав</a:t>
            </a:r>
            <a:r>
              <a:rPr lang="ru-RU" sz="2800" i="1" dirty="0">
                <a:latin typeface="Bodoni MT Black" pitchFamily="18" charset="0"/>
              </a:rPr>
              <a:t> Джоулю математику, але й </a:t>
            </a:r>
            <a:r>
              <a:rPr lang="ru-RU" sz="2800" i="1" dirty="0" err="1">
                <a:latin typeface="Bodoni MT Black" pitchFamily="18" charset="0"/>
              </a:rPr>
              <a:t>навчив</a:t>
            </a:r>
            <a:r>
              <a:rPr lang="ru-RU" sz="2800" i="1" dirty="0">
                <a:latin typeface="Bodoni MT Black" pitchFamily="18" charset="0"/>
              </a:rPr>
              <a:t> основам </a:t>
            </a:r>
            <a:r>
              <a:rPr lang="ru-RU" sz="2800" i="1" dirty="0" err="1">
                <a:latin typeface="Bodoni MT Black" pitchFamily="18" charset="0"/>
              </a:rPr>
              <a:t>фізики</a:t>
            </a:r>
            <a:r>
              <a:rPr lang="ru-RU" sz="2800" i="1" dirty="0">
                <a:latin typeface="Bodoni MT Black" pitchFamily="18" charset="0"/>
              </a:rPr>
              <a:t> і </a:t>
            </a:r>
            <a:r>
              <a:rPr lang="ru-RU" sz="2800" i="1" dirty="0" err="1">
                <a:latin typeface="Bodoni MT Black" pitchFamily="18" charset="0"/>
              </a:rPr>
              <a:t>хімії</a:t>
            </a:r>
            <a:r>
              <a:rPr lang="ru-RU" sz="2800" i="1" dirty="0">
                <a:latin typeface="Bodoni MT Black" pitchFamily="18" charset="0"/>
              </a:rPr>
              <a:t>, </a:t>
            </a:r>
            <a:r>
              <a:rPr lang="ru-RU" sz="2800" i="1" dirty="0" err="1">
                <a:latin typeface="Bodoni MT Black" pitchFamily="18" charset="0"/>
              </a:rPr>
              <a:t>познайомив</a:t>
            </a:r>
            <a:r>
              <a:rPr lang="ru-RU" sz="2800" i="1" dirty="0">
                <a:latin typeface="Bodoni MT Black" pitchFamily="18" charset="0"/>
              </a:rPr>
              <a:t> з </a:t>
            </a:r>
            <a:r>
              <a:rPr lang="ru-RU" sz="2800" i="1" dirty="0" err="1">
                <a:latin typeface="Bodoni MT Black" pitchFamily="18" charset="0"/>
              </a:rPr>
              <a:t>лабораторним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обладнанням</a:t>
            </a:r>
            <a:r>
              <a:rPr lang="ru-RU" sz="2800" i="1" dirty="0">
                <a:latin typeface="Bodoni MT Black" pitchFamily="18" charset="0"/>
              </a:rPr>
              <a:t>. Джоуль </a:t>
            </a:r>
            <a:r>
              <a:rPr lang="ru-RU" sz="2800" i="1" dirty="0" err="1">
                <a:latin typeface="Bodoni MT Black" pitchFamily="18" charset="0"/>
              </a:rPr>
              <a:t>захопився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фізичними</a:t>
            </a:r>
            <a:r>
              <a:rPr lang="ru-RU" sz="2800" i="1" dirty="0">
                <a:latin typeface="Bodoni MT Black" pitchFamily="18" charset="0"/>
              </a:rPr>
              <a:t> </a:t>
            </a:r>
            <a:r>
              <a:rPr lang="ru-RU" sz="2800" i="1" dirty="0" err="1">
                <a:latin typeface="Bodoni MT Black" pitchFamily="18" charset="0"/>
              </a:rPr>
              <a:t>експериментами</a:t>
            </a:r>
            <a:r>
              <a:rPr lang="ru-RU" sz="2800" i="1" dirty="0">
                <a:latin typeface="Bodoni MT Black" pitchFamily="18" charset="0"/>
              </a:rPr>
              <a:t>.</a:t>
            </a:r>
            <a:endParaRPr lang="uk-UA" sz="2800" i="1" dirty="0"/>
          </a:p>
        </p:txBody>
      </p:sp>
      <p:pic>
        <p:nvPicPr>
          <p:cNvPr id="4" name="Picture 3" descr="J02329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029269"/>
            <a:ext cx="557847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8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881">
        <p14:prism isInverted="1"/>
      </p:transition>
    </mc:Choice>
    <mc:Fallback xmlns="">
      <p:transition spd="slow" advTm="27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Потужність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/>
              <a:t>Потужність </a:t>
            </a:r>
            <a:r>
              <a:rPr lang="uk-UA" dirty="0" smtClean="0"/>
              <a:t>– це фізична величина</a:t>
            </a:r>
            <a:r>
              <a:rPr lang="en-US" dirty="0" smtClean="0"/>
              <a:t>,</a:t>
            </a:r>
            <a:r>
              <a:rPr lang="uk-UA" dirty="0" smtClean="0"/>
              <a:t> що дорівнює відношенню виконаної роботи А до проміжку часу </a:t>
            </a:r>
            <a:r>
              <a:rPr lang="en-US" dirty="0" smtClean="0"/>
              <a:t>t, </a:t>
            </a:r>
            <a:r>
              <a:rPr lang="uk-UA" dirty="0" smtClean="0"/>
              <a:t>за який цю роботу виконано: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96377"/>
              </p:ext>
            </p:extLst>
          </p:nvPr>
        </p:nvGraphicFramePr>
        <p:xfrm>
          <a:off x="2987824" y="3284984"/>
          <a:ext cx="2760663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4" imgW="457002" imgH="393529" progId="Equation.3">
                  <p:embed/>
                </p:oleObj>
              </mc:Choice>
              <mc:Fallback>
                <p:oleObj name="Формула" r:id="rId4" imgW="45700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284984"/>
                        <a:ext cx="2760663" cy="23574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3175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57332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За одиницю потужності беруть  потужність,  при  якій за 1 с виконується робота 1 Дж.</a:t>
            </a:r>
            <a:endParaRPr lang="uk-UA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11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531">
        <p14:flip dir="r"/>
      </p:transition>
    </mc:Choice>
    <mc:Fallback xmlns="">
      <p:transition spd="slow" advTm="30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4474840" cy="487680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Цю одиницю називають ватом  (позначається  Вт), на честь англійського вченого Джеймса Ватта (1736—1819). 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7" descr="watt[1]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36893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3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9405">
        <p14:flash/>
      </p:transition>
    </mc:Choice>
    <mc:Fallback xmlns="">
      <p:transition spd="slow" advTm="194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Поміркуйте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552450" indent="-552450"/>
            <a:r>
              <a:rPr lang="uk-UA" sz="2800" dirty="0"/>
              <a:t>З якою фізичною величиною Ви сьогодні познайомились?</a:t>
            </a:r>
          </a:p>
          <a:p>
            <a:pPr marL="552450" indent="-552450"/>
            <a:r>
              <a:rPr lang="uk-UA" sz="2800" dirty="0"/>
              <a:t>Що таке механічна робота?</a:t>
            </a:r>
          </a:p>
          <a:p>
            <a:pPr marL="552450" indent="-552450"/>
            <a:r>
              <a:rPr lang="uk-UA" sz="2800" dirty="0"/>
              <a:t>Якою буквою позначається і в яких одиницях вимірюється?</a:t>
            </a:r>
          </a:p>
          <a:p>
            <a:pPr marL="552450" indent="-552450"/>
            <a:r>
              <a:rPr lang="uk-UA" sz="2800" dirty="0" smtClean="0"/>
              <a:t>За </a:t>
            </a:r>
            <a:r>
              <a:rPr lang="uk-UA" sz="2800" dirty="0"/>
              <a:t>якою формулою можна визначити роботу?</a:t>
            </a:r>
          </a:p>
          <a:p>
            <a:pPr marL="552450" indent="-552450"/>
            <a:r>
              <a:rPr lang="uk-UA" sz="2800" dirty="0"/>
              <a:t>В яких випадках робота приймає додатні, від’ємні значення, може дорівнювати нулю?</a:t>
            </a:r>
          </a:p>
          <a:p>
            <a:pPr marL="552450" indent="-552450"/>
            <a:r>
              <a:rPr lang="uk-UA" sz="2800" dirty="0"/>
              <a:t>У який спосіб можна виміряти роботу</a:t>
            </a:r>
            <a:r>
              <a:rPr lang="uk-UA" sz="2800" dirty="0" smtClean="0"/>
              <a:t>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0380">
            <a:off x="6732240" y="620688"/>
            <a:ext cx="1138330" cy="1077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8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91125">
        <p14:warp dir="in"/>
      </p:transition>
    </mc:Choice>
    <mc:Fallback xmlns="">
      <p:transition spd="slow" advTm="91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Заключення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Надіємось сьогоднішня інформація допомогла вам пробудити ваш </a:t>
            </a:r>
            <a:r>
              <a:rPr lang="uk-UA" dirty="0" err="1" smtClean="0"/>
              <a:t>інтелектульний</a:t>
            </a:r>
            <a:r>
              <a:rPr lang="uk-UA" dirty="0" smtClean="0"/>
              <a:t> світ та краще зрозуміти цю прекрасну науку – фізику.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5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410">
        <p14:doors dir="vert"/>
      </p:transition>
    </mc:Choice>
    <mc:Fallback xmlns="">
      <p:transition spd="slow" advTm="34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 numCol="1">
            <a:normAutofit fontScale="90000"/>
          </a:bodyPr>
          <a:lstStyle/>
          <a:p>
            <a:pPr algn="ctr"/>
            <a:r>
              <a:rPr lang="uk-UA" sz="3200" dirty="0" smtClean="0"/>
              <a:t>Презентацію створено за допомогою </a:t>
            </a:r>
            <a:r>
              <a:rPr lang="uk-UA" sz="3200" dirty="0" err="1" smtClean="0"/>
              <a:t>комп</a:t>
            </a:r>
            <a:r>
              <a:rPr lang="en-US" sz="3200" dirty="0" smtClean="0"/>
              <a:t>’</a:t>
            </a:r>
            <a:r>
              <a:rPr lang="uk-UA" sz="3200" dirty="0" err="1" smtClean="0"/>
              <a:t>ютерної</a:t>
            </a:r>
            <a:r>
              <a:rPr lang="uk-UA" sz="3200" dirty="0" smtClean="0"/>
              <a:t> програми </a:t>
            </a:r>
            <a:r>
              <a:rPr lang="en-US" sz="3200" dirty="0" smtClean="0"/>
              <a:t>“Power Point”</a:t>
            </a:r>
            <a:br>
              <a:rPr lang="en-US" sz="3200" dirty="0" smtClean="0"/>
            </a:br>
            <a:r>
              <a:rPr lang="ru-RU" sz="3200" dirty="0"/>
              <a:t>© </a:t>
            </a:r>
            <a:r>
              <a:rPr lang="ru-RU" sz="3200" dirty="0" smtClean="0"/>
              <a:t>ТОВ</a:t>
            </a:r>
            <a:r>
              <a:rPr lang="en-US" sz="3200" dirty="0" smtClean="0"/>
              <a:t> “Microsoft Office”, 2010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888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err="1"/>
              <a:t>Д</a:t>
            </a:r>
            <a:r>
              <a:rPr lang="ru-RU" dirty="0" err="1" smtClean="0"/>
              <a:t>жерела</a:t>
            </a:r>
            <a:r>
              <a:rPr lang="ru-RU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1) </a:t>
            </a:r>
            <a:r>
              <a:rPr lang="ru-RU" dirty="0" err="1"/>
              <a:t>Усі</a:t>
            </a:r>
            <a:r>
              <a:rPr lang="ru-RU" dirty="0"/>
              <a:t> уроки </a:t>
            </a:r>
            <a:r>
              <a:rPr lang="ru-RU" dirty="0" err="1"/>
              <a:t>фізики</a:t>
            </a:r>
            <a:r>
              <a:rPr lang="ru-RU" dirty="0"/>
              <a:t>. </a:t>
            </a:r>
            <a:r>
              <a:rPr lang="ru-RU" dirty="0" smtClean="0"/>
              <a:t>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/>
              <a:t>«Основа», 2008.— 352 с.</a:t>
            </a:r>
            <a:br>
              <a:rPr lang="ru-RU" dirty="0"/>
            </a:br>
            <a:r>
              <a:rPr lang="ru-RU" dirty="0" smtClean="0"/>
              <a:t>2) </a:t>
            </a:r>
            <a:r>
              <a:rPr lang="ru-RU" dirty="0" err="1"/>
              <a:t>Сайти</a:t>
            </a:r>
            <a:r>
              <a:rPr lang="ru-RU" dirty="0"/>
              <a:t>: </a:t>
            </a:r>
            <a:r>
              <a:rPr lang="ru-RU" dirty="0" smtClean="0"/>
              <a:t>fizika.ru</a:t>
            </a:r>
            <a:r>
              <a:rPr lang="en-US" dirty="0" smtClean="0"/>
              <a:t>, wikipedia.ru</a:t>
            </a:r>
            <a:r>
              <a:rPr lang="ru-RU" dirty="0" smtClean="0"/>
              <a:t>…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1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152">
        <p:checker/>
      </p:transition>
    </mc:Choice>
    <mc:Fallback xmlns="">
      <p:transition spd="slow" advTm="2215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65597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3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826">
        <p14:ripple/>
      </p:transition>
    </mc:Choice>
    <mc:Fallback xmlns="">
      <p:transition spd="slow" advTm="5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Цілі презентації: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uk-UA" u="sng" dirty="0" smtClean="0"/>
              <a:t>Дидактична:</a:t>
            </a:r>
            <a:r>
              <a:rPr lang="uk-UA" dirty="0" smtClean="0"/>
              <a:t> сформувати в учнів уяву про механічну роботу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навчити</a:t>
            </a:r>
            <a:r>
              <a:rPr lang="ru-RU" dirty="0" smtClean="0"/>
              <a:t>  </a:t>
            </a:r>
            <a:r>
              <a:rPr lang="ru-RU" dirty="0" err="1" smtClean="0"/>
              <a:t>учн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ru-RU" dirty="0" err="1" smtClean="0"/>
              <a:t>розраховувати</a:t>
            </a:r>
            <a:r>
              <a:rPr lang="ru-RU" dirty="0" smtClean="0"/>
              <a:t> роботу </a:t>
            </a:r>
            <a:r>
              <a:rPr lang="ru-RU" dirty="0" err="1" smtClean="0"/>
              <a:t>різних</a:t>
            </a:r>
            <a:r>
              <a:rPr lang="ru-RU" dirty="0" smtClean="0"/>
              <a:t> сил</a:t>
            </a:r>
            <a:r>
              <a:rPr lang="en-US" dirty="0" smtClean="0"/>
              <a:t>, </a:t>
            </a:r>
            <a:r>
              <a:rPr lang="uk-UA" dirty="0" smtClean="0"/>
              <a:t>розкрити сутність потужності.</a:t>
            </a:r>
          </a:p>
          <a:p>
            <a:pPr marL="571500" indent="-571500">
              <a:buFont typeface="+mj-lt"/>
              <a:buAutoNum type="romanUcPeriod"/>
            </a:pPr>
            <a:r>
              <a:rPr lang="uk-UA" u="sng" dirty="0" smtClean="0"/>
              <a:t>Розвивальна:</a:t>
            </a:r>
            <a:r>
              <a:rPr lang="uk-UA" dirty="0" smtClean="0"/>
              <a:t> сприяти активізації творчого мислення учнів</a:t>
            </a:r>
            <a:r>
              <a:rPr lang="en-US" dirty="0" smtClean="0"/>
              <a:t>, </a:t>
            </a:r>
            <a:r>
              <a:rPr lang="uk-UA" dirty="0" smtClean="0"/>
              <a:t>пробуджувати пізнавальний інтерес</a:t>
            </a:r>
            <a:r>
              <a:rPr lang="en-US" dirty="0" smtClean="0"/>
              <a:t>, </a:t>
            </a:r>
            <a:r>
              <a:rPr lang="uk-UA" dirty="0" smtClean="0"/>
              <a:t>формування уміння виписувати гіпотези.</a:t>
            </a:r>
          </a:p>
          <a:p>
            <a:pPr marL="571500" indent="-571500">
              <a:buFont typeface="+mj-lt"/>
              <a:buAutoNum type="romanUcPeriod"/>
            </a:pPr>
            <a:r>
              <a:rPr lang="uk-UA" u="sng" dirty="0" smtClean="0"/>
              <a:t>Виховна:</a:t>
            </a:r>
            <a:r>
              <a:rPr lang="uk-UA" dirty="0" smtClean="0"/>
              <a:t> розширити кругозір  учнів</a:t>
            </a:r>
            <a:r>
              <a:rPr lang="en-US" dirty="0" smtClean="0"/>
              <a:t>, </a:t>
            </a:r>
            <a:r>
              <a:rPr lang="uk-UA" dirty="0" smtClean="0"/>
              <a:t>збуджувати інтерес до вивчення фізики.</a:t>
            </a: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3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7880">
        <p14:glitter pattern="hexagon"/>
      </p:transition>
    </mc:Choice>
    <mc:Fallback xmlns="">
      <p:transition spd="slow" advTm="27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Робота – загальні знання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b="1" i="1" dirty="0">
                <a:solidFill>
                  <a:srgbClr val="FFFF00"/>
                </a:solidFill>
              </a:rPr>
              <a:t>“Праця – джерело усякого багатства … праця створила людину…”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FFFF00"/>
                </a:solidFill>
              </a:rPr>
              <a:t>                                                    </a:t>
            </a:r>
            <a:r>
              <a:rPr lang="uk-UA" b="1" i="1" dirty="0" smtClean="0">
                <a:solidFill>
                  <a:srgbClr val="FFFF00"/>
                </a:solidFill>
              </a:rPr>
              <a:t>Ф.Енгельс</a:t>
            </a:r>
          </a:p>
          <a:p>
            <a:pPr>
              <a:buFontTx/>
              <a:buNone/>
            </a:pPr>
            <a:endParaRPr lang="uk-UA" b="1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uk-UA" b="1" i="1" dirty="0">
                <a:solidFill>
                  <a:srgbClr val="FFFF00"/>
                </a:solidFill>
              </a:rPr>
              <a:t>Робота – “праця, заняття, справа, вправа. Єгипетська робота – важка і довга. Чорна робота – </a:t>
            </a:r>
            <a:r>
              <a:rPr lang="uk-UA" b="1" i="1" dirty="0" err="1">
                <a:solidFill>
                  <a:srgbClr val="FFFF00"/>
                </a:solidFill>
              </a:rPr>
              <a:t>робота</a:t>
            </a:r>
            <a:r>
              <a:rPr lang="uk-UA" b="1" i="1" dirty="0">
                <a:solidFill>
                  <a:srgbClr val="FFFF00"/>
                </a:solidFill>
              </a:rPr>
              <a:t>, яка не потребує особливих знанні і вмінь”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rgbClr val="FFFF00"/>
                </a:solidFill>
              </a:rPr>
              <a:t>                                                        В. Даль</a:t>
            </a:r>
            <a:endParaRPr lang="ru-RU" b="1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uk-UA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3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634">
        <p:blinds dir="vert"/>
      </p:transition>
    </mc:Choice>
    <mc:Fallback xmlns="">
      <p:transition spd="slow" advTm="236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Робота залежить від: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Прикладеної сили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Модуля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переміщення</a:t>
            </a:r>
            <a:endParaRPr lang="uk-UA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72000" y="1369233"/>
            <a:ext cx="4204970" cy="2618105"/>
            <a:chOff x="2061" y="1691"/>
            <a:chExt cx="6622" cy="4123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061" y="1691"/>
              <a:ext cx="6622" cy="4123"/>
              <a:chOff x="2061" y="1691"/>
              <a:chExt cx="6622" cy="4123"/>
            </a:xfrm>
          </p:grpSpPr>
          <p:pic>
            <p:nvPicPr>
              <p:cNvPr id="17" name="Picture 1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3" y="1691"/>
                <a:ext cx="2700" cy="233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2" y="4523"/>
                <a:ext cx="1083" cy="114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061" y="5814"/>
                <a:ext cx="558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2061" y="4194"/>
                <a:ext cx="558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/>
              </a:p>
            </p:txBody>
          </p:sp>
        </p:grpSp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3114"/>
              <a:ext cx="1245" cy="92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4734"/>
              <a:ext cx="1245" cy="92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57115" y="4418042"/>
            <a:ext cx="3775075" cy="1842770"/>
            <a:chOff x="1881" y="2912"/>
            <a:chExt cx="5943" cy="2902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" y="4554"/>
              <a:ext cx="1083" cy="11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761" y="5814"/>
              <a:ext cx="28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061" y="4194"/>
              <a:ext cx="55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" y="2912"/>
              <a:ext cx="1083" cy="11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3114"/>
              <a:ext cx="1245" cy="87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" y="4734"/>
              <a:ext cx="1245" cy="87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6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498">
        <p14:doors dir="vert"/>
      </p:transition>
    </mc:Choice>
    <mc:Fallback xmlns="">
      <p:transition spd="slow" advTm="21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 marL="0" indent="0">
              <a:buNone/>
            </a:pPr>
            <a:r>
              <a:rPr lang="uk-UA" sz="2800" b="1" i="1" dirty="0" smtClean="0">
                <a:solidFill>
                  <a:schemeClr val="accent2"/>
                </a:solidFill>
              </a:rPr>
              <a:t>   В</a:t>
            </a:r>
            <a:r>
              <a:rPr lang="uk-UA" sz="2800" b="1" i="1" dirty="0">
                <a:solidFill>
                  <a:schemeClr val="accent2"/>
                </a:solidFill>
              </a:rPr>
              <a:t>. </a:t>
            </a:r>
            <a:r>
              <a:rPr lang="uk-UA" sz="2800" b="1" i="1" dirty="0" err="1">
                <a:solidFill>
                  <a:schemeClr val="accent2"/>
                </a:solidFill>
              </a:rPr>
              <a:t>Перов</a:t>
            </a:r>
            <a:r>
              <a:rPr lang="uk-UA" sz="2800" b="1" i="1" dirty="0">
                <a:solidFill>
                  <a:schemeClr val="accent2"/>
                </a:solidFill>
              </a:rPr>
              <a:t> “Трійка</a:t>
            </a:r>
            <a:r>
              <a:rPr lang="uk-UA" sz="2800" b="1" i="1" dirty="0" smtClean="0">
                <a:solidFill>
                  <a:schemeClr val="accent2"/>
                </a:solidFill>
              </a:rPr>
              <a:t>”         Лебідь</a:t>
            </a:r>
            <a:r>
              <a:rPr lang="uk-UA" sz="2800" b="1" i="1" dirty="0">
                <a:solidFill>
                  <a:schemeClr val="accent2"/>
                </a:solidFill>
              </a:rPr>
              <a:t>, рак і щука”</a:t>
            </a:r>
            <a:endParaRPr lang="ru-RU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uk-UA" sz="28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uk-UA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uk-UA" sz="28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uk-UA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sz="2800" b="1" i="1" dirty="0">
                <a:solidFill>
                  <a:schemeClr val="accent2"/>
                </a:solidFill>
              </a:rPr>
              <a:t>І. Рєпін “Бурлаки на Волзі”</a:t>
            </a:r>
            <a:endParaRPr lang="ru-RU" sz="2800" b="1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chemeClr val="accent2"/>
                </a:solidFill>
              </a:rPr>
              <a:t>       </a:t>
            </a: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chemeClr val="accent2"/>
                </a:solidFill>
              </a:rPr>
              <a:t>    </a:t>
            </a:r>
            <a:endParaRPr lang="uk-UA" dirty="0" smtClean="0"/>
          </a:p>
        </p:txBody>
      </p:sp>
      <p:pic>
        <p:nvPicPr>
          <p:cNvPr id="5" name="Picture 5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9" y="1052513"/>
            <a:ext cx="3528640" cy="244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513"/>
            <a:ext cx="2551112" cy="244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g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608512" cy="234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2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0"/>
    </mc:Choice>
    <mc:Fallback xmlns="">
      <p:transition spd="slow" advTm="20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4000" b="1" i="1" dirty="0">
                <a:solidFill>
                  <a:srgbClr val="0000FF"/>
                </a:solidFill>
              </a:rPr>
              <a:t>Механічна робота</a:t>
            </a:r>
            <a:endParaRPr lang="uk-UA" sz="4000" b="1" i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81037"/>
            <a:ext cx="1778000" cy="160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692150"/>
            <a:ext cx="1766887" cy="158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1" y="4437063"/>
            <a:ext cx="1778000" cy="166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1766888" cy="1665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9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514">
        <p:checker/>
      </p:transition>
    </mc:Choice>
    <mc:Fallback xmlns="">
      <p:transition spd="slow" advTm="1351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b="1" i="1" dirty="0">
                <a:solidFill>
                  <a:srgbClr val="FFFF00"/>
                </a:solidFill>
              </a:rPr>
              <a:t>Механічна робота – це фізична величина, прямо пропорційна добутку сили та пройденого шляху.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b="1" i="1" dirty="0">
                <a:solidFill>
                  <a:srgbClr val="FFFF00"/>
                </a:solidFill>
              </a:rPr>
              <a:t>Позначається буквою А</a:t>
            </a:r>
            <a:r>
              <a:rPr lang="uk-UA" sz="2800" b="1" i="1" dirty="0" smtClean="0">
                <a:solidFill>
                  <a:srgbClr val="FFFF00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 b="1" i="1" dirty="0">
                <a:solidFill>
                  <a:srgbClr val="FFFF00"/>
                </a:solidFill>
              </a:rPr>
              <a:t>Чудовий трикутник </a:t>
            </a:r>
            <a:r>
              <a:rPr lang="uk-UA" sz="2800" b="1" i="1" dirty="0" smtClean="0">
                <a:solidFill>
                  <a:srgbClr val="FFFF00"/>
                </a:solidFill>
              </a:rPr>
              <a:t> (пояснення далі).</a:t>
            </a:r>
            <a:endParaRPr lang="ru-RU" sz="2800" b="1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800" b="1" i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800" b="1" i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800" b="1" i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uk-UA" sz="2800" b="1" i="1" dirty="0" smtClean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uk-UA" sz="2800" b="1" i="1" dirty="0">
                <a:solidFill>
                  <a:srgbClr val="FFFF00"/>
                </a:solidFill>
              </a:rPr>
              <a:t>Робота – величина скалярна.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sz="2800" b="1" i="1" dirty="0">
                <a:solidFill>
                  <a:srgbClr val="FFFF00"/>
                </a:solidFill>
              </a:rPr>
              <a:t>[A] </a:t>
            </a:r>
            <a:r>
              <a:rPr lang="uk-UA" sz="2800" b="1" i="1" dirty="0">
                <a:solidFill>
                  <a:srgbClr val="FFFF00"/>
                </a:solidFill>
              </a:rPr>
              <a:t>= 1 Дж (джоуль</a:t>
            </a:r>
            <a:r>
              <a:rPr lang="uk-UA" sz="2800" b="1" i="1" dirty="0" smtClean="0">
                <a:solidFill>
                  <a:srgbClr val="FFFF00"/>
                </a:solidFill>
              </a:rPr>
              <a:t>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uk-UA" sz="2800" b="1" i="1" dirty="0">
              <a:solidFill>
                <a:srgbClr val="FFFF00"/>
              </a:solidFill>
            </a:endParaRPr>
          </a:p>
          <a:p>
            <a:endParaRPr lang="uk-UA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879725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1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2"/>
    </mc:Choice>
    <mc:Fallback xmlns="">
      <p:transition spd="slow" advTm="2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/>
              <a:t>Розглянемо приклади механічної роботи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uk-UA" sz="2400" dirty="0" smtClean="0"/>
              <a:t>Під </a:t>
            </a:r>
            <a:r>
              <a:rPr lang="uk-UA" sz="2400" dirty="0"/>
              <a:t>час піднімання каменя руками механічна робота вико­нується м'язовою силою рук. </a:t>
            </a:r>
            <a:endParaRPr lang="uk-UA" sz="24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uk-UA" sz="2400" dirty="0" smtClean="0"/>
              <a:t>Поїзд </a:t>
            </a:r>
            <a:r>
              <a:rPr lang="uk-UA" sz="2400" dirty="0"/>
              <a:t>рухається під дією сили тяги електровоза, при цьому виконується механічна робота. </a:t>
            </a:r>
            <a:endParaRPr lang="uk-UA" sz="24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uk-UA" sz="2400" dirty="0" smtClean="0"/>
              <a:t>Під </a:t>
            </a:r>
            <a:r>
              <a:rPr lang="uk-UA" sz="2400" dirty="0"/>
              <a:t>час пострілу з рушниці сила тиску порохових газів виконує роботу — переміщує кулю вздовж ствола, швидкість кулі при цьому збільшується</a:t>
            </a:r>
            <a:r>
              <a:rPr lang="uk-UA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400" dirty="0"/>
              <a:t> Отже,     </a:t>
            </a:r>
            <a:endParaRPr lang="uk-UA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uk-UA" sz="2400" dirty="0"/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механічна </a:t>
            </a:r>
            <a:r>
              <a:rPr lang="uk-UA" sz="2400" b="1" i="1" dirty="0">
                <a:solidFill>
                  <a:srgbClr val="FF0000"/>
                </a:solidFill>
              </a:rPr>
              <a:t>робота виконується тоді, коли </a:t>
            </a:r>
            <a:r>
              <a:rPr lang="uk-UA" sz="2400" b="1" i="1" dirty="0" smtClean="0">
                <a:solidFill>
                  <a:srgbClr val="FF0000"/>
                </a:solidFill>
              </a:rPr>
              <a:t>тіло                                    рухається </a:t>
            </a:r>
            <a:r>
              <a:rPr lang="uk-UA" sz="2400" b="1" i="1" dirty="0">
                <a:solidFill>
                  <a:srgbClr val="FF0000"/>
                </a:solidFill>
              </a:rPr>
              <a:t>під дією прикладеної </a:t>
            </a:r>
            <a:r>
              <a:rPr lang="uk-UA" sz="2400" b="1" i="1" dirty="0" smtClean="0">
                <a:solidFill>
                  <a:srgbClr val="FF0000"/>
                </a:solidFill>
              </a:rPr>
              <a:t> до </a:t>
            </a:r>
            <a:r>
              <a:rPr lang="uk-UA" sz="2400" b="1" i="1" dirty="0">
                <a:solidFill>
                  <a:srgbClr val="FF0000"/>
                </a:solidFill>
              </a:rPr>
              <a:t>нього </a:t>
            </a:r>
            <a:r>
              <a:rPr lang="uk-UA" sz="2400" b="1" i="1" dirty="0" smtClean="0">
                <a:solidFill>
                  <a:srgbClr val="FF0000"/>
                </a:solidFill>
              </a:rPr>
              <a:t>сили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4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9197">
        <p14:prism isInverted="1"/>
      </p:transition>
    </mc:Choice>
    <mc:Fallback xmlns="">
      <p:transition spd="slow" advTm="39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1|4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2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4|1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2.8|4.1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.6|2.4|5.9|7.7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10.4|5.2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|4.1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|3.3|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15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2.5|3.2|4.2|3.1|2.9|2.9|2.4|2.3|2.4|2.6|2.9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8|6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7.9|13.6|11.7|10.8|2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7.5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|2.6|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|2.2|2.3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|4.1|2.8|3.3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8.1|9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1041</Words>
  <Application>Microsoft Office PowerPoint</Application>
  <PresentationFormat>Экран (4:3)</PresentationFormat>
  <Paragraphs>181</Paragraphs>
  <Slides>27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Формула</vt:lpstr>
      <vt:lpstr>Презентація на тему:  “Механічна робота. Потужність” </vt:lpstr>
      <vt:lpstr>Зміст</vt:lpstr>
      <vt:lpstr>Цілі презентації:</vt:lpstr>
      <vt:lpstr>Робота – загальні знання</vt:lpstr>
      <vt:lpstr>Робота залежить від:</vt:lpstr>
      <vt:lpstr>Презентация PowerPoint</vt:lpstr>
      <vt:lpstr>Презентация PowerPoint</vt:lpstr>
      <vt:lpstr>Презентация PowerPoint</vt:lpstr>
      <vt:lpstr>Розглянемо приклади механічної роботи</vt:lpstr>
      <vt:lpstr>Презентация PowerPoint</vt:lpstr>
      <vt:lpstr>Аналіз загальної формули роботи </vt:lpstr>
      <vt:lpstr>Презентация PowerPoint</vt:lpstr>
      <vt:lpstr>Коли робота = 0 ?</vt:lpstr>
      <vt:lpstr>Презентация PowerPoint</vt:lpstr>
      <vt:lpstr>Робота різних сил</vt:lpstr>
      <vt:lpstr>2. Робота сили пружності </vt:lpstr>
      <vt:lpstr>3. Робота сили тертя</vt:lpstr>
      <vt:lpstr>Презентация PowerPoint</vt:lpstr>
      <vt:lpstr>Презентация PowerPoint</vt:lpstr>
      <vt:lpstr>Презентация PowerPoint</vt:lpstr>
      <vt:lpstr>Презентация PowerPoint</vt:lpstr>
      <vt:lpstr>Потужність</vt:lpstr>
      <vt:lpstr>Презентация PowerPoint</vt:lpstr>
      <vt:lpstr>Поміркуйте</vt:lpstr>
      <vt:lpstr>Заключення</vt:lpstr>
      <vt:lpstr>Презентацію створено за допомогою комп’ютерної програми “Power Point” © ТОВ “Microsoft Office”, 2010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User</cp:lastModifiedBy>
  <cp:revision>25</cp:revision>
  <dcterms:created xsi:type="dcterms:W3CDTF">2012-12-17T12:39:53Z</dcterms:created>
  <dcterms:modified xsi:type="dcterms:W3CDTF">2015-05-09T11:17:11Z</dcterms:modified>
</cp:coreProperties>
</file>