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84" autoAdjust="0"/>
  </p:normalViewPr>
  <p:slideViewPr>
    <p:cSldViewPr>
      <p:cViewPr varScale="1">
        <p:scale>
          <a:sx n="51" d="100"/>
          <a:sy n="51" d="100"/>
        </p:scale>
        <p:origin x="-1243"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28.04.2014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28.04.2014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28.04.2014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28.04.2014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28.04.2014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28.04.2014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5" y="4413"/>
            <a:ext cx="9149892" cy="6853587"/>
          </a:xfrm>
          <a:prstGeom prst="rect">
            <a:avLst/>
          </a:prstGeom>
        </p:spPr>
      </p:pic>
      <p:pic>
        <p:nvPicPr>
          <p:cNvPr id="4" name="Рисунок 3"/>
          <p:cNvPicPr>
            <a:picLocks noChangeAspect="1"/>
          </p:cNvPicPr>
          <p:nvPr/>
        </p:nvPicPr>
        <p:blipFill rotWithShape="1">
          <a:blip r:embed="rId3">
            <a:extLst>
              <a:ext uri="{28A0092B-C50C-407E-A947-70E740481C1C}">
                <a14:useLocalDpi xmlns:a14="http://schemas.microsoft.com/office/drawing/2010/main" val="0"/>
              </a:ext>
            </a:extLst>
          </a:blip>
          <a:srcRect b="4933"/>
          <a:stretch/>
        </p:blipFill>
        <p:spPr>
          <a:xfrm>
            <a:off x="1619672" y="329737"/>
            <a:ext cx="5472608" cy="5279551"/>
          </a:xfrm>
          <a:prstGeom prst="rect">
            <a:avLst/>
          </a:prstGeom>
        </p:spPr>
      </p:pic>
      <p:sp>
        <p:nvSpPr>
          <p:cNvPr id="2" name="Заголовок 1"/>
          <p:cNvSpPr>
            <a:spLocks noGrp="1"/>
          </p:cNvSpPr>
          <p:nvPr>
            <p:ph type="ctrTitle"/>
          </p:nvPr>
        </p:nvSpPr>
        <p:spPr/>
        <p:txBody>
          <a:bodyPr>
            <a:noAutofit/>
          </a:bodyPr>
          <a:lstStyle/>
          <a:p>
            <a:r>
              <a:rPr lang="uk-UA" sz="5600" b="1" dirty="0" smtClean="0">
                <a:solidFill>
                  <a:schemeClr val="bg1"/>
                </a:solidFill>
                <a:latin typeface="Konkord-Retro " pitchFamily="2" charset="0"/>
              </a:rPr>
              <a:t>Презентація з фізики на тему «Кварки»</a:t>
            </a:r>
            <a:endParaRPr lang="uk-UA" sz="5600" b="1" dirty="0">
              <a:solidFill>
                <a:schemeClr val="bg1"/>
              </a:solidFill>
              <a:latin typeface="Konkord-Retro " pitchFamily="2" charset="0"/>
            </a:endParaRPr>
          </a:p>
        </p:txBody>
      </p:sp>
      <p:sp>
        <p:nvSpPr>
          <p:cNvPr id="3" name="Подзаголовок 2"/>
          <p:cNvSpPr>
            <a:spLocks noGrp="1"/>
          </p:cNvSpPr>
          <p:nvPr>
            <p:ph type="subTitle" idx="1"/>
          </p:nvPr>
        </p:nvSpPr>
        <p:spPr>
          <a:xfrm>
            <a:off x="3419872" y="5301208"/>
            <a:ext cx="5544616" cy="913656"/>
          </a:xfrm>
        </p:spPr>
        <p:txBody>
          <a:bodyPr>
            <a:noAutofit/>
          </a:bodyPr>
          <a:lstStyle/>
          <a:p>
            <a:r>
              <a:rPr lang="uk-UA" b="1" dirty="0" smtClean="0">
                <a:solidFill>
                  <a:schemeClr val="bg1"/>
                </a:solidFill>
                <a:latin typeface="Konkord-Retro " pitchFamily="2" charset="0"/>
              </a:rPr>
              <a:t>Підготувала учениця 11-В класу Трикіша В</a:t>
            </a:r>
            <a:r>
              <a:rPr lang="uk-UA" dirty="0" smtClean="0">
                <a:solidFill>
                  <a:schemeClr val="bg1"/>
                </a:solidFill>
                <a:latin typeface="Konkord-Retro " pitchFamily="2" charset="0"/>
              </a:rPr>
              <a:t>.</a:t>
            </a:r>
            <a:endParaRPr lang="uk-UA" dirty="0">
              <a:solidFill>
                <a:schemeClr val="bg1"/>
              </a:solidFill>
              <a:latin typeface="Konkord-Retro " pitchFamily="2" charset="0"/>
            </a:endParaRPr>
          </a:p>
        </p:txBody>
      </p:sp>
    </p:spTree>
    <p:extLst>
      <p:ext uri="{BB962C8B-B14F-4D97-AF65-F5344CB8AC3E}">
        <p14:creationId xmlns:p14="http://schemas.microsoft.com/office/powerpoint/2010/main" val="36721302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413"/>
            <a:ext cx="9144000" cy="6849174"/>
          </a:xfrm>
          <a:prstGeom prst="rect">
            <a:avLst/>
          </a:prstGeom>
        </p:spPr>
      </p:pic>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92722"/>
            <a:ext cx="8712968" cy="6728161"/>
          </a:xfrm>
          <a:prstGeom prst="rect">
            <a:avLst/>
          </a:prstGeom>
        </p:spPr>
      </p:pic>
      <p:sp>
        <p:nvSpPr>
          <p:cNvPr id="2" name="Заголовок 1"/>
          <p:cNvSpPr>
            <a:spLocks noGrp="1"/>
          </p:cNvSpPr>
          <p:nvPr>
            <p:ph type="title"/>
          </p:nvPr>
        </p:nvSpPr>
        <p:spPr>
          <a:xfrm>
            <a:off x="0" y="0"/>
            <a:ext cx="9144000" cy="6858000"/>
          </a:xfrm>
        </p:spPr>
        <p:txBody>
          <a:bodyPr>
            <a:noAutofit/>
          </a:bodyPr>
          <a:lstStyle/>
          <a:p>
            <a:pPr algn="l"/>
            <a:r>
              <a:rPr lang="ru-RU" sz="3600" b="1" dirty="0" smtClean="0">
                <a:solidFill>
                  <a:schemeClr val="bg1"/>
                </a:solidFill>
                <a:latin typeface="Konkord-Retro " pitchFamily="2" charset="0"/>
              </a:rPr>
              <a:t>	Кварк-</a:t>
            </a:r>
            <a:r>
              <a:rPr lang="ru-RU" sz="3600" b="1" dirty="0" err="1" smtClean="0">
                <a:solidFill>
                  <a:schemeClr val="bg1"/>
                </a:solidFill>
                <a:latin typeface="Konkord-Retro " pitchFamily="2" charset="0"/>
              </a:rPr>
              <a:t>глоюонна</a:t>
            </a:r>
            <a:r>
              <a:rPr lang="ru-RU" sz="3600" b="1" dirty="0" smtClean="0">
                <a:solidFill>
                  <a:schemeClr val="bg1"/>
                </a:solidFill>
                <a:latin typeface="Konkord-Retro " pitchFamily="2" charset="0"/>
              </a:rPr>
              <a:t> </a:t>
            </a:r>
            <a:r>
              <a:rPr lang="ru-RU" sz="3600" b="1" dirty="0">
                <a:solidFill>
                  <a:schemeClr val="bg1"/>
                </a:solidFill>
                <a:latin typeface="Konkord-Retro " pitchFamily="2" charset="0"/>
              </a:rPr>
              <a:t>плазма (</a:t>
            </a:r>
            <a:r>
              <a:rPr lang="ru-RU" sz="3600" b="1" dirty="0" err="1">
                <a:solidFill>
                  <a:schemeClr val="bg1"/>
                </a:solidFill>
                <a:latin typeface="Konkord-Retro " pitchFamily="2" charset="0"/>
              </a:rPr>
              <a:t>квагма</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хромоплазма</a:t>
            </a:r>
            <a:r>
              <a:rPr lang="ru-RU" sz="3600" b="1" dirty="0">
                <a:solidFill>
                  <a:schemeClr val="bg1"/>
                </a:solidFill>
                <a:latin typeface="Konkord-Retro " pitchFamily="2" charset="0"/>
              </a:rPr>
              <a:t>) — стан </a:t>
            </a:r>
            <a:r>
              <a:rPr lang="ru-RU" sz="3600" b="1" dirty="0" err="1">
                <a:solidFill>
                  <a:schemeClr val="bg1"/>
                </a:solidFill>
                <a:latin typeface="Konkord-Retro " pitchFamily="2" charset="0"/>
              </a:rPr>
              <a:t>матерії</a:t>
            </a:r>
            <a:r>
              <a:rPr lang="ru-RU" sz="3600" b="1" dirty="0">
                <a:solidFill>
                  <a:schemeClr val="bg1"/>
                </a:solidFill>
                <a:latin typeface="Konkord-Retro " pitchFamily="2" charset="0"/>
              </a:rPr>
              <a:t>, у </a:t>
            </a:r>
            <a:r>
              <a:rPr lang="ru-RU" sz="3600" b="1" dirty="0" err="1">
                <a:solidFill>
                  <a:schemeClr val="bg1"/>
                </a:solidFill>
                <a:latin typeface="Konkord-Retro " pitchFamily="2" charset="0"/>
              </a:rPr>
              <a:t>якому</a:t>
            </a:r>
            <a:r>
              <a:rPr lang="ru-RU" sz="3600" b="1" dirty="0">
                <a:solidFill>
                  <a:schemeClr val="bg1"/>
                </a:solidFill>
                <a:latin typeface="Konkord-Retro " pitchFamily="2" charset="0"/>
              </a:rPr>
              <a:t> кварки та </a:t>
            </a:r>
            <a:r>
              <a:rPr lang="ru-RU" sz="3600" b="1" dirty="0" err="1">
                <a:solidFill>
                  <a:schemeClr val="bg1"/>
                </a:solidFill>
                <a:latin typeface="Konkord-Retro " pitchFamily="2" charset="0"/>
              </a:rPr>
              <a:t>глюони</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знаходяться</a:t>
            </a:r>
            <a:r>
              <a:rPr lang="ru-RU" sz="3600" b="1" dirty="0">
                <a:solidFill>
                  <a:schemeClr val="bg1"/>
                </a:solidFill>
                <a:latin typeface="Konkord-Retro " pitchFamily="2" charset="0"/>
              </a:rPr>
              <a:t> у </a:t>
            </a:r>
            <a:r>
              <a:rPr lang="ru-RU" sz="3600" b="1" dirty="0" err="1">
                <a:solidFill>
                  <a:schemeClr val="bg1"/>
                </a:solidFill>
                <a:latin typeface="Konkord-Retro " pitchFamily="2" charset="0"/>
              </a:rPr>
              <a:t>вільному</a:t>
            </a:r>
            <a:r>
              <a:rPr lang="ru-RU" sz="3600" b="1" dirty="0">
                <a:solidFill>
                  <a:schemeClr val="bg1"/>
                </a:solidFill>
                <a:latin typeface="Konkord-Retro " pitchFamily="2" charset="0"/>
              </a:rPr>
              <a:t>, не </a:t>
            </a:r>
            <a:r>
              <a:rPr lang="ru-RU" sz="3600" b="1" dirty="0" err="1">
                <a:solidFill>
                  <a:schemeClr val="bg1"/>
                </a:solidFill>
                <a:latin typeface="Konkord-Retro " pitchFamily="2" charset="0"/>
              </a:rPr>
              <a:t>зв'язаному</a:t>
            </a:r>
            <a:r>
              <a:rPr lang="ru-RU" sz="3600" b="1" dirty="0">
                <a:solidFill>
                  <a:schemeClr val="bg1"/>
                </a:solidFill>
                <a:latin typeface="Konkord-Retro " pitchFamily="2" charset="0"/>
              </a:rPr>
              <a:t> у нуклонах, </a:t>
            </a:r>
            <a:r>
              <a:rPr lang="ru-RU" sz="3600" b="1" dirty="0" err="1">
                <a:solidFill>
                  <a:schemeClr val="bg1"/>
                </a:solidFill>
                <a:latin typeface="Konkord-Retro " pitchFamily="2" charset="0"/>
              </a:rPr>
              <a:t>стані</a:t>
            </a:r>
            <a:r>
              <a:rPr lang="ru-RU" sz="3600" b="1" dirty="0">
                <a:solidFill>
                  <a:schemeClr val="bg1"/>
                </a:solidFill>
                <a:latin typeface="Konkord-Retro " pitchFamily="2" charset="0"/>
              </a:rPr>
              <a:t>. На </a:t>
            </a:r>
            <a:r>
              <a:rPr lang="ru-RU" sz="3600" b="1" dirty="0" err="1">
                <a:solidFill>
                  <a:schemeClr val="bg1"/>
                </a:solidFill>
                <a:latin typeface="Konkord-Retro " pitchFamily="2" charset="0"/>
              </a:rPr>
              <a:t>сьогодні</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відомо</a:t>
            </a:r>
            <a:r>
              <a:rPr lang="ru-RU" sz="3600" b="1" dirty="0">
                <a:solidFill>
                  <a:schemeClr val="bg1"/>
                </a:solidFill>
                <a:latin typeface="Konkord-Retro " pitchFamily="2" charset="0"/>
              </a:rPr>
              <a:t> 4 </a:t>
            </a:r>
            <a:r>
              <a:rPr lang="ru-RU" sz="3600" b="1" dirty="0" err="1">
                <a:solidFill>
                  <a:schemeClr val="bg1"/>
                </a:solidFill>
                <a:latin typeface="Konkord-Retro " pitchFamily="2" charset="0"/>
              </a:rPr>
              <a:t>стани</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речовини</a:t>
            </a:r>
            <a:r>
              <a:rPr lang="ru-RU" sz="3600" b="1" dirty="0">
                <a:solidFill>
                  <a:schemeClr val="bg1"/>
                </a:solidFill>
                <a:latin typeface="Konkord-Retro " pitchFamily="2" charset="0"/>
              </a:rPr>
              <a:t>: газ, </a:t>
            </a:r>
            <a:r>
              <a:rPr lang="ru-RU" sz="3600" b="1" dirty="0" err="1">
                <a:solidFill>
                  <a:schemeClr val="bg1"/>
                </a:solidFill>
                <a:latin typeface="Konkord-Retro " pitchFamily="2" charset="0"/>
              </a:rPr>
              <a:t>рідина</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тверде</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тіло</a:t>
            </a:r>
            <a:r>
              <a:rPr lang="ru-RU" sz="3600" b="1" dirty="0">
                <a:solidFill>
                  <a:schemeClr val="bg1"/>
                </a:solidFill>
                <a:latin typeface="Konkord-Retro " pitchFamily="2" charset="0"/>
              </a:rPr>
              <a:t>, плазма. </a:t>
            </a:r>
            <a:r>
              <a:rPr lang="ru-RU" sz="3600" b="1" dirty="0" err="1">
                <a:solidFill>
                  <a:schemeClr val="bg1"/>
                </a:solidFill>
                <a:latin typeface="Konkord-Retro " pitchFamily="2" charset="0"/>
              </a:rPr>
              <a:t>Новий</a:t>
            </a:r>
            <a:r>
              <a:rPr lang="ru-RU" sz="3600" b="1" dirty="0">
                <a:solidFill>
                  <a:schemeClr val="bg1"/>
                </a:solidFill>
                <a:latin typeface="Konkord-Retro " pitchFamily="2" charset="0"/>
              </a:rPr>
              <a:t> стан </a:t>
            </a:r>
            <a:r>
              <a:rPr lang="ru-RU" sz="3600" b="1" dirty="0" err="1">
                <a:solidFill>
                  <a:schemeClr val="bg1"/>
                </a:solidFill>
                <a:latin typeface="Konkord-Retro " pitchFamily="2" charset="0"/>
              </a:rPr>
              <a:t>речовини</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можна</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отримати</a:t>
            </a:r>
            <a:r>
              <a:rPr lang="ru-RU" sz="3600" b="1" dirty="0">
                <a:solidFill>
                  <a:schemeClr val="bg1"/>
                </a:solidFill>
                <a:latin typeface="Konkord-Retro " pitchFamily="2" charset="0"/>
              </a:rPr>
              <a:t> при великих </a:t>
            </a:r>
            <a:r>
              <a:rPr lang="ru-RU" sz="3600" b="1" dirty="0" err="1">
                <a:solidFill>
                  <a:schemeClr val="bg1"/>
                </a:solidFill>
                <a:latin typeface="Konkord-Retro " pitchFamily="2" charset="0"/>
              </a:rPr>
              <a:t>баріонних</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густинах</a:t>
            </a:r>
            <a:r>
              <a:rPr lang="ru-RU" sz="3600" b="1" dirty="0">
                <a:solidFill>
                  <a:schemeClr val="bg1"/>
                </a:solidFill>
                <a:latin typeface="Konkord-Retro " pitchFamily="2" charset="0"/>
              </a:rPr>
              <a:t> та </a:t>
            </a:r>
            <a:r>
              <a:rPr lang="ru-RU" sz="3600" b="1" dirty="0" err="1">
                <a:solidFill>
                  <a:schemeClr val="bg1"/>
                </a:solidFill>
                <a:latin typeface="Konkord-Retro " pitchFamily="2" charset="0"/>
              </a:rPr>
              <a:t>енергіях</a:t>
            </a:r>
            <a:r>
              <a:rPr lang="ru-RU" sz="3600" b="1" dirty="0">
                <a:solidFill>
                  <a:schemeClr val="bg1"/>
                </a:solidFill>
                <a:latin typeface="Konkord-Retro " pitchFamily="2" charset="0"/>
              </a:rPr>
              <a:t>.</a:t>
            </a:r>
            <a:br>
              <a:rPr lang="ru-RU" sz="3600" b="1" dirty="0">
                <a:solidFill>
                  <a:schemeClr val="bg1"/>
                </a:solidFill>
                <a:latin typeface="Konkord-Retro " pitchFamily="2" charset="0"/>
              </a:rPr>
            </a:br>
            <a:r>
              <a:rPr lang="ru-RU" sz="3600" b="1" dirty="0" smtClean="0">
                <a:solidFill>
                  <a:schemeClr val="bg1"/>
                </a:solidFill>
                <a:latin typeface="Konkord-Retro " pitchFamily="2" charset="0"/>
              </a:rPr>
              <a:t>	</a:t>
            </a:r>
            <a:r>
              <a:rPr lang="ru-RU" sz="3600" b="1" dirty="0" err="1" smtClean="0">
                <a:solidFill>
                  <a:schemeClr val="bg1"/>
                </a:solidFill>
                <a:latin typeface="Konkord-Retro " pitchFamily="2" charset="0"/>
              </a:rPr>
              <a:t>Вивчення</a:t>
            </a:r>
            <a:r>
              <a:rPr lang="ru-RU" sz="3600" b="1" dirty="0" smtClean="0">
                <a:solidFill>
                  <a:schemeClr val="bg1"/>
                </a:solidFill>
                <a:latin typeface="Konkord-Retro " pitchFamily="2" charset="0"/>
              </a:rPr>
              <a:t> </a:t>
            </a:r>
            <a:r>
              <a:rPr lang="ru-RU" sz="3600" b="1" dirty="0">
                <a:solidFill>
                  <a:schemeClr val="bg1"/>
                </a:solidFill>
                <a:latin typeface="Konkord-Retro " pitchFamily="2" charset="0"/>
              </a:rPr>
              <a:t>кварк-</a:t>
            </a:r>
            <a:r>
              <a:rPr lang="ru-RU" sz="3600" b="1" dirty="0" err="1">
                <a:solidFill>
                  <a:schemeClr val="bg1"/>
                </a:solidFill>
                <a:latin typeface="Konkord-Retro " pitchFamily="2" charset="0"/>
              </a:rPr>
              <a:t>глоюонної</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плазми</a:t>
            </a:r>
            <a:r>
              <a:rPr lang="ru-RU" sz="3600" b="1" dirty="0">
                <a:solidFill>
                  <a:schemeClr val="bg1"/>
                </a:solidFill>
                <a:latin typeface="Konkord-Retro " pitchFamily="2" charset="0"/>
              </a:rPr>
              <a:t> є </a:t>
            </a:r>
            <a:r>
              <a:rPr lang="ru-RU" sz="3600" b="1" dirty="0" err="1">
                <a:solidFill>
                  <a:schemeClr val="bg1"/>
                </a:solidFill>
                <a:latin typeface="Konkord-Retro " pitchFamily="2" charset="0"/>
              </a:rPr>
              <a:t>важливим</a:t>
            </a:r>
            <a:r>
              <a:rPr lang="ru-RU" sz="3600" b="1" dirty="0">
                <a:solidFill>
                  <a:schemeClr val="bg1"/>
                </a:solidFill>
                <a:latin typeface="Konkord-Retro " pitchFamily="2" charset="0"/>
              </a:rPr>
              <a:t> для </a:t>
            </a:r>
            <a:r>
              <a:rPr lang="ru-RU" sz="3600" b="1" dirty="0" err="1">
                <a:solidFill>
                  <a:schemeClr val="bg1"/>
                </a:solidFill>
                <a:latin typeface="Konkord-Retro " pitchFamily="2" charset="0"/>
              </a:rPr>
              <a:t>розуміння</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ранніх</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етапів</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еволюції</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Всесвіту</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кінцевих</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стадій</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розвитку</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деяких</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зірок</a:t>
            </a:r>
            <a:r>
              <a:rPr lang="ru-RU" sz="3600" b="1" dirty="0">
                <a:solidFill>
                  <a:schemeClr val="bg1"/>
                </a:solidFill>
                <a:latin typeface="Konkord-Retro " pitchFamily="2" charset="0"/>
              </a:rPr>
              <a:t> та </a:t>
            </a:r>
            <a:r>
              <a:rPr lang="ru-RU" sz="3600" b="1" dirty="0" err="1">
                <a:solidFill>
                  <a:schemeClr val="bg1"/>
                </a:solidFill>
                <a:latin typeface="Konkord-Retro " pitchFamily="2" charset="0"/>
              </a:rPr>
              <a:t>та</a:t>
            </a:r>
            <a:r>
              <a:rPr lang="ru-RU" sz="3600" b="1" dirty="0">
                <a:solidFill>
                  <a:schemeClr val="bg1"/>
                </a:solidFill>
                <a:latin typeface="Konkord-Retro " pitchFamily="2" charset="0"/>
              </a:rPr>
              <a:t> для </a:t>
            </a:r>
            <a:r>
              <a:rPr lang="ru-RU" sz="3600" b="1" dirty="0" err="1">
                <a:solidFill>
                  <a:schemeClr val="bg1"/>
                </a:solidFill>
                <a:latin typeface="Konkord-Retro " pitchFamily="2" charset="0"/>
              </a:rPr>
              <a:t>стоворення</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об'єднуючої</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теорії</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фізичних</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взаємодій</a:t>
            </a:r>
            <a:r>
              <a:rPr lang="ru-RU" sz="3600" b="1" dirty="0">
                <a:solidFill>
                  <a:schemeClr val="bg1"/>
                </a:solidFill>
                <a:latin typeface="Konkord-Retro " pitchFamily="2" charset="0"/>
              </a:rPr>
              <a:t>.</a:t>
            </a:r>
            <a:endParaRPr lang="uk-UA" sz="3600" b="1" dirty="0">
              <a:solidFill>
                <a:schemeClr val="bg1"/>
              </a:solidFill>
              <a:latin typeface="Konkord-Retro " pitchFamily="2" charset="0"/>
            </a:endParaRPr>
          </a:p>
        </p:txBody>
      </p:sp>
    </p:spTree>
    <p:extLst>
      <p:ext uri="{BB962C8B-B14F-4D97-AF65-F5344CB8AC3E}">
        <p14:creationId xmlns:p14="http://schemas.microsoft.com/office/powerpoint/2010/main" val="3588317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413"/>
            <a:ext cx="9144000" cy="6849174"/>
          </a:xfrm>
          <a:prstGeom prst="rect">
            <a:avLst/>
          </a:prstGeom>
        </p:spPr>
      </p:pic>
      <p:pic>
        <p:nvPicPr>
          <p:cNvPr id="4" name="Рисунок 3"/>
          <p:cNvPicPr>
            <a:picLocks noChangeAspect="1"/>
          </p:cNvPicPr>
          <p:nvPr/>
        </p:nvPicPr>
        <p:blipFill rotWithShape="1">
          <a:blip r:embed="rId3">
            <a:extLst>
              <a:ext uri="{28A0092B-C50C-407E-A947-70E740481C1C}">
                <a14:useLocalDpi xmlns:a14="http://schemas.microsoft.com/office/drawing/2010/main" val="0"/>
              </a:ext>
            </a:extLst>
          </a:blip>
          <a:srcRect l="1714" t="3956" b="4513"/>
          <a:stretch/>
        </p:blipFill>
        <p:spPr>
          <a:xfrm>
            <a:off x="1603948" y="329784"/>
            <a:ext cx="6041452" cy="6160957"/>
          </a:xfrm>
          <a:prstGeom prst="rect">
            <a:avLst/>
          </a:prstGeom>
        </p:spPr>
      </p:pic>
      <p:sp>
        <p:nvSpPr>
          <p:cNvPr id="2" name="Заголовок 1"/>
          <p:cNvSpPr>
            <a:spLocks noGrp="1"/>
          </p:cNvSpPr>
          <p:nvPr>
            <p:ph type="title"/>
          </p:nvPr>
        </p:nvSpPr>
        <p:spPr>
          <a:xfrm>
            <a:off x="457200" y="2708920"/>
            <a:ext cx="8229600" cy="1143000"/>
          </a:xfrm>
        </p:spPr>
        <p:txBody>
          <a:bodyPr/>
          <a:lstStyle/>
          <a:p>
            <a:r>
              <a:rPr lang="uk-UA" b="1" dirty="0" smtClean="0">
                <a:solidFill>
                  <a:schemeClr val="bg1"/>
                </a:solidFill>
                <a:latin typeface="Konkord-Retro " pitchFamily="2" charset="0"/>
              </a:rPr>
              <a:t>Дякую за увагу!</a:t>
            </a:r>
            <a:endParaRPr lang="uk-UA" b="1" dirty="0">
              <a:solidFill>
                <a:schemeClr val="bg1"/>
              </a:solidFill>
              <a:latin typeface="Konkord-Retro " pitchFamily="2" charset="0"/>
            </a:endParaRPr>
          </a:p>
        </p:txBody>
      </p:sp>
    </p:spTree>
    <p:extLst>
      <p:ext uri="{BB962C8B-B14F-4D97-AF65-F5344CB8AC3E}">
        <p14:creationId xmlns:p14="http://schemas.microsoft.com/office/powerpoint/2010/main" val="2166931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2" y="-1"/>
            <a:ext cx="9149892" cy="6853587"/>
          </a:xfrm>
          <a:prstGeom prst="rect">
            <a:avLst/>
          </a:prstGeom>
        </p:spPr>
      </p:pic>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59" y="2060848"/>
            <a:ext cx="7257249" cy="4792738"/>
          </a:xfrm>
          <a:prstGeom prst="rect">
            <a:avLst/>
          </a:prstGeom>
        </p:spPr>
      </p:pic>
      <p:sp>
        <p:nvSpPr>
          <p:cNvPr id="2" name="Заголовок 1"/>
          <p:cNvSpPr>
            <a:spLocks noGrp="1"/>
          </p:cNvSpPr>
          <p:nvPr>
            <p:ph type="title"/>
          </p:nvPr>
        </p:nvSpPr>
        <p:spPr>
          <a:xfrm>
            <a:off x="107504" y="274638"/>
            <a:ext cx="8579296" cy="3152154"/>
          </a:xfrm>
        </p:spPr>
        <p:txBody>
          <a:bodyPr/>
          <a:lstStyle/>
          <a:p>
            <a:endParaRPr lang="uk-UA" dirty="0"/>
          </a:p>
        </p:txBody>
      </p:sp>
      <p:sp>
        <p:nvSpPr>
          <p:cNvPr id="5" name="Прямоугольник 4"/>
          <p:cNvSpPr/>
          <p:nvPr/>
        </p:nvSpPr>
        <p:spPr>
          <a:xfrm>
            <a:off x="611560" y="764704"/>
            <a:ext cx="7416824" cy="2308324"/>
          </a:xfrm>
          <a:prstGeom prst="rect">
            <a:avLst/>
          </a:prstGeom>
        </p:spPr>
        <p:txBody>
          <a:bodyPr wrap="square">
            <a:spAutoFit/>
          </a:bodyPr>
          <a:lstStyle/>
          <a:p>
            <a:pPr algn="ctr"/>
            <a:r>
              <a:rPr lang="uk-UA" sz="3600" b="1" dirty="0" smtClean="0">
                <a:solidFill>
                  <a:schemeClr val="bg1"/>
                </a:solidFill>
                <a:latin typeface="Konkord-Retro " pitchFamily="2" charset="0"/>
              </a:rPr>
              <a:t>Кварки — </a:t>
            </a:r>
            <a:r>
              <a:rPr lang="uk-UA" sz="3600" b="1" dirty="0">
                <a:solidFill>
                  <a:schemeClr val="bg1"/>
                </a:solidFill>
                <a:latin typeface="Konkord-Retro " pitchFamily="2" charset="0"/>
              </a:rPr>
              <a:t>фундаментальні частинки, з яких за сучасними уявленнями складаються адрони, зокрема протони та нейтрони. На сьогодні відомо 6 сортів (їх прийнято називати «ароматами») кварків: </a:t>
            </a:r>
            <a:r>
              <a:rPr lang="en-US" sz="3600" b="1" dirty="0">
                <a:solidFill>
                  <a:schemeClr val="bg1"/>
                </a:solidFill>
                <a:latin typeface="Konkord-Retro " pitchFamily="2" charset="0"/>
              </a:rPr>
              <a:t>d</a:t>
            </a:r>
            <a:r>
              <a:rPr lang="en-US" sz="3600" b="1" dirty="0" smtClean="0">
                <a:solidFill>
                  <a:schemeClr val="bg1"/>
                </a:solidFill>
                <a:latin typeface="Konkord-Retro " pitchFamily="2" charset="0"/>
              </a:rPr>
              <a:t>,</a:t>
            </a:r>
            <a:r>
              <a:rPr lang="uk-UA" sz="3600" b="1" dirty="0" smtClean="0">
                <a:solidFill>
                  <a:schemeClr val="bg1"/>
                </a:solidFill>
                <a:latin typeface="Konkord-Retro " pitchFamily="2" charset="0"/>
              </a:rPr>
              <a:t> </a:t>
            </a:r>
            <a:r>
              <a:rPr lang="en-US" sz="3600" b="1" dirty="0" smtClean="0">
                <a:solidFill>
                  <a:schemeClr val="bg1"/>
                </a:solidFill>
                <a:latin typeface="Konkord-Retro " pitchFamily="2" charset="0"/>
              </a:rPr>
              <a:t>u,</a:t>
            </a:r>
            <a:r>
              <a:rPr lang="uk-UA" sz="3600" b="1" dirty="0" smtClean="0">
                <a:solidFill>
                  <a:schemeClr val="bg1"/>
                </a:solidFill>
                <a:latin typeface="Konkord-Retro " pitchFamily="2" charset="0"/>
              </a:rPr>
              <a:t> </a:t>
            </a:r>
            <a:r>
              <a:rPr lang="en-US" sz="3600" b="1" dirty="0" smtClean="0">
                <a:solidFill>
                  <a:schemeClr val="bg1"/>
                </a:solidFill>
                <a:latin typeface="Konkord-Retro " pitchFamily="2" charset="0"/>
              </a:rPr>
              <a:t>s,</a:t>
            </a:r>
            <a:r>
              <a:rPr lang="uk-UA" sz="3600" b="1" dirty="0" smtClean="0">
                <a:solidFill>
                  <a:schemeClr val="bg1"/>
                </a:solidFill>
                <a:latin typeface="Konkord-Retro " pitchFamily="2" charset="0"/>
              </a:rPr>
              <a:t> </a:t>
            </a:r>
            <a:r>
              <a:rPr lang="en-US" sz="3600" b="1" dirty="0" smtClean="0">
                <a:solidFill>
                  <a:schemeClr val="bg1"/>
                </a:solidFill>
                <a:latin typeface="Konkord-Retro " pitchFamily="2" charset="0"/>
              </a:rPr>
              <a:t>c,</a:t>
            </a:r>
            <a:r>
              <a:rPr lang="uk-UA" sz="3600" b="1" dirty="0" smtClean="0">
                <a:solidFill>
                  <a:schemeClr val="bg1"/>
                </a:solidFill>
                <a:latin typeface="Konkord-Retro " pitchFamily="2" charset="0"/>
              </a:rPr>
              <a:t> </a:t>
            </a:r>
            <a:r>
              <a:rPr lang="en-US" sz="3600" b="1" dirty="0" smtClean="0">
                <a:solidFill>
                  <a:schemeClr val="bg1"/>
                </a:solidFill>
                <a:latin typeface="Konkord-Retro " pitchFamily="2" charset="0"/>
              </a:rPr>
              <a:t>b </a:t>
            </a:r>
            <a:r>
              <a:rPr lang="uk-UA" sz="3600" b="1" dirty="0">
                <a:solidFill>
                  <a:schemeClr val="bg1"/>
                </a:solidFill>
                <a:latin typeface="Konkord-Retro " pitchFamily="2" charset="0"/>
              </a:rPr>
              <a:t>і </a:t>
            </a:r>
            <a:r>
              <a:rPr lang="en-US" sz="3600" b="1" dirty="0">
                <a:solidFill>
                  <a:schemeClr val="bg1"/>
                </a:solidFill>
                <a:latin typeface="Konkord-Retro " pitchFamily="2" charset="0"/>
              </a:rPr>
              <a:t>t.</a:t>
            </a:r>
            <a:endParaRPr lang="uk-UA" sz="3600" b="1" dirty="0">
              <a:solidFill>
                <a:schemeClr val="bg1"/>
              </a:solidFill>
              <a:latin typeface="Konkord-Retro " pitchFamily="2" charset="0"/>
            </a:endParaRPr>
          </a:p>
        </p:txBody>
      </p:sp>
    </p:spTree>
    <p:extLst>
      <p:ext uri="{BB962C8B-B14F-4D97-AF65-F5344CB8AC3E}">
        <p14:creationId xmlns:p14="http://schemas.microsoft.com/office/powerpoint/2010/main" val="884420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2" y="-1"/>
            <a:ext cx="9149892" cy="6853587"/>
          </a:xfrm>
          <a:prstGeom prst="rect">
            <a:avLst/>
          </a:prstGeom>
        </p:spPr>
      </p:pic>
      <p:pic>
        <p:nvPicPr>
          <p:cNvPr id="5" name="Рисунок 4"/>
          <p:cNvPicPr>
            <a:picLocks noChangeAspect="1"/>
          </p:cNvPicPr>
          <p:nvPr/>
        </p:nvPicPr>
        <p:blipFill rotWithShape="1">
          <a:blip r:embed="rId3">
            <a:extLst>
              <a:ext uri="{28A0092B-C50C-407E-A947-70E740481C1C}">
                <a14:useLocalDpi xmlns:a14="http://schemas.microsoft.com/office/drawing/2010/main" val="0"/>
              </a:ext>
            </a:extLst>
          </a:blip>
          <a:srcRect t="6183" b="4290"/>
          <a:stretch/>
        </p:blipFill>
        <p:spPr>
          <a:xfrm>
            <a:off x="1474781" y="332656"/>
            <a:ext cx="6146800" cy="6026046"/>
          </a:xfrm>
          <a:prstGeom prst="rect">
            <a:avLst/>
          </a:prstGeom>
        </p:spPr>
      </p:pic>
      <p:sp>
        <p:nvSpPr>
          <p:cNvPr id="2" name="Заголовок 1"/>
          <p:cNvSpPr>
            <a:spLocks noGrp="1"/>
          </p:cNvSpPr>
          <p:nvPr>
            <p:ph type="title"/>
          </p:nvPr>
        </p:nvSpPr>
        <p:spPr>
          <a:xfrm>
            <a:off x="107504" y="274638"/>
            <a:ext cx="8579296" cy="4594522"/>
          </a:xfrm>
        </p:spPr>
        <p:txBody>
          <a:bodyPr/>
          <a:lstStyle/>
          <a:p>
            <a:r>
              <a:rPr lang="uk-UA" b="1" dirty="0">
                <a:solidFill>
                  <a:schemeClr val="bg1"/>
                </a:solidFill>
                <a:latin typeface="Konkord-Retro " pitchFamily="2" charset="0"/>
              </a:rPr>
              <a:t>Кварки мають спін 1/2</a:t>
            </a:r>
            <a:r>
              <a:rPr lang="en-US" sz="3600" b="1" dirty="0">
                <a:solidFill>
                  <a:schemeClr val="bg1"/>
                </a:solidFill>
                <a:latin typeface="Konkord-Retro " pitchFamily="2" charset="0"/>
              </a:rPr>
              <a:t>ħ</a:t>
            </a:r>
            <a:r>
              <a:rPr lang="en-US" b="1" dirty="0">
                <a:solidFill>
                  <a:schemeClr val="bg1"/>
                </a:solidFill>
                <a:latin typeface="Konkord-Retro " pitchFamily="2" charset="0"/>
              </a:rPr>
              <a:t> </a:t>
            </a:r>
            <a:r>
              <a:rPr lang="uk-UA" b="1" dirty="0">
                <a:solidFill>
                  <a:schemeClr val="bg1"/>
                </a:solidFill>
                <a:latin typeface="Konkord-Retro " pitchFamily="2" charset="0"/>
              </a:rPr>
              <a:t>де </a:t>
            </a:r>
            <a:r>
              <a:rPr lang="en-US" sz="3600" b="1" dirty="0">
                <a:solidFill>
                  <a:schemeClr val="bg1"/>
                </a:solidFill>
                <a:latin typeface="Konkord-Retro " pitchFamily="2" charset="0"/>
              </a:rPr>
              <a:t>ħ</a:t>
            </a:r>
            <a:r>
              <a:rPr lang="en-US" b="1" dirty="0">
                <a:solidFill>
                  <a:schemeClr val="bg1"/>
                </a:solidFill>
                <a:latin typeface="Konkord-Retro " pitchFamily="2" charset="0"/>
              </a:rPr>
              <a:t> - </a:t>
            </a:r>
            <a:r>
              <a:rPr lang="uk-UA" b="1" dirty="0">
                <a:solidFill>
                  <a:schemeClr val="bg1"/>
                </a:solidFill>
                <a:latin typeface="Konkord-Retro " pitchFamily="2" charset="0"/>
              </a:rPr>
              <a:t>зведена стала Планка, та дробовий електричний заряд. Кожен кварк має також один з трьох кольорів (ще одне квантове число, подібно до спіну чи аромату). Кожному з шести кварків відповідає своя античастинка - </a:t>
            </a:r>
            <a:r>
              <a:rPr lang="uk-UA" b="1" dirty="0" err="1">
                <a:solidFill>
                  <a:schemeClr val="bg1"/>
                </a:solidFill>
                <a:latin typeface="Konkord-Retro " pitchFamily="2" charset="0"/>
              </a:rPr>
              <a:t>антикварк</a:t>
            </a:r>
            <a:r>
              <a:rPr lang="uk-UA" b="1" dirty="0">
                <a:solidFill>
                  <a:schemeClr val="bg1"/>
                </a:solidFill>
                <a:latin typeface="Konkord-Retro " pitchFamily="2" charset="0"/>
              </a:rPr>
              <a:t>.</a:t>
            </a:r>
          </a:p>
        </p:txBody>
      </p:sp>
    </p:spTree>
    <p:extLst>
      <p:ext uri="{BB962C8B-B14F-4D97-AF65-F5344CB8AC3E}">
        <p14:creationId xmlns:p14="http://schemas.microsoft.com/office/powerpoint/2010/main" val="5279628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413"/>
            <a:ext cx="9144000" cy="6849174"/>
          </a:xfrm>
          <a:prstGeom prst="rect">
            <a:avLst/>
          </a:prstGeom>
        </p:spPr>
      </p:pic>
      <p:pic>
        <p:nvPicPr>
          <p:cNvPr id="4" name="Рисунок 3"/>
          <p:cNvPicPr>
            <a:picLocks noChangeAspect="1"/>
          </p:cNvPicPr>
          <p:nvPr/>
        </p:nvPicPr>
        <p:blipFill rotWithShape="1">
          <a:blip r:embed="rId3">
            <a:extLst>
              <a:ext uri="{28A0092B-C50C-407E-A947-70E740481C1C}">
                <a14:useLocalDpi xmlns:a14="http://schemas.microsoft.com/office/drawing/2010/main" val="0"/>
              </a:ext>
            </a:extLst>
          </a:blip>
          <a:srcRect l="1295" t="1861" r="1400" b="1739"/>
          <a:stretch/>
        </p:blipFill>
        <p:spPr>
          <a:xfrm>
            <a:off x="434715" y="194872"/>
            <a:ext cx="8349521" cy="6430780"/>
          </a:xfrm>
          <a:prstGeom prst="rect">
            <a:avLst/>
          </a:prstGeom>
          <a:ln>
            <a:solidFill>
              <a:schemeClr val="tx1"/>
            </a:solidFill>
          </a:ln>
        </p:spPr>
      </p:pic>
      <p:sp>
        <p:nvSpPr>
          <p:cNvPr id="2" name="Заголовок 1"/>
          <p:cNvSpPr>
            <a:spLocks noGrp="1"/>
          </p:cNvSpPr>
          <p:nvPr>
            <p:ph type="title"/>
          </p:nvPr>
        </p:nvSpPr>
        <p:spPr/>
        <p:txBody>
          <a:bodyPr>
            <a:noAutofit/>
          </a:bodyPr>
          <a:lstStyle/>
          <a:p>
            <a:pPr algn="l"/>
            <a:r>
              <a:rPr lang="ru-RU" sz="3600" b="1" dirty="0" smtClean="0">
                <a:solidFill>
                  <a:schemeClr val="bg1"/>
                </a:solidFill>
                <a:latin typeface="Konkord-Retro " pitchFamily="2" charset="0"/>
              </a:rPr>
              <a:t/>
            </a:r>
            <a:br>
              <a:rPr lang="ru-RU" sz="3600" b="1" dirty="0" smtClean="0">
                <a:solidFill>
                  <a:schemeClr val="bg1"/>
                </a:solidFill>
                <a:latin typeface="Konkord-Retro " pitchFamily="2" charset="0"/>
              </a:rPr>
            </a:br>
            <a:r>
              <a:rPr lang="ru-RU" sz="3600" b="1" dirty="0">
                <a:solidFill>
                  <a:schemeClr val="bg1"/>
                </a:solidFill>
                <a:latin typeface="Konkord-Retro " pitchFamily="2" charset="0"/>
              </a:rPr>
              <a:t/>
            </a:r>
            <a:br>
              <a:rPr lang="ru-RU" sz="3600" b="1" dirty="0">
                <a:solidFill>
                  <a:schemeClr val="bg1"/>
                </a:solidFill>
                <a:latin typeface="Konkord-Retro " pitchFamily="2" charset="0"/>
              </a:rPr>
            </a:br>
            <a:r>
              <a:rPr lang="ru-RU" sz="3600" b="1" dirty="0" smtClean="0">
                <a:solidFill>
                  <a:schemeClr val="bg1"/>
                </a:solidFill>
                <a:latin typeface="Konkord-Retro " pitchFamily="2" charset="0"/>
              </a:rPr>
              <a:t/>
            </a:r>
            <a:br>
              <a:rPr lang="ru-RU" sz="3600" b="1" dirty="0" smtClean="0">
                <a:solidFill>
                  <a:schemeClr val="bg1"/>
                </a:solidFill>
                <a:latin typeface="Konkord-Retro " pitchFamily="2" charset="0"/>
              </a:rPr>
            </a:br>
            <a:r>
              <a:rPr lang="ru-RU" sz="3600" b="1" dirty="0">
                <a:solidFill>
                  <a:schemeClr val="bg1"/>
                </a:solidFill>
                <a:latin typeface="Konkord-Retro " pitchFamily="2" charset="0"/>
              </a:rPr>
              <a:t/>
            </a:r>
            <a:br>
              <a:rPr lang="ru-RU" sz="3600" b="1" dirty="0">
                <a:solidFill>
                  <a:schemeClr val="bg1"/>
                </a:solidFill>
                <a:latin typeface="Konkord-Retro " pitchFamily="2" charset="0"/>
              </a:rPr>
            </a:br>
            <a:r>
              <a:rPr lang="ru-RU" sz="3600" b="1" dirty="0" smtClean="0">
                <a:solidFill>
                  <a:schemeClr val="bg1"/>
                </a:solidFill>
                <a:latin typeface="Konkord-Retro " pitchFamily="2" charset="0"/>
              </a:rPr>
              <a:t/>
            </a:r>
            <a:br>
              <a:rPr lang="ru-RU" sz="3600" b="1" dirty="0" smtClean="0">
                <a:solidFill>
                  <a:schemeClr val="bg1"/>
                </a:solidFill>
                <a:latin typeface="Konkord-Retro " pitchFamily="2" charset="0"/>
              </a:rPr>
            </a:br>
            <a:r>
              <a:rPr lang="ru-RU" sz="3600" b="1" dirty="0">
                <a:solidFill>
                  <a:schemeClr val="bg1"/>
                </a:solidFill>
                <a:latin typeface="Konkord-Retro " pitchFamily="2" charset="0"/>
              </a:rPr>
              <a:t/>
            </a:r>
            <a:br>
              <a:rPr lang="ru-RU" sz="3600" b="1" dirty="0">
                <a:solidFill>
                  <a:schemeClr val="bg1"/>
                </a:solidFill>
                <a:latin typeface="Konkord-Retro " pitchFamily="2" charset="0"/>
              </a:rPr>
            </a:br>
            <a:r>
              <a:rPr lang="ru-RU" sz="3600" b="1" dirty="0" smtClean="0">
                <a:solidFill>
                  <a:schemeClr val="bg1"/>
                </a:solidFill>
                <a:latin typeface="Konkord-Retro " pitchFamily="2" charset="0"/>
              </a:rPr>
              <a:t/>
            </a:r>
            <a:br>
              <a:rPr lang="ru-RU" sz="3600" b="1" dirty="0" smtClean="0">
                <a:solidFill>
                  <a:schemeClr val="bg1"/>
                </a:solidFill>
                <a:latin typeface="Konkord-Retro " pitchFamily="2" charset="0"/>
              </a:rPr>
            </a:br>
            <a:r>
              <a:rPr lang="ru-RU" sz="3600" b="1" dirty="0">
                <a:solidFill>
                  <a:schemeClr val="bg1"/>
                </a:solidFill>
                <a:latin typeface="Konkord-Retro " pitchFamily="2" charset="0"/>
              </a:rPr>
              <a:t/>
            </a:r>
            <a:br>
              <a:rPr lang="ru-RU" sz="3600" b="1" dirty="0">
                <a:solidFill>
                  <a:schemeClr val="bg1"/>
                </a:solidFill>
                <a:latin typeface="Konkord-Retro " pitchFamily="2" charset="0"/>
              </a:rPr>
            </a:br>
            <a:r>
              <a:rPr lang="ru-RU" sz="3600" b="1" dirty="0" smtClean="0">
                <a:solidFill>
                  <a:schemeClr val="bg1"/>
                </a:solidFill>
                <a:latin typeface="Konkord-Retro " pitchFamily="2" charset="0"/>
              </a:rPr>
              <a:t/>
            </a:r>
            <a:br>
              <a:rPr lang="ru-RU" sz="3600" b="1" dirty="0" smtClean="0">
                <a:solidFill>
                  <a:schemeClr val="bg1"/>
                </a:solidFill>
                <a:latin typeface="Konkord-Retro " pitchFamily="2" charset="0"/>
              </a:rPr>
            </a:br>
            <a:r>
              <a:rPr lang="ru-RU" sz="3600" b="1" dirty="0">
                <a:solidFill>
                  <a:schemeClr val="bg1"/>
                </a:solidFill>
                <a:latin typeface="Konkord-Retro " pitchFamily="2" charset="0"/>
              </a:rPr>
              <a:t/>
            </a:r>
            <a:br>
              <a:rPr lang="ru-RU" sz="3600" b="1" dirty="0">
                <a:solidFill>
                  <a:schemeClr val="bg1"/>
                </a:solidFill>
                <a:latin typeface="Konkord-Retro " pitchFamily="2" charset="0"/>
              </a:rPr>
            </a:br>
            <a:r>
              <a:rPr lang="ru-RU" sz="3600" b="1" dirty="0" smtClean="0">
                <a:solidFill>
                  <a:schemeClr val="bg1"/>
                </a:solidFill>
                <a:latin typeface="Konkord-Retro " pitchFamily="2" charset="0"/>
              </a:rPr>
              <a:t>	На </a:t>
            </a:r>
            <a:r>
              <a:rPr lang="ru-RU" sz="3600" b="1" dirty="0" err="1">
                <a:solidFill>
                  <a:schemeClr val="bg1"/>
                </a:solidFill>
                <a:latin typeface="Konkord-Retro " pitchFamily="2" charset="0"/>
              </a:rPr>
              <a:t>відміну</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від</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інших</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елементарних</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частинок</a:t>
            </a:r>
            <a:r>
              <a:rPr lang="ru-RU" sz="3600" b="1" dirty="0">
                <a:solidFill>
                  <a:schemeClr val="bg1"/>
                </a:solidFill>
                <a:latin typeface="Konkord-Retro " pitchFamily="2" charset="0"/>
              </a:rPr>
              <a:t>, кварки </a:t>
            </a:r>
            <a:r>
              <a:rPr lang="ru-RU" sz="3600" b="1" dirty="0" err="1">
                <a:solidFill>
                  <a:schemeClr val="bg1"/>
                </a:solidFill>
                <a:latin typeface="Konkord-Retro " pitchFamily="2" charset="0"/>
              </a:rPr>
              <a:t>мають</a:t>
            </a:r>
            <a:r>
              <a:rPr lang="ru-RU" sz="3600" b="1" dirty="0">
                <a:solidFill>
                  <a:schemeClr val="bg1"/>
                </a:solidFill>
                <a:latin typeface="Konkord-Retro " pitchFamily="2" charset="0"/>
              </a:rPr>
              <a:t> не </a:t>
            </a:r>
            <a:r>
              <a:rPr lang="ru-RU" sz="3600" b="1" dirty="0" err="1">
                <a:solidFill>
                  <a:schemeClr val="bg1"/>
                </a:solidFill>
                <a:latin typeface="Konkord-Retro " pitchFamily="2" charset="0"/>
              </a:rPr>
              <a:t>цілий</a:t>
            </a:r>
            <a:r>
              <a:rPr lang="ru-RU" sz="3600" b="1" dirty="0">
                <a:solidFill>
                  <a:schemeClr val="bg1"/>
                </a:solidFill>
                <a:latin typeface="Konkord-Retro " pitchFamily="2" charset="0"/>
              </a:rPr>
              <a:t>, а </a:t>
            </a:r>
            <a:r>
              <a:rPr lang="ru-RU" sz="3600" b="1" dirty="0" err="1">
                <a:solidFill>
                  <a:schemeClr val="bg1"/>
                </a:solidFill>
                <a:latin typeface="Konkord-Retro " pitchFamily="2" charset="0"/>
              </a:rPr>
              <a:t>дробовий</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електричний</a:t>
            </a:r>
            <a:r>
              <a:rPr lang="ru-RU" sz="3600" b="1" dirty="0">
                <a:solidFill>
                  <a:schemeClr val="bg1"/>
                </a:solidFill>
                <a:latin typeface="Konkord-Retro " pitchFamily="2" charset="0"/>
              </a:rPr>
              <a:t> заряд </a:t>
            </a:r>
            <a:r>
              <a:rPr lang="ru-RU" sz="3600" b="1" dirty="0" err="1">
                <a:solidFill>
                  <a:schemeClr val="bg1"/>
                </a:solidFill>
                <a:latin typeface="Konkord-Retro " pitchFamily="2" charset="0"/>
              </a:rPr>
              <a:t>кратний</a:t>
            </a:r>
            <a:r>
              <a:rPr lang="ru-RU" sz="3600" b="1" dirty="0">
                <a:solidFill>
                  <a:schemeClr val="bg1"/>
                </a:solidFill>
                <a:latin typeface="Konkord-Retro " pitchFamily="2" charset="0"/>
              </a:rPr>
              <a:t> 1/3 </a:t>
            </a:r>
            <a:r>
              <a:rPr lang="ru-RU" sz="3600" b="1" dirty="0" err="1">
                <a:solidFill>
                  <a:schemeClr val="bg1"/>
                </a:solidFill>
                <a:latin typeface="Konkord-Retro " pitchFamily="2" charset="0"/>
              </a:rPr>
              <a:t>елементарного</a:t>
            </a:r>
            <a:r>
              <a:rPr lang="ru-RU" sz="3600" b="1" dirty="0">
                <a:solidFill>
                  <a:schemeClr val="bg1"/>
                </a:solidFill>
                <a:latin typeface="Konkord-Retro " pitchFamily="2" charset="0"/>
              </a:rPr>
              <a:t> заряду.</a:t>
            </a:r>
            <a:br>
              <a:rPr lang="ru-RU" sz="3600" b="1" dirty="0">
                <a:solidFill>
                  <a:schemeClr val="bg1"/>
                </a:solidFill>
                <a:latin typeface="Konkord-Retro " pitchFamily="2" charset="0"/>
              </a:rPr>
            </a:br>
            <a:r>
              <a:rPr lang="ru-RU" sz="3600" b="1" dirty="0" smtClean="0">
                <a:solidFill>
                  <a:schemeClr val="bg1"/>
                </a:solidFill>
                <a:latin typeface="Konkord-Retro " pitchFamily="2" charset="0"/>
              </a:rPr>
              <a:t>	</a:t>
            </a:r>
            <a:r>
              <a:rPr lang="ru-RU" sz="3600" b="1" dirty="0" err="1" smtClean="0">
                <a:solidFill>
                  <a:schemeClr val="bg1"/>
                </a:solidFill>
                <a:latin typeface="Konkord-Retro " pitchFamily="2" charset="0"/>
              </a:rPr>
              <a:t>Усім</a:t>
            </a:r>
            <a:r>
              <a:rPr lang="ru-RU" sz="3600" b="1" dirty="0" smtClean="0">
                <a:solidFill>
                  <a:schemeClr val="bg1"/>
                </a:solidFill>
                <a:latin typeface="Konkord-Retro " pitchFamily="2" charset="0"/>
              </a:rPr>
              <a:t> </a:t>
            </a:r>
            <a:r>
              <a:rPr lang="ru-RU" sz="3600" b="1" dirty="0">
                <a:solidFill>
                  <a:schemeClr val="bg1"/>
                </a:solidFill>
                <a:latin typeface="Konkord-Retro " pitchFamily="2" charset="0"/>
              </a:rPr>
              <a:t>кваркам, </a:t>
            </a:r>
            <a:r>
              <a:rPr lang="ru-RU" sz="3600" b="1" dirty="0" err="1">
                <a:solidFill>
                  <a:schemeClr val="bg1"/>
                </a:solidFill>
                <a:latin typeface="Konkord-Retro " pitchFamily="2" charset="0"/>
              </a:rPr>
              <a:t>крім</a:t>
            </a:r>
            <a:r>
              <a:rPr lang="ru-RU" sz="3600" b="1" dirty="0">
                <a:solidFill>
                  <a:schemeClr val="bg1"/>
                </a:solidFill>
                <a:latin typeface="Konkord-Retro " pitchFamily="2" charset="0"/>
              </a:rPr>
              <a:t> d та u, </a:t>
            </a:r>
            <a:r>
              <a:rPr lang="ru-RU" sz="3600" b="1" dirty="0" err="1">
                <a:solidFill>
                  <a:schemeClr val="bg1"/>
                </a:solidFill>
                <a:latin typeface="Konkord-Retro " pitchFamily="2" charset="0"/>
              </a:rPr>
              <a:t>приписується</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певне</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ароматове</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квантове</a:t>
            </a:r>
            <a:r>
              <a:rPr lang="ru-RU" sz="3600" b="1" dirty="0">
                <a:solidFill>
                  <a:schemeClr val="bg1"/>
                </a:solidFill>
                <a:latin typeface="Konkord-Retro " pitchFamily="2" charset="0"/>
              </a:rPr>
              <a:t> число (</a:t>
            </a:r>
            <a:r>
              <a:rPr lang="ru-RU" sz="3600" b="1" dirty="0" err="1">
                <a:solidFill>
                  <a:schemeClr val="bg1"/>
                </a:solidFill>
                <a:latin typeface="Konkord-Retro " pitchFamily="2" charset="0"/>
              </a:rPr>
              <a:t>ароматовий</a:t>
            </a:r>
            <a:r>
              <a:rPr lang="ru-RU" sz="3600" b="1" dirty="0">
                <a:solidFill>
                  <a:schemeClr val="bg1"/>
                </a:solidFill>
                <a:latin typeface="Konkord-Retro " pitchFamily="2" charset="0"/>
              </a:rPr>
              <a:t> заряд): </a:t>
            </a:r>
            <a:r>
              <a:rPr lang="ru-RU" sz="3600" b="1" dirty="0" err="1">
                <a:solidFill>
                  <a:schemeClr val="bg1"/>
                </a:solidFill>
                <a:latin typeface="Konkord-Retro " pitchFamily="2" charset="0"/>
              </a:rPr>
              <a:t>дивність</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чарівність</a:t>
            </a:r>
            <a:r>
              <a:rPr lang="ru-RU" sz="3600" b="1" dirty="0">
                <a:solidFill>
                  <a:schemeClr val="bg1"/>
                </a:solidFill>
                <a:latin typeface="Konkord-Retro " pitchFamily="2" charset="0"/>
              </a:rPr>
              <a:t>, красу та </a:t>
            </a:r>
            <a:r>
              <a:rPr lang="ru-RU" sz="3600" b="1" dirty="0" err="1">
                <a:solidFill>
                  <a:schemeClr val="bg1"/>
                </a:solidFill>
                <a:latin typeface="Konkord-Retro " pitchFamily="2" charset="0"/>
              </a:rPr>
              <a:t>правдивість</a:t>
            </a:r>
            <a:r>
              <a:rPr lang="ru-RU" sz="3600" b="1" dirty="0">
                <a:solidFill>
                  <a:schemeClr val="bg1"/>
                </a:solidFill>
                <a:latin typeface="Konkord-Retro " pitchFamily="2" charset="0"/>
              </a:rPr>
              <a:t>. За абсолютною величиною </a:t>
            </a:r>
            <a:r>
              <a:rPr lang="ru-RU" sz="3600" b="1" dirty="0" err="1">
                <a:solidFill>
                  <a:schemeClr val="bg1"/>
                </a:solidFill>
                <a:latin typeface="Konkord-Retro " pitchFamily="2" charset="0"/>
              </a:rPr>
              <a:t>цей</a:t>
            </a:r>
            <a:r>
              <a:rPr lang="ru-RU" sz="3600" b="1" dirty="0">
                <a:solidFill>
                  <a:schemeClr val="bg1"/>
                </a:solidFill>
                <a:latin typeface="Konkord-Retro " pitchFamily="2" charset="0"/>
              </a:rPr>
              <a:t> заряд </a:t>
            </a:r>
            <a:r>
              <a:rPr lang="ru-RU" sz="3600" b="1" dirty="0" err="1">
                <a:solidFill>
                  <a:schemeClr val="bg1"/>
                </a:solidFill>
                <a:latin typeface="Konkord-Retro " pitchFamily="2" charset="0"/>
              </a:rPr>
              <a:t>приймається</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рівним</a:t>
            </a:r>
            <a:r>
              <a:rPr lang="ru-RU" sz="3600" b="1" dirty="0">
                <a:solidFill>
                  <a:schemeClr val="bg1"/>
                </a:solidFill>
                <a:latin typeface="Konkord-Retro " pitchFamily="2" charset="0"/>
              </a:rPr>
              <a:t> 1, а знак </a:t>
            </a:r>
            <a:r>
              <a:rPr lang="ru-RU" sz="3600" b="1" dirty="0" err="1">
                <a:solidFill>
                  <a:schemeClr val="bg1"/>
                </a:solidFill>
                <a:latin typeface="Konkord-Retro " pitchFamily="2" charset="0"/>
              </a:rPr>
              <a:t>прийнято</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вибирати</a:t>
            </a:r>
            <a:r>
              <a:rPr lang="ru-RU" sz="3600" b="1" dirty="0">
                <a:solidFill>
                  <a:schemeClr val="bg1"/>
                </a:solidFill>
                <a:latin typeface="Konkord-Retro " pitchFamily="2" charset="0"/>
              </a:rPr>
              <a:t> таким, як і знак </a:t>
            </a:r>
            <a:r>
              <a:rPr lang="ru-RU" sz="3600" b="1" dirty="0" err="1">
                <a:solidFill>
                  <a:schemeClr val="bg1"/>
                </a:solidFill>
                <a:latin typeface="Konkord-Retro " pitchFamily="2" charset="0"/>
              </a:rPr>
              <a:t>електричного</a:t>
            </a:r>
            <a:r>
              <a:rPr lang="ru-RU" sz="3600" b="1" dirty="0">
                <a:solidFill>
                  <a:schemeClr val="bg1"/>
                </a:solidFill>
                <a:latin typeface="Konkord-Retro " pitchFamily="2" charset="0"/>
              </a:rPr>
              <a:t> заряду кварка.</a:t>
            </a:r>
            <a:br>
              <a:rPr lang="ru-RU" sz="3600" b="1" dirty="0">
                <a:solidFill>
                  <a:schemeClr val="bg1"/>
                </a:solidFill>
                <a:latin typeface="Konkord-Retro " pitchFamily="2" charset="0"/>
              </a:rPr>
            </a:br>
            <a:r>
              <a:rPr lang="ru-RU" sz="3600" b="1" dirty="0" smtClean="0">
                <a:solidFill>
                  <a:schemeClr val="bg1"/>
                </a:solidFill>
                <a:latin typeface="Konkord-Retro " pitchFamily="2" charset="0"/>
              </a:rPr>
              <a:t>	</a:t>
            </a:r>
            <a:r>
              <a:rPr lang="ru-RU" sz="3600" b="1" dirty="0" err="1" smtClean="0">
                <a:solidFill>
                  <a:schemeClr val="bg1"/>
                </a:solidFill>
                <a:latin typeface="Konkord-Retro " pitchFamily="2" charset="0"/>
              </a:rPr>
              <a:t>Ізоспін</a:t>
            </a:r>
            <a:r>
              <a:rPr lang="ru-RU" sz="3600" b="1" dirty="0" smtClean="0">
                <a:solidFill>
                  <a:schemeClr val="bg1"/>
                </a:solidFill>
                <a:latin typeface="Konkord-Retro " pitchFamily="2" charset="0"/>
              </a:rPr>
              <a:t> </a:t>
            </a:r>
            <a:r>
              <a:rPr lang="ru-RU" sz="3600" b="1" dirty="0" err="1">
                <a:solidFill>
                  <a:schemeClr val="bg1"/>
                </a:solidFill>
                <a:latin typeface="Konkord-Retro " pitchFamily="2" charset="0"/>
              </a:rPr>
              <a:t>кварків</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дорівнює</a:t>
            </a:r>
            <a:r>
              <a:rPr lang="ru-RU" sz="3600" b="1" dirty="0">
                <a:solidFill>
                  <a:schemeClr val="bg1"/>
                </a:solidFill>
                <a:latin typeface="Konkord-Retro " pitchFamily="2" charset="0"/>
              </a:rPr>
              <a:t> 1/2, а </a:t>
            </a:r>
            <a:r>
              <a:rPr lang="ru-RU" sz="3600" b="1" dirty="0" err="1">
                <a:solidFill>
                  <a:schemeClr val="bg1"/>
                </a:solidFill>
                <a:latin typeface="Konkord-Retro " pitchFamily="2" charset="0"/>
              </a:rPr>
              <a:t>отже</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його</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проекція</a:t>
            </a:r>
            <a:r>
              <a:rPr lang="ru-RU" sz="3600" b="1" dirty="0">
                <a:solidFill>
                  <a:schemeClr val="bg1"/>
                </a:solidFill>
                <a:latin typeface="Konkord-Retro " pitchFamily="2" charset="0"/>
              </a:rPr>
              <a:t>, в </a:t>
            </a:r>
            <a:r>
              <a:rPr lang="ru-RU" sz="3600" b="1" dirty="0" err="1">
                <a:solidFill>
                  <a:schemeClr val="bg1"/>
                </a:solidFill>
                <a:latin typeface="Konkord-Retro " pitchFamily="2" charset="0"/>
              </a:rPr>
              <a:t>залежності</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від</a:t>
            </a:r>
            <a:r>
              <a:rPr lang="ru-RU" sz="3600" b="1" dirty="0">
                <a:solidFill>
                  <a:schemeClr val="bg1"/>
                </a:solidFill>
                <a:latin typeface="Konkord-Retro " pitchFamily="2" charset="0"/>
              </a:rPr>
              <a:t> аромату кварка, </a:t>
            </a:r>
            <a:r>
              <a:rPr lang="ru-RU" sz="3600" b="1" dirty="0" err="1">
                <a:solidFill>
                  <a:schemeClr val="bg1"/>
                </a:solidFill>
                <a:latin typeface="Konkord-Retro " pitchFamily="2" charset="0"/>
              </a:rPr>
              <a:t>може</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приймати</a:t>
            </a:r>
            <a:r>
              <a:rPr lang="ru-RU" sz="3600" b="1" dirty="0">
                <a:solidFill>
                  <a:schemeClr val="bg1"/>
                </a:solidFill>
                <a:latin typeface="Konkord-Retro " pitchFamily="2" charset="0"/>
              </a:rPr>
              <a:t> два </a:t>
            </a:r>
            <a:r>
              <a:rPr lang="ru-RU" sz="3600" b="1" dirty="0" err="1">
                <a:solidFill>
                  <a:schemeClr val="bg1"/>
                </a:solidFill>
                <a:latin typeface="Konkord-Retro " pitchFamily="2" charset="0"/>
              </a:rPr>
              <a:t>значення</a:t>
            </a:r>
            <a:r>
              <a:rPr lang="ru-RU" sz="3600" b="1" dirty="0">
                <a:solidFill>
                  <a:schemeClr val="bg1"/>
                </a:solidFill>
                <a:latin typeface="Konkord-Retro " pitchFamily="2" charset="0"/>
              </a:rPr>
              <a:t>: -1/2 та +1/2.</a:t>
            </a:r>
            <a:endParaRPr lang="uk-UA" sz="3600" b="1" dirty="0">
              <a:solidFill>
                <a:schemeClr val="bg1"/>
              </a:solidFill>
              <a:latin typeface="Konkord-Retro " pitchFamily="2" charset="0"/>
            </a:endParaRPr>
          </a:p>
        </p:txBody>
      </p:sp>
    </p:spTree>
    <p:extLst>
      <p:ext uri="{BB962C8B-B14F-4D97-AF65-F5344CB8AC3E}">
        <p14:creationId xmlns:p14="http://schemas.microsoft.com/office/powerpoint/2010/main" val="2032097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9890" cy="6853586"/>
          </a:xfrm>
          <a:prstGeom prst="rect">
            <a:avLst/>
          </a:prstGeom>
        </p:spPr>
      </p:pic>
      <p:pic>
        <p:nvPicPr>
          <p:cNvPr id="5" name="Рисунок 4"/>
          <p:cNvPicPr>
            <a:picLocks noChangeAspect="1"/>
          </p:cNvPicPr>
          <p:nvPr/>
        </p:nvPicPr>
        <p:blipFill rotWithShape="1">
          <a:blip r:embed="rId3">
            <a:extLst>
              <a:ext uri="{28A0092B-C50C-407E-A947-70E740481C1C}">
                <a14:useLocalDpi xmlns:a14="http://schemas.microsoft.com/office/drawing/2010/main" val="0"/>
              </a:ext>
            </a:extLst>
          </a:blip>
          <a:srcRect b="6056"/>
          <a:stretch/>
        </p:blipFill>
        <p:spPr>
          <a:xfrm>
            <a:off x="1619672" y="433042"/>
            <a:ext cx="5544616" cy="5285834"/>
          </a:xfrm>
          <a:prstGeom prst="rect">
            <a:avLst/>
          </a:prstGeom>
        </p:spPr>
      </p:pic>
      <p:sp>
        <p:nvSpPr>
          <p:cNvPr id="2" name="Заголовок 1"/>
          <p:cNvSpPr>
            <a:spLocks noGrp="1"/>
          </p:cNvSpPr>
          <p:nvPr>
            <p:ph type="title"/>
          </p:nvPr>
        </p:nvSpPr>
        <p:spPr>
          <a:xfrm>
            <a:off x="5890" y="4415"/>
            <a:ext cx="9144000" cy="6853585"/>
          </a:xfrm>
          <a:ln>
            <a:solidFill>
              <a:schemeClr val="tx1"/>
            </a:solidFill>
          </a:ln>
        </p:spPr>
        <p:txBody>
          <a:bodyPr>
            <a:normAutofit fontScale="90000"/>
          </a:bodyPr>
          <a:lstStyle/>
          <a:p>
            <a:pPr algn="l"/>
            <a:r>
              <a:rPr lang="uk-UA" b="1" dirty="0" smtClean="0">
                <a:solidFill>
                  <a:schemeClr val="bg1"/>
                </a:solidFill>
                <a:latin typeface="Konkord-Retro " pitchFamily="2" charset="0"/>
              </a:rPr>
              <a:t>	</a:t>
            </a:r>
            <a:r>
              <a:rPr lang="uk-UA" sz="4000" b="1" dirty="0" smtClean="0">
                <a:solidFill>
                  <a:schemeClr val="bg1"/>
                </a:solidFill>
                <a:latin typeface="Konkord-Retro " pitchFamily="2" charset="0"/>
              </a:rPr>
              <a:t>Кварки </a:t>
            </a:r>
            <a:r>
              <a:rPr lang="uk-UA" sz="4000" b="1" dirty="0">
                <a:solidFill>
                  <a:schemeClr val="bg1"/>
                </a:solidFill>
                <a:latin typeface="Konkord-Retro " pitchFamily="2" charset="0"/>
              </a:rPr>
              <a:t>можна згрупувати у три покоління. До кожного покоління належать два кварки, які мають протилежні за знаком проекції </a:t>
            </a:r>
            <a:r>
              <a:rPr lang="uk-UA" sz="4000" b="1" dirty="0" err="1">
                <a:solidFill>
                  <a:schemeClr val="bg1"/>
                </a:solidFill>
                <a:latin typeface="Konkord-Retro " pitchFamily="2" charset="0"/>
              </a:rPr>
              <a:t>ізоспіну</a:t>
            </a:r>
            <a:r>
              <a:rPr lang="uk-UA" sz="4000" b="1" dirty="0">
                <a:solidFill>
                  <a:schemeClr val="bg1"/>
                </a:solidFill>
                <a:latin typeface="Konkord-Retro " pitchFamily="2" charset="0"/>
              </a:rPr>
              <a:t>, один з них має заряд -1/3, а другий +</a:t>
            </a:r>
            <a:r>
              <a:rPr lang="uk-UA" sz="4000" b="1" dirty="0" smtClean="0">
                <a:solidFill>
                  <a:schemeClr val="bg1"/>
                </a:solidFill>
                <a:latin typeface="Konkord-Retro " pitchFamily="2" charset="0"/>
              </a:rPr>
              <a:t>2/3.	Кваркам </a:t>
            </a:r>
            <a:r>
              <a:rPr lang="uk-UA" sz="4000" b="1" dirty="0">
                <a:solidFill>
                  <a:schemeClr val="bg1"/>
                </a:solidFill>
                <a:latin typeface="Konkord-Retro " pitchFamily="2" charset="0"/>
              </a:rPr>
              <a:t>приписується також баріонний заряд величиною 1/3, </a:t>
            </a:r>
            <a:r>
              <a:rPr lang="uk-UA" sz="4000" b="1" dirty="0" err="1">
                <a:solidFill>
                  <a:schemeClr val="bg1"/>
                </a:solidFill>
                <a:latin typeface="Konkord-Retro " pitchFamily="2" charset="0"/>
              </a:rPr>
              <a:t>антикваркам</a:t>
            </a:r>
            <a:r>
              <a:rPr lang="uk-UA" sz="4000" b="1" dirty="0">
                <a:solidFill>
                  <a:schemeClr val="bg1"/>
                </a:solidFill>
                <a:latin typeface="Konkord-Retro " pitchFamily="2" charset="0"/>
              </a:rPr>
              <a:t>, відповідно, -1/3. Таким чином, баріони, що складаються з трьох кварків, мають баріонний заряд 1, їхні античастинки, що складаються з трьох </a:t>
            </a:r>
            <a:r>
              <a:rPr lang="uk-UA" sz="4000" b="1" dirty="0" err="1">
                <a:solidFill>
                  <a:schemeClr val="bg1"/>
                </a:solidFill>
                <a:latin typeface="Konkord-Retro " pitchFamily="2" charset="0"/>
              </a:rPr>
              <a:t>антикварків</a:t>
            </a:r>
            <a:r>
              <a:rPr lang="uk-UA" sz="4000" b="1" dirty="0">
                <a:solidFill>
                  <a:schemeClr val="bg1"/>
                </a:solidFill>
                <a:latin typeface="Konkord-Retro " pitchFamily="2" charset="0"/>
              </a:rPr>
              <a:t>, -1, а мезони, що складаються з кварка і </a:t>
            </a:r>
            <a:r>
              <a:rPr lang="uk-UA" sz="4000" b="1" dirty="0" err="1">
                <a:solidFill>
                  <a:schemeClr val="bg1"/>
                </a:solidFill>
                <a:latin typeface="Konkord-Retro " pitchFamily="2" charset="0"/>
              </a:rPr>
              <a:t>антикварка</a:t>
            </a:r>
            <a:r>
              <a:rPr lang="uk-UA" sz="4000" b="1" dirty="0">
                <a:solidFill>
                  <a:schemeClr val="bg1"/>
                </a:solidFill>
                <a:latin typeface="Konkord-Retro " pitchFamily="2" charset="0"/>
              </a:rPr>
              <a:t>, мають баріонний заряд 0.</a:t>
            </a:r>
            <a:br>
              <a:rPr lang="uk-UA" sz="4000" b="1" dirty="0">
                <a:solidFill>
                  <a:schemeClr val="bg1"/>
                </a:solidFill>
                <a:latin typeface="Konkord-Retro " pitchFamily="2" charset="0"/>
              </a:rPr>
            </a:br>
            <a:r>
              <a:rPr lang="uk-UA" sz="4000" b="1" dirty="0" smtClean="0">
                <a:solidFill>
                  <a:schemeClr val="bg1"/>
                </a:solidFill>
                <a:latin typeface="Konkord-Retro " pitchFamily="2" charset="0"/>
              </a:rPr>
              <a:t>	За </a:t>
            </a:r>
            <a:r>
              <a:rPr lang="uk-UA" sz="4000" b="1" dirty="0">
                <a:solidFill>
                  <a:schemeClr val="bg1"/>
                </a:solidFill>
                <a:latin typeface="Konkord-Retro " pitchFamily="2" charset="0"/>
              </a:rPr>
              <a:t>масою розрізняють легкі: </a:t>
            </a:r>
            <a:r>
              <a:rPr lang="en-US" sz="4000" b="1" dirty="0" err="1">
                <a:solidFill>
                  <a:schemeClr val="bg1"/>
                </a:solidFill>
                <a:latin typeface="Konkord-Retro " pitchFamily="2" charset="0"/>
              </a:rPr>
              <a:t>d,u,s</a:t>
            </a:r>
            <a:r>
              <a:rPr lang="en-US" sz="4000" b="1" dirty="0">
                <a:solidFill>
                  <a:schemeClr val="bg1"/>
                </a:solidFill>
                <a:latin typeface="Konkord-Retro " pitchFamily="2" charset="0"/>
              </a:rPr>
              <a:t> </a:t>
            </a:r>
            <a:r>
              <a:rPr lang="uk-UA" sz="4000" b="1" dirty="0">
                <a:solidFill>
                  <a:schemeClr val="bg1"/>
                </a:solidFill>
                <a:latin typeface="Konkord-Retro " pitchFamily="2" charset="0"/>
              </a:rPr>
              <a:t>та важкі: </a:t>
            </a:r>
            <a:r>
              <a:rPr lang="en-US" sz="4000" b="1" dirty="0" err="1">
                <a:solidFill>
                  <a:schemeClr val="bg1"/>
                </a:solidFill>
                <a:latin typeface="Konkord-Retro " pitchFamily="2" charset="0"/>
              </a:rPr>
              <a:t>c,b</a:t>
            </a:r>
            <a:r>
              <a:rPr lang="en-US" sz="4000" b="1" dirty="0">
                <a:solidFill>
                  <a:schemeClr val="bg1"/>
                </a:solidFill>
                <a:latin typeface="Konkord-Retro " pitchFamily="2" charset="0"/>
              </a:rPr>
              <a:t> </a:t>
            </a:r>
            <a:r>
              <a:rPr lang="uk-UA" sz="4000" b="1" dirty="0">
                <a:solidFill>
                  <a:schemeClr val="bg1"/>
                </a:solidFill>
                <a:latin typeface="Konkord-Retro " pitchFamily="2" charset="0"/>
              </a:rPr>
              <a:t>і </a:t>
            </a:r>
            <a:r>
              <a:rPr lang="en-US" sz="4000" b="1" dirty="0">
                <a:solidFill>
                  <a:schemeClr val="bg1"/>
                </a:solidFill>
                <a:latin typeface="Konkord-Retro " pitchFamily="2" charset="0"/>
              </a:rPr>
              <a:t>t </a:t>
            </a:r>
            <a:r>
              <a:rPr lang="uk-UA" sz="4000" b="1" dirty="0">
                <a:solidFill>
                  <a:schemeClr val="bg1"/>
                </a:solidFill>
                <a:latin typeface="Konkord-Retro " pitchFamily="2" charset="0"/>
              </a:rPr>
              <a:t>кварки</a:t>
            </a:r>
            <a:r>
              <a:rPr lang="uk-UA" sz="4000" b="1" dirty="0" smtClean="0">
                <a:solidFill>
                  <a:schemeClr val="bg1"/>
                </a:solidFill>
                <a:latin typeface="Konkord-Retro " pitchFamily="2" charset="0"/>
              </a:rPr>
              <a:t>.</a:t>
            </a:r>
            <a:br>
              <a:rPr lang="uk-UA" sz="4000" b="1" dirty="0" smtClean="0">
                <a:solidFill>
                  <a:schemeClr val="bg1"/>
                </a:solidFill>
                <a:latin typeface="Konkord-Retro " pitchFamily="2" charset="0"/>
              </a:rPr>
            </a:br>
            <a:r>
              <a:rPr lang="ru-RU" sz="4000" b="1" dirty="0">
                <a:solidFill>
                  <a:schemeClr val="bg1"/>
                </a:solidFill>
                <a:latin typeface="Konkord-Retro " pitchFamily="2" charset="0"/>
              </a:rPr>
              <a:t>Кожному кварку </a:t>
            </a:r>
            <a:r>
              <a:rPr lang="ru-RU" sz="4000" b="1" dirty="0" err="1">
                <a:solidFill>
                  <a:schemeClr val="bg1"/>
                </a:solidFill>
                <a:latin typeface="Konkord-Retro " pitchFamily="2" charset="0"/>
              </a:rPr>
              <a:t>відповідає</a:t>
            </a:r>
            <a:r>
              <a:rPr lang="ru-RU" sz="4000" b="1" dirty="0">
                <a:solidFill>
                  <a:schemeClr val="bg1"/>
                </a:solidFill>
                <a:latin typeface="Konkord-Retro " pitchFamily="2" charset="0"/>
              </a:rPr>
              <a:t> </a:t>
            </a:r>
            <a:r>
              <a:rPr lang="ru-RU" sz="4000" b="1" dirty="0" err="1">
                <a:solidFill>
                  <a:schemeClr val="bg1"/>
                </a:solidFill>
                <a:latin typeface="Konkord-Retro " pitchFamily="2" charset="0"/>
              </a:rPr>
              <a:t>антикварк</a:t>
            </a:r>
            <a:r>
              <a:rPr lang="ru-RU" sz="4000" b="1" dirty="0">
                <a:solidFill>
                  <a:schemeClr val="bg1"/>
                </a:solidFill>
                <a:latin typeface="Konkord-Retro " pitchFamily="2" charset="0"/>
              </a:rPr>
              <a:t>, </a:t>
            </a:r>
            <a:r>
              <a:rPr lang="ru-RU" sz="4000" b="1" dirty="0" err="1">
                <a:solidFill>
                  <a:schemeClr val="bg1"/>
                </a:solidFill>
                <a:latin typeface="Konkord-Retro " pitchFamily="2" charset="0"/>
              </a:rPr>
              <a:t>що</a:t>
            </a:r>
            <a:r>
              <a:rPr lang="ru-RU" sz="4000" b="1" dirty="0">
                <a:solidFill>
                  <a:schemeClr val="bg1"/>
                </a:solidFill>
                <a:latin typeface="Konkord-Retro " pitchFamily="2" charset="0"/>
              </a:rPr>
              <a:t> </a:t>
            </a:r>
            <a:r>
              <a:rPr lang="ru-RU" sz="4000" b="1" dirty="0" err="1">
                <a:solidFill>
                  <a:schemeClr val="bg1"/>
                </a:solidFill>
                <a:latin typeface="Konkord-Retro " pitchFamily="2" charset="0"/>
              </a:rPr>
              <a:t>має</a:t>
            </a:r>
            <a:r>
              <a:rPr lang="ru-RU" sz="4000" b="1" dirty="0">
                <a:solidFill>
                  <a:schemeClr val="bg1"/>
                </a:solidFill>
                <a:latin typeface="Konkord-Retro " pitchFamily="2" charset="0"/>
              </a:rPr>
              <a:t> </a:t>
            </a:r>
            <a:r>
              <a:rPr lang="ru-RU" sz="4000" b="1" dirty="0" err="1">
                <a:solidFill>
                  <a:schemeClr val="bg1"/>
                </a:solidFill>
                <a:latin typeface="Konkord-Retro " pitchFamily="2" charset="0"/>
              </a:rPr>
              <a:t>протилежний</a:t>
            </a:r>
            <a:r>
              <a:rPr lang="ru-RU" sz="4000" b="1" dirty="0">
                <a:solidFill>
                  <a:schemeClr val="bg1"/>
                </a:solidFill>
                <a:latin typeface="Konkord-Retro " pitchFamily="2" charset="0"/>
              </a:rPr>
              <a:t> за знаком </a:t>
            </a:r>
            <a:r>
              <a:rPr lang="ru-RU" sz="4000" b="1" dirty="0" err="1">
                <a:solidFill>
                  <a:schemeClr val="bg1"/>
                </a:solidFill>
                <a:latin typeface="Konkord-Retro " pitchFamily="2" charset="0"/>
              </a:rPr>
              <a:t>електричний</a:t>
            </a:r>
            <a:r>
              <a:rPr lang="ru-RU" sz="4000" b="1" dirty="0">
                <a:solidFill>
                  <a:schemeClr val="bg1"/>
                </a:solidFill>
                <a:latin typeface="Konkord-Retro " pitchFamily="2" charset="0"/>
              </a:rPr>
              <a:t> заряд, </a:t>
            </a:r>
            <a:r>
              <a:rPr lang="ru-RU" sz="4000" b="1" dirty="0" err="1">
                <a:solidFill>
                  <a:schemeClr val="bg1"/>
                </a:solidFill>
                <a:latin typeface="Konkord-Retro " pitchFamily="2" charset="0"/>
              </a:rPr>
              <a:t>ароматове</a:t>
            </a:r>
            <a:r>
              <a:rPr lang="ru-RU" sz="4000" b="1" dirty="0">
                <a:solidFill>
                  <a:schemeClr val="bg1"/>
                </a:solidFill>
                <a:latin typeface="Konkord-Retro " pitchFamily="2" charset="0"/>
              </a:rPr>
              <a:t> число, </a:t>
            </a:r>
            <a:r>
              <a:rPr lang="ru-RU" sz="4000" b="1" dirty="0" err="1">
                <a:solidFill>
                  <a:schemeClr val="bg1"/>
                </a:solidFill>
                <a:latin typeface="Konkord-Retro " pitchFamily="2" charset="0"/>
              </a:rPr>
              <a:t>проекцію</a:t>
            </a:r>
            <a:r>
              <a:rPr lang="ru-RU" sz="4000" b="1" dirty="0">
                <a:solidFill>
                  <a:schemeClr val="bg1"/>
                </a:solidFill>
                <a:latin typeface="Konkord-Retro " pitchFamily="2" charset="0"/>
              </a:rPr>
              <a:t> </a:t>
            </a:r>
            <a:r>
              <a:rPr lang="ru-RU" sz="4000" b="1" dirty="0" err="1">
                <a:solidFill>
                  <a:schemeClr val="bg1"/>
                </a:solidFill>
                <a:latin typeface="Konkord-Retro " pitchFamily="2" charset="0"/>
              </a:rPr>
              <a:t>ізоспіну</a:t>
            </a:r>
            <a:r>
              <a:rPr lang="ru-RU" sz="4000" b="1" dirty="0">
                <a:solidFill>
                  <a:schemeClr val="bg1"/>
                </a:solidFill>
                <a:latin typeface="Konkord-Retro " pitchFamily="2" charset="0"/>
              </a:rPr>
              <a:t> та </a:t>
            </a:r>
            <a:r>
              <a:rPr lang="ru-RU" sz="4000" b="1" dirty="0" err="1">
                <a:solidFill>
                  <a:schemeClr val="bg1"/>
                </a:solidFill>
                <a:latin typeface="Konkord-Retro " pitchFamily="2" charset="0"/>
              </a:rPr>
              <a:t>баріонний</a:t>
            </a:r>
            <a:r>
              <a:rPr lang="ru-RU" sz="4000" b="1" dirty="0">
                <a:solidFill>
                  <a:schemeClr val="bg1"/>
                </a:solidFill>
                <a:latin typeface="Konkord-Retro " pitchFamily="2" charset="0"/>
              </a:rPr>
              <a:t> заряд −1/3</a:t>
            </a:r>
            <a:endParaRPr lang="uk-UA" b="1" dirty="0">
              <a:solidFill>
                <a:schemeClr val="bg1"/>
              </a:solidFill>
              <a:latin typeface="Konkord-Retro " pitchFamily="2" charset="0"/>
            </a:endParaRPr>
          </a:p>
        </p:txBody>
      </p:sp>
    </p:spTree>
    <p:extLst>
      <p:ext uri="{BB962C8B-B14F-4D97-AF65-F5344CB8AC3E}">
        <p14:creationId xmlns:p14="http://schemas.microsoft.com/office/powerpoint/2010/main" val="2224735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413"/>
            <a:ext cx="9144000" cy="6849174"/>
          </a:xfrm>
          <a:prstGeom prst="rect">
            <a:avLst/>
          </a:prstGeom>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406" y="2996952"/>
            <a:ext cx="2664296" cy="2664296"/>
          </a:xfrm>
          <a:prstGeom prst="rect">
            <a:avLst/>
          </a:prstGeom>
        </p:spPr>
      </p:pic>
      <p:pic>
        <p:nvPicPr>
          <p:cNvPr id="5" name="Рисунок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46120" y="1782511"/>
            <a:ext cx="5897880" cy="4427220"/>
          </a:xfrm>
          <a:prstGeom prst="rect">
            <a:avLst/>
          </a:prstGeom>
        </p:spPr>
      </p:pic>
      <p:sp>
        <p:nvSpPr>
          <p:cNvPr id="2" name="Заголовок 1"/>
          <p:cNvSpPr>
            <a:spLocks noGrp="1"/>
          </p:cNvSpPr>
          <p:nvPr>
            <p:ph type="title"/>
          </p:nvPr>
        </p:nvSpPr>
        <p:spPr>
          <a:xfrm>
            <a:off x="-1" y="-14232"/>
            <a:ext cx="9132229" cy="6849174"/>
          </a:xfrm>
        </p:spPr>
        <p:txBody>
          <a:bodyPr>
            <a:noAutofit/>
          </a:bodyPr>
          <a:lstStyle/>
          <a:p>
            <a:pPr algn="l"/>
            <a:r>
              <a:rPr lang="uk-UA" sz="3200" b="1" dirty="0" smtClean="0">
                <a:solidFill>
                  <a:schemeClr val="bg1"/>
                </a:solidFill>
                <a:latin typeface="Konkord-Retro " pitchFamily="2" charset="0"/>
              </a:rPr>
              <a:t/>
            </a:r>
            <a:br>
              <a:rPr lang="uk-UA" sz="3200" b="1" dirty="0" smtClean="0">
                <a:solidFill>
                  <a:schemeClr val="bg1"/>
                </a:solidFill>
                <a:latin typeface="Konkord-Retro " pitchFamily="2" charset="0"/>
              </a:rPr>
            </a:br>
            <a:r>
              <a:rPr lang="uk-UA" sz="3600" b="1" dirty="0" smtClean="0">
                <a:solidFill>
                  <a:schemeClr val="bg1"/>
                </a:solidFill>
                <a:latin typeface="Konkord-Retro " pitchFamily="2" charset="0"/>
              </a:rPr>
              <a:t>Рис. 1  </a:t>
            </a:r>
            <a:r>
              <a:rPr lang="ru-RU" sz="3600" b="1" dirty="0" smtClean="0">
                <a:solidFill>
                  <a:schemeClr val="bg1"/>
                </a:solidFill>
                <a:latin typeface="Konkord-Retro " pitchFamily="2" charset="0"/>
              </a:rPr>
              <a:t>Протон </a:t>
            </a:r>
            <a:r>
              <a:rPr lang="ru-RU" sz="3600" b="1" dirty="0">
                <a:solidFill>
                  <a:schemeClr val="bg1"/>
                </a:solidFill>
                <a:latin typeface="Konkord-Retro " pitchFamily="2" charset="0"/>
              </a:rPr>
              <a:t>як структура з </a:t>
            </a:r>
            <a:r>
              <a:rPr lang="ru-RU" sz="3600" b="1" dirty="0" err="1">
                <a:solidFill>
                  <a:schemeClr val="bg1"/>
                </a:solidFill>
                <a:latin typeface="Konkord-Retro " pitchFamily="2" charset="0"/>
              </a:rPr>
              <a:t>двох</a:t>
            </a:r>
            <a:r>
              <a:rPr lang="ru-RU" sz="3600" b="1" dirty="0">
                <a:solidFill>
                  <a:schemeClr val="bg1"/>
                </a:solidFill>
                <a:latin typeface="Konkord-Retro " pitchFamily="2" charset="0"/>
              </a:rPr>
              <a:t> u-</a:t>
            </a:r>
            <a:r>
              <a:rPr lang="ru-RU" sz="3600" b="1" dirty="0" err="1">
                <a:solidFill>
                  <a:schemeClr val="bg1"/>
                </a:solidFill>
                <a:latin typeface="Konkord-Retro " pitchFamily="2" charset="0"/>
              </a:rPr>
              <a:t>кварків</a:t>
            </a:r>
            <a:r>
              <a:rPr lang="ru-RU" sz="3600" b="1" dirty="0">
                <a:solidFill>
                  <a:schemeClr val="bg1"/>
                </a:solidFill>
                <a:latin typeface="Konkord-Retro " pitchFamily="2" charset="0"/>
              </a:rPr>
              <a:t> і одного </a:t>
            </a:r>
            <a:r>
              <a:rPr lang="ru-RU" sz="3600" b="1" dirty="0" smtClean="0">
                <a:solidFill>
                  <a:schemeClr val="bg1"/>
                </a:solidFill>
                <a:latin typeface="Konkord-Retro " pitchFamily="2" charset="0"/>
              </a:rPr>
              <a:t>d-кварка</a:t>
            </a:r>
            <a:r>
              <a:rPr lang="ru-RU" sz="3600" b="1" dirty="0">
                <a:solidFill>
                  <a:schemeClr val="bg1"/>
                </a:solidFill>
                <a:latin typeface="Konkord-Retro " pitchFamily="2" charset="0"/>
              </a:rPr>
              <a:t/>
            </a:r>
            <a:br>
              <a:rPr lang="ru-RU" sz="3600" b="1" dirty="0">
                <a:solidFill>
                  <a:schemeClr val="bg1"/>
                </a:solidFill>
                <a:latin typeface="Konkord-Retro " pitchFamily="2" charset="0"/>
              </a:rPr>
            </a:br>
            <a:r>
              <a:rPr lang="ru-RU" sz="3600" b="1" dirty="0">
                <a:solidFill>
                  <a:schemeClr val="bg1"/>
                </a:solidFill>
                <a:latin typeface="Konkord-Retro " pitchFamily="2" charset="0"/>
              </a:rPr>
              <a:t>Рис.2 </a:t>
            </a:r>
            <a:r>
              <a:rPr lang="ru-RU" sz="3600" b="1" dirty="0" smtClean="0">
                <a:solidFill>
                  <a:schemeClr val="bg1"/>
                </a:solidFill>
                <a:latin typeface="Konkord-Retro " pitchFamily="2" charset="0"/>
              </a:rPr>
              <a:t>  Стандартна </a:t>
            </a:r>
            <a:r>
              <a:rPr lang="ru-RU" sz="3600" b="1" dirty="0">
                <a:solidFill>
                  <a:schemeClr val="bg1"/>
                </a:solidFill>
                <a:latin typeface="Konkord-Retro " pitchFamily="2" charset="0"/>
              </a:rPr>
              <a:t>модель </a:t>
            </a:r>
            <a:r>
              <a:rPr lang="ru-RU" sz="3600" b="1" dirty="0" err="1">
                <a:solidFill>
                  <a:schemeClr val="bg1"/>
                </a:solidFill>
                <a:latin typeface="Konkord-Retro " pitchFamily="2" charset="0"/>
              </a:rPr>
              <a:t>елементарних</a:t>
            </a:r>
            <a:r>
              <a:rPr lang="ru-RU" sz="3600" b="1" dirty="0">
                <a:solidFill>
                  <a:schemeClr val="bg1"/>
                </a:solidFill>
                <a:latin typeface="Konkord-Retro " pitchFamily="2" charset="0"/>
              </a:rPr>
              <a:t> </a:t>
            </a:r>
            <a:r>
              <a:rPr lang="ru-RU" sz="3600" b="1" dirty="0" err="1">
                <a:solidFill>
                  <a:schemeClr val="bg1"/>
                </a:solidFill>
                <a:latin typeface="Konkord-Retro " pitchFamily="2" charset="0"/>
              </a:rPr>
              <a:t>частинок</a:t>
            </a:r>
            <a:r>
              <a:rPr lang="uk-UA" sz="3600" b="1" dirty="0">
                <a:solidFill>
                  <a:schemeClr val="bg1"/>
                </a:solidFill>
                <a:latin typeface="Konkord-Retro " pitchFamily="2" charset="0"/>
              </a:rPr>
              <a:t/>
            </a:r>
            <a:br>
              <a:rPr lang="uk-UA" sz="3600" b="1" dirty="0">
                <a:solidFill>
                  <a:schemeClr val="bg1"/>
                </a:solidFill>
                <a:latin typeface="Konkord-Retro " pitchFamily="2" charset="0"/>
              </a:rPr>
            </a:br>
            <a:r>
              <a:rPr lang="uk-UA" sz="3200" b="1" dirty="0" smtClean="0">
                <a:solidFill>
                  <a:schemeClr val="bg1"/>
                </a:solidFill>
                <a:latin typeface="Konkord-Retro " pitchFamily="2" charset="0"/>
              </a:rPr>
              <a:t/>
            </a:r>
            <a:br>
              <a:rPr lang="uk-UA" sz="3200" b="1" dirty="0" smtClean="0">
                <a:solidFill>
                  <a:schemeClr val="bg1"/>
                </a:solidFill>
                <a:latin typeface="Konkord-Retro " pitchFamily="2" charset="0"/>
              </a:rPr>
            </a:br>
            <a:r>
              <a:rPr lang="uk-UA" sz="3200" b="1" dirty="0">
                <a:solidFill>
                  <a:schemeClr val="bg1"/>
                </a:solidFill>
                <a:latin typeface="Konkord-Retro " pitchFamily="2" charset="0"/>
              </a:rPr>
              <a:t/>
            </a:r>
            <a:br>
              <a:rPr lang="uk-UA" sz="3200" b="1" dirty="0">
                <a:solidFill>
                  <a:schemeClr val="bg1"/>
                </a:solidFill>
                <a:latin typeface="Konkord-Retro " pitchFamily="2" charset="0"/>
              </a:rPr>
            </a:br>
            <a:r>
              <a:rPr lang="uk-UA" sz="3200" b="1" dirty="0" smtClean="0">
                <a:solidFill>
                  <a:schemeClr val="bg1"/>
                </a:solidFill>
                <a:latin typeface="Konkord-Retro " pitchFamily="2" charset="0"/>
              </a:rPr>
              <a:t/>
            </a:r>
            <a:br>
              <a:rPr lang="uk-UA" sz="3200" b="1" dirty="0" smtClean="0">
                <a:solidFill>
                  <a:schemeClr val="bg1"/>
                </a:solidFill>
                <a:latin typeface="Konkord-Retro " pitchFamily="2" charset="0"/>
              </a:rPr>
            </a:br>
            <a:r>
              <a:rPr lang="uk-UA" sz="3200" b="1" dirty="0">
                <a:solidFill>
                  <a:schemeClr val="bg1"/>
                </a:solidFill>
                <a:latin typeface="Konkord-Retro " pitchFamily="2" charset="0"/>
              </a:rPr>
              <a:t/>
            </a:r>
            <a:br>
              <a:rPr lang="uk-UA" sz="3200" b="1" dirty="0">
                <a:solidFill>
                  <a:schemeClr val="bg1"/>
                </a:solidFill>
                <a:latin typeface="Konkord-Retro " pitchFamily="2" charset="0"/>
              </a:rPr>
            </a:br>
            <a:r>
              <a:rPr lang="uk-UA" sz="3200" b="1" dirty="0" smtClean="0">
                <a:solidFill>
                  <a:schemeClr val="bg1"/>
                </a:solidFill>
                <a:latin typeface="Konkord-Retro " pitchFamily="2" charset="0"/>
              </a:rPr>
              <a:t/>
            </a:r>
            <a:br>
              <a:rPr lang="uk-UA" sz="3200" b="1" dirty="0" smtClean="0">
                <a:solidFill>
                  <a:schemeClr val="bg1"/>
                </a:solidFill>
                <a:latin typeface="Konkord-Retro " pitchFamily="2" charset="0"/>
              </a:rPr>
            </a:br>
            <a:r>
              <a:rPr lang="uk-UA" sz="3200" b="1" dirty="0" smtClean="0">
                <a:solidFill>
                  <a:schemeClr val="bg1"/>
                </a:solidFill>
                <a:latin typeface="Konkord-Retro " pitchFamily="2" charset="0"/>
              </a:rPr>
              <a:t/>
            </a:r>
            <a:br>
              <a:rPr lang="uk-UA" sz="3200" b="1" dirty="0" smtClean="0">
                <a:solidFill>
                  <a:schemeClr val="bg1"/>
                </a:solidFill>
                <a:latin typeface="Konkord-Retro " pitchFamily="2" charset="0"/>
              </a:rPr>
            </a:br>
            <a:r>
              <a:rPr lang="uk-UA" sz="3200" b="1" dirty="0">
                <a:solidFill>
                  <a:schemeClr val="bg1"/>
                </a:solidFill>
                <a:latin typeface="Konkord-Retro " pitchFamily="2" charset="0"/>
              </a:rPr>
              <a:t/>
            </a:r>
            <a:br>
              <a:rPr lang="uk-UA" sz="3200" b="1" dirty="0">
                <a:solidFill>
                  <a:schemeClr val="bg1"/>
                </a:solidFill>
                <a:latin typeface="Konkord-Retro " pitchFamily="2" charset="0"/>
              </a:rPr>
            </a:br>
            <a:r>
              <a:rPr lang="uk-UA" sz="3200" b="1" dirty="0">
                <a:solidFill>
                  <a:schemeClr val="bg1"/>
                </a:solidFill>
                <a:latin typeface="Konkord-Retro " pitchFamily="2" charset="0"/>
              </a:rPr>
              <a:t> </a:t>
            </a:r>
            <a:r>
              <a:rPr lang="uk-UA" sz="3200" b="1" dirty="0" smtClean="0">
                <a:solidFill>
                  <a:schemeClr val="bg1"/>
                </a:solidFill>
                <a:latin typeface="Konkord-Retro " pitchFamily="2" charset="0"/>
              </a:rPr>
              <a:t>   </a:t>
            </a:r>
            <a:br>
              <a:rPr lang="uk-UA" sz="3200" b="1" dirty="0" smtClean="0">
                <a:solidFill>
                  <a:schemeClr val="bg1"/>
                </a:solidFill>
                <a:latin typeface="Konkord-Retro " pitchFamily="2" charset="0"/>
              </a:rPr>
            </a:br>
            <a:r>
              <a:rPr lang="uk-UA" sz="3200" b="1" dirty="0" smtClean="0">
                <a:solidFill>
                  <a:schemeClr val="bg1"/>
                </a:solidFill>
                <a:latin typeface="Konkord-Retro " pitchFamily="2" charset="0"/>
              </a:rPr>
              <a:t>    </a:t>
            </a:r>
            <a:br>
              <a:rPr lang="uk-UA" sz="3200" b="1" dirty="0" smtClean="0">
                <a:solidFill>
                  <a:schemeClr val="bg1"/>
                </a:solidFill>
                <a:latin typeface="Konkord-Retro " pitchFamily="2" charset="0"/>
              </a:rPr>
            </a:br>
            <a:r>
              <a:rPr lang="uk-UA" sz="3200" b="1" dirty="0" smtClean="0">
                <a:solidFill>
                  <a:schemeClr val="bg1"/>
                </a:solidFill>
                <a:latin typeface="Konkord-Retro " pitchFamily="2" charset="0"/>
              </a:rPr>
              <a:t>             рис.1                          </a:t>
            </a:r>
            <a:r>
              <a:rPr lang="uk-UA" sz="3200" b="1" dirty="0">
                <a:solidFill>
                  <a:schemeClr val="bg1"/>
                </a:solidFill>
                <a:latin typeface="Konkord-Retro " pitchFamily="2" charset="0"/>
              </a:rPr>
              <a:t> </a:t>
            </a:r>
            <a:r>
              <a:rPr lang="uk-UA" sz="3200" b="1" dirty="0" smtClean="0">
                <a:solidFill>
                  <a:schemeClr val="bg1"/>
                </a:solidFill>
                <a:latin typeface="Konkord-Retro " pitchFamily="2" charset="0"/>
              </a:rPr>
              <a:t>         рис.2</a:t>
            </a:r>
            <a:endParaRPr lang="uk-UA" sz="3200" b="1" dirty="0">
              <a:solidFill>
                <a:schemeClr val="bg1"/>
              </a:solidFill>
              <a:latin typeface="Konkord-Retro " pitchFamily="2" charset="0"/>
            </a:endParaRPr>
          </a:p>
        </p:txBody>
      </p:sp>
    </p:spTree>
    <p:extLst>
      <p:ext uri="{BB962C8B-B14F-4D97-AF65-F5344CB8AC3E}">
        <p14:creationId xmlns:p14="http://schemas.microsoft.com/office/powerpoint/2010/main" val="28858113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413"/>
            <a:ext cx="9149892" cy="6853587"/>
          </a:xfrm>
          <a:prstGeom prst="rect">
            <a:avLst/>
          </a:prstGeom>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545497"/>
            <a:ext cx="8420406" cy="5619807"/>
          </a:xfrm>
          <a:prstGeom prst="rect">
            <a:avLst/>
          </a:prstGeom>
        </p:spPr>
      </p:pic>
      <p:sp>
        <p:nvSpPr>
          <p:cNvPr id="2" name="Заголовок 1"/>
          <p:cNvSpPr>
            <a:spLocks noGrp="1"/>
          </p:cNvSpPr>
          <p:nvPr>
            <p:ph type="title"/>
          </p:nvPr>
        </p:nvSpPr>
        <p:spPr>
          <a:xfrm>
            <a:off x="0" y="0"/>
            <a:ext cx="9144000" cy="6858000"/>
          </a:xfrm>
        </p:spPr>
        <p:txBody>
          <a:bodyPr>
            <a:normAutofit fontScale="90000"/>
          </a:bodyPr>
          <a:lstStyle/>
          <a:p>
            <a:pPr algn="l"/>
            <a:r>
              <a:rPr lang="uk-UA" sz="4000" b="1" dirty="0" smtClean="0">
                <a:solidFill>
                  <a:schemeClr val="bg1"/>
                </a:solidFill>
                <a:latin typeface="Konkord-Retro " pitchFamily="2" charset="0"/>
              </a:rPr>
              <a:t>	Кварки </a:t>
            </a:r>
            <a:r>
              <a:rPr lang="uk-UA" sz="4000" b="1" dirty="0">
                <a:solidFill>
                  <a:schemeClr val="bg1"/>
                </a:solidFill>
                <a:latin typeface="Konkord-Retro " pitchFamily="2" charset="0"/>
              </a:rPr>
              <a:t>беруть участь у кожному з чотирьох типів фундаментальних взаємодій</a:t>
            </a:r>
            <a:r>
              <a:rPr lang="uk-UA" sz="4000" b="1" dirty="0" smtClean="0">
                <a:solidFill>
                  <a:schemeClr val="bg1"/>
                </a:solidFill>
                <a:latin typeface="Konkord-Retro " pitchFamily="2" charset="0"/>
              </a:rPr>
              <a:t>.</a:t>
            </a:r>
            <a:r>
              <a:rPr lang="uk-UA" sz="4000" b="1" dirty="0">
                <a:solidFill>
                  <a:schemeClr val="bg1"/>
                </a:solidFill>
                <a:latin typeface="Konkord-Retro " pitchFamily="2" charset="0"/>
              </a:rPr>
              <a:t/>
            </a:r>
            <a:br>
              <a:rPr lang="uk-UA" sz="4000" b="1" dirty="0">
                <a:solidFill>
                  <a:schemeClr val="bg1"/>
                </a:solidFill>
                <a:latin typeface="Konkord-Retro " pitchFamily="2" charset="0"/>
              </a:rPr>
            </a:br>
            <a:r>
              <a:rPr lang="uk-UA" sz="4000" b="1" dirty="0" smtClean="0">
                <a:solidFill>
                  <a:schemeClr val="bg1"/>
                </a:solidFill>
                <a:latin typeface="Konkord-Retro " pitchFamily="2" charset="0"/>
              </a:rPr>
              <a:t>	Протони </a:t>
            </a:r>
            <a:r>
              <a:rPr lang="uk-UA" sz="4000" b="1" dirty="0">
                <a:solidFill>
                  <a:schemeClr val="bg1"/>
                </a:solidFill>
                <a:latin typeface="Konkord-Retro " pitchFamily="2" charset="0"/>
              </a:rPr>
              <a:t>та нейтрони, які дають </a:t>
            </a:r>
            <a:r>
              <a:rPr lang="uk-UA" sz="4000" b="1" dirty="0" err="1">
                <a:solidFill>
                  <a:schemeClr val="bg1"/>
                </a:solidFill>
                <a:latin typeface="Konkord-Retro " pitchFamily="2" charset="0"/>
              </a:rPr>
              <a:t>найбільний</a:t>
            </a:r>
            <a:r>
              <a:rPr lang="uk-UA" sz="4000" b="1" dirty="0">
                <a:solidFill>
                  <a:schemeClr val="bg1"/>
                </a:solidFill>
                <a:latin typeface="Konkord-Retro " pitchFamily="2" charset="0"/>
              </a:rPr>
              <a:t> внесок у масу видимої матерії Всесвіту, складаються із кварків. Отже, явище гравітаційної взаємодії між зірками, планетами та іншими астрономічними об’єктами це значною мірою прояв участі кварків у гравітаційній взаємодії</a:t>
            </a:r>
            <a:r>
              <a:rPr lang="uk-UA" sz="4000" b="1" dirty="0" smtClean="0">
                <a:solidFill>
                  <a:schemeClr val="bg1"/>
                </a:solidFill>
                <a:latin typeface="Konkord-Retro " pitchFamily="2" charset="0"/>
              </a:rPr>
              <a:t>.</a:t>
            </a:r>
            <a:r>
              <a:rPr lang="uk-UA" sz="4000" b="1" dirty="0">
                <a:solidFill>
                  <a:schemeClr val="bg1"/>
                </a:solidFill>
                <a:latin typeface="Konkord-Retro " pitchFamily="2" charset="0"/>
              </a:rPr>
              <a:t/>
            </a:r>
            <a:br>
              <a:rPr lang="uk-UA" sz="4000" b="1" dirty="0">
                <a:solidFill>
                  <a:schemeClr val="bg1"/>
                </a:solidFill>
                <a:latin typeface="Konkord-Retro " pitchFamily="2" charset="0"/>
              </a:rPr>
            </a:br>
            <a:r>
              <a:rPr lang="uk-UA" sz="4000" b="1" dirty="0" smtClean="0">
                <a:solidFill>
                  <a:schemeClr val="bg1"/>
                </a:solidFill>
                <a:latin typeface="Konkord-Retro " pitchFamily="2" charset="0"/>
              </a:rPr>
              <a:t>	Участь </a:t>
            </a:r>
            <a:r>
              <a:rPr lang="uk-UA" sz="4000" b="1" dirty="0">
                <a:solidFill>
                  <a:schemeClr val="bg1"/>
                </a:solidFill>
                <a:latin typeface="Konkord-Retro " pitchFamily="2" charset="0"/>
              </a:rPr>
              <a:t>кварків у електромагнітній взаємодії проявляється у глибоко </a:t>
            </a:r>
            <a:r>
              <a:rPr lang="uk-UA" sz="4000" b="1" dirty="0" err="1">
                <a:solidFill>
                  <a:schemeClr val="bg1"/>
                </a:solidFill>
                <a:latin typeface="Konkord-Retro " pitchFamily="2" charset="0"/>
              </a:rPr>
              <a:t>непружному</a:t>
            </a:r>
            <a:r>
              <a:rPr lang="uk-UA" sz="4000" b="1" dirty="0">
                <a:solidFill>
                  <a:schemeClr val="bg1"/>
                </a:solidFill>
                <a:latin typeface="Konkord-Retro " pitchFamily="2" charset="0"/>
              </a:rPr>
              <a:t> розсіянні електронів або мюонів на адронах, у перетвореннях (анігіляції) електрон-позитронної пари в адрони тощо, а також у властивостях адронів: наявності у них електричних зарядів та магнітних моментів. Електромагнітна взаємодія не змінює квантових чисел: аромат, колір, проекція </a:t>
            </a:r>
            <a:r>
              <a:rPr lang="uk-UA" sz="4000" b="1" dirty="0" err="1">
                <a:solidFill>
                  <a:schemeClr val="bg1"/>
                </a:solidFill>
                <a:latin typeface="Konkord-Retro " pitchFamily="2" charset="0"/>
              </a:rPr>
              <a:t>ізоспіну</a:t>
            </a:r>
            <a:r>
              <a:rPr lang="uk-UA" sz="4000" b="1" dirty="0">
                <a:solidFill>
                  <a:schemeClr val="bg1"/>
                </a:solidFill>
                <a:latin typeface="Konkord-Retro " pitchFamily="2" charset="0"/>
              </a:rPr>
              <a:t> тощо залишаються незмінними</a:t>
            </a:r>
            <a:r>
              <a:rPr lang="uk-UA" dirty="0">
                <a:solidFill>
                  <a:schemeClr val="bg1"/>
                </a:solidFill>
                <a:latin typeface="Konkord-Retro " pitchFamily="2" charset="0"/>
              </a:rPr>
              <a:t>.</a:t>
            </a:r>
          </a:p>
        </p:txBody>
      </p:sp>
    </p:spTree>
    <p:extLst>
      <p:ext uri="{BB962C8B-B14F-4D97-AF65-F5344CB8AC3E}">
        <p14:creationId xmlns:p14="http://schemas.microsoft.com/office/powerpoint/2010/main" val="6300914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2" y="-1"/>
            <a:ext cx="9149892" cy="6853587"/>
          </a:xfrm>
          <a:prstGeom prst="rect">
            <a:avLst/>
          </a:prstGeom>
        </p:spPr>
      </p:pic>
      <p:pic>
        <p:nvPicPr>
          <p:cNvPr id="3" name="Рисунок 2"/>
          <p:cNvPicPr>
            <a:picLocks noChangeAspect="1"/>
          </p:cNvPicPr>
          <p:nvPr/>
        </p:nvPicPr>
        <p:blipFill rotWithShape="1">
          <a:blip r:embed="rId3">
            <a:extLst>
              <a:ext uri="{28A0092B-C50C-407E-A947-70E740481C1C}">
                <a14:useLocalDpi xmlns:a14="http://schemas.microsoft.com/office/drawing/2010/main" val="0"/>
              </a:ext>
            </a:extLst>
          </a:blip>
          <a:srcRect l="1874" t="2595" r="1305" b="2452"/>
          <a:stretch/>
        </p:blipFill>
        <p:spPr>
          <a:xfrm>
            <a:off x="164892" y="179882"/>
            <a:ext cx="8469442" cy="6565692"/>
          </a:xfrm>
          <a:prstGeom prst="rect">
            <a:avLst/>
          </a:prstGeom>
        </p:spPr>
      </p:pic>
      <p:sp>
        <p:nvSpPr>
          <p:cNvPr id="2" name="Заголовок 1"/>
          <p:cNvSpPr>
            <a:spLocks noGrp="1"/>
          </p:cNvSpPr>
          <p:nvPr>
            <p:ph type="title"/>
          </p:nvPr>
        </p:nvSpPr>
        <p:spPr>
          <a:xfrm>
            <a:off x="0" y="0"/>
            <a:ext cx="9144000" cy="6858000"/>
          </a:xfrm>
        </p:spPr>
        <p:txBody>
          <a:bodyPr>
            <a:noAutofit/>
          </a:bodyPr>
          <a:lstStyle/>
          <a:p>
            <a:pPr algn="l"/>
            <a:r>
              <a:rPr lang="uk-UA" sz="3500" b="1" dirty="0" smtClean="0">
                <a:solidFill>
                  <a:schemeClr val="bg1"/>
                </a:solidFill>
                <a:latin typeface="Konkord-Retro " pitchFamily="2" charset="0"/>
              </a:rPr>
              <a:t>	Завдяки </a:t>
            </a:r>
            <a:r>
              <a:rPr lang="uk-UA" sz="3500" b="1" dirty="0">
                <a:solidFill>
                  <a:schemeClr val="bg1"/>
                </a:solidFill>
                <a:latin typeface="Konkord-Retro " pitchFamily="2" charset="0"/>
              </a:rPr>
              <a:t>слабкій взаємодії відбувається перетворення кварків із зміною їхніх ароматів, однак колір кварка при цьому не міняється. Проекція </a:t>
            </a:r>
            <a:r>
              <a:rPr lang="uk-UA" sz="3500" b="1" dirty="0" err="1">
                <a:solidFill>
                  <a:schemeClr val="bg1"/>
                </a:solidFill>
                <a:latin typeface="Konkord-Retro " pitchFamily="2" charset="0"/>
              </a:rPr>
              <a:t>ізоспіну</a:t>
            </a:r>
            <a:r>
              <a:rPr lang="uk-UA" sz="3500" b="1" dirty="0">
                <a:solidFill>
                  <a:schemeClr val="bg1"/>
                </a:solidFill>
                <a:latin typeface="Konkord-Retro " pitchFamily="2" charset="0"/>
              </a:rPr>
              <a:t> внаслідок слабкої взаємодії може міняти знак, однак може залишатись й незмінною. Зміна ароматів кварків проявляє себе, зокрема, у слабких розпадах адронів, наприклад у розпаді вільного нейтрона на електрон і антинейтрино. Зі слабкими взаємодіями кварків пов’язане також глибоко </a:t>
            </a:r>
            <a:r>
              <a:rPr lang="uk-UA" sz="3500" b="1" dirty="0" err="1">
                <a:solidFill>
                  <a:schemeClr val="bg1"/>
                </a:solidFill>
                <a:latin typeface="Konkord-Retro " pitchFamily="2" charset="0"/>
              </a:rPr>
              <a:t>непружне</a:t>
            </a:r>
            <a:r>
              <a:rPr lang="uk-UA" sz="3500" b="1" dirty="0">
                <a:solidFill>
                  <a:schemeClr val="bg1"/>
                </a:solidFill>
                <a:latin typeface="Konkord-Retro " pitchFamily="2" charset="0"/>
              </a:rPr>
              <a:t> розсіяння нейтрино на адронах</a:t>
            </a:r>
            <a:r>
              <a:rPr lang="uk-UA" sz="3500" b="1" dirty="0" smtClean="0">
                <a:solidFill>
                  <a:schemeClr val="bg1"/>
                </a:solidFill>
                <a:latin typeface="Konkord-Retro " pitchFamily="2" charset="0"/>
              </a:rPr>
              <a:t>.</a:t>
            </a:r>
            <a:r>
              <a:rPr lang="uk-UA" sz="3500" b="1" dirty="0">
                <a:solidFill>
                  <a:schemeClr val="bg1"/>
                </a:solidFill>
                <a:latin typeface="Konkord-Retro " pitchFamily="2" charset="0"/>
              </a:rPr>
              <a:t/>
            </a:r>
            <a:br>
              <a:rPr lang="uk-UA" sz="3500" b="1" dirty="0">
                <a:solidFill>
                  <a:schemeClr val="bg1"/>
                </a:solidFill>
                <a:latin typeface="Konkord-Retro " pitchFamily="2" charset="0"/>
              </a:rPr>
            </a:br>
            <a:r>
              <a:rPr lang="uk-UA" sz="3500" b="1" dirty="0" smtClean="0">
                <a:solidFill>
                  <a:schemeClr val="bg1"/>
                </a:solidFill>
                <a:latin typeface="Konkord-Retro " pitchFamily="2" charset="0"/>
              </a:rPr>
              <a:t>	Сильна </a:t>
            </a:r>
            <a:r>
              <a:rPr lang="uk-UA" sz="3500" b="1" dirty="0">
                <a:solidFill>
                  <a:schemeClr val="bg1"/>
                </a:solidFill>
                <a:latin typeface="Konkord-Retro " pitchFamily="2" charset="0"/>
              </a:rPr>
              <a:t>взаємодія утримує кварки всередині адронів. Кварки взаємодіють між собою шляхом обміну </a:t>
            </a:r>
            <a:r>
              <a:rPr lang="uk-UA" sz="3500" b="1" dirty="0" err="1">
                <a:solidFill>
                  <a:schemeClr val="bg1"/>
                </a:solidFill>
                <a:latin typeface="Konkord-Retro " pitchFamily="2" charset="0"/>
              </a:rPr>
              <a:t>глюонами</a:t>
            </a:r>
            <a:r>
              <a:rPr lang="uk-UA" sz="3500" b="1" dirty="0">
                <a:solidFill>
                  <a:schemeClr val="bg1"/>
                </a:solidFill>
                <a:latin typeface="Konkord-Retro " pitchFamily="2" charset="0"/>
              </a:rPr>
              <a:t>. При цьому відбувається зміна кольору кварка, однак його інші квантові числа, а саме аромат та проекція </a:t>
            </a:r>
            <a:r>
              <a:rPr lang="uk-UA" sz="3500" b="1" dirty="0" err="1">
                <a:solidFill>
                  <a:schemeClr val="bg1"/>
                </a:solidFill>
                <a:latin typeface="Konkord-Retro " pitchFamily="2" charset="0"/>
              </a:rPr>
              <a:t>ізоспіну</a:t>
            </a:r>
            <a:r>
              <a:rPr lang="uk-UA" sz="3500" b="1" dirty="0">
                <a:solidFill>
                  <a:schemeClr val="bg1"/>
                </a:solidFill>
                <a:latin typeface="Konkord-Retro " pitchFamily="2" charset="0"/>
              </a:rPr>
              <a:t>, залишаються незмінними. Властивості сильної взаємодії не дозволяють кварку вилетіти за межі </a:t>
            </a:r>
            <a:r>
              <a:rPr lang="uk-UA" sz="3500" b="1" dirty="0" err="1">
                <a:solidFill>
                  <a:schemeClr val="bg1"/>
                </a:solidFill>
                <a:latin typeface="Konkord-Retro " pitchFamily="2" charset="0"/>
              </a:rPr>
              <a:t>адрона</a:t>
            </a:r>
            <a:r>
              <a:rPr lang="uk-UA" sz="3500" b="1" dirty="0">
                <a:solidFill>
                  <a:schemeClr val="bg1"/>
                </a:solidFill>
                <a:latin typeface="Konkord-Retro " pitchFamily="2" charset="0"/>
              </a:rPr>
              <a:t>. Це явище отримало назву </a:t>
            </a:r>
            <a:r>
              <a:rPr lang="uk-UA" sz="3500" b="1" dirty="0" err="1">
                <a:solidFill>
                  <a:schemeClr val="bg1"/>
                </a:solidFill>
                <a:latin typeface="Konkord-Retro " pitchFamily="2" charset="0"/>
              </a:rPr>
              <a:t>конфайнменту</a:t>
            </a:r>
            <a:r>
              <a:rPr lang="uk-UA" sz="3500" b="1" dirty="0">
                <a:solidFill>
                  <a:schemeClr val="bg1"/>
                </a:solidFill>
                <a:latin typeface="Konkord-Retro " pitchFamily="2" charset="0"/>
              </a:rPr>
              <a:t>. Воно має наслідком відсутність у природі вільних кварків.</a:t>
            </a:r>
          </a:p>
        </p:txBody>
      </p:sp>
    </p:spTree>
    <p:extLst>
      <p:ext uri="{BB962C8B-B14F-4D97-AF65-F5344CB8AC3E}">
        <p14:creationId xmlns:p14="http://schemas.microsoft.com/office/powerpoint/2010/main" val="15404832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2" y="0"/>
            <a:ext cx="9155784" cy="6858000"/>
          </a:xfrm>
          <a:prstGeom prst="rect">
            <a:avLst/>
          </a:prstGeom>
        </p:spPr>
      </p:pic>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59632" y="897129"/>
            <a:ext cx="6120680" cy="5478754"/>
          </a:xfrm>
          <a:prstGeom prst="rect">
            <a:avLst/>
          </a:prstGeom>
        </p:spPr>
      </p:pic>
      <p:sp>
        <p:nvSpPr>
          <p:cNvPr id="2" name="Заголовок 1"/>
          <p:cNvSpPr>
            <a:spLocks noGrp="1"/>
          </p:cNvSpPr>
          <p:nvPr>
            <p:ph type="title"/>
          </p:nvPr>
        </p:nvSpPr>
        <p:spPr>
          <a:xfrm>
            <a:off x="0" y="0"/>
            <a:ext cx="9144000" cy="6858000"/>
          </a:xfrm>
        </p:spPr>
        <p:txBody>
          <a:bodyPr>
            <a:normAutofit fontScale="90000"/>
          </a:bodyPr>
          <a:lstStyle/>
          <a:p>
            <a:pPr algn="l"/>
            <a:r>
              <a:rPr lang="uk-UA" sz="3600" b="1" dirty="0" smtClean="0">
                <a:solidFill>
                  <a:schemeClr val="bg1"/>
                </a:solidFill>
                <a:latin typeface="Konkord-Retro " pitchFamily="2" charset="0"/>
              </a:rPr>
              <a:t>	Гіпотеза </a:t>
            </a:r>
            <a:r>
              <a:rPr lang="uk-UA" sz="3600" b="1" dirty="0">
                <a:solidFill>
                  <a:schemeClr val="bg1"/>
                </a:solidFill>
                <a:latin typeface="Konkord-Retro " pitchFamily="2" charset="0"/>
              </a:rPr>
              <a:t>про існування кварків виникла на початку шістдесятих років двадцятого століття, коли робилися спроби побудувати схему класифікації відомих на той час адронів. Найвдаліша схема класифікації була запропонована у 1961 році </a:t>
            </a:r>
            <a:r>
              <a:rPr lang="uk-UA" sz="3600" b="1" dirty="0" err="1">
                <a:solidFill>
                  <a:schemeClr val="bg1"/>
                </a:solidFill>
                <a:latin typeface="Konkord-Retro " pitchFamily="2" charset="0"/>
              </a:rPr>
              <a:t>Мюрреєм</a:t>
            </a:r>
            <a:r>
              <a:rPr lang="uk-UA" sz="3600" b="1" dirty="0">
                <a:solidFill>
                  <a:schemeClr val="bg1"/>
                </a:solidFill>
                <a:latin typeface="Konkord-Retro " pitchFamily="2" charset="0"/>
              </a:rPr>
              <a:t> </a:t>
            </a:r>
            <a:r>
              <a:rPr lang="uk-UA" sz="3600" b="1" dirty="0" err="1">
                <a:solidFill>
                  <a:schemeClr val="bg1"/>
                </a:solidFill>
                <a:latin typeface="Konkord-Retro " pitchFamily="2" charset="0"/>
              </a:rPr>
              <a:t>Ґелл-Манном</a:t>
            </a:r>
            <a:r>
              <a:rPr lang="uk-UA" sz="3600" b="1" dirty="0">
                <a:solidFill>
                  <a:schemeClr val="bg1"/>
                </a:solidFill>
                <a:latin typeface="Konkord-Retro " pitchFamily="2" charset="0"/>
              </a:rPr>
              <a:t> та, незалежно від нього, </a:t>
            </a:r>
            <a:r>
              <a:rPr lang="uk-UA" sz="3600" b="1" dirty="0" err="1">
                <a:solidFill>
                  <a:schemeClr val="bg1"/>
                </a:solidFill>
                <a:latin typeface="Konkord-Retro " pitchFamily="2" charset="0"/>
              </a:rPr>
              <a:t>Казухіко</a:t>
            </a:r>
            <a:r>
              <a:rPr lang="uk-UA" sz="3600" b="1" dirty="0">
                <a:solidFill>
                  <a:schemeClr val="bg1"/>
                </a:solidFill>
                <a:latin typeface="Konkord-Retro " pitchFamily="2" charset="0"/>
              </a:rPr>
              <a:t> </a:t>
            </a:r>
            <a:r>
              <a:rPr lang="uk-UA" sz="3600" b="1" dirty="0" err="1">
                <a:solidFill>
                  <a:schemeClr val="bg1"/>
                </a:solidFill>
                <a:latin typeface="Konkord-Retro " pitchFamily="2" charset="0"/>
              </a:rPr>
              <a:t>Нішіджимою</a:t>
            </a:r>
            <a:r>
              <a:rPr lang="uk-UA" sz="3600" b="1" dirty="0">
                <a:solidFill>
                  <a:schemeClr val="bg1"/>
                </a:solidFill>
                <a:latin typeface="Konkord-Retro " pitchFamily="2" charset="0"/>
              </a:rPr>
              <a:t>. Вона дозволила не лише класифікувати відомі на той час адрони, але й дозволила передбачити існування та описати властивості на той час ще невідомої </a:t>
            </a:r>
            <a:r>
              <a:rPr lang="el-GR" sz="2200" b="1" dirty="0" smtClean="0">
                <a:solidFill>
                  <a:schemeClr val="bg1"/>
                </a:solidFill>
              </a:rPr>
              <a:t>Ω</a:t>
            </a:r>
            <a:r>
              <a:rPr lang="el-GR" sz="3600" b="1" dirty="0" smtClean="0">
                <a:solidFill>
                  <a:schemeClr val="bg1"/>
                </a:solidFill>
              </a:rPr>
              <a:t>-</a:t>
            </a:r>
            <a:r>
              <a:rPr lang="uk-UA" sz="3600" b="1" dirty="0">
                <a:solidFill>
                  <a:schemeClr val="bg1"/>
                </a:solidFill>
                <a:latin typeface="Konkord-Retro " pitchFamily="2" charset="0"/>
              </a:rPr>
              <a:t>частинки</a:t>
            </a:r>
            <a:r>
              <a:rPr lang="uk-UA" sz="3600" b="1" dirty="0" smtClean="0">
                <a:solidFill>
                  <a:schemeClr val="bg1"/>
                </a:solidFill>
                <a:latin typeface="Konkord-Retro " pitchFamily="2" charset="0"/>
              </a:rPr>
              <a:t>.</a:t>
            </a:r>
            <a:r>
              <a:rPr lang="uk-UA" sz="3600" b="1" dirty="0">
                <a:solidFill>
                  <a:schemeClr val="bg1"/>
                </a:solidFill>
                <a:latin typeface="Konkord-Retro " pitchFamily="2" charset="0"/>
              </a:rPr>
              <a:t/>
            </a:r>
            <a:br>
              <a:rPr lang="uk-UA" sz="3600" b="1" dirty="0">
                <a:solidFill>
                  <a:schemeClr val="bg1"/>
                </a:solidFill>
                <a:latin typeface="Konkord-Retro " pitchFamily="2" charset="0"/>
              </a:rPr>
            </a:br>
            <a:r>
              <a:rPr lang="uk-UA" sz="3600" b="1" dirty="0" smtClean="0">
                <a:solidFill>
                  <a:schemeClr val="bg1"/>
                </a:solidFill>
                <a:latin typeface="Konkord-Retro " pitchFamily="2" charset="0"/>
              </a:rPr>
              <a:t>	Пізніше </a:t>
            </a:r>
            <a:r>
              <a:rPr lang="uk-UA" sz="3600" b="1" dirty="0" err="1">
                <a:solidFill>
                  <a:schemeClr val="bg1"/>
                </a:solidFill>
                <a:latin typeface="Konkord-Retro " pitchFamily="2" charset="0"/>
              </a:rPr>
              <a:t>Мюррей</a:t>
            </a:r>
            <a:r>
              <a:rPr lang="uk-UA" sz="3600" b="1" dirty="0">
                <a:solidFill>
                  <a:schemeClr val="bg1"/>
                </a:solidFill>
                <a:latin typeface="Konkord-Retro " pitchFamily="2" charset="0"/>
              </a:rPr>
              <a:t> </a:t>
            </a:r>
            <a:r>
              <a:rPr lang="uk-UA" sz="3600" b="1" dirty="0" err="1">
                <a:solidFill>
                  <a:schemeClr val="bg1"/>
                </a:solidFill>
                <a:latin typeface="Konkord-Retro " pitchFamily="2" charset="0"/>
              </a:rPr>
              <a:t>Ґелл-Манн</a:t>
            </a:r>
            <a:r>
              <a:rPr lang="uk-UA" sz="3600" b="1" dirty="0">
                <a:solidFill>
                  <a:schemeClr val="bg1"/>
                </a:solidFill>
                <a:latin typeface="Konkord-Retro " pitchFamily="2" charset="0"/>
              </a:rPr>
              <a:t> та Джордж </a:t>
            </a:r>
            <a:r>
              <a:rPr lang="uk-UA" sz="3600" b="1" dirty="0" err="1">
                <a:solidFill>
                  <a:schemeClr val="bg1"/>
                </a:solidFill>
                <a:latin typeface="Konkord-Retro " pitchFamily="2" charset="0"/>
              </a:rPr>
              <a:t>Цвейг</a:t>
            </a:r>
            <a:r>
              <a:rPr lang="uk-UA" sz="3600" b="1" dirty="0">
                <a:solidFill>
                  <a:schemeClr val="bg1"/>
                </a:solidFill>
                <a:latin typeface="Konkord-Retro " pitchFamily="2" charset="0"/>
              </a:rPr>
              <a:t> прийшли до висновку, що все різноманіття відомих на той час адронів можна пояснити, постулювавши існування лише трьох частинок, які були названі кварками. У сучасних позначеннях це — </a:t>
            </a:r>
            <a:r>
              <a:rPr lang="en-US" sz="3600" b="1" dirty="0">
                <a:solidFill>
                  <a:schemeClr val="bg1"/>
                </a:solidFill>
                <a:latin typeface="Konkord-Retro " pitchFamily="2" charset="0"/>
              </a:rPr>
              <a:t>u-, d- </a:t>
            </a:r>
            <a:r>
              <a:rPr lang="uk-UA" sz="3600" b="1" dirty="0">
                <a:solidFill>
                  <a:schemeClr val="bg1"/>
                </a:solidFill>
                <a:latin typeface="Konkord-Retro " pitchFamily="2" charset="0"/>
              </a:rPr>
              <a:t>та </a:t>
            </a:r>
            <a:r>
              <a:rPr lang="en-US" sz="3600" b="1" dirty="0">
                <a:solidFill>
                  <a:schemeClr val="bg1"/>
                </a:solidFill>
                <a:latin typeface="Konkord-Retro " pitchFamily="2" charset="0"/>
              </a:rPr>
              <a:t>s-</a:t>
            </a:r>
            <a:r>
              <a:rPr lang="uk-UA" sz="3600" b="1" dirty="0">
                <a:solidFill>
                  <a:schemeClr val="bg1"/>
                </a:solidFill>
                <a:latin typeface="Konkord-Retro " pitchFamily="2" charset="0"/>
              </a:rPr>
              <a:t>кварки. Адрони інтерпретувалися як зв’язані стани цих частинок та їхніх античастинок</a:t>
            </a:r>
            <a:r>
              <a:rPr lang="uk-UA" sz="3600" b="1" dirty="0" smtClean="0">
                <a:solidFill>
                  <a:schemeClr val="bg1"/>
                </a:solidFill>
                <a:latin typeface="Konkord-Retro " pitchFamily="2" charset="0"/>
              </a:rPr>
              <a:t>:</a:t>
            </a:r>
            <a:r>
              <a:rPr lang="uk-UA" sz="3600" b="1" dirty="0">
                <a:solidFill>
                  <a:schemeClr val="bg1"/>
                </a:solidFill>
                <a:latin typeface="Konkord-Retro " pitchFamily="2" charset="0"/>
              </a:rPr>
              <a:t/>
            </a:r>
            <a:br>
              <a:rPr lang="uk-UA" sz="3600" b="1" dirty="0">
                <a:solidFill>
                  <a:schemeClr val="bg1"/>
                </a:solidFill>
                <a:latin typeface="Konkord-Retro " pitchFamily="2" charset="0"/>
              </a:rPr>
            </a:br>
            <a:r>
              <a:rPr lang="uk-UA" sz="3600" b="1" dirty="0">
                <a:solidFill>
                  <a:schemeClr val="bg1"/>
                </a:solidFill>
                <a:latin typeface="Konkord-Retro " pitchFamily="2" charset="0"/>
              </a:rPr>
              <a:t>    мезони — кварка та </a:t>
            </a:r>
            <a:r>
              <a:rPr lang="uk-UA" sz="3600" b="1" dirty="0" err="1">
                <a:solidFill>
                  <a:schemeClr val="bg1"/>
                </a:solidFill>
                <a:latin typeface="Konkord-Retro " pitchFamily="2" charset="0"/>
              </a:rPr>
              <a:t>антикварка</a:t>
            </a:r>
            <a:r>
              <a:rPr lang="uk-UA" sz="3600" b="1" dirty="0">
                <a:solidFill>
                  <a:schemeClr val="bg1"/>
                </a:solidFill>
                <a:latin typeface="Konkord-Retro " pitchFamily="2" charset="0"/>
              </a:rPr>
              <a:t>;</a:t>
            </a:r>
            <a:br>
              <a:rPr lang="uk-UA" sz="3600" b="1" dirty="0">
                <a:solidFill>
                  <a:schemeClr val="bg1"/>
                </a:solidFill>
                <a:latin typeface="Konkord-Retro " pitchFamily="2" charset="0"/>
              </a:rPr>
            </a:br>
            <a:r>
              <a:rPr lang="uk-UA" sz="3600" b="1" dirty="0">
                <a:solidFill>
                  <a:schemeClr val="bg1"/>
                </a:solidFill>
                <a:latin typeface="Konkord-Retro " pitchFamily="2" charset="0"/>
              </a:rPr>
              <a:t>    баріони — трьох кварків.</a:t>
            </a:r>
            <a:r>
              <a:rPr lang="uk-UA" dirty="0"/>
              <a:t/>
            </a:r>
            <a:br>
              <a:rPr lang="uk-UA" dirty="0"/>
            </a:br>
            <a:endParaRPr lang="uk-UA" dirty="0"/>
          </a:p>
        </p:txBody>
      </p:sp>
    </p:spTree>
    <p:extLst>
      <p:ext uri="{BB962C8B-B14F-4D97-AF65-F5344CB8AC3E}">
        <p14:creationId xmlns:p14="http://schemas.microsoft.com/office/powerpoint/2010/main" val="2011125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110</Words>
  <Application>Microsoft Office PowerPoint</Application>
  <PresentationFormat>Экран (4:3)</PresentationFormat>
  <Paragraphs>12</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Презентація з фізики на тему «Кварки»</vt:lpstr>
      <vt:lpstr>Презентация PowerPoint</vt:lpstr>
      <vt:lpstr>Кварки мають спін 1/2ħ де ħ - зведена стала Планка, та дробовий електричний заряд. Кожен кварк має також один з трьох кольорів (ще одне квантове число, подібно до спіну чи аромату). Кожному з шести кварків відповідає своя античастинка - антикварк.</vt:lpstr>
      <vt:lpstr>           На відміну від інших елементарних частинок, кварки мають не цілий, а дробовий електричний заряд кратний 1/3 елементарного заряду.  Усім кваркам, крім d та u, приписується певне ароматове квантове число (ароматовий заряд): дивність, чарівність, красу та правдивість. За абсолютною величиною цей заряд приймається рівним 1, а знак прийнято вибирати таким, як і знак електричного заряду кварка.  Ізоспін кварків дорівнює 1/2, а отже його проекція, в залежності від аромату кварка, може приймати два значення: -1/2 та +1/2.</vt:lpstr>
      <vt:lpstr> Кварки можна згрупувати у три покоління. До кожного покоління належать два кварки, які мають протилежні за знаком проекції ізоспіну, один з них має заряд -1/3, а другий +2/3. Кваркам приписується також баріонний заряд величиною 1/3, антикваркам, відповідно, -1/3. Таким чином, баріони, що складаються з трьох кварків, мають баріонний заряд 1, їхні античастинки, що складаються з трьох антикварків, -1, а мезони, що складаються з кварка і антикварка, мають баріонний заряд 0.  За масою розрізняють легкі: d,u,s та важкі: c,b і t кварки. Кожному кварку відповідає антикварк, що має протилежний за знаком електричний заряд, ароматове число, проекцію ізоспіну та баріонний заряд −1/3</vt:lpstr>
      <vt:lpstr> Рис. 1  Протон як структура з двох u-кварків і одного d-кварка Рис.2   Стандартна модель елементарних частинок                               рис.1                                    рис.2</vt:lpstr>
      <vt:lpstr> Кварки беруть участь у кожному з чотирьох типів фундаментальних взаємодій.  Протони та нейтрони, які дають найбільний внесок у масу видимої матерії Всесвіту, складаються із кварків. Отже, явище гравітаційної взаємодії між зірками, планетами та іншими астрономічними об’єктами це значною мірою прояв участі кварків у гравітаційній взаємодії.  Участь кварків у електромагнітній взаємодії проявляється у глибоко непружному розсіянні електронів або мюонів на адронах, у перетвореннях (анігіляції) електрон-позитронної пари в адрони тощо, а також у властивостях адронів: наявності у них електричних зарядів та магнітних моментів. Електромагнітна взаємодія не змінює квантових чисел: аромат, колір, проекція ізоспіну тощо залишаються незмінними.</vt:lpstr>
      <vt:lpstr> Завдяки слабкій взаємодії відбувається перетворення кварків із зміною їхніх ароматів, однак колір кварка при цьому не міняється. Проекція ізоспіну внаслідок слабкої взаємодії може міняти знак, однак може залишатись й незмінною. Зміна ароматів кварків проявляє себе, зокрема, у слабких розпадах адронів, наприклад у розпаді вільного нейтрона на електрон і антинейтрино. Зі слабкими взаємодіями кварків пов’язане також глибоко непружне розсіяння нейтрино на адронах.  Сильна взаємодія утримує кварки всередині адронів. Кварки взаємодіють між собою шляхом обміну глюонами. При цьому відбувається зміна кольору кварка, однак його інші квантові числа, а саме аромат та проекція ізоспіну, залишаються незмінними. Властивості сильної взаємодії не дозволяють кварку вилетіти за межі адрона. Це явище отримало назву конфайнменту. Воно має наслідком відсутність у природі вільних кварків.</vt:lpstr>
      <vt:lpstr> Гіпотеза про існування кварків виникла на початку шістдесятих років двадцятого століття, коли робилися спроби побудувати схему класифікації відомих на той час адронів. Найвдаліша схема класифікації була запропонована у 1961 році Мюрреєм Ґелл-Манном та, незалежно від нього, Казухіко Нішіджимою. Вона дозволила не лише класифікувати відомі на той час адрони, але й дозволила передбачити існування та описати властивості на той час ще невідомої Ω-частинки.  Пізніше Мюррей Ґелл-Манн та Джордж Цвейг прийшли до висновку, що все різноманіття відомих на той час адронів можна пояснити, постулювавши існування лише трьох частинок, які були названі кварками. У сучасних позначеннях це — u-, d- та s-кварки. Адрони інтерпретувалися як зв’язані стани цих частинок та їхніх античастинок:     мезони — кварка та антикварка;     баріони — трьох кварків. </vt:lpstr>
      <vt:lpstr> Кварк-глоюонна плазма (квагма, хромоплазма) — стан матерії, у якому кварки та глюони знаходяться у вільному, не зв'язаному у нуклонах, стані. На сьогодні відомо 4 стани речовини: газ, рідина, тверде тіло, плазма. Новий стан речовини можна отримати при великих баріонних густинах та енергіях.  Вивчення кварк-глоюонної плазми є важливим для розуміння ранніх етапів еволюції Всесвіту, кінцевих стадій розвитку деяких зірок та та для стоворення об'єднуючої теорії фізичних взаємодій.</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з фізики на тему «Кварки»</dc:title>
  <dc:creator>ЛЕРА</dc:creator>
  <cp:lastModifiedBy>ЛЕРА</cp:lastModifiedBy>
  <cp:revision>7</cp:revision>
  <dcterms:created xsi:type="dcterms:W3CDTF">2014-04-28T15:52:12Z</dcterms:created>
  <dcterms:modified xsi:type="dcterms:W3CDTF">2014-04-28T16:59:05Z</dcterms:modified>
</cp:coreProperties>
</file>