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Default Extension="gif" ContentType="image/gif"/>
  <Override PartName="/ppt/slideMasters/slideMaster7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  <p:sldMasterId id="2147483864" r:id="rId3"/>
    <p:sldMasterId id="2147483876" r:id="rId4"/>
    <p:sldMasterId id="2147483888" r:id="rId5"/>
    <p:sldMasterId id="2147483900" r:id="rId6"/>
    <p:sldMasterId id="2147483924" r:id="rId7"/>
    <p:sldMasterId id="2147483936" r:id="rId8"/>
    <p:sldMasterId id="2147483984" r:id="rId9"/>
  </p:sldMasterIdLst>
  <p:notesMasterIdLst>
    <p:notesMasterId r:id="rId22"/>
  </p:notesMasterIdLst>
  <p:sldIdLst>
    <p:sldId id="256" r:id="rId10"/>
    <p:sldId id="257" r:id="rId11"/>
    <p:sldId id="259" r:id="rId12"/>
    <p:sldId id="261" r:id="rId13"/>
    <p:sldId id="262" r:id="rId14"/>
    <p:sldId id="260" r:id="rId15"/>
    <p:sldId id="265" r:id="rId16"/>
    <p:sldId id="266" r:id="rId17"/>
    <p:sldId id="267" r:id="rId18"/>
    <p:sldId id="263" r:id="rId19"/>
    <p:sldId id="269" r:id="rId20"/>
    <p:sldId id="27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6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D2944-950C-40C3-B1DD-2C1F05C5D9A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6046F-D19F-4DFA-AD06-C68012A19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F1C644A-8C84-4691-B833-BF719C9701E2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54A8611-B388-4CF1-8BF1-19BE5F9486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071546"/>
            <a:ext cx="8143932" cy="1571636"/>
          </a:xfrm>
        </p:spPr>
        <p:txBody>
          <a:bodyPr>
            <a:normAutofit/>
          </a:bodyPr>
          <a:lstStyle/>
          <a:p>
            <a:r>
              <a:rPr lang="ru-RU" sz="4000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Використання</a:t>
            </a:r>
            <a:r>
              <a:rPr lang="ru-RU" sz="4000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4000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ультразвку</a:t>
            </a:r>
            <a:r>
              <a:rPr lang="ru-RU" sz="4000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ru-RU" sz="4000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976" y="5214950"/>
            <a:ext cx="3429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Робота </a:t>
            </a:r>
          </a:p>
          <a:p>
            <a:r>
              <a:rPr lang="ru-RU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Учня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11-Б </a:t>
            </a:r>
            <a:r>
              <a:rPr lang="ru-RU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класу</a:t>
            </a:r>
            <a:endParaRPr lang="ru-RU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ru-RU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Путя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Михайла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6" name="Рисунок 5" descr="завантаження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3714752"/>
            <a:ext cx="3929090" cy="27067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7224" y="428604"/>
            <a:ext cx="7000924" cy="7386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Застосування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ультразвуку для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очищення</a:t>
            </a:r>
            <a:endParaRPr lang="ru-RU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1285860"/>
            <a:ext cx="73581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У </a:t>
            </a:r>
            <a:r>
              <a:rPr lang="ru-RU" sz="2000" dirty="0" err="1" smtClean="0"/>
              <a:t>лабораторіях</a:t>
            </a:r>
            <a:r>
              <a:rPr lang="ru-RU" sz="2000" dirty="0" smtClean="0"/>
              <a:t> та на </a:t>
            </a:r>
            <a:r>
              <a:rPr lang="ru-RU" sz="2000" dirty="0" err="1" smtClean="0"/>
              <a:t>виробництві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застосовуються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ультразвукові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ванни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очищення</a:t>
            </a:r>
            <a:r>
              <a:rPr lang="ru-RU" sz="2000" dirty="0" smtClean="0"/>
              <a:t> лабораторного посуду </a:t>
            </a:r>
            <a:r>
              <a:rPr lang="ru-RU" sz="2000" dirty="0" err="1" smtClean="0"/>
              <a:t>і</a:t>
            </a:r>
            <a:r>
              <a:rPr lang="ru-RU" sz="2000" dirty="0" smtClean="0"/>
              <a:t> деталей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дрібних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частинок</a:t>
            </a:r>
            <a:r>
              <a:rPr lang="ru-RU" sz="2000" dirty="0" smtClean="0"/>
              <a:t>. У </a:t>
            </a:r>
            <a:r>
              <a:rPr lang="ru-RU" sz="2000" dirty="0" err="1" smtClean="0"/>
              <a:t>ювелірної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промисловості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ювелірні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вироби</a:t>
            </a:r>
            <a:r>
              <a:rPr lang="ru-RU" sz="2000" dirty="0" smtClean="0"/>
              <a:t> </a:t>
            </a:r>
            <a:r>
              <a:rPr lang="ru-RU" sz="2000" dirty="0" err="1" smtClean="0"/>
              <a:t>очищають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дрібних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частинок</a:t>
            </a:r>
            <a:r>
              <a:rPr lang="ru-RU" sz="2000" dirty="0" smtClean="0"/>
              <a:t> </a:t>
            </a:r>
            <a:r>
              <a:rPr lang="ru-RU" sz="2000" dirty="0" err="1" smtClean="0"/>
              <a:t>полірувальні</a:t>
            </a:r>
            <a:r>
              <a:rPr lang="ru-RU" sz="2000" dirty="0" smtClean="0"/>
              <a:t> пасти в </a:t>
            </a:r>
            <a:r>
              <a:rPr lang="ru-RU" sz="2000" dirty="0" err="1" smtClean="0"/>
              <a:t>ультразвукових</a:t>
            </a:r>
            <a:r>
              <a:rPr lang="ru-RU" sz="2000" dirty="0" smtClean="0"/>
              <a:t> ваннах. У </a:t>
            </a:r>
            <a:r>
              <a:rPr lang="ru-RU" sz="2000" dirty="0" err="1" smtClean="0"/>
              <a:t>деяких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пральних</a:t>
            </a:r>
            <a:r>
              <a:rPr lang="ru-RU" sz="2000" dirty="0" smtClean="0"/>
              <a:t> машинах </a:t>
            </a:r>
            <a:r>
              <a:rPr lang="ru-RU" sz="2000" dirty="0" err="1" smtClean="0"/>
              <a:t>застосовують</a:t>
            </a:r>
            <a:r>
              <a:rPr lang="ru-RU" sz="2000" dirty="0" smtClean="0"/>
              <a:t> ультразвук для </a:t>
            </a:r>
            <a:r>
              <a:rPr lang="ru-RU" sz="2000" dirty="0" err="1" smtClean="0"/>
              <a:t>прання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білизни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8" name="Рисунок 7" descr="UZM009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3786190"/>
            <a:ext cx="3133725" cy="24818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завантаження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3571876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3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3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040"/>
            <a:ext cx="792958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0" dirty="0" err="1" smtClean="0"/>
              <a:t>Застосування</a:t>
            </a:r>
            <a:r>
              <a:rPr lang="ru-RU" sz="3100" b="0" dirty="0" smtClean="0"/>
              <a:t> ультразвуку в </a:t>
            </a:r>
            <a:r>
              <a:rPr lang="ru-RU" sz="3100" b="0" dirty="0" err="1" smtClean="0"/>
              <a:t>ехолокації</a:t>
            </a:r>
            <a:r>
              <a:rPr lang="ru-RU" sz="4800" b="0" dirty="0" smtClean="0"/>
              <a:t/>
            </a:r>
            <a:br>
              <a:rPr lang="ru-RU" sz="4800" b="0" dirty="0" smtClean="0"/>
            </a:br>
            <a:endParaRPr lang="ru-RU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1142984"/>
            <a:ext cx="66437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 </a:t>
            </a:r>
            <a:r>
              <a:rPr lang="ru-RU" sz="2400" dirty="0" err="1" smtClean="0"/>
              <a:t>рибній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промисловості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застосовують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ультразвукову</a:t>
            </a:r>
            <a:r>
              <a:rPr lang="ru-RU" sz="2400" dirty="0" smtClean="0"/>
              <a:t> </a:t>
            </a:r>
            <a:r>
              <a:rPr lang="ru-RU" sz="2400" dirty="0" err="1" smtClean="0"/>
              <a:t>ехолокацію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виявлення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косяків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риб</a:t>
            </a:r>
            <a:r>
              <a:rPr lang="ru-RU" sz="2400" dirty="0" smtClean="0"/>
              <a:t>. </a:t>
            </a:r>
            <a:r>
              <a:rPr lang="ru-RU" sz="2400" dirty="0" err="1" smtClean="0"/>
              <a:t>Ультразвукові</a:t>
            </a:r>
            <a:r>
              <a:rPr lang="ru-RU" sz="2400" dirty="0" smtClean="0"/>
              <a:t> </a:t>
            </a:r>
            <a:r>
              <a:rPr lang="ru-RU" sz="2400" dirty="0" err="1" smtClean="0"/>
              <a:t>хвилі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відбиваються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косяків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риб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приходять</a:t>
            </a:r>
            <a:r>
              <a:rPr lang="ru-RU" sz="2400" dirty="0" smtClean="0"/>
              <a:t> в </a:t>
            </a:r>
            <a:r>
              <a:rPr lang="ru-RU" sz="2400" dirty="0" err="1" smtClean="0"/>
              <a:t>приймач</a:t>
            </a:r>
            <a:r>
              <a:rPr lang="ru-RU" sz="2400" dirty="0" smtClean="0"/>
              <a:t> ультразвуку </a:t>
            </a:r>
            <a:r>
              <a:rPr lang="ru-RU" sz="2400" dirty="0" err="1" smtClean="0"/>
              <a:t>раніше</a:t>
            </a:r>
            <a:r>
              <a:rPr lang="ru-RU" sz="2400" dirty="0" smtClean="0"/>
              <a:t>, </a:t>
            </a:r>
            <a:r>
              <a:rPr lang="ru-RU" sz="2400" dirty="0" err="1" smtClean="0"/>
              <a:t>ніж</a:t>
            </a:r>
            <a:r>
              <a:rPr lang="ru-RU" sz="2400" dirty="0" smtClean="0"/>
              <a:t> </a:t>
            </a:r>
            <a:r>
              <a:rPr lang="ru-RU" sz="2400" dirty="0" err="1" smtClean="0"/>
              <a:t>ультразвукова</a:t>
            </a:r>
            <a:r>
              <a:rPr lang="ru-RU" sz="2400" dirty="0" smtClean="0"/>
              <a:t> </a:t>
            </a:r>
            <a:r>
              <a:rPr lang="ru-RU" sz="2400" dirty="0" err="1" smtClean="0"/>
              <a:t>хвиля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відбилася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дна. При </a:t>
            </a:r>
            <a:r>
              <a:rPr lang="ru-RU" sz="2400" dirty="0" err="1" smtClean="0"/>
              <a:t>ехолокації</a:t>
            </a:r>
            <a:r>
              <a:rPr lang="ru-RU" sz="2400" dirty="0" smtClean="0"/>
              <a:t> генератором </a:t>
            </a:r>
            <a:r>
              <a:rPr lang="ru-RU" sz="2400" dirty="0" err="1" smtClean="0"/>
              <a:t>хвиль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п'єзоелектрик</a:t>
            </a:r>
            <a:r>
              <a:rPr lang="ru-RU" sz="2400" dirty="0" smtClean="0"/>
              <a:t>, а </a:t>
            </a:r>
            <a:r>
              <a:rPr lang="ru-RU" sz="2400" dirty="0" err="1" smtClean="0"/>
              <a:t>приймачем</a:t>
            </a:r>
            <a:r>
              <a:rPr lang="ru-RU" sz="2400" dirty="0" smtClean="0"/>
              <a:t> — </a:t>
            </a:r>
            <a:r>
              <a:rPr lang="ru-RU" sz="2400" dirty="0" err="1" smtClean="0"/>
              <a:t>декілька</a:t>
            </a:r>
            <a:r>
              <a:rPr lang="ru-RU" sz="2400" dirty="0" smtClean="0"/>
              <a:t> </a:t>
            </a:r>
            <a:r>
              <a:rPr lang="ru-RU" sz="2400" dirty="0" err="1" smtClean="0"/>
              <a:t>сотень</a:t>
            </a:r>
            <a:r>
              <a:rPr lang="ru-RU" sz="2400" dirty="0" smtClean="0"/>
              <a:t> </a:t>
            </a:r>
            <a:r>
              <a:rPr lang="ru-RU" sz="2400" dirty="0" err="1" smtClean="0"/>
              <a:t>п'єзоелектриків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8926" y="2357430"/>
            <a:ext cx="3922210" cy="1154098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00034" y="357166"/>
            <a:ext cx="7000924" cy="250033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Ультразвук — </a:t>
            </a:r>
            <a:r>
              <a:rPr lang="ru-RU" sz="2800" b="1" dirty="0" err="1" smtClean="0"/>
              <a:t>акустичні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коливання</a:t>
            </a:r>
            <a:r>
              <a:rPr lang="ru-RU" sz="2800" b="1" dirty="0" smtClean="0"/>
              <a:t>, частота </a:t>
            </a:r>
            <a:r>
              <a:rPr lang="ru-RU" sz="2800" b="1" dirty="0" err="1" smtClean="0"/>
              <a:t>яких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більша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ніж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високочастотна</a:t>
            </a:r>
            <a:r>
              <a:rPr lang="ru-RU" sz="2800" b="1" dirty="0" smtClean="0"/>
              <a:t> межа </a:t>
            </a:r>
            <a:r>
              <a:rPr lang="ru-RU" sz="2800" b="1" dirty="0" err="1" smtClean="0"/>
              <a:t>чутного</a:t>
            </a:r>
            <a:r>
              <a:rPr lang="ru-RU" sz="2800" b="1" dirty="0" smtClean="0"/>
              <a:t> звуку (</a:t>
            </a:r>
            <a:r>
              <a:rPr lang="ru-RU" sz="2800" b="1" dirty="0" err="1" smtClean="0"/>
              <a:t>близько</a:t>
            </a:r>
            <a:r>
              <a:rPr lang="ru-RU" sz="2800" b="1" dirty="0" smtClean="0"/>
              <a:t> 16 кГц) </a:t>
            </a:r>
            <a:r>
              <a:rPr lang="ru-RU" sz="2800" b="1" dirty="0" err="1" smtClean="0"/>
              <a:t>Верхня</a:t>
            </a:r>
            <a:r>
              <a:rPr lang="ru-RU" sz="2800" b="1" dirty="0" smtClean="0"/>
              <a:t> межа частот ультразвуку </a:t>
            </a:r>
            <a:r>
              <a:rPr lang="ru-RU" sz="2800" b="1" dirty="0" err="1" smtClean="0"/>
              <a:t>умовна</a:t>
            </a:r>
            <a:r>
              <a:rPr lang="ru-RU" b="1" dirty="0" smtClean="0"/>
              <a:t>.</a:t>
            </a:r>
            <a:endParaRPr lang="ru-RU" dirty="0"/>
          </a:p>
        </p:txBody>
      </p:sp>
      <p:pic>
        <p:nvPicPr>
          <p:cNvPr id="6" name="Рисунок 5" descr="risu1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3357562"/>
            <a:ext cx="6261696" cy="2571768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57356" y="214290"/>
            <a:ext cx="6462154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Ультразвук у </a:t>
            </a:r>
            <a:r>
              <a:rPr lang="ru-RU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медицині</a:t>
            </a:r>
            <a:endParaRPr lang="ru-RU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1428736"/>
            <a:ext cx="764386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Фізіотерапевти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часто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використовують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ультразвук,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пришвидшити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зрощення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зламаних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кісток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як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ультразвук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впливає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загоєння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зовсім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зрозуміло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Одна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свідчить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ультразвук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має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схожий до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активних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вправ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навантажуючи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кістку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примушуючи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її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виробляти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більше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кісткових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клітин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називається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остеогенезом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Лікувальний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чинник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методу -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ультразвукові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коливання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понад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20 000 Гц).</a:t>
            </a:r>
          </a:p>
          <a:p>
            <a:endParaRPr lang="ru-RU" dirty="0"/>
          </a:p>
        </p:txBody>
      </p:sp>
      <p:pic>
        <p:nvPicPr>
          <p:cNvPr id="8" name="Рисунок 7" descr="images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518498"/>
            <a:ext cx="2928958" cy="2193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6072206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>
              <a:buNone/>
            </a:pPr>
            <a:r>
              <a:rPr lang="ru-RU" dirty="0" err="1" smtClean="0"/>
              <a:t>Крім</a:t>
            </a:r>
            <a:r>
              <a:rPr lang="ru-RU" dirty="0" smtClean="0"/>
              <a:t> широкого </a:t>
            </a:r>
            <a:r>
              <a:rPr lang="ru-RU" dirty="0" err="1" smtClean="0"/>
              <a:t>використання</a:t>
            </a:r>
            <a:r>
              <a:rPr lang="ru-RU" dirty="0" smtClean="0"/>
              <a:t> в </a:t>
            </a:r>
            <a:r>
              <a:rPr lang="ru-RU" dirty="0" err="1" smtClean="0"/>
              <a:t>діагностичних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цілях</a:t>
            </a:r>
            <a:r>
              <a:rPr lang="ru-RU" dirty="0" smtClean="0"/>
              <a:t> (див. </a:t>
            </a:r>
            <a:r>
              <a:rPr lang="ru-RU" dirty="0" err="1" smtClean="0"/>
              <a:t>Ультразвукове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),</a:t>
            </a:r>
          </a:p>
          <a:p>
            <a:pPr>
              <a:buNone/>
            </a:pPr>
            <a:r>
              <a:rPr lang="ru-RU" dirty="0" smtClean="0"/>
              <a:t>ультразвук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в </a:t>
            </a:r>
            <a:r>
              <a:rPr lang="ru-RU" dirty="0" err="1" smtClean="0"/>
              <a:t>медицині</a:t>
            </a:r>
            <a:r>
              <a:rPr lang="ru-RU" dirty="0" smtClean="0"/>
              <a:t> як</a:t>
            </a:r>
          </a:p>
          <a:p>
            <a:pPr>
              <a:buNone/>
            </a:pPr>
            <a:r>
              <a:rPr lang="ru-RU" dirty="0" err="1" smtClean="0"/>
              <a:t>лікувальний</a:t>
            </a:r>
            <a:r>
              <a:rPr lang="ru-RU" dirty="0" smtClean="0"/>
              <a:t> </a:t>
            </a:r>
            <a:r>
              <a:rPr lang="ru-RU" dirty="0" err="1" smtClean="0"/>
              <a:t>засіб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Ультразвук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дію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протизапальну</a:t>
            </a:r>
            <a:r>
              <a:rPr lang="ru-RU" dirty="0" smtClean="0"/>
              <a:t>, </a:t>
            </a:r>
            <a:r>
              <a:rPr lang="ru-RU" dirty="0" err="1" smtClean="0"/>
              <a:t>розсмоктувальну</a:t>
            </a:r>
            <a:r>
              <a:rPr lang="en-US" dirty="0" smtClean="0"/>
              <a:t>;</a:t>
            </a:r>
            <a:endParaRPr lang="ru-RU" dirty="0" smtClean="0"/>
          </a:p>
          <a:p>
            <a:r>
              <a:rPr lang="ru-RU" dirty="0" err="1" smtClean="0"/>
              <a:t>аналгезуючу</a:t>
            </a:r>
            <a:r>
              <a:rPr lang="ru-RU" dirty="0" smtClean="0"/>
              <a:t>, </a:t>
            </a:r>
            <a:r>
              <a:rPr lang="ru-RU" dirty="0" err="1" smtClean="0"/>
              <a:t>спазмолітичну</a:t>
            </a:r>
            <a:r>
              <a:rPr lang="en-US" dirty="0" smtClean="0"/>
              <a:t>;</a:t>
            </a:r>
            <a:endParaRPr lang="ru-RU" dirty="0" smtClean="0"/>
          </a:p>
          <a:p>
            <a:r>
              <a:rPr lang="ru-RU" dirty="0" err="1" smtClean="0"/>
              <a:t>кавітаційного</a:t>
            </a:r>
            <a:r>
              <a:rPr lang="ru-RU" dirty="0" smtClean="0"/>
              <a:t> </a:t>
            </a:r>
            <a:r>
              <a:rPr lang="ru-RU" dirty="0" err="1" smtClean="0"/>
              <a:t>посилення</a:t>
            </a:r>
            <a:r>
              <a:rPr lang="ru-RU" dirty="0" smtClean="0"/>
              <a:t> </a:t>
            </a:r>
            <a:r>
              <a:rPr lang="ru-RU" dirty="0" err="1" smtClean="0"/>
              <a:t>проникності</a:t>
            </a:r>
            <a:r>
              <a:rPr lang="ru-RU" dirty="0" smtClean="0"/>
              <a:t> </a:t>
            </a:r>
            <a:r>
              <a:rPr lang="ru-RU" dirty="0" err="1" smtClean="0"/>
              <a:t>шкіри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8579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    </a:t>
            </a:r>
            <a:r>
              <a:rPr lang="ru-RU" sz="2200" dirty="0" err="1" smtClean="0"/>
              <a:t>Фонофорез</a:t>
            </a:r>
            <a:r>
              <a:rPr lang="ru-RU" sz="2200" dirty="0" smtClean="0"/>
              <a:t> - </a:t>
            </a:r>
            <a:r>
              <a:rPr lang="ru-RU" sz="2200" dirty="0" err="1" smtClean="0"/>
              <a:t>поєднаний</a:t>
            </a:r>
            <a:r>
              <a:rPr lang="ru-RU" sz="2200" dirty="0" smtClean="0"/>
              <a:t> метод, при </a:t>
            </a:r>
            <a:r>
              <a:rPr lang="ru-RU" sz="2200" dirty="0" err="1" smtClean="0"/>
              <a:t>якому</a:t>
            </a:r>
            <a:r>
              <a:rPr lang="ru-RU" sz="2200" dirty="0" smtClean="0"/>
              <a:t> на </a:t>
            </a:r>
            <a:r>
              <a:rPr lang="ru-RU" sz="2200" dirty="0" err="1" smtClean="0"/>
              <a:t>тканини</a:t>
            </a:r>
            <a:r>
              <a:rPr lang="ru-RU" sz="2200" dirty="0" smtClean="0"/>
              <a:t> </a:t>
            </a:r>
            <a:r>
              <a:rPr lang="ru-RU" sz="2200" dirty="0" err="1" smtClean="0"/>
              <a:t>діють</a:t>
            </a:r>
            <a:r>
              <a:rPr lang="ru-RU" sz="2200" dirty="0" smtClean="0"/>
              <a:t> ультразвуком </a:t>
            </a:r>
            <a:r>
              <a:rPr lang="ru-RU" sz="2200" dirty="0" err="1" smtClean="0"/>
              <a:t>і</a:t>
            </a:r>
            <a:r>
              <a:rPr lang="ru-RU" sz="2200" dirty="0" smtClean="0"/>
              <a:t> </a:t>
            </a:r>
            <a:r>
              <a:rPr lang="ru-RU" sz="2200" dirty="0" err="1" smtClean="0"/>
              <a:t>вводять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</a:t>
            </a:r>
            <a:r>
              <a:rPr lang="ru-RU" sz="2200" dirty="0" err="1" smtClean="0"/>
              <a:t>його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допомогою</a:t>
            </a:r>
            <a:r>
              <a:rPr lang="ru-RU" sz="2200" dirty="0" smtClean="0"/>
              <a:t> </a:t>
            </a:r>
            <a:r>
              <a:rPr lang="ru-RU" sz="2200" dirty="0" err="1" smtClean="0"/>
              <a:t>лікувальні</a:t>
            </a:r>
            <a:r>
              <a:rPr lang="ru-RU" sz="2200" dirty="0" smtClean="0"/>
              <a:t> </a:t>
            </a:r>
            <a:r>
              <a:rPr lang="ru-RU" sz="2200" dirty="0" err="1" smtClean="0"/>
              <a:t>речовини</a:t>
            </a:r>
            <a:r>
              <a:rPr lang="ru-RU" sz="2200" dirty="0" smtClean="0"/>
              <a:t> (як </a:t>
            </a:r>
            <a:r>
              <a:rPr lang="ru-RU" sz="2200" dirty="0" err="1" smtClean="0"/>
              <a:t>медикаменти</a:t>
            </a:r>
            <a:r>
              <a:rPr lang="ru-RU" sz="2200" dirty="0" smtClean="0"/>
              <a:t>, так </a:t>
            </a:r>
            <a:r>
              <a:rPr lang="ru-RU" sz="2200" dirty="0" err="1" smtClean="0"/>
              <a:t>і</a:t>
            </a:r>
            <a:r>
              <a:rPr lang="ru-RU" sz="2200" dirty="0" smtClean="0"/>
              <a:t> природного </a:t>
            </a:r>
            <a:r>
              <a:rPr lang="ru-RU" sz="2200" dirty="0" err="1" smtClean="0"/>
              <a:t>походження</a:t>
            </a:r>
            <a:r>
              <a:rPr lang="ru-RU" sz="2200" dirty="0" smtClean="0"/>
              <a:t>). </a:t>
            </a:r>
            <a:r>
              <a:rPr lang="ru-RU" sz="2200" dirty="0" err="1" smtClean="0"/>
              <a:t>Проведення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речовин</a:t>
            </a:r>
            <a:r>
              <a:rPr lang="ru-RU" sz="2200" dirty="0" smtClean="0"/>
              <a:t> </a:t>
            </a:r>
            <a:r>
              <a:rPr lang="ru-RU" sz="2200" dirty="0" err="1" smtClean="0"/>
              <a:t>під</a:t>
            </a:r>
            <a:r>
              <a:rPr lang="ru-RU" sz="2200" dirty="0" smtClean="0"/>
              <a:t> </a:t>
            </a:r>
            <a:r>
              <a:rPr lang="ru-RU" sz="2200" dirty="0" err="1" smtClean="0"/>
              <a:t>дією</a:t>
            </a:r>
            <a:r>
              <a:rPr lang="ru-RU" sz="2200" dirty="0" smtClean="0"/>
              <a:t> ультразвуку </a:t>
            </a:r>
            <a:r>
              <a:rPr lang="ru-RU" sz="2200" dirty="0" err="1" smtClean="0"/>
              <a:t>зумовлено</a:t>
            </a:r>
            <a:r>
              <a:rPr lang="ru-RU" sz="2200" dirty="0" smtClean="0"/>
              <a:t> </a:t>
            </a:r>
            <a:r>
              <a:rPr lang="ru-RU" sz="2200" dirty="0" err="1" smtClean="0"/>
              <a:t>підвищенням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проникності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епідермісу</a:t>
            </a:r>
            <a:r>
              <a:rPr lang="ru-RU" sz="2200" dirty="0" smtClean="0"/>
              <a:t> та </a:t>
            </a:r>
            <a:r>
              <a:rPr lang="ru-RU" sz="2200" dirty="0" err="1" smtClean="0"/>
              <a:t>шкірних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залоз</a:t>
            </a:r>
            <a:r>
              <a:rPr lang="ru-RU" sz="2200" dirty="0" smtClean="0"/>
              <a:t>, </a:t>
            </a:r>
            <a:r>
              <a:rPr lang="ru-RU" sz="2200" dirty="0" err="1" smtClean="0"/>
              <a:t>клітинних</a:t>
            </a:r>
            <a:r>
              <a:rPr lang="ru-RU" sz="2200" dirty="0" smtClean="0"/>
              <a:t> мембран </a:t>
            </a:r>
            <a:r>
              <a:rPr lang="ru-RU" sz="2200" dirty="0" err="1" smtClean="0"/>
              <a:t>і</a:t>
            </a:r>
            <a:r>
              <a:rPr lang="ru-RU" sz="2200" dirty="0" smtClean="0"/>
              <a:t> </a:t>
            </a:r>
            <a:r>
              <a:rPr lang="ru-RU" sz="2200" dirty="0" err="1" smtClean="0"/>
              <a:t>стінок</a:t>
            </a:r>
            <a:r>
              <a:rPr lang="ru-RU" sz="2200" dirty="0" smtClean="0"/>
              <a:t> </a:t>
            </a:r>
            <a:r>
              <a:rPr lang="ru-RU" sz="2200" dirty="0" err="1" smtClean="0"/>
              <a:t>судин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речовин</a:t>
            </a:r>
            <a:r>
              <a:rPr lang="ru-RU" sz="2200" dirty="0" smtClean="0"/>
              <a:t> </a:t>
            </a:r>
            <a:r>
              <a:rPr lang="ru-RU" sz="2200" dirty="0" err="1" smtClean="0"/>
              <a:t>невеликої</a:t>
            </a:r>
            <a:r>
              <a:rPr lang="ru-RU" sz="2200" dirty="0" smtClean="0"/>
              <a:t> </a:t>
            </a:r>
            <a:r>
              <a:rPr lang="ru-RU" sz="2200" dirty="0" err="1" smtClean="0"/>
              <a:t>молекулярної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маси</a:t>
            </a:r>
            <a:r>
              <a:rPr lang="ru-RU" sz="2200" dirty="0" smtClean="0"/>
              <a:t>, особливо - </a:t>
            </a:r>
            <a:r>
              <a:rPr lang="ru-RU" sz="2200" dirty="0" err="1" smtClean="0"/>
              <a:t>йонів</a:t>
            </a:r>
            <a:r>
              <a:rPr lang="ru-RU" sz="2200" dirty="0" smtClean="0"/>
              <a:t> </a:t>
            </a:r>
            <a:r>
              <a:rPr lang="ru-RU" sz="2200" dirty="0" err="1" smtClean="0"/>
              <a:t>мінералів</a:t>
            </a:r>
            <a:r>
              <a:rPr lang="ru-RU" sz="2200" dirty="0" smtClean="0"/>
              <a:t> </a:t>
            </a:r>
            <a:r>
              <a:rPr lang="ru-RU" sz="2200" dirty="0" err="1" smtClean="0"/>
              <a:t>бішофіту</a:t>
            </a:r>
            <a:r>
              <a:rPr lang="ru-RU" sz="2200" dirty="0" smtClean="0"/>
              <a:t>. </a:t>
            </a:r>
            <a:r>
              <a:rPr lang="ru-RU" sz="2200" dirty="0" err="1" smtClean="0"/>
              <a:t>Зручність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ультрафонофорезу</a:t>
            </a:r>
            <a:r>
              <a:rPr lang="ru-RU" sz="2200" dirty="0" smtClean="0"/>
              <a:t> </a:t>
            </a:r>
            <a:r>
              <a:rPr lang="ru-RU" sz="2200" dirty="0" err="1" smtClean="0"/>
              <a:t>медикаментів</a:t>
            </a:r>
            <a:r>
              <a:rPr lang="ru-RU" sz="2200" dirty="0" smtClean="0"/>
              <a:t> та </a:t>
            </a:r>
            <a:r>
              <a:rPr lang="ru-RU" sz="2200" dirty="0" err="1" smtClean="0"/>
              <a:t>природних</a:t>
            </a:r>
            <a:r>
              <a:rPr lang="ru-RU" sz="2200" dirty="0" smtClean="0"/>
              <a:t> </a:t>
            </a:r>
            <a:r>
              <a:rPr lang="ru-RU" sz="2200" dirty="0" err="1" smtClean="0"/>
              <a:t>речовин</a:t>
            </a:r>
            <a:r>
              <a:rPr lang="ru-RU" sz="2200" dirty="0" smtClean="0"/>
              <a:t>:</a:t>
            </a:r>
          </a:p>
          <a:p>
            <a:r>
              <a:rPr lang="ru-RU" sz="2200" dirty="0" err="1" smtClean="0"/>
              <a:t>лікувальна</a:t>
            </a:r>
            <a:r>
              <a:rPr lang="ru-RU" sz="2200" dirty="0" smtClean="0"/>
              <a:t> </a:t>
            </a:r>
            <a:r>
              <a:rPr lang="ru-RU" sz="2200" dirty="0" err="1" smtClean="0"/>
              <a:t>речовина</a:t>
            </a:r>
            <a:r>
              <a:rPr lang="ru-RU" sz="2200" dirty="0" smtClean="0"/>
              <a:t> при </a:t>
            </a:r>
            <a:r>
              <a:rPr lang="ru-RU" sz="2200" dirty="0" err="1" smtClean="0"/>
              <a:t>введенні</a:t>
            </a:r>
            <a:r>
              <a:rPr lang="ru-RU" sz="2200" dirty="0" smtClean="0"/>
              <a:t> ультразвуком не </a:t>
            </a:r>
            <a:r>
              <a:rPr lang="ru-RU" sz="2200" dirty="0" err="1" smtClean="0"/>
              <a:t>руйнується</a:t>
            </a:r>
            <a:r>
              <a:rPr lang="ru-RU" sz="2200" dirty="0" smtClean="0"/>
              <a:t>;</a:t>
            </a:r>
          </a:p>
          <a:p>
            <a:r>
              <a:rPr lang="ru-RU" sz="2200" dirty="0" err="1" smtClean="0"/>
              <a:t>синергізм</a:t>
            </a:r>
            <a:r>
              <a:rPr lang="ru-RU" sz="2200" dirty="0" smtClean="0"/>
              <a:t> </a:t>
            </a:r>
            <a:r>
              <a:rPr lang="ru-RU" sz="2200" dirty="0" err="1" smtClean="0"/>
              <a:t>дії</a:t>
            </a:r>
            <a:r>
              <a:rPr lang="ru-RU" sz="2200" dirty="0" smtClean="0"/>
              <a:t> ультразвуку та </a:t>
            </a:r>
            <a:r>
              <a:rPr lang="ru-RU" sz="2200" dirty="0" err="1" smtClean="0"/>
              <a:t>лікувальної</a:t>
            </a:r>
            <a:r>
              <a:rPr lang="ru-RU" sz="2200" dirty="0" smtClean="0"/>
              <a:t> </a:t>
            </a:r>
            <a:r>
              <a:rPr lang="ru-RU" sz="2200" dirty="0" err="1" smtClean="0"/>
              <a:t>речовини</a:t>
            </a:r>
            <a:r>
              <a:rPr lang="ru-RU" sz="2200" dirty="0" smtClean="0"/>
              <a:t>.</a:t>
            </a:r>
          </a:p>
          <a:p>
            <a:pPr>
              <a:buNone/>
            </a:pPr>
            <a:r>
              <a:rPr lang="ru-RU" sz="2200" dirty="0" smtClean="0"/>
              <a:t>    </a:t>
            </a:r>
            <a:r>
              <a:rPr lang="ru-RU" sz="2200" dirty="0" err="1" smtClean="0"/>
              <a:t>Показання</a:t>
            </a:r>
            <a:r>
              <a:rPr lang="ru-RU" sz="2200" dirty="0" smtClean="0"/>
              <a:t> до </a:t>
            </a:r>
            <a:r>
              <a:rPr lang="ru-RU" sz="2200" dirty="0" err="1" smtClean="0"/>
              <a:t>ультрафонофорез</a:t>
            </a:r>
            <a:r>
              <a:rPr lang="ru-RU" sz="2200" dirty="0" smtClean="0"/>
              <a:t> </a:t>
            </a:r>
            <a:r>
              <a:rPr lang="ru-RU" sz="2200" dirty="0" err="1" smtClean="0"/>
              <a:t>бішофіту</a:t>
            </a:r>
            <a:r>
              <a:rPr lang="ru-RU" sz="2200" dirty="0" smtClean="0"/>
              <a:t>: </a:t>
            </a:r>
            <a:r>
              <a:rPr lang="ru-RU" sz="2200" dirty="0" err="1" smtClean="0"/>
              <a:t>остеоартроз</a:t>
            </a:r>
            <a:r>
              <a:rPr lang="ru-RU" sz="2200" dirty="0" smtClean="0"/>
              <a:t>, остеохондроз, </a:t>
            </a:r>
            <a:r>
              <a:rPr lang="ru-RU" sz="2200" dirty="0" err="1" smtClean="0"/>
              <a:t>артрити</a:t>
            </a:r>
            <a:r>
              <a:rPr lang="ru-RU" sz="2200" dirty="0" smtClean="0"/>
              <a:t>, </a:t>
            </a:r>
            <a:r>
              <a:rPr lang="ru-RU" sz="2200" dirty="0" err="1" smtClean="0"/>
              <a:t>бурсити</a:t>
            </a:r>
            <a:r>
              <a:rPr lang="ru-RU" sz="2200" dirty="0" smtClean="0"/>
              <a:t>, </a:t>
            </a:r>
            <a:r>
              <a:rPr lang="ru-RU" sz="2200" dirty="0" err="1" smtClean="0"/>
              <a:t>епіконділіти</a:t>
            </a:r>
            <a:r>
              <a:rPr lang="ru-RU" sz="2200" dirty="0" smtClean="0"/>
              <a:t>, </a:t>
            </a:r>
            <a:r>
              <a:rPr lang="ru-RU" sz="2200" dirty="0" err="1" smtClean="0"/>
              <a:t>п'яткова</a:t>
            </a:r>
            <a:r>
              <a:rPr lang="ru-RU" sz="2200" dirty="0" smtClean="0"/>
              <a:t> шпора, стану </a:t>
            </a:r>
            <a:r>
              <a:rPr lang="ru-RU" sz="2200" dirty="0" err="1" smtClean="0"/>
              <a:t>після</a:t>
            </a:r>
            <a:r>
              <a:rPr lang="ru-RU" sz="2200" dirty="0" smtClean="0"/>
              <a:t> травм </a:t>
            </a:r>
            <a:r>
              <a:rPr lang="ru-RU" sz="2200" dirty="0" err="1" smtClean="0"/>
              <a:t>опорно-рухового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апарату</a:t>
            </a:r>
            <a:r>
              <a:rPr lang="ru-RU" sz="2200" dirty="0" smtClean="0"/>
              <a:t>; </a:t>
            </a:r>
            <a:r>
              <a:rPr lang="ru-RU" sz="2200" dirty="0" err="1" smtClean="0"/>
              <a:t>неврити</a:t>
            </a:r>
            <a:r>
              <a:rPr lang="ru-RU" sz="2200" dirty="0" smtClean="0"/>
              <a:t>, </a:t>
            </a:r>
            <a:r>
              <a:rPr lang="ru-RU" sz="2200" dirty="0" err="1" smtClean="0"/>
              <a:t>нейропатії</a:t>
            </a:r>
            <a:r>
              <a:rPr lang="ru-RU" sz="2200" dirty="0" smtClean="0"/>
              <a:t>, </a:t>
            </a:r>
            <a:r>
              <a:rPr lang="ru-RU" sz="2200" dirty="0" err="1" smtClean="0"/>
              <a:t>радикуліти</a:t>
            </a:r>
            <a:r>
              <a:rPr lang="ru-RU" sz="2200" dirty="0" smtClean="0"/>
              <a:t>, </a:t>
            </a:r>
            <a:r>
              <a:rPr lang="ru-RU" sz="2200" dirty="0" err="1" smtClean="0"/>
              <a:t>невралгії</a:t>
            </a:r>
            <a:r>
              <a:rPr lang="ru-RU" sz="2200" dirty="0" smtClean="0"/>
              <a:t>, </a:t>
            </a:r>
            <a:r>
              <a:rPr lang="ru-RU" sz="2200" dirty="0" err="1" smtClean="0"/>
              <a:t>травми</a:t>
            </a:r>
            <a:r>
              <a:rPr lang="ru-RU" sz="2200" dirty="0" smtClean="0"/>
              <a:t> </a:t>
            </a:r>
            <a:r>
              <a:rPr lang="ru-RU" sz="2200" dirty="0" err="1" smtClean="0"/>
              <a:t>нервів</a:t>
            </a:r>
            <a:r>
              <a:rPr lang="ru-RU" sz="2200" dirty="0" smtClean="0"/>
              <a:t>.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868" y="357166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Техніка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643050"/>
            <a:ext cx="86439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/>
              <a:t>Вітчизняні</a:t>
            </a:r>
            <a:r>
              <a:rPr lang="ru-RU" sz="2000" dirty="0" smtClean="0"/>
              <a:t> </a:t>
            </a:r>
            <a:r>
              <a:rPr lang="ru-RU" sz="2000" dirty="0" err="1" smtClean="0"/>
              <a:t>апарати</a:t>
            </a:r>
            <a:r>
              <a:rPr lang="ru-RU" sz="2000" dirty="0" smtClean="0"/>
              <a:t> "Ультразвук Т5", УЗТ-101 </a:t>
            </a:r>
            <a:r>
              <a:rPr lang="ru-RU" sz="2000" dirty="0" err="1" smtClean="0"/>
              <a:t>працюють</a:t>
            </a:r>
            <a:r>
              <a:rPr lang="ru-RU" sz="2000" dirty="0" smtClean="0"/>
              <a:t> як у </a:t>
            </a:r>
            <a:r>
              <a:rPr lang="ru-RU" sz="2000" dirty="0" err="1" smtClean="0"/>
              <a:t>безперервному</a:t>
            </a:r>
            <a:r>
              <a:rPr lang="ru-RU" sz="2000" dirty="0" smtClean="0"/>
              <a:t>, та </a:t>
            </a:r>
            <a:r>
              <a:rPr lang="ru-RU" sz="2000" dirty="0" err="1" smtClean="0"/>
              <a:t>і</a:t>
            </a:r>
            <a:r>
              <a:rPr lang="ru-RU" sz="2000" dirty="0" smtClean="0"/>
              <a:t> в </a:t>
            </a:r>
            <a:r>
              <a:rPr lang="ru-RU" sz="2000" dirty="0" err="1" smtClean="0"/>
              <a:t>імпульсному</a:t>
            </a:r>
            <a:r>
              <a:rPr lang="ru-RU" sz="2000" dirty="0" smtClean="0"/>
              <a:t> режимах. </a:t>
            </a:r>
            <a:r>
              <a:rPr lang="ru-RU" sz="2000" dirty="0" err="1" smtClean="0"/>
              <a:t>Процедури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проводять</a:t>
            </a:r>
            <a:r>
              <a:rPr lang="ru-RU" sz="2000" dirty="0" smtClean="0"/>
              <a:t>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ультразвукового </a:t>
            </a:r>
            <a:r>
              <a:rPr lang="ru-RU" sz="2000" dirty="0" err="1" smtClean="0"/>
              <a:t>вібратора</a:t>
            </a:r>
            <a:r>
              <a:rPr lang="ru-RU" sz="2000" dirty="0" smtClean="0"/>
              <a:t> (датчик). </a:t>
            </a:r>
            <a:r>
              <a:rPr lang="ru-RU" sz="2000" dirty="0" err="1" smtClean="0"/>
              <a:t>Дозується</a:t>
            </a:r>
            <a:r>
              <a:rPr lang="ru-RU" sz="2000" dirty="0" smtClean="0"/>
              <a:t> ультразвук у ватах на </a:t>
            </a:r>
            <a:r>
              <a:rPr lang="ru-RU" sz="2000" dirty="0" err="1" smtClean="0"/>
              <a:t>площу</a:t>
            </a:r>
            <a:r>
              <a:rPr lang="ru-RU" sz="2000" dirty="0" smtClean="0"/>
              <a:t> (у см²) </a:t>
            </a:r>
            <a:r>
              <a:rPr lang="ru-RU" sz="2000" dirty="0" err="1" smtClean="0"/>
              <a:t>ультразвукової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голівки</a:t>
            </a:r>
            <a:r>
              <a:rPr lang="ru-RU" sz="2000" dirty="0" smtClean="0"/>
              <a:t>. </a:t>
            </a:r>
            <a:r>
              <a:rPr lang="ru-RU" sz="2000" dirty="0" err="1" smtClean="0"/>
              <a:t>Апарати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обладнані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двома</a:t>
            </a:r>
            <a:r>
              <a:rPr lang="ru-RU" sz="2000" dirty="0" smtClean="0"/>
              <a:t> </a:t>
            </a:r>
            <a:r>
              <a:rPr lang="ru-RU" sz="2000" dirty="0" err="1" smtClean="0"/>
              <a:t>вібраторами</a:t>
            </a:r>
            <a:r>
              <a:rPr lang="ru-RU" sz="2000" dirty="0" smtClean="0"/>
              <a:t>, один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яких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ru-RU" sz="2000" dirty="0" err="1" smtClean="0"/>
              <a:t>площу</a:t>
            </a:r>
            <a:r>
              <a:rPr lang="ru-RU" sz="2000" dirty="0" smtClean="0"/>
              <a:t> 4 см², </a:t>
            </a:r>
            <a:r>
              <a:rPr lang="ru-RU" sz="2000" dirty="0" err="1" smtClean="0"/>
              <a:t>другий</a:t>
            </a:r>
            <a:r>
              <a:rPr lang="ru-RU" sz="2000" dirty="0" smtClean="0"/>
              <a:t> — 1 см². Шкала </a:t>
            </a:r>
            <a:r>
              <a:rPr lang="ru-RU" sz="2000" dirty="0" err="1" smtClean="0"/>
              <a:t>інтенсивності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0,05-0,1-0,2 </a:t>
            </a:r>
            <a:r>
              <a:rPr lang="ru-RU" sz="2000" dirty="0" err="1" smtClean="0"/>
              <a:t>і</a:t>
            </a:r>
            <a:r>
              <a:rPr lang="ru-RU" sz="2000" dirty="0" smtClean="0"/>
              <a:t> т.д. до 1-2 Вт/см²,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зручно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лікування</a:t>
            </a:r>
            <a:r>
              <a:rPr lang="ru-RU" sz="2000" dirty="0" smtClean="0"/>
              <a:t> невеликими дозами (</a:t>
            </a:r>
            <a:r>
              <a:rPr lang="ru-RU" sz="2000" dirty="0" err="1" smtClean="0"/>
              <a:t>слабкі</a:t>
            </a:r>
            <a:r>
              <a:rPr lang="ru-RU" sz="2000" dirty="0" smtClean="0"/>
              <a:t> — 0,05-0,4 Вт/см²; </a:t>
            </a:r>
            <a:r>
              <a:rPr lang="ru-RU" sz="2000" dirty="0" err="1" smtClean="0"/>
              <a:t>середні</a:t>
            </a:r>
            <a:r>
              <a:rPr lang="ru-RU" sz="2000" dirty="0" smtClean="0"/>
              <a:t> — 0,5-0,8 Вт/см²; </a:t>
            </a:r>
            <a:r>
              <a:rPr lang="ru-RU" sz="2000" dirty="0" err="1" smtClean="0"/>
              <a:t>сильні</a:t>
            </a:r>
            <a:r>
              <a:rPr lang="ru-RU" sz="2000" dirty="0" smtClean="0"/>
              <a:t> - 0,9-1,2 Вт/см²). </a:t>
            </a:r>
            <a:r>
              <a:rPr lang="ru-RU" sz="2000" dirty="0" err="1" smtClean="0"/>
              <a:t>Користуються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лабільною</a:t>
            </a:r>
            <a:r>
              <a:rPr lang="ru-RU" sz="2000" dirty="0" smtClean="0"/>
              <a:t> методикою </a:t>
            </a:r>
            <a:r>
              <a:rPr lang="ru-RU" sz="2000" dirty="0" err="1" smtClean="0"/>
              <a:t>впливу</a:t>
            </a:r>
            <a:r>
              <a:rPr lang="ru-RU" sz="2000" dirty="0" smtClean="0"/>
              <a:t>, при </a:t>
            </a:r>
            <a:r>
              <a:rPr lang="ru-RU" sz="2000" dirty="0" err="1" smtClean="0"/>
              <a:t>якій</a:t>
            </a:r>
            <a:r>
              <a:rPr lang="ru-RU" sz="2000" dirty="0" smtClean="0"/>
              <a:t> </a:t>
            </a:r>
            <a:r>
              <a:rPr lang="ru-RU" sz="2000" dirty="0" err="1" smtClean="0"/>
              <a:t>вібратором</a:t>
            </a:r>
            <a:r>
              <a:rPr lang="ru-RU" sz="2000" dirty="0" smtClean="0"/>
              <a:t> </a:t>
            </a:r>
            <a:r>
              <a:rPr lang="ru-RU" sz="2000" dirty="0" err="1" smtClean="0"/>
              <a:t>здійснюють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поздовжні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колові</a:t>
            </a:r>
            <a:r>
              <a:rPr lang="ru-RU" sz="2000" dirty="0" smtClean="0"/>
              <a:t> </a:t>
            </a:r>
            <a:r>
              <a:rPr lang="ru-RU" sz="2000" dirty="0" err="1" smtClean="0"/>
              <a:t>рухи</a:t>
            </a:r>
            <a:r>
              <a:rPr lang="ru-RU" sz="2000" dirty="0" smtClean="0"/>
              <a:t> по </a:t>
            </a:r>
            <a:r>
              <a:rPr lang="ru-RU" sz="2000" dirty="0" err="1" smtClean="0"/>
              <a:t>певній</a:t>
            </a:r>
            <a:r>
              <a:rPr lang="ru-RU" sz="2000" dirty="0" smtClean="0"/>
              <a:t> </a:t>
            </a:r>
            <a:r>
              <a:rPr lang="ru-RU" sz="2000" dirty="0" err="1" smtClean="0"/>
              <a:t>ділянці</a:t>
            </a:r>
            <a:r>
              <a:rPr lang="ru-RU" sz="2000" dirty="0" smtClean="0"/>
              <a:t>. </a:t>
            </a:r>
            <a:r>
              <a:rPr lang="ru-RU" sz="2000" dirty="0" err="1" smtClean="0"/>
              <a:t>Шкіру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поверхню</a:t>
            </a:r>
            <a:r>
              <a:rPr lang="ru-RU" sz="2000" dirty="0" smtClean="0"/>
              <a:t> </a:t>
            </a:r>
            <a:r>
              <a:rPr lang="ru-RU" sz="2000" dirty="0" err="1" smtClean="0"/>
              <a:t>вібратора</a:t>
            </a:r>
            <a:r>
              <a:rPr lang="ru-RU" sz="2000" dirty="0" smtClean="0"/>
              <a:t> </a:t>
            </a:r>
            <a:r>
              <a:rPr lang="ru-RU" sz="2000" dirty="0" err="1" smtClean="0"/>
              <a:t>необхідно</a:t>
            </a:r>
            <a:r>
              <a:rPr lang="ru-RU" sz="2000" dirty="0" smtClean="0"/>
              <a:t> </a:t>
            </a:r>
            <a:r>
              <a:rPr lang="ru-RU" sz="2000" dirty="0" err="1" smtClean="0"/>
              <a:t>змастити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вазеліном</a:t>
            </a:r>
            <a:r>
              <a:rPr lang="ru-RU" sz="2000" dirty="0" smtClean="0"/>
              <a:t> (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гліцерином</a:t>
            </a:r>
            <a:r>
              <a:rPr lang="ru-RU" sz="2000" dirty="0" smtClean="0"/>
              <a:t>, </a:t>
            </a:r>
            <a:r>
              <a:rPr lang="ru-RU" sz="2000" dirty="0" err="1" smtClean="0"/>
              <a:t>рафінованою</a:t>
            </a:r>
            <a:r>
              <a:rPr lang="ru-RU" sz="2000" dirty="0" smtClean="0"/>
              <a:t> </a:t>
            </a:r>
            <a:r>
              <a:rPr lang="ru-RU" sz="2000" dirty="0" err="1" smtClean="0"/>
              <a:t>соняшниковою</a:t>
            </a:r>
            <a:r>
              <a:rPr lang="ru-RU" sz="2000" dirty="0" smtClean="0"/>
              <a:t> </a:t>
            </a:r>
            <a:r>
              <a:rPr lang="ru-RU" sz="2000" dirty="0" err="1" smtClean="0"/>
              <a:t>олією</a:t>
            </a:r>
            <a:r>
              <a:rPr lang="ru-RU" sz="2000" dirty="0" smtClean="0"/>
              <a:t>), тому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віддзеркалює</a:t>
            </a:r>
            <a:r>
              <a:rPr lang="ru-RU" sz="2000" dirty="0" smtClean="0"/>
              <a:t> ультразвук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завантаження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5072074"/>
            <a:ext cx="2400300" cy="17859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mages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5072074"/>
            <a:ext cx="2743200" cy="1666875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52"/>
            <a:ext cx="8401080" cy="3286148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48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Свисток </a:t>
            </a:r>
            <a:r>
              <a:rPr lang="ru-RU" sz="4800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Гальтона</a:t>
            </a:r>
            <a:endParaRPr lang="ru-RU" sz="4800" b="1" spc="10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>
              <a:buNone/>
            </a:pPr>
            <a:endParaRPr lang="ru-RU" sz="4800" b="1" cap="all" dirty="0">
              <a:ln/>
              <a:solidFill>
                <a:schemeClr val="accent6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285860"/>
            <a:ext cx="85725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dirty="0" smtClean="0"/>
              <a:t>Перший </a:t>
            </a:r>
            <a:r>
              <a:rPr lang="ru-RU" sz="2000" b="1" dirty="0" err="1" smtClean="0"/>
              <a:t>ультразвуковий</a:t>
            </a:r>
            <a:r>
              <a:rPr lang="ru-RU" sz="2000" b="1" dirty="0" smtClean="0"/>
              <a:t> свисток </a:t>
            </a:r>
            <a:r>
              <a:rPr lang="ru-RU" sz="2000" b="1" dirty="0" err="1" smtClean="0"/>
              <a:t>зробив</a:t>
            </a:r>
            <a:r>
              <a:rPr lang="ru-RU" sz="2000" b="1" dirty="0" smtClean="0"/>
              <a:t> в 1883 </a:t>
            </a:r>
            <a:r>
              <a:rPr lang="ru-RU" sz="2000" b="1" dirty="0" err="1" smtClean="0"/>
              <a:t>році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англієць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Гальтон</a:t>
            </a:r>
            <a:r>
              <a:rPr lang="ru-RU" sz="2000" b="1" dirty="0" smtClean="0"/>
              <a:t>. Ультразвук тут </a:t>
            </a:r>
            <a:r>
              <a:rPr lang="ru-RU" sz="2000" b="1" dirty="0" err="1" smtClean="0"/>
              <a:t>створюється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подібно</a:t>
            </a:r>
            <a:r>
              <a:rPr lang="ru-RU" sz="2000" b="1" dirty="0" smtClean="0"/>
              <a:t> звуку </a:t>
            </a:r>
            <a:r>
              <a:rPr lang="ru-RU" sz="2000" b="1" dirty="0" err="1" smtClean="0"/>
              <a:t>високого</a:t>
            </a:r>
            <a:r>
              <a:rPr lang="ru-RU" sz="2000" b="1" dirty="0" smtClean="0"/>
              <a:t> тону на </a:t>
            </a:r>
            <a:r>
              <a:rPr lang="ru-RU" sz="2000" b="1" dirty="0" err="1" smtClean="0"/>
              <a:t>вістря</a:t>
            </a:r>
            <a:r>
              <a:rPr lang="ru-RU" sz="2000" b="1" dirty="0" smtClean="0"/>
              <a:t> ножа, коли на </a:t>
            </a:r>
            <a:r>
              <a:rPr lang="ru-RU" sz="2000" b="1" dirty="0" err="1" smtClean="0"/>
              <a:t>нього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потрапляє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потік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повітря</a:t>
            </a:r>
            <a:r>
              <a:rPr lang="ru-RU" sz="2000" b="1" dirty="0" smtClean="0"/>
              <a:t>. Роль такого </a:t>
            </a:r>
            <a:r>
              <a:rPr lang="ru-RU" sz="2000" b="1" dirty="0" err="1" smtClean="0"/>
              <a:t>вістря</a:t>
            </a:r>
            <a:r>
              <a:rPr lang="ru-RU" sz="2000" b="1" dirty="0" smtClean="0"/>
              <a:t> в свистку </a:t>
            </a:r>
            <a:r>
              <a:rPr lang="ru-RU" sz="2000" b="1" dirty="0" err="1" smtClean="0"/>
              <a:t>Гальтона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грає</a:t>
            </a:r>
            <a:r>
              <a:rPr lang="ru-RU" sz="2000" b="1" dirty="0" smtClean="0"/>
              <a:t> «губа» в </a:t>
            </a:r>
            <a:r>
              <a:rPr lang="ru-RU" sz="2000" b="1" dirty="0" err="1" smtClean="0"/>
              <a:t>маленькій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циліндричній</a:t>
            </a:r>
            <a:r>
              <a:rPr lang="ru-RU" sz="2000" b="1" dirty="0" smtClean="0"/>
              <a:t> </a:t>
            </a:r>
            <a:r>
              <a:rPr lang="ru-RU" sz="2000" b="1" dirty="0" err="1" smtClean="0"/>
              <a:t>резонансній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порожнині</a:t>
            </a:r>
            <a:r>
              <a:rPr lang="ru-RU" sz="2000" b="1" dirty="0" smtClean="0"/>
              <a:t>. Газ,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пропускається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високим</a:t>
            </a:r>
            <a:r>
              <a:rPr lang="ru-RU" sz="2000" b="1" dirty="0" smtClean="0"/>
              <a:t> </a:t>
            </a:r>
            <a:r>
              <a:rPr lang="ru-RU" sz="2000" b="1" dirty="0" err="1" smtClean="0"/>
              <a:t>тиском</a:t>
            </a:r>
            <a:r>
              <a:rPr lang="ru-RU" sz="2000" b="1" dirty="0" smtClean="0"/>
              <a:t> через </a:t>
            </a:r>
            <a:r>
              <a:rPr lang="ru-RU" sz="2000" b="1" dirty="0" err="1" smtClean="0"/>
              <a:t>порожнистий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циліндр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ударяється</a:t>
            </a:r>
            <a:r>
              <a:rPr lang="ru-RU" sz="2000" b="1" dirty="0" smtClean="0"/>
              <a:t> до </a:t>
            </a:r>
            <a:r>
              <a:rPr lang="ru-RU" sz="2000" b="1" dirty="0" err="1" smtClean="0"/>
              <a:t>цієї</a:t>
            </a:r>
            <a:r>
              <a:rPr lang="ru-RU" sz="2000" b="1" dirty="0" smtClean="0"/>
              <a:t> «губи»; </a:t>
            </a:r>
            <a:r>
              <a:rPr lang="ru-RU" sz="2000" b="1" dirty="0" err="1" smtClean="0"/>
              <a:t>виникають</a:t>
            </a:r>
            <a:r>
              <a:rPr lang="ru-RU" sz="2000" b="1" dirty="0" smtClean="0"/>
              <a:t> </a:t>
            </a:r>
            <a:r>
              <a:rPr lang="ru-RU" sz="2000" b="1" dirty="0" err="1" smtClean="0"/>
              <a:t>коливання</a:t>
            </a:r>
            <a:r>
              <a:rPr lang="ru-RU" sz="2000" b="1" dirty="0" smtClean="0"/>
              <a:t>, частота </a:t>
            </a:r>
            <a:r>
              <a:rPr lang="ru-RU" sz="2000" b="1" dirty="0" err="1" smtClean="0"/>
              <a:t>яких</a:t>
            </a:r>
            <a:r>
              <a:rPr lang="ru-RU" sz="2000" b="1" dirty="0" smtClean="0"/>
              <a:t> (вона становить </a:t>
            </a:r>
            <a:r>
              <a:rPr lang="ru-RU" sz="2000" b="1" dirty="0" err="1" smtClean="0"/>
              <a:t>близько</a:t>
            </a:r>
            <a:r>
              <a:rPr lang="ru-RU" sz="2000" b="1" dirty="0" smtClean="0"/>
              <a:t> 170 кГц) </a:t>
            </a:r>
            <a:r>
              <a:rPr lang="ru-RU" sz="2000" b="1" dirty="0" err="1" smtClean="0"/>
              <a:t>визначається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розмірами</a:t>
            </a:r>
            <a:r>
              <a:rPr lang="ru-RU" sz="2000" b="1" dirty="0" smtClean="0"/>
              <a:t> сопла 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губи. </a:t>
            </a:r>
            <a:r>
              <a:rPr lang="ru-RU" sz="2000" b="1" dirty="0" err="1" smtClean="0"/>
              <a:t>Потужність</a:t>
            </a:r>
            <a:r>
              <a:rPr lang="ru-RU" sz="2000" b="1" dirty="0" smtClean="0"/>
              <a:t> свистка </a:t>
            </a:r>
            <a:r>
              <a:rPr lang="ru-RU" sz="2000" b="1" dirty="0" err="1" smtClean="0"/>
              <a:t>Гальтона</a:t>
            </a:r>
            <a:r>
              <a:rPr lang="ru-RU" sz="2000" b="1" dirty="0" smtClean="0"/>
              <a:t> невелика. В основному </a:t>
            </a:r>
            <a:r>
              <a:rPr lang="ru-RU" sz="2000" b="1" dirty="0" err="1" smtClean="0"/>
              <a:t>його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застосовують</a:t>
            </a:r>
            <a:r>
              <a:rPr lang="ru-RU" sz="2000" b="1" dirty="0" smtClean="0"/>
              <a:t> для </a:t>
            </a:r>
            <a:r>
              <a:rPr lang="ru-RU" sz="2000" b="1" dirty="0" err="1" smtClean="0"/>
              <a:t>подачі</a:t>
            </a:r>
            <a:r>
              <a:rPr lang="ru-RU" sz="2000" b="1" dirty="0" smtClean="0"/>
              <a:t> команд при </a:t>
            </a:r>
            <a:r>
              <a:rPr lang="ru-RU" sz="2000" b="1" dirty="0" err="1" smtClean="0"/>
              <a:t>дресируванні</a:t>
            </a:r>
            <a:r>
              <a:rPr lang="ru-RU" sz="2000" b="1" dirty="0" smtClean="0"/>
              <a:t> собак.</a:t>
            </a:r>
            <a:endParaRPr lang="ru-RU" sz="2000" dirty="0"/>
          </a:p>
        </p:txBody>
      </p:sp>
      <p:pic>
        <p:nvPicPr>
          <p:cNvPr id="8" name="Рисунок 7" descr="завантаження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4643446"/>
            <a:ext cx="4857784" cy="1973475"/>
          </a:xfrm>
          <a:prstGeom prst="rect">
            <a:avLst/>
          </a:prstGeom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7158" y="214290"/>
            <a:ext cx="32147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Сирена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928670"/>
            <a:ext cx="892971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/>
              <a:t>Інший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різновид</a:t>
            </a:r>
            <a:r>
              <a:rPr lang="ru-RU" sz="2000" dirty="0" smtClean="0"/>
              <a:t> </a:t>
            </a:r>
            <a:r>
              <a:rPr lang="ru-RU" sz="2000" dirty="0" err="1" smtClean="0"/>
              <a:t>механічних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джерел</a:t>
            </a:r>
            <a:r>
              <a:rPr lang="ru-RU" sz="2000" dirty="0" smtClean="0"/>
              <a:t> ультразвуку — сирена. Вона </a:t>
            </a:r>
            <a:r>
              <a:rPr lang="ru-RU" sz="2000" dirty="0" err="1" smtClean="0"/>
              <a:t>володіє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відносно</a:t>
            </a:r>
            <a:r>
              <a:rPr lang="ru-RU" sz="2000" dirty="0" smtClean="0"/>
              <a:t> великою </a:t>
            </a:r>
            <a:r>
              <a:rPr lang="ru-RU" sz="2000" dirty="0" err="1" smtClean="0"/>
              <a:t>потужністю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застосовується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міліційних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пожежних</a:t>
            </a:r>
            <a:r>
              <a:rPr lang="ru-RU" sz="2000" dirty="0" smtClean="0"/>
              <a:t> машинах. </a:t>
            </a:r>
            <a:r>
              <a:rPr lang="ru-RU" sz="2000" dirty="0" err="1" smtClean="0"/>
              <a:t>Всі</a:t>
            </a:r>
            <a:r>
              <a:rPr lang="ru-RU" sz="2000" dirty="0" smtClean="0"/>
              <a:t> </a:t>
            </a:r>
            <a:r>
              <a:rPr lang="ru-RU" sz="2000" dirty="0" err="1" smtClean="0"/>
              <a:t>ротаційні</a:t>
            </a:r>
            <a:r>
              <a:rPr lang="ru-RU" sz="2000" dirty="0" smtClean="0"/>
              <a:t> сирени </a:t>
            </a:r>
            <a:r>
              <a:rPr lang="ru-RU" sz="2000" dirty="0" err="1" smtClean="0"/>
              <a:t>складаються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камери</a:t>
            </a:r>
            <a:r>
              <a:rPr lang="ru-RU" sz="2000" dirty="0" smtClean="0"/>
              <a:t>, </a:t>
            </a:r>
            <a:r>
              <a:rPr lang="ru-RU" sz="2000" dirty="0" err="1" smtClean="0"/>
              <a:t>закритої</a:t>
            </a:r>
            <a:r>
              <a:rPr lang="ru-RU" sz="2000" dirty="0" smtClean="0"/>
              <a:t> </a:t>
            </a:r>
            <a:r>
              <a:rPr lang="ru-RU" sz="2000" dirty="0" err="1" smtClean="0"/>
              <a:t>зверху</a:t>
            </a:r>
            <a:r>
              <a:rPr lang="ru-RU" sz="2000" dirty="0" smtClean="0"/>
              <a:t> диском (статором), в </a:t>
            </a:r>
            <a:r>
              <a:rPr lang="ru-RU" sz="2000" dirty="0" err="1" smtClean="0"/>
              <a:t>якому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зроблено</a:t>
            </a:r>
            <a:r>
              <a:rPr lang="ru-RU" sz="2000" dirty="0" smtClean="0"/>
              <a:t> </a:t>
            </a:r>
            <a:r>
              <a:rPr lang="ru-RU" sz="2000" dirty="0" err="1" smtClean="0"/>
              <a:t>велику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отворів</a:t>
            </a:r>
            <a:r>
              <a:rPr lang="ru-RU" sz="2000" dirty="0" smtClean="0"/>
              <a:t>. </a:t>
            </a:r>
            <a:r>
              <a:rPr lang="ru-RU" sz="2000" dirty="0" err="1" smtClean="0"/>
              <a:t>Стільки</a:t>
            </a:r>
            <a:r>
              <a:rPr lang="ru-RU" sz="2000" dirty="0" smtClean="0"/>
              <a:t> ж </a:t>
            </a:r>
            <a:r>
              <a:rPr lang="ru-RU" sz="2000" dirty="0" err="1" smtClean="0"/>
              <a:t>отворів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обертається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усередині</a:t>
            </a:r>
            <a:r>
              <a:rPr lang="ru-RU" sz="2000" dirty="0" smtClean="0"/>
              <a:t> </a:t>
            </a:r>
            <a:r>
              <a:rPr lang="ru-RU" sz="2000" dirty="0" err="1" smtClean="0"/>
              <a:t>камери</a:t>
            </a:r>
            <a:r>
              <a:rPr lang="ru-RU" sz="2000" dirty="0" smtClean="0"/>
              <a:t> диску — </a:t>
            </a:r>
            <a:r>
              <a:rPr lang="ru-RU" sz="2000" dirty="0" err="1" smtClean="0"/>
              <a:t>роторі</a:t>
            </a:r>
            <a:r>
              <a:rPr lang="ru-RU" sz="2000" dirty="0" smtClean="0"/>
              <a:t>. При </a:t>
            </a:r>
            <a:r>
              <a:rPr lang="ru-RU" sz="2000" dirty="0" err="1" smtClean="0"/>
              <a:t>обертанні</a:t>
            </a:r>
            <a:r>
              <a:rPr lang="ru-RU" sz="2000" dirty="0" smtClean="0"/>
              <a:t> ротора </a:t>
            </a:r>
            <a:r>
              <a:rPr lang="ru-RU" sz="2000" dirty="0" err="1" smtClean="0"/>
              <a:t>положення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отворів</a:t>
            </a:r>
            <a:r>
              <a:rPr lang="ru-RU" sz="2000" dirty="0" smtClean="0"/>
              <a:t> в </a:t>
            </a:r>
            <a:r>
              <a:rPr lang="ru-RU" sz="2000" dirty="0" err="1" smtClean="0"/>
              <a:t>ньому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періодично</a:t>
            </a:r>
            <a:r>
              <a:rPr lang="ru-RU" sz="2000" dirty="0" smtClean="0"/>
              <a:t> </a:t>
            </a:r>
            <a:r>
              <a:rPr lang="ru-RU" sz="2000" dirty="0" err="1" smtClean="0"/>
              <a:t>збігається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положенням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отворів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статорі</a:t>
            </a:r>
            <a:r>
              <a:rPr lang="ru-RU" sz="2000" dirty="0" smtClean="0"/>
              <a:t>. У камеру </a:t>
            </a:r>
            <a:r>
              <a:rPr lang="ru-RU" sz="2000" dirty="0" err="1" smtClean="0"/>
              <a:t>безперервно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стисле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</a:t>
            </a:r>
            <a:r>
              <a:rPr lang="ru-RU" sz="2000" dirty="0" smtClean="0"/>
              <a:t>, </a:t>
            </a:r>
            <a:r>
              <a:rPr lang="ru-RU" sz="2000" dirty="0" err="1" smtClean="0"/>
              <a:t>який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виривається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неї</a:t>
            </a:r>
            <a:r>
              <a:rPr lang="ru-RU" sz="2000" dirty="0" smtClean="0"/>
              <a:t> в </a:t>
            </a:r>
            <a:r>
              <a:rPr lang="ru-RU" sz="2000" dirty="0" err="1" smtClean="0"/>
              <a:t>ті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короткі</a:t>
            </a:r>
            <a:r>
              <a:rPr lang="ru-RU" sz="2000" dirty="0" smtClean="0"/>
              <a:t> </a:t>
            </a:r>
            <a:r>
              <a:rPr lang="ru-RU" sz="2000" dirty="0" err="1" smtClean="0"/>
              <a:t>миті</a:t>
            </a:r>
            <a:r>
              <a:rPr lang="ru-RU" sz="2000" dirty="0" smtClean="0"/>
              <a:t>, коли отвори на </a:t>
            </a:r>
            <a:r>
              <a:rPr lang="ru-RU" sz="2000" dirty="0" err="1" smtClean="0"/>
              <a:t>роторі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статорі</a:t>
            </a:r>
            <a:r>
              <a:rPr lang="ru-RU" sz="2000" dirty="0" smtClean="0"/>
              <a:t> </a:t>
            </a:r>
            <a:r>
              <a:rPr lang="ru-RU" sz="2000" dirty="0" err="1" smtClean="0"/>
              <a:t>збігаються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Основне</a:t>
            </a:r>
            <a:r>
              <a:rPr lang="ru-RU" sz="2000" dirty="0" smtClean="0"/>
              <a:t> </a:t>
            </a:r>
            <a:r>
              <a:rPr lang="ru-RU" sz="2000" dirty="0" err="1" smtClean="0"/>
              <a:t>завдання</a:t>
            </a:r>
            <a:r>
              <a:rPr lang="ru-RU" sz="2000" dirty="0" smtClean="0"/>
              <a:t> при </a:t>
            </a:r>
            <a:r>
              <a:rPr lang="ru-RU" sz="2000" dirty="0" err="1" smtClean="0"/>
              <a:t>виготовленні</a:t>
            </a:r>
            <a:r>
              <a:rPr lang="ru-RU" sz="2000" dirty="0" smtClean="0"/>
              <a:t> сирен — </a:t>
            </a:r>
            <a:r>
              <a:rPr lang="ru-RU" sz="2000" dirty="0" err="1" smtClean="0"/>
              <a:t>це</a:t>
            </a:r>
            <a:r>
              <a:rPr lang="ru-RU" sz="2000" dirty="0" smtClean="0"/>
              <a:t>, </a:t>
            </a:r>
            <a:r>
              <a:rPr lang="ru-RU" sz="2000" dirty="0" err="1" smtClean="0"/>
              <a:t>по-перше</a:t>
            </a:r>
            <a:r>
              <a:rPr lang="ru-RU" sz="2000" dirty="0" smtClean="0"/>
              <a:t>, </a:t>
            </a:r>
            <a:r>
              <a:rPr lang="ru-RU" sz="2000" dirty="0" err="1" smtClean="0"/>
              <a:t>зробити</a:t>
            </a:r>
            <a:r>
              <a:rPr lang="ru-RU" sz="2000" dirty="0" smtClean="0"/>
              <a:t> </a:t>
            </a:r>
            <a:r>
              <a:rPr lang="ru-RU" sz="2000" dirty="0" err="1" smtClean="0"/>
              <a:t>якомога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більше</a:t>
            </a:r>
            <a:r>
              <a:rPr lang="ru-RU" sz="2000" dirty="0" smtClean="0"/>
              <a:t> </a:t>
            </a:r>
            <a:r>
              <a:rPr lang="ru-RU" sz="2000" dirty="0" err="1" smtClean="0"/>
              <a:t>отворів</a:t>
            </a:r>
            <a:r>
              <a:rPr lang="ru-RU" sz="2000" dirty="0" smtClean="0"/>
              <a:t> в </a:t>
            </a:r>
            <a:r>
              <a:rPr lang="ru-RU" sz="2000" dirty="0" err="1" smtClean="0"/>
              <a:t>роторі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, </a:t>
            </a:r>
            <a:r>
              <a:rPr lang="ru-RU" sz="2000" dirty="0" err="1" smtClean="0"/>
              <a:t>по-друге</a:t>
            </a:r>
            <a:r>
              <a:rPr lang="ru-RU" sz="2000" dirty="0" smtClean="0"/>
              <a:t>, </a:t>
            </a:r>
            <a:r>
              <a:rPr lang="ru-RU" sz="2000" dirty="0" err="1" smtClean="0"/>
              <a:t>досягти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великої</a:t>
            </a:r>
            <a:r>
              <a:rPr lang="ru-RU" sz="2000" dirty="0" smtClean="0"/>
              <a:t> </a:t>
            </a:r>
            <a:r>
              <a:rPr lang="ru-RU" sz="2000" dirty="0" err="1" smtClean="0"/>
              <a:t>швидкості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обертання</a:t>
            </a:r>
            <a:r>
              <a:rPr lang="ru-RU" sz="2000" dirty="0" smtClean="0"/>
              <a:t>. </a:t>
            </a:r>
            <a:r>
              <a:rPr lang="ru-RU" sz="2000" dirty="0" err="1" smtClean="0"/>
              <a:t>Проте</a:t>
            </a:r>
            <a:r>
              <a:rPr lang="ru-RU" sz="2000" dirty="0" smtClean="0"/>
              <a:t> практично </a:t>
            </a:r>
            <a:r>
              <a:rPr lang="ru-RU" sz="2000" dirty="0" err="1" smtClean="0"/>
              <a:t>виконати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ці</a:t>
            </a:r>
            <a:r>
              <a:rPr lang="ru-RU" sz="2000" dirty="0" smtClean="0"/>
              <a:t> </a:t>
            </a:r>
            <a:r>
              <a:rPr lang="ru-RU" sz="2000" dirty="0" err="1" smtClean="0"/>
              <a:t>обидві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вимоги</a:t>
            </a:r>
            <a:r>
              <a:rPr lang="ru-RU" sz="2000" dirty="0" smtClean="0"/>
              <a:t> </a:t>
            </a:r>
            <a:r>
              <a:rPr lang="ru-RU" sz="2000" dirty="0" err="1" smtClean="0"/>
              <a:t>дуже</a:t>
            </a:r>
            <a:r>
              <a:rPr lang="ru-RU" sz="2000" dirty="0" smtClean="0"/>
              <a:t> </a:t>
            </a:r>
            <a:r>
              <a:rPr lang="ru-RU" sz="2000" dirty="0" err="1" smtClean="0"/>
              <a:t>важко</a:t>
            </a:r>
            <a:r>
              <a:rPr lang="ru-RU" sz="2000" dirty="0" smtClean="0"/>
              <a:t>.</a:t>
            </a:r>
          </a:p>
          <a:p>
            <a:endParaRPr lang="ru-RU" dirty="0"/>
          </a:p>
        </p:txBody>
      </p:sp>
      <p:pic>
        <p:nvPicPr>
          <p:cNvPr id="13" name="Рисунок 12" descr="86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4286232"/>
            <a:ext cx="2571768" cy="2571768"/>
          </a:xfrm>
          <a:prstGeom prst="rect">
            <a:avLst/>
          </a:prstGeom>
        </p:spPr>
      </p:pic>
      <p:pic>
        <p:nvPicPr>
          <p:cNvPr id="14" name="Рисунок 13" descr="images (6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670" y="4786322"/>
            <a:ext cx="2466975" cy="1847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34" y="714356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600" dirty="0" err="1" smtClean="0"/>
              <a:t>Застосування</a:t>
            </a:r>
            <a:r>
              <a:rPr lang="ru-RU" sz="3600" dirty="0" smtClean="0"/>
              <a:t> ультразвуку в </a:t>
            </a:r>
            <a:r>
              <a:rPr lang="ru-RU" sz="3600" dirty="0" err="1" smtClean="0"/>
              <a:t>біології</a:t>
            </a:r>
            <a:endParaRPr lang="ru-RU" sz="3600" dirty="0" smtClean="0"/>
          </a:p>
          <a:p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1500174"/>
            <a:ext cx="85725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err="1" smtClean="0"/>
              <a:t>Здатність</a:t>
            </a:r>
            <a:r>
              <a:rPr lang="ru-RU" sz="2200" dirty="0" smtClean="0"/>
              <a:t> ультразвуку </a:t>
            </a:r>
            <a:r>
              <a:rPr lang="ru-RU" sz="2200" dirty="0" err="1" smtClean="0"/>
              <a:t>розривати</a:t>
            </a:r>
            <a:r>
              <a:rPr lang="ru-RU" sz="2200" dirty="0" smtClean="0"/>
              <a:t> </a:t>
            </a:r>
            <a:r>
              <a:rPr lang="ru-RU" sz="2200" dirty="0" err="1" smtClean="0"/>
              <a:t>оболонки</a:t>
            </a:r>
            <a:r>
              <a:rPr lang="ru-RU" sz="2200" dirty="0" smtClean="0"/>
              <a:t> </a:t>
            </a:r>
            <a:r>
              <a:rPr lang="ru-RU" sz="2200" dirty="0" err="1" smtClean="0"/>
              <a:t>клітин</a:t>
            </a:r>
            <a:r>
              <a:rPr lang="ru-RU" sz="2200" dirty="0" smtClean="0"/>
              <a:t> </a:t>
            </a:r>
            <a:r>
              <a:rPr lang="ru-RU" sz="2200" dirty="0" err="1" smtClean="0"/>
              <a:t>знайшла</a:t>
            </a:r>
            <a:r>
              <a:rPr lang="ru-RU" sz="2200" dirty="0" smtClean="0"/>
              <a:t> </a:t>
            </a:r>
            <a:r>
              <a:rPr lang="ru-RU" sz="2200" dirty="0" err="1" smtClean="0"/>
              <a:t>застосування</a:t>
            </a:r>
            <a:r>
              <a:rPr lang="ru-RU" sz="2200" dirty="0" smtClean="0"/>
              <a:t> в </a:t>
            </a:r>
            <a:r>
              <a:rPr lang="ru-RU" sz="2200" dirty="0" err="1" smtClean="0"/>
              <a:t>біологічних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дослідженнях</a:t>
            </a:r>
            <a:r>
              <a:rPr lang="ru-RU" sz="2200" dirty="0" smtClean="0"/>
              <a:t>, </a:t>
            </a:r>
            <a:r>
              <a:rPr lang="ru-RU" sz="2200" dirty="0" err="1" smtClean="0"/>
              <a:t>наприклад</a:t>
            </a:r>
            <a:r>
              <a:rPr lang="ru-RU" sz="2200" dirty="0" smtClean="0"/>
              <a:t>, при </a:t>
            </a:r>
            <a:r>
              <a:rPr lang="ru-RU" sz="2200" dirty="0" err="1" smtClean="0"/>
              <a:t>необхідності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відокремити</a:t>
            </a:r>
            <a:r>
              <a:rPr lang="ru-RU" sz="2200" dirty="0" smtClean="0"/>
              <a:t> </a:t>
            </a:r>
            <a:r>
              <a:rPr lang="ru-RU" sz="2200" dirty="0" err="1" smtClean="0"/>
              <a:t>клітину</a:t>
            </a:r>
            <a:r>
              <a:rPr lang="ru-RU" sz="2200" dirty="0" smtClean="0"/>
              <a:t> </a:t>
            </a:r>
            <a:r>
              <a:rPr lang="ru-RU" sz="2200" dirty="0" err="1" smtClean="0"/>
              <a:t>від</a:t>
            </a:r>
            <a:r>
              <a:rPr lang="ru-RU" sz="2200" dirty="0" smtClean="0"/>
              <a:t> </a:t>
            </a:r>
            <a:r>
              <a:rPr lang="ru-RU" sz="2200" dirty="0" err="1" smtClean="0"/>
              <a:t>ферментів</a:t>
            </a:r>
            <a:r>
              <a:rPr lang="ru-RU" sz="2200" dirty="0" smtClean="0"/>
              <a:t>. Ультразвук </a:t>
            </a:r>
            <a:r>
              <a:rPr lang="ru-RU" sz="2200" dirty="0" err="1" smtClean="0"/>
              <a:t>використовується</a:t>
            </a:r>
            <a:r>
              <a:rPr lang="ru-RU" sz="2200" dirty="0" smtClean="0"/>
              <a:t> </a:t>
            </a:r>
            <a:r>
              <a:rPr lang="ru-RU" sz="2200" dirty="0" err="1" smtClean="0"/>
              <a:t>також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руйнування</a:t>
            </a:r>
            <a:r>
              <a:rPr lang="ru-RU" sz="2200" dirty="0" smtClean="0"/>
              <a:t> таких </a:t>
            </a:r>
            <a:r>
              <a:rPr lang="ru-RU" sz="2200" dirty="0" err="1" smtClean="0"/>
              <a:t>внутрішньоклітинних</a:t>
            </a:r>
            <a:r>
              <a:rPr lang="ru-RU" sz="2200" dirty="0" smtClean="0"/>
              <a:t> структур, як </a:t>
            </a:r>
            <a:r>
              <a:rPr lang="ru-RU" sz="2200" dirty="0" err="1" smtClean="0"/>
              <a:t>мітохондрії</a:t>
            </a:r>
            <a:r>
              <a:rPr lang="ru-RU" sz="2200" dirty="0" smtClean="0"/>
              <a:t> </a:t>
            </a:r>
            <a:r>
              <a:rPr lang="ru-RU" sz="2200" dirty="0" err="1" smtClean="0"/>
              <a:t>і</a:t>
            </a:r>
            <a:r>
              <a:rPr lang="ru-RU" sz="2200" dirty="0" smtClean="0"/>
              <a:t> </a:t>
            </a:r>
            <a:r>
              <a:rPr lang="ru-RU" sz="2200" dirty="0" err="1" smtClean="0"/>
              <a:t>хлоропласти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метою </a:t>
            </a:r>
            <a:r>
              <a:rPr lang="ru-RU" sz="2200" dirty="0" err="1" smtClean="0"/>
              <a:t>вивчення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взаємозв'язку</a:t>
            </a:r>
            <a:r>
              <a:rPr lang="ru-RU" sz="2200" dirty="0" smtClean="0"/>
              <a:t> </a:t>
            </a:r>
            <a:r>
              <a:rPr lang="ru-RU" sz="2200" dirty="0" err="1" smtClean="0"/>
              <a:t>між</a:t>
            </a:r>
            <a:r>
              <a:rPr lang="ru-RU" sz="2200" dirty="0" smtClean="0"/>
              <a:t> </a:t>
            </a:r>
            <a:r>
              <a:rPr lang="ru-RU" sz="2200" dirty="0" err="1" smtClean="0"/>
              <a:t>їх</a:t>
            </a:r>
            <a:r>
              <a:rPr lang="ru-RU" sz="2200" dirty="0" smtClean="0"/>
              <a:t> структурою та </a:t>
            </a:r>
            <a:r>
              <a:rPr lang="ru-RU" sz="2200" dirty="0" err="1" smtClean="0"/>
              <a:t>функціями</a:t>
            </a:r>
            <a:r>
              <a:rPr lang="ru-RU" sz="2200" dirty="0" smtClean="0"/>
              <a:t>. </a:t>
            </a:r>
            <a:r>
              <a:rPr lang="ru-RU" sz="2200" dirty="0" err="1" smtClean="0"/>
              <a:t>Інше</a:t>
            </a:r>
            <a:r>
              <a:rPr lang="ru-RU" sz="2200" dirty="0" smtClean="0"/>
              <a:t> </a:t>
            </a:r>
            <a:r>
              <a:rPr lang="ru-RU" sz="2200" dirty="0" err="1" smtClean="0"/>
              <a:t>застосування</a:t>
            </a:r>
            <a:r>
              <a:rPr lang="ru-RU" sz="2200" dirty="0" smtClean="0"/>
              <a:t> ультразвуку в </a:t>
            </a:r>
            <a:r>
              <a:rPr lang="ru-RU" sz="2200" dirty="0" err="1" smtClean="0"/>
              <a:t>біології</a:t>
            </a:r>
            <a:r>
              <a:rPr lang="ru-RU" sz="2200" dirty="0" smtClean="0"/>
              <a:t> </a:t>
            </a:r>
            <a:r>
              <a:rPr lang="ru-RU" sz="2200" dirty="0" err="1" smtClean="0"/>
              <a:t>пов'язана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</a:t>
            </a:r>
            <a:r>
              <a:rPr lang="ru-RU" sz="2200" dirty="0" err="1" smtClean="0"/>
              <a:t>його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здатністю</a:t>
            </a:r>
            <a:r>
              <a:rPr lang="ru-RU" sz="2200" dirty="0" smtClean="0"/>
              <a:t> </a:t>
            </a:r>
            <a:r>
              <a:rPr lang="ru-RU" sz="2200" dirty="0" err="1" smtClean="0"/>
              <a:t>викликати</a:t>
            </a:r>
            <a:r>
              <a:rPr lang="ru-RU" sz="2200" dirty="0" smtClean="0"/>
              <a:t> </a:t>
            </a:r>
            <a:r>
              <a:rPr lang="ru-RU" sz="2200" dirty="0" err="1" smtClean="0"/>
              <a:t>мутації</a:t>
            </a:r>
            <a:r>
              <a:rPr lang="ru-RU" sz="2200" dirty="0" smtClean="0"/>
              <a:t>. </a:t>
            </a:r>
            <a:r>
              <a:rPr lang="ru-RU" sz="2200" dirty="0" err="1" smtClean="0"/>
              <a:t>Дослідження</a:t>
            </a:r>
            <a:r>
              <a:rPr lang="ru-RU" sz="2200" dirty="0" smtClean="0"/>
              <a:t>, </a:t>
            </a:r>
            <a:r>
              <a:rPr lang="ru-RU" sz="2200" dirty="0" err="1" smtClean="0"/>
              <a:t>проведені</a:t>
            </a:r>
            <a:r>
              <a:rPr lang="ru-RU" sz="2200" dirty="0" smtClean="0"/>
              <a:t> в </a:t>
            </a:r>
            <a:r>
              <a:rPr lang="ru-RU" sz="2200" dirty="0" err="1" smtClean="0"/>
              <a:t>Оксфорді</a:t>
            </a:r>
            <a:r>
              <a:rPr lang="ru-RU" sz="2200" dirty="0" smtClean="0"/>
              <a:t>, показали, </a:t>
            </a:r>
            <a:r>
              <a:rPr lang="ru-RU" sz="2200" dirty="0" err="1" smtClean="0"/>
              <a:t>що</a:t>
            </a:r>
            <a:r>
              <a:rPr lang="ru-RU" sz="2200" dirty="0" smtClean="0"/>
              <a:t> ультразвук </a:t>
            </a:r>
            <a:r>
              <a:rPr lang="ru-RU" sz="2200" dirty="0" err="1" smtClean="0"/>
              <a:t>навіть</a:t>
            </a:r>
            <a:r>
              <a:rPr lang="ru-RU" sz="2200" dirty="0" smtClean="0"/>
              <a:t> </a:t>
            </a:r>
            <a:r>
              <a:rPr lang="ru-RU" sz="2200" dirty="0" err="1" smtClean="0"/>
              <a:t>малої</a:t>
            </a:r>
            <a:r>
              <a:rPr lang="ru-RU" sz="2200" dirty="0" smtClean="0"/>
              <a:t> </a:t>
            </a:r>
            <a:r>
              <a:rPr lang="ru-RU" sz="2200" dirty="0" err="1" smtClean="0"/>
              <a:t>інтенсивності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може</a:t>
            </a:r>
            <a:r>
              <a:rPr lang="ru-RU" sz="2200" dirty="0" smtClean="0"/>
              <a:t> </a:t>
            </a:r>
            <a:r>
              <a:rPr lang="ru-RU" sz="2200" dirty="0" err="1" smtClean="0"/>
              <a:t>пошкодити</a:t>
            </a:r>
            <a:r>
              <a:rPr lang="ru-RU" sz="2200" dirty="0" smtClean="0"/>
              <a:t> молекулу ДНК. </a:t>
            </a:r>
            <a:r>
              <a:rPr lang="ru-RU" sz="2200" dirty="0" err="1" smtClean="0"/>
              <a:t>Штучне</a:t>
            </a:r>
            <a:r>
              <a:rPr lang="ru-RU" sz="2200" dirty="0" smtClean="0"/>
              <a:t> </a:t>
            </a:r>
            <a:r>
              <a:rPr lang="ru-RU" sz="2200" dirty="0" err="1" smtClean="0"/>
              <a:t>цілеспрямоване</a:t>
            </a:r>
            <a:r>
              <a:rPr lang="ru-RU" sz="2200" dirty="0" smtClean="0"/>
              <a:t> </a:t>
            </a:r>
            <a:r>
              <a:rPr lang="ru-RU" sz="2200" dirty="0" err="1" smtClean="0"/>
              <a:t>створення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мутацій</a:t>
            </a:r>
            <a:r>
              <a:rPr lang="ru-RU" sz="2200" dirty="0" smtClean="0"/>
              <a:t> </a:t>
            </a:r>
            <a:r>
              <a:rPr lang="ru-RU" sz="2200" dirty="0" err="1" smtClean="0"/>
              <a:t>відіграє</a:t>
            </a:r>
            <a:r>
              <a:rPr lang="ru-RU" sz="2200" dirty="0" smtClean="0"/>
              <a:t> </a:t>
            </a:r>
            <a:r>
              <a:rPr lang="ru-RU" sz="2200" dirty="0" err="1" smtClean="0"/>
              <a:t>велику</a:t>
            </a:r>
            <a:r>
              <a:rPr lang="ru-RU" sz="2200" dirty="0" smtClean="0"/>
              <a:t> роль у </a:t>
            </a:r>
            <a:r>
              <a:rPr lang="ru-RU" sz="2200" dirty="0" err="1" smtClean="0"/>
              <a:t>селекції</a:t>
            </a:r>
            <a:r>
              <a:rPr lang="ru-RU" sz="2200" dirty="0" smtClean="0"/>
              <a:t> </a:t>
            </a:r>
            <a:r>
              <a:rPr lang="ru-RU" sz="2200" dirty="0" err="1" smtClean="0"/>
              <a:t>рослин</a:t>
            </a:r>
            <a:r>
              <a:rPr lang="ru-RU" sz="2200" dirty="0" smtClean="0"/>
              <a:t>. Головна </a:t>
            </a:r>
            <a:r>
              <a:rPr lang="ru-RU" sz="2200" dirty="0" err="1" smtClean="0"/>
              <a:t>перевага</a:t>
            </a:r>
            <a:r>
              <a:rPr lang="ru-RU" sz="2200" dirty="0" smtClean="0"/>
              <a:t> ультразвуку перед </a:t>
            </a:r>
            <a:r>
              <a:rPr lang="ru-RU" sz="2200" dirty="0" err="1" smtClean="0"/>
              <a:t>іншими</a:t>
            </a:r>
            <a:r>
              <a:rPr lang="ru-RU" sz="2200" dirty="0" smtClean="0"/>
              <a:t> мутагенами (</a:t>
            </a:r>
            <a:r>
              <a:rPr lang="ru-RU" sz="2200" dirty="0" err="1" smtClean="0"/>
              <a:t>рентгенівські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промені</a:t>
            </a:r>
            <a:r>
              <a:rPr lang="ru-RU" sz="2200" dirty="0" smtClean="0"/>
              <a:t>, </a:t>
            </a:r>
            <a:r>
              <a:rPr lang="ru-RU" sz="2200" dirty="0" err="1" smtClean="0"/>
              <a:t>ультрафіолетові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промені</a:t>
            </a:r>
            <a:r>
              <a:rPr lang="ru-RU" sz="2200" dirty="0" smtClean="0"/>
              <a:t>) </a:t>
            </a:r>
            <a:r>
              <a:rPr lang="ru-RU" sz="2200" dirty="0" err="1" smtClean="0"/>
              <a:t>полягає</a:t>
            </a:r>
            <a:r>
              <a:rPr lang="ru-RU" sz="2200" dirty="0" smtClean="0"/>
              <a:t> в тому,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ним </a:t>
            </a:r>
            <a:r>
              <a:rPr lang="ru-RU" sz="2200" dirty="0" err="1" smtClean="0"/>
              <a:t>надзвичайно</a:t>
            </a:r>
            <a:r>
              <a:rPr lang="ru-RU" sz="2200" dirty="0" smtClean="0"/>
              <a:t> легко </a:t>
            </a:r>
            <a:r>
              <a:rPr lang="ru-RU" sz="2200" dirty="0" err="1" smtClean="0"/>
              <a:t>працювати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theme1.xml><?xml version="1.0" encoding="utf-8"?>
<a:theme xmlns:a="http://schemas.openxmlformats.org/drawingml/2006/main" name="Изящ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хниче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Метро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338</TotalTime>
  <Words>364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9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Изящная</vt:lpstr>
      <vt:lpstr>Солнцестояние</vt:lpstr>
      <vt:lpstr>Обычная</vt:lpstr>
      <vt:lpstr>Городская</vt:lpstr>
      <vt:lpstr>Поток</vt:lpstr>
      <vt:lpstr>Техническая</vt:lpstr>
      <vt:lpstr>Метро</vt:lpstr>
      <vt:lpstr>Апекс</vt:lpstr>
      <vt:lpstr>Аспект</vt:lpstr>
      <vt:lpstr>Використання ультразвку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Застосування ультразвуку в ехолокації </vt:lpstr>
      <vt:lpstr>Дякую за увагу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Робота учнів 11-б класу Путя Михайла і Інкала Сергія</dc:title>
  <dc:creator>Misha</dc:creator>
  <cp:lastModifiedBy>Misha</cp:lastModifiedBy>
  <cp:revision>47</cp:revision>
  <dcterms:created xsi:type="dcterms:W3CDTF">2013-09-26T15:46:07Z</dcterms:created>
  <dcterms:modified xsi:type="dcterms:W3CDTF">2013-12-03T20:37:08Z</dcterms:modified>
</cp:coreProperties>
</file>