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8" r:id="rId4"/>
    <p:sldId id="258" r:id="rId5"/>
    <p:sldId id="264" r:id="rId6"/>
    <p:sldId id="259" r:id="rId7"/>
    <p:sldId id="275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2E9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33400"/>
            <a:ext cx="6372200" cy="2868168"/>
          </a:xfrm>
        </p:spPr>
        <p:txBody>
          <a:bodyPr/>
          <a:lstStyle/>
          <a:p>
            <a:pPr algn="ctr"/>
            <a:r>
              <a:rPr lang="ru-RU" sz="6000" dirty="0" err="1" smtClean="0">
                <a:latin typeface="Constantia" pitchFamily="18" charset="0"/>
              </a:rPr>
              <a:t>Електричний</a:t>
            </a:r>
            <a:r>
              <a:rPr lang="ru-RU" sz="6000" dirty="0" smtClean="0">
                <a:latin typeface="Constantia" pitchFamily="18" charset="0"/>
              </a:rPr>
              <a:t> струм в газах</a:t>
            </a:r>
            <a:endParaRPr lang="ru-RU" sz="6000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97152"/>
            <a:ext cx="4427984" cy="20608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Підготувала</a:t>
            </a:r>
            <a:endParaRPr lang="ru-RU" sz="28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Учениця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11-Б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28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Криворізькоі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гімназіі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№49</a:t>
            </a:r>
          </a:p>
          <a:p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Махіна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Марія</a:t>
            </a:r>
            <a:endParaRPr lang="ru-RU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est\Desktop\0011-011-Dugovoj-razrj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232248" cy="583307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/>
              <a:t>Тліючий</a:t>
            </a:r>
            <a:r>
              <a:rPr lang="ru-RU" sz="6000" dirty="0" smtClean="0"/>
              <a:t> </a:t>
            </a:r>
            <a:r>
              <a:rPr lang="ru-RU" sz="6000" dirty="0" err="1" smtClean="0"/>
              <a:t>розряд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Тліючий розряд спостерігається тільки при низьких тисках.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  Тліючий розряд широко використовується в багатьох областях техніки, але найактивніше — у виготовленні світних трубок для реклам, ламп денного світла і при напилюванні металів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/>
              <a:t>Використання</a:t>
            </a:r>
            <a:endParaRPr lang="ru-RU" sz="5400" dirty="0"/>
          </a:p>
        </p:txBody>
      </p:sp>
      <p:pic>
        <p:nvPicPr>
          <p:cNvPr id="22530" name="Picture 2" descr="http://www.experthow.com/wp-content/uploads/2010/12/fluorescent-lights-rep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3970412" cy="2852936"/>
          </a:xfrm>
          <a:prstGeom prst="rect">
            <a:avLst/>
          </a:prstGeom>
          <a:noFill/>
        </p:spPr>
      </p:pic>
      <p:pic>
        <p:nvPicPr>
          <p:cNvPr id="5" name="Picture 5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347095" cy="241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SC00539"/>
          <p:cNvPicPr>
            <a:picLocks noChangeAspect="1" noChangeArrowheads="1"/>
          </p:cNvPicPr>
          <p:nvPr/>
        </p:nvPicPr>
        <p:blipFill>
          <a:blip r:embed="rId4" cstate="print"/>
          <a:srcRect l="18112" t="22517" b="29221"/>
          <a:stretch>
            <a:fillRect/>
          </a:stretch>
        </p:blipFill>
        <p:spPr bwMode="auto">
          <a:xfrm>
            <a:off x="1475656" y="4365104"/>
            <a:ext cx="568863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Дуговий розряд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7632848" cy="5258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Дуговий розряд виникає між електродами, що контактують між собою, якщо їх почати повільно віддаляти один від одного, коли вони підключені до потужного джерела струму.</a:t>
            </a:r>
          </a:p>
          <a:p>
            <a:pPr>
              <a:buNone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  При виникненні дугового розряду сила струму зростає до сотень амперів, а напруга на розрядному проміжку падає до декількох десятків вольтів.</a:t>
            </a:r>
          </a:p>
          <a:p>
            <a:pPr>
              <a:buNone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Застосування дугового розряду широке й різноманітне.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 smtClean="0"/>
              <a:t>Використання</a:t>
            </a:r>
            <a:endParaRPr lang="ru-RU" sz="5400" dirty="0"/>
          </a:p>
        </p:txBody>
      </p:sp>
      <p:pic>
        <p:nvPicPr>
          <p:cNvPr id="3" name="Picture 5" descr="wel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33571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im2-tub-ua.yandex.net/i?id=269153358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4944"/>
            <a:ext cx="357111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/>
              <a:t>Іскровий</a:t>
            </a:r>
            <a:r>
              <a:rPr lang="ru-RU" sz="6000" dirty="0" smtClean="0"/>
              <a:t> </a:t>
            </a:r>
            <a:r>
              <a:rPr lang="ru-RU" sz="6000" dirty="0" err="1" smtClean="0"/>
              <a:t>розряд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   Іскровий розряд виникає, якщо через газовий проміжок за короткий час протікає обмежена кількість електрики. Цей процес відбувається при великих напругах електричного поля (≈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·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10</a:t>
            </a:r>
            <a:r>
              <a:rPr lang="uk-UA" sz="2800" baseline="30000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 В/м) у газі, тиск якого близький до атмосферного. </a:t>
            </a:r>
          </a:p>
          <a:p>
            <a:pPr>
              <a:buNone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   Іскровий розряд широко застосовується як у техніці , так і на виробництві.</a:t>
            </a:r>
          </a:p>
          <a:p>
            <a:pPr>
              <a:buNone/>
            </a:pPr>
            <a:r>
              <a:rPr lang="uk-UA" dirty="0" smtClean="0"/>
              <a:t>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/>
              <a:t>приклади</a:t>
            </a:r>
            <a:endParaRPr lang="ru-RU" sz="5400" dirty="0"/>
          </a:p>
        </p:txBody>
      </p:sp>
      <p:pic>
        <p:nvPicPr>
          <p:cNvPr id="3" name="Picture 4" descr="701px-Lightnin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5689004" cy="486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err="1" smtClean="0"/>
              <a:t>Коронний</a:t>
            </a:r>
            <a:r>
              <a:rPr lang="ru-RU" sz="5400" dirty="0" smtClean="0"/>
              <a:t> </a:t>
            </a:r>
            <a:r>
              <a:rPr lang="ru-RU" sz="5400" dirty="0" err="1" smtClean="0"/>
              <a:t>розряд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Коронний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розряд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виника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є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при нормальному атмосферному тиску і високих напругах (неоднорідних електричних полях).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 Корона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може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бути позитивною та негативною.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залежить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знака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електрода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на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якому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виникає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розряд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коронізуючого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електрода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).</a:t>
            </a:r>
            <a:endParaRPr lang="uk-UA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Коронний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розряд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широко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використовується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при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очищенні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промислових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газів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домішок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uk-UA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920" y="323624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приклади</a:t>
            </a:r>
            <a:endParaRPr lang="uk-UA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528392" cy="342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36325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89378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316416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Запитання для самоконтролю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провідником</a:t>
            </a:r>
            <a:r>
              <a:rPr lang="ru-RU" dirty="0"/>
              <a:t>?</a:t>
            </a:r>
          </a:p>
          <a:p>
            <a:r>
              <a:rPr lang="ru-RU" dirty="0" err="1"/>
              <a:t>Іонізації</a:t>
            </a:r>
            <a:r>
              <a:rPr lang="ru-RU" dirty="0"/>
              <a:t> газу.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газовий</a:t>
            </a:r>
            <a:r>
              <a:rPr lang="ru-RU" dirty="0"/>
              <a:t> </a:t>
            </a:r>
            <a:r>
              <a:rPr lang="ru-RU" dirty="0" err="1"/>
              <a:t>розряд</a:t>
            </a:r>
            <a:r>
              <a:rPr lang="ru-RU" dirty="0"/>
              <a:t>?</a:t>
            </a:r>
          </a:p>
          <a:p>
            <a:r>
              <a:rPr lang="ru-RU" dirty="0" err="1"/>
              <a:t>Несамостійний</a:t>
            </a:r>
            <a:r>
              <a:rPr lang="ru-RU" dirty="0"/>
              <a:t> </a:t>
            </a:r>
            <a:r>
              <a:rPr lang="ru-RU" dirty="0" err="1"/>
              <a:t>розряд</a:t>
            </a:r>
            <a:r>
              <a:rPr lang="ru-RU" dirty="0"/>
              <a:t> у газах.</a:t>
            </a:r>
          </a:p>
          <a:p>
            <a:r>
              <a:rPr lang="ru-RU" dirty="0" err="1"/>
              <a:t>Самостійний</a:t>
            </a:r>
            <a:r>
              <a:rPr lang="ru-RU" dirty="0"/>
              <a:t> </a:t>
            </a:r>
            <a:r>
              <a:rPr lang="ru-RU" dirty="0" err="1"/>
              <a:t>розряд</a:t>
            </a:r>
            <a:r>
              <a:rPr lang="ru-RU" dirty="0"/>
              <a:t> у газах.</a:t>
            </a:r>
          </a:p>
          <a:p>
            <a:r>
              <a:rPr lang="ru-RU" dirty="0"/>
              <a:t>Характеристика газового </a:t>
            </a:r>
            <a:r>
              <a:rPr lang="ru-RU" dirty="0" err="1"/>
              <a:t>розряду</a:t>
            </a:r>
            <a:r>
              <a:rPr lang="ru-RU" dirty="0"/>
              <a:t>.</a:t>
            </a:r>
          </a:p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самостійних</a:t>
            </a:r>
            <a:r>
              <a:rPr lang="ru-RU" dirty="0"/>
              <a:t> </a:t>
            </a:r>
            <a:r>
              <a:rPr lang="ru-RU" dirty="0" err="1"/>
              <a:t>розрядів</a:t>
            </a:r>
            <a:r>
              <a:rPr lang="ru-RU" dirty="0"/>
              <a:t> у газах.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 rot="20000256">
            <a:off x="1782611" y="5039458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?</a:t>
            </a:r>
            <a:endParaRPr lang="ru-RU" sz="8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5085184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sz="8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506668">
            <a:off x="4740523" y="5742881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?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75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242048" cy="2880320"/>
          </a:xfrm>
        </p:spPr>
        <p:txBody>
          <a:bodyPr>
            <a:normAutofit/>
          </a:bodyPr>
          <a:lstStyle/>
          <a:p>
            <a:pPr algn="ctr"/>
            <a:r>
              <a:rPr lang="ru-RU" sz="7200" dirty="0" err="1" smtClean="0"/>
              <a:t>Дякую</a:t>
            </a:r>
            <a:r>
              <a:rPr lang="ru-RU" sz="7200" dirty="0" smtClean="0"/>
              <a:t> за </a:t>
            </a:r>
            <a:r>
              <a:rPr lang="ru-RU" sz="7200" dirty="0" err="1" smtClean="0"/>
              <a:t>увагу</a:t>
            </a:r>
            <a:r>
              <a:rPr lang="ru-RU" sz="7200" dirty="0" smtClean="0"/>
              <a:t>!</a:t>
            </a:r>
            <a:endParaRPr lang="ru-RU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План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7372672" cy="50429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1.Рекомб</a:t>
            </a:r>
            <a:r>
              <a:rPr lang="uk-UA" sz="3200" dirty="0" err="1" smtClean="0">
                <a:solidFill>
                  <a:schemeClr val="accent5">
                    <a:lumMod val="75000"/>
                  </a:schemeClr>
                </a:solidFill>
              </a:rPr>
              <a:t>інація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 газів</a:t>
            </a:r>
          </a:p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2. Іонізація газів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Самостійний розряд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Типи самостійних газових розрядів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4.1 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Іскровий розряд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4.2 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Дуговий розряд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4.3 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Тліючий розряд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4.4 </a:t>
            </a:r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Коронний розряд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/>
              <a:t>рекомб</a:t>
            </a:r>
            <a:r>
              <a:rPr lang="uk-UA" sz="5400" dirty="0" smtClean="0"/>
              <a:t>інація газів</a:t>
            </a:r>
            <a:endParaRPr lang="ru-RU" sz="5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</a:rPr>
              <a:t>Процес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</a:rPr>
              <a:t>рекомб</a:t>
            </a:r>
            <a:r>
              <a:rPr lang="uk-UA" sz="2800" b="1" i="1" dirty="0" err="1" smtClean="0">
                <a:solidFill>
                  <a:schemeClr val="accent5">
                    <a:lumMod val="75000"/>
                  </a:schemeClr>
                </a:solidFill>
              </a:rPr>
              <a:t>інаці</a:t>
            </a:r>
            <a:r>
              <a:rPr lang="uk-UA" sz="2800" b="1" i="1" dirty="0" err="1" smtClean="0">
                <a:solidFill>
                  <a:schemeClr val="accent5">
                    <a:lumMod val="75000"/>
                  </a:schemeClr>
                </a:solidFill>
              </a:rPr>
              <a:t>ї</a:t>
            </a: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– це процес перетворення </a:t>
            </a:r>
            <a:r>
              <a:rPr lang="uk-UA" sz="2800" dirty="0" err="1" smtClean="0">
                <a:solidFill>
                  <a:schemeClr val="accent5">
                    <a:lumMod val="75000"/>
                  </a:schemeClr>
                </a:solidFill>
              </a:rPr>
              <a:t>йонів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у нейтральні атоми або молекули.</a:t>
            </a:r>
          </a:p>
          <a:p>
            <a:pPr>
              <a:buNone/>
            </a:pP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  Якщо потужність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і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онізатора з часом не змінюється, то між процесами іонізаці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ї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і рекомбінаці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ї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встановлю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є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ться динамічна рівновага.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763688" y="5013176"/>
            <a:ext cx="360040" cy="36004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79715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</a:t>
            </a:r>
            <a:endParaRPr lang="ru-RU" sz="44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1619672" y="5661248"/>
            <a:ext cx="648072" cy="576064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91680" y="5517232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411760" y="5661248"/>
            <a:ext cx="1728192" cy="216024"/>
          </a:xfrm>
          <a:prstGeom prst="straightConnector1">
            <a:avLst/>
          </a:prstGeom>
          <a:ln w="44450" cmpd="tri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67744" y="5229200"/>
            <a:ext cx="1800200" cy="144016"/>
          </a:xfrm>
          <a:prstGeom prst="straightConnector1">
            <a:avLst/>
          </a:prstGeom>
          <a:ln w="41275" cmpd="tri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узел 14"/>
          <p:cNvSpPr/>
          <p:nvPr/>
        </p:nvSpPr>
        <p:spPr>
          <a:xfrm>
            <a:off x="4355976" y="5229200"/>
            <a:ext cx="648072" cy="576064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aseline="-25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4788024" y="5013176"/>
            <a:ext cx="360040" cy="36004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427984" y="4941168"/>
            <a:ext cx="288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aseline="-25000" dirty="0" smtClean="0"/>
              <a:t>+</a:t>
            </a:r>
            <a:endParaRPr lang="ru-RU" sz="66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479715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</a:t>
            </a:r>
            <a:endParaRPr lang="ru-RU" sz="4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Іонізація газів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172400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За звичайних умов гази складаються з нейтральних атомів і молекул і не містять вільних зарядів . Щоб газ почав проводити електричний струм, потрібно створити в ньому вільні носії заряду, тобто заряджені частинки. </a:t>
            </a:r>
          </a:p>
          <a:p>
            <a:pPr>
              <a:buNone/>
            </a:pP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  Цей процес називається </a:t>
            </a:r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іонізацією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газу. При цьому в газі відбувається розщеплення нейтральних атомів і молекул на іони і вільні електрони.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076056" y="3501008"/>
            <a:ext cx="576263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372200" y="3501008"/>
            <a:ext cx="576263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788024" y="3501008"/>
            <a:ext cx="576262" cy="57626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5652120" y="3356992"/>
            <a:ext cx="576263" cy="57626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5004048" y="3068960"/>
            <a:ext cx="576262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6012160" y="3284984"/>
            <a:ext cx="576263" cy="576262"/>
            <a:chOff x="1156" y="1163"/>
            <a:chExt cx="363" cy="363"/>
          </a:xfrm>
        </p:grpSpPr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1156" y="1163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1247" y="1253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000" b="1" dirty="0"/>
                <a:t>+</a:t>
              </a:r>
              <a:r>
                <a:rPr lang="ru-RU" sz="2000" b="1" dirty="0"/>
                <a:t> </a:t>
              </a:r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6300192" y="4077072"/>
            <a:ext cx="358775" cy="396875"/>
            <a:chOff x="1565" y="1503"/>
            <a:chExt cx="226" cy="250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1565" y="1503"/>
              <a:ext cx="2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000" b="1"/>
                <a:t>-</a:t>
              </a:r>
              <a:r>
                <a:rPr lang="ru-RU" sz="2000" b="1"/>
                <a:t> </a:t>
              </a:r>
            </a:p>
          </p:txBody>
        </p:sp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1565" y="1525"/>
              <a:ext cx="226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395536" y="3861048"/>
            <a:ext cx="504255" cy="432247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Oval 26"/>
          <p:cNvSpPr>
            <a:spLocks noChangeArrowheads="1"/>
          </p:cNvSpPr>
          <p:nvPr/>
        </p:nvSpPr>
        <p:spPr bwMode="auto">
          <a:xfrm>
            <a:off x="1403648" y="3861048"/>
            <a:ext cx="576064" cy="50425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>
            <a:off x="899592" y="3429000"/>
            <a:ext cx="504255" cy="504056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2411760" y="3789040"/>
            <a:ext cx="18716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4932040" y="3645024"/>
            <a:ext cx="576262" cy="5762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>
            <a:off x="5580112" y="3933056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1" name="Group 37"/>
          <p:cNvGrpSpPr>
            <a:grpSpLocks/>
          </p:cNvGrpSpPr>
          <p:nvPr/>
        </p:nvGrpSpPr>
        <p:grpSpPr bwMode="auto">
          <a:xfrm>
            <a:off x="4139952" y="3933056"/>
            <a:ext cx="576263" cy="576262"/>
            <a:chOff x="3651" y="1842"/>
            <a:chExt cx="363" cy="363"/>
          </a:xfrm>
        </p:grpSpPr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3651" y="1842"/>
              <a:ext cx="363" cy="3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3742" y="184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b="1" dirty="0"/>
                <a:t>-</a:t>
              </a:r>
              <a:r>
                <a:rPr lang="ru-RU" sz="2400" b="1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8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Іонізатори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  Фактори, які приводять до виникнення електронів і іонів у газах, називають 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</a:rPr>
              <a:t>іонізаторами.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 descr="fiz9_22-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3977355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iz9_2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25193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6962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/>
              <a:t>Іонізувати газ можна двома шляхами: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dirty="0" smtClean="0">
                <a:solidFill>
                  <a:srgbClr val="FF0066"/>
                </a:solidFill>
              </a:rPr>
              <a:t>1) заряджені частинки вносяться в газ ззовні або створюються дією якого-небудь зовнішнього фактора;</a:t>
            </a:r>
            <a:endParaRPr lang="ru-RU" sz="2800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rgbClr val="FF0066"/>
                </a:solidFill>
              </a:rPr>
              <a:t>2) заряджені частинки створюються в газі дією електричного поля.</a:t>
            </a:r>
            <a:endParaRPr lang="ru-RU" sz="2800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  У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залежності від способу іонізації електропровідність газів (розряд у газах) називається </a:t>
            </a:r>
            <a:r>
              <a:rPr lang="uk-UA" sz="2800" i="1" dirty="0" smtClean="0">
                <a:solidFill>
                  <a:schemeClr val="accent5">
                    <a:lumMod val="75000"/>
                  </a:schemeClr>
                </a:solidFill>
              </a:rPr>
              <a:t>несамостійною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(1) і </a:t>
            </a:r>
            <a:r>
              <a:rPr lang="uk-UA" sz="2800" i="1" dirty="0" smtClean="0">
                <a:solidFill>
                  <a:schemeClr val="accent5">
                    <a:lumMod val="75000"/>
                  </a:schemeClr>
                </a:solidFill>
              </a:rPr>
              <a:t>самостійною 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(2).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err="1" smtClean="0"/>
              <a:t>Несамостійний</a:t>
            </a:r>
            <a:r>
              <a:rPr lang="ru-RU" sz="5400" dirty="0" smtClean="0"/>
              <a:t> </a:t>
            </a:r>
            <a:r>
              <a:rPr lang="ru-RU" sz="5400" dirty="0" err="1" smtClean="0"/>
              <a:t>розряд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4499992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При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малих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зовнішніх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електричних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полях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провідність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газів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зумовлена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зовнішніми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джерелами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іонізації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Розряд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який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виникає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в таких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умовах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називають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несамостійним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розрядом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school.xvatit.com/images/thumb/c/c2/A16.31.jpg/173px-A16.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3168352" cy="43221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4427984" cy="1467544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/>
              <a:t>Самостійний</a:t>
            </a:r>
            <a:r>
              <a:rPr lang="ru-RU" sz="4800" dirty="0" smtClean="0"/>
              <a:t> </a:t>
            </a:r>
            <a:r>
              <a:rPr lang="ru-RU" sz="4800" dirty="0" err="1" smtClean="0"/>
              <a:t>розряд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628800"/>
            <a:ext cx="3670034" cy="424847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Самостійним розрядом у газі називають такий розряд, що зберігається після припинення дії зовнішнього іонізуючого фактора.</a:t>
            </a:r>
            <a:endParaRPr lang="ru-RU" sz="2800" dirty="0"/>
          </a:p>
        </p:txBody>
      </p:sp>
      <p:pic>
        <p:nvPicPr>
          <p:cNvPr id="2050" name="Picture 2" descr="http://fs.nashaucheba.ru/tw_files2/urls_2/167/d-166848/img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539552" y="1052736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/>
              <a:t>Типи</a:t>
            </a:r>
            <a:r>
              <a:rPr lang="ru-RU" sz="4800" dirty="0" smtClean="0"/>
              <a:t> </a:t>
            </a:r>
            <a:r>
              <a:rPr lang="ru-RU" sz="4800" dirty="0" err="1" smtClean="0"/>
              <a:t>самостійних</a:t>
            </a:r>
            <a:r>
              <a:rPr lang="ru-RU" sz="4800" dirty="0" smtClean="0"/>
              <a:t> </a:t>
            </a:r>
            <a:r>
              <a:rPr lang="ru-RU" sz="4800" dirty="0" err="1" smtClean="0"/>
              <a:t>газових</a:t>
            </a:r>
            <a:r>
              <a:rPr lang="ru-RU" sz="4800" dirty="0" smtClean="0"/>
              <a:t> </a:t>
            </a:r>
            <a:r>
              <a:rPr lang="ru-RU" sz="4800" dirty="0" err="1" smtClean="0"/>
              <a:t>розрядів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7228656" cy="4106856"/>
          </a:xfrm>
        </p:spPr>
        <p:txBody>
          <a:bodyPr>
            <a:noAutofit/>
          </a:bodyPr>
          <a:lstStyle/>
          <a:p>
            <a:pPr algn="ctr">
              <a:buFontTx/>
              <a:buChar char="•"/>
            </a:pPr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</a:rPr>
              <a:t>тліючий,</a:t>
            </a:r>
          </a:p>
          <a:p>
            <a:pPr algn="ctr">
              <a:buFontTx/>
              <a:buChar char="•"/>
            </a:pPr>
            <a:r>
              <a:rPr lang="uk-UA" sz="4800" dirty="0" smtClean="0">
                <a:solidFill>
                  <a:schemeClr val="accent5">
                    <a:lumMod val="75000"/>
                  </a:schemeClr>
                </a:solidFill>
              </a:rPr>
              <a:t>дуговий, </a:t>
            </a:r>
          </a:p>
          <a:p>
            <a:pPr algn="ctr">
              <a:buFontTx/>
              <a:buChar char="•"/>
            </a:pPr>
            <a:r>
              <a:rPr lang="uk-UA" sz="4800" dirty="0" smtClean="0">
                <a:solidFill>
                  <a:schemeClr val="accent3">
                    <a:lumMod val="75000"/>
                  </a:schemeClr>
                </a:solidFill>
              </a:rPr>
              <a:t>іскровий </a:t>
            </a:r>
          </a:p>
          <a:p>
            <a:pPr algn="ctr">
              <a:buFontTx/>
              <a:buChar char="•"/>
            </a:pPr>
            <a:r>
              <a:rPr lang="uk-UA" sz="4800" dirty="0" smtClean="0">
                <a:solidFill>
                  <a:schemeClr val="accent4">
                    <a:lumMod val="75000"/>
                  </a:schemeClr>
                </a:solidFill>
              </a:rPr>
              <a:t>коронний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538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Електричний струм в газах</vt:lpstr>
      <vt:lpstr>План</vt:lpstr>
      <vt:lpstr>рекомбінація газів</vt:lpstr>
      <vt:lpstr>Іонізація газів</vt:lpstr>
      <vt:lpstr>Іонізатори</vt:lpstr>
      <vt:lpstr>Іонізувати газ можна двома шляхами: </vt:lpstr>
      <vt:lpstr>Несамостійний розряд</vt:lpstr>
      <vt:lpstr>Самостійний розряд</vt:lpstr>
      <vt:lpstr>Типи самостійних газових розрядів</vt:lpstr>
      <vt:lpstr>Тліючий розряд</vt:lpstr>
      <vt:lpstr>Використання</vt:lpstr>
      <vt:lpstr>Дуговий розряд</vt:lpstr>
      <vt:lpstr>Використання</vt:lpstr>
      <vt:lpstr>Іскровий розряд</vt:lpstr>
      <vt:lpstr>приклади</vt:lpstr>
      <vt:lpstr>Коронний розряд</vt:lpstr>
      <vt:lpstr>приклади</vt:lpstr>
      <vt:lpstr>Запитання для самоконтролю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Електричний струм в газах</dc:title>
  <dc:creator>Best</dc:creator>
  <cp:lastModifiedBy>Microsoft</cp:lastModifiedBy>
  <cp:revision>38</cp:revision>
  <dcterms:created xsi:type="dcterms:W3CDTF">2013-10-06T18:15:30Z</dcterms:created>
  <dcterms:modified xsi:type="dcterms:W3CDTF">2013-10-07T14:37:59Z</dcterms:modified>
</cp:coreProperties>
</file>