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81200" y="990600"/>
            <a:ext cx="6553200" cy="1132362"/>
          </a:xfrm>
        </p:spPr>
        <p:txBody>
          <a:bodyPr/>
          <a:lstStyle/>
          <a:p>
            <a:pPr algn="ctr"/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r>
              <a:rPr lang="ru-RU" dirty="0" smtClean="0"/>
              <a:t> на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0" y="5486400"/>
            <a:ext cx="2286000" cy="13716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Штучні джерела радіації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До них </a:t>
            </a:r>
            <a:r>
              <a:rPr lang="ru-RU" dirty="0" err="1" smtClean="0"/>
              <a:t>відноситься</a:t>
            </a:r>
            <a:r>
              <a:rPr lang="ru-RU" dirty="0" smtClean="0"/>
              <a:t> </a:t>
            </a:r>
            <a:r>
              <a:rPr lang="ru-RU" dirty="0" err="1" smtClean="0"/>
              <a:t>атомна</a:t>
            </a:r>
            <a:r>
              <a:rPr lang="ru-RU" dirty="0" smtClean="0"/>
              <a:t> </a:t>
            </a:r>
            <a:r>
              <a:rPr lang="ru-RU" dirty="0" err="1" smtClean="0"/>
              <a:t>енергетика</a:t>
            </a:r>
            <a:r>
              <a:rPr lang="ru-RU" dirty="0" smtClean="0"/>
              <a:t>, </a:t>
            </a:r>
            <a:r>
              <a:rPr lang="ru-RU" dirty="0" err="1" smtClean="0"/>
              <a:t>рентгенологічні</a:t>
            </a:r>
            <a:r>
              <a:rPr lang="ru-RU" dirty="0" smtClean="0"/>
              <a:t> </a:t>
            </a:r>
            <a:r>
              <a:rPr lang="ru-RU" dirty="0" err="1" smtClean="0"/>
              <a:t>процедури</a:t>
            </a:r>
            <a:r>
              <a:rPr lang="ru-RU" dirty="0" smtClean="0"/>
              <a:t>. </a:t>
            </a:r>
            <a:r>
              <a:rPr lang="ru-RU" dirty="0" err="1" smtClean="0"/>
              <a:t>Нижче</a:t>
            </a:r>
            <a:r>
              <a:rPr lang="ru-RU" dirty="0" smtClean="0"/>
              <a:t> </a:t>
            </a:r>
            <a:r>
              <a:rPr lang="ru-RU" dirty="0" err="1" smtClean="0"/>
              <a:t>наведені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радіаційного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r>
              <a:rPr lang="ru-RU" dirty="0" smtClean="0"/>
              <a:t> та </a:t>
            </a:r>
            <a:r>
              <a:rPr lang="ru-RU" dirty="0" err="1" smtClean="0"/>
              <a:t>ефективні</a:t>
            </a:r>
            <a:r>
              <a:rPr lang="ru-RU" dirty="0" smtClean="0"/>
              <a:t> </a:t>
            </a:r>
            <a:r>
              <a:rPr lang="ru-RU" dirty="0" err="1" smtClean="0"/>
              <a:t>еквівалентні</a:t>
            </a:r>
            <a:r>
              <a:rPr lang="ru-RU" dirty="0" smtClean="0"/>
              <a:t> </a:t>
            </a:r>
            <a:r>
              <a:rPr lang="ru-RU" dirty="0" err="1" smtClean="0"/>
              <a:t>дози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7410" name="Picture 2" descr="http://www.spbpmc.ru/files/visual/diagnostika/rentgen/rgk_norma_p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352800"/>
            <a:ext cx="2895600" cy="2846447"/>
          </a:xfrm>
          <a:prstGeom prst="rect">
            <a:avLst/>
          </a:prstGeom>
          <a:noFill/>
        </p:spPr>
      </p:pic>
      <p:pic>
        <p:nvPicPr>
          <p:cNvPr id="17412" name="Picture 4" descr="http://img04.rl0.ru/pgc/432x288/501a5bd6-0f10-5b10-0f10-5b1fe8c521a0.photo.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3352800"/>
            <a:ext cx="4114800" cy="2724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Річні</a:t>
            </a:r>
            <a:r>
              <a:rPr lang="ru-RU" dirty="0" smtClean="0"/>
              <a:t> </a:t>
            </a:r>
            <a:r>
              <a:rPr lang="ru-RU" dirty="0" err="1" smtClean="0"/>
              <a:t>ефективні</a:t>
            </a:r>
            <a:r>
              <a:rPr lang="ru-RU" dirty="0" smtClean="0"/>
              <a:t> </a:t>
            </a:r>
            <a:r>
              <a:rPr lang="ru-RU" dirty="0" err="1" smtClean="0"/>
              <a:t>еквівалентні</a:t>
            </a:r>
            <a:r>
              <a:rPr lang="ru-RU" dirty="0" smtClean="0"/>
              <a:t> </a:t>
            </a:r>
            <a:r>
              <a:rPr lang="ru-RU" dirty="0" err="1" smtClean="0"/>
              <a:t>дози</a:t>
            </a:r>
            <a:r>
              <a:rPr lang="ru-RU" dirty="0" smtClean="0"/>
              <a:t>, </a:t>
            </a:r>
            <a:r>
              <a:rPr lang="ru-RU" dirty="0" err="1" smtClean="0"/>
              <a:t>мкЗв</a:t>
            </a:r>
            <a:r>
              <a:rPr lang="ru-RU" dirty="0" smtClean="0"/>
              <a:t>/год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1000" cy="4873752"/>
          </a:xfrm>
        </p:spPr>
        <p:txBody>
          <a:bodyPr/>
          <a:lstStyle/>
          <a:p>
            <a:r>
              <a:rPr lang="ru-RU" dirty="0" err="1" smtClean="0"/>
              <a:t>Космічне</a:t>
            </a:r>
            <a:r>
              <a:rPr lang="ru-RU" dirty="0" smtClean="0"/>
              <a:t> </a:t>
            </a:r>
            <a:r>
              <a:rPr lang="ru-RU" dirty="0" err="1" smtClean="0"/>
              <a:t>випромінювання</a:t>
            </a:r>
            <a:r>
              <a:rPr lang="ru-RU" dirty="0" smtClean="0"/>
              <a:t>.………………………...32;</a:t>
            </a:r>
          </a:p>
          <a:p>
            <a:r>
              <a:rPr lang="ru-RU" dirty="0" err="1" smtClean="0"/>
              <a:t>Опромінення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будматеріалів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 </a:t>
            </a:r>
            <a:r>
              <a:rPr lang="ru-RU" dirty="0" err="1" smtClean="0"/>
              <a:t>місцевості</a:t>
            </a:r>
            <a:r>
              <a:rPr lang="ru-RU" dirty="0" smtClean="0"/>
              <a:t>..37;</a:t>
            </a:r>
          </a:p>
          <a:p>
            <a:r>
              <a:rPr lang="ru-RU" dirty="0" err="1" smtClean="0"/>
              <a:t>Внутрішнє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r>
              <a:rPr lang="ru-RU" dirty="0" smtClean="0"/>
              <a:t>…….………………………37;</a:t>
            </a:r>
          </a:p>
          <a:p>
            <a:r>
              <a:rPr lang="ru-RU" dirty="0" smtClean="0"/>
              <a:t>Радон-222, радон-220………….…….………..…….126;</a:t>
            </a:r>
          </a:p>
          <a:p>
            <a:r>
              <a:rPr lang="ru-RU" dirty="0" err="1" smtClean="0"/>
              <a:t>Медичні</a:t>
            </a:r>
            <a:r>
              <a:rPr lang="ru-RU" dirty="0" smtClean="0"/>
              <a:t> </a:t>
            </a:r>
            <a:r>
              <a:rPr lang="ru-RU" dirty="0" err="1" smtClean="0"/>
              <a:t>процедури</a:t>
            </a:r>
            <a:r>
              <a:rPr lang="ru-RU" dirty="0" smtClean="0"/>
              <a:t>…………………………………169;</a:t>
            </a:r>
          </a:p>
          <a:p>
            <a:r>
              <a:rPr lang="ru-RU" dirty="0" err="1" smtClean="0"/>
              <a:t>Випробовування</a:t>
            </a:r>
            <a:r>
              <a:rPr lang="ru-RU" dirty="0" smtClean="0"/>
              <a:t> </a:t>
            </a:r>
            <a:r>
              <a:rPr lang="ru-RU" dirty="0" err="1" smtClean="0"/>
              <a:t>ядерної</a:t>
            </a:r>
            <a:r>
              <a:rPr lang="ru-RU" dirty="0" smtClean="0"/>
              <a:t> </a:t>
            </a:r>
            <a:r>
              <a:rPr lang="ru-RU" dirty="0" err="1" smtClean="0"/>
              <a:t>зброї</a:t>
            </a:r>
            <a:r>
              <a:rPr lang="ru-RU" dirty="0" smtClean="0"/>
              <a:t>….…………………1,5;</a:t>
            </a:r>
          </a:p>
          <a:p>
            <a:r>
              <a:rPr lang="ru-RU" dirty="0" err="1" smtClean="0"/>
              <a:t>Ядерна</a:t>
            </a:r>
            <a:r>
              <a:rPr lang="ru-RU" dirty="0" smtClean="0"/>
              <a:t> </a:t>
            </a:r>
            <a:r>
              <a:rPr lang="ru-RU" dirty="0" err="1" smtClean="0"/>
              <a:t>енергетика</a:t>
            </a:r>
            <a:r>
              <a:rPr lang="ru-RU" dirty="0" smtClean="0"/>
              <a:t>……………….………………...0,01;</a:t>
            </a:r>
          </a:p>
          <a:p>
            <a:r>
              <a:rPr lang="ru-RU" dirty="0" err="1" smtClean="0"/>
              <a:t>Всього</a:t>
            </a:r>
            <a:r>
              <a:rPr lang="ru-RU" dirty="0" smtClean="0"/>
              <a:t>……………………………….…….……………400.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Вплив </a:t>
            </a:r>
            <a:r>
              <a:rPr lang="uk-UA" dirty="0" err="1" smtClean="0"/>
              <a:t>радіаціїї</a:t>
            </a:r>
            <a:r>
              <a:rPr lang="uk-UA" dirty="0" smtClean="0"/>
              <a:t> на організм людини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r>
              <a:rPr lang="ru-RU" dirty="0" smtClean="0"/>
              <a:t> на </a:t>
            </a:r>
            <a:r>
              <a:rPr lang="ru-RU" dirty="0" err="1" smtClean="0"/>
              <a:t>живий</a:t>
            </a:r>
            <a:r>
              <a:rPr lang="ru-RU" dirty="0" smtClean="0"/>
              <a:t>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викликає</a:t>
            </a:r>
            <a:r>
              <a:rPr lang="ru-RU" dirty="0" smtClean="0"/>
              <a:t> в </a:t>
            </a:r>
            <a:r>
              <a:rPr lang="ru-RU" dirty="0" err="1" smtClean="0"/>
              <a:t>ньому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оборотні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необоротні</a:t>
            </a:r>
            <a:r>
              <a:rPr lang="ru-RU" dirty="0" smtClean="0"/>
              <a:t> </a:t>
            </a:r>
            <a:r>
              <a:rPr lang="ru-RU" dirty="0" err="1" smtClean="0"/>
              <a:t>біологічні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. І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діляться</a:t>
            </a:r>
            <a:r>
              <a:rPr lang="ru-RU" dirty="0" smtClean="0"/>
              <a:t> на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 – </a:t>
            </a:r>
            <a:r>
              <a:rPr lang="ru-RU" dirty="0" err="1" smtClean="0"/>
              <a:t>соматичні</a:t>
            </a:r>
            <a:r>
              <a:rPr lang="ru-RU" dirty="0" smtClean="0"/>
              <a:t>, </a:t>
            </a:r>
            <a:r>
              <a:rPr lang="ru-RU" dirty="0" err="1" smtClean="0"/>
              <a:t>викликані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у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генетичні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нащадків</a:t>
            </a:r>
            <a:r>
              <a:rPr lang="ru-RU" dirty="0" smtClean="0"/>
              <a:t>. Сила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r>
              <a:rPr lang="ru-RU" dirty="0" smtClean="0"/>
              <a:t> на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того, як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– </a:t>
            </a:r>
            <a:r>
              <a:rPr lang="ru-RU" dirty="0" err="1" smtClean="0"/>
              <a:t>відразу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порціями</a:t>
            </a:r>
            <a:r>
              <a:rPr lang="ru-RU" dirty="0" smtClean="0"/>
              <a:t>. У </a:t>
            </a:r>
            <a:r>
              <a:rPr lang="ru-RU" dirty="0" err="1" smtClean="0"/>
              <a:t>загальному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ушкоджень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інтенсивності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тривалості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r>
              <a:rPr lang="ru-RU" dirty="0" smtClean="0"/>
              <a:t> на </a:t>
            </a:r>
            <a:r>
              <a:rPr lang="ru-RU" dirty="0" err="1" smtClean="0"/>
              <a:t>нього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Стохастичні</a:t>
            </a:r>
            <a:r>
              <a:rPr lang="ru-RU" dirty="0" smtClean="0"/>
              <a:t> (</a:t>
            </a:r>
            <a:r>
              <a:rPr lang="ru-RU" dirty="0" err="1" smtClean="0"/>
              <a:t>випадкові</a:t>
            </a:r>
            <a:r>
              <a:rPr lang="ru-RU" dirty="0" smtClean="0"/>
              <a:t>) </a:t>
            </a:r>
            <a:r>
              <a:rPr lang="ru-RU" dirty="0" err="1" smtClean="0"/>
              <a:t>наслідки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r>
              <a:rPr lang="ru-RU" dirty="0" smtClean="0"/>
              <a:t> на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Стохастичні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r>
              <a:rPr lang="ru-RU" dirty="0" smtClean="0"/>
              <a:t> </a:t>
            </a:r>
            <a:r>
              <a:rPr lang="ru-RU" dirty="0" err="1" smtClean="0"/>
              <a:t>пов'язані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довгостроковим</a:t>
            </a:r>
            <a:r>
              <a:rPr lang="ru-RU" dirty="0" smtClean="0"/>
              <a:t> </a:t>
            </a:r>
            <a:r>
              <a:rPr lang="ru-RU" dirty="0" err="1" smtClean="0"/>
              <a:t>опроміненням</a:t>
            </a:r>
            <a:r>
              <a:rPr lang="ru-RU" dirty="0" smtClean="0"/>
              <a:t> при </a:t>
            </a:r>
            <a:r>
              <a:rPr lang="ru-RU" dirty="0" err="1" smtClean="0"/>
              <a:t>мінімальному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r>
              <a:rPr lang="ru-RU" dirty="0" smtClean="0"/>
              <a:t>. Рак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ключовим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 для </a:t>
            </a:r>
            <a:r>
              <a:rPr lang="ru-RU" dirty="0" err="1" smtClean="0"/>
              <a:t>здоров'я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r>
              <a:rPr lang="ru-RU" dirty="0" smtClean="0"/>
              <a:t>. Рак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неконтрольований</a:t>
            </a:r>
            <a:r>
              <a:rPr lang="ru-RU" dirty="0" smtClean="0"/>
              <a:t> </a:t>
            </a:r>
            <a:r>
              <a:rPr lang="ru-RU" dirty="0" err="1" smtClean="0"/>
              <a:t>ріст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.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контролює</a:t>
            </a:r>
            <a:r>
              <a:rPr lang="ru-RU" dirty="0" smtClean="0"/>
              <a:t> </a:t>
            </a:r>
            <a:r>
              <a:rPr lang="ru-RU" dirty="0" err="1" smtClean="0"/>
              <a:t>механізм</a:t>
            </a:r>
            <a:r>
              <a:rPr lang="ru-RU" dirty="0" smtClean="0"/>
              <a:t> росту та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відновлення</a:t>
            </a:r>
            <a:r>
              <a:rPr lang="ru-RU" dirty="0" smtClean="0"/>
              <a:t> </a:t>
            </a:r>
            <a:r>
              <a:rPr lang="ru-RU" dirty="0" err="1" smtClean="0"/>
              <a:t>пошкоджених</a:t>
            </a:r>
            <a:r>
              <a:rPr lang="ru-RU" dirty="0" smtClean="0"/>
              <a:t> тканин. У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пошкоджень</a:t>
            </a:r>
            <a:r>
              <a:rPr lang="ru-RU" dirty="0" smtClean="0"/>
              <a:t> на </a:t>
            </a:r>
            <a:r>
              <a:rPr lang="ru-RU" dirty="0" err="1" smtClean="0"/>
              <a:t>клітинному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молекулярному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механізм</a:t>
            </a:r>
            <a:r>
              <a:rPr lang="ru-RU" dirty="0" smtClean="0"/>
              <a:t> </a:t>
            </a:r>
            <a:r>
              <a:rPr lang="ru-RU" dirty="0" err="1" smtClean="0"/>
              <a:t>порушується</a:t>
            </a:r>
            <a:r>
              <a:rPr lang="ru-RU" dirty="0" smtClean="0"/>
              <a:t>, </a:t>
            </a:r>
            <a:r>
              <a:rPr lang="ru-RU" dirty="0" err="1" smtClean="0"/>
              <a:t>приводячи</a:t>
            </a:r>
            <a:r>
              <a:rPr lang="ru-RU" dirty="0" smtClean="0"/>
              <a:t> до </a:t>
            </a:r>
            <a:r>
              <a:rPr lang="ru-RU" dirty="0" err="1" smtClean="0"/>
              <a:t>неконтрольованого</a:t>
            </a:r>
            <a:r>
              <a:rPr lang="ru-RU" dirty="0" smtClean="0"/>
              <a:t> росту </a:t>
            </a:r>
            <a:r>
              <a:rPr lang="ru-RU" dirty="0" err="1" smtClean="0"/>
              <a:t>клітин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 </a:t>
            </a:r>
            <a:r>
              <a:rPr lang="ru-RU" dirty="0" err="1" smtClean="0"/>
              <a:t>стохастичні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r>
              <a:rPr lang="ru-RU" dirty="0" smtClean="0"/>
              <a:t> на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Не </a:t>
            </a:r>
            <a:r>
              <a:rPr lang="ru-RU" dirty="0" err="1" smtClean="0"/>
              <a:t>стохастичні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 для </a:t>
            </a:r>
            <a:r>
              <a:rPr lang="ru-RU" dirty="0" err="1" smtClean="0"/>
              <a:t>здоров'я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пов'язані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опроміненням</a:t>
            </a:r>
            <a:r>
              <a:rPr lang="ru-RU" dirty="0" smtClean="0"/>
              <a:t> </a:t>
            </a:r>
            <a:r>
              <a:rPr lang="ru-RU" dirty="0" err="1" smtClean="0"/>
              <a:t>високої</a:t>
            </a:r>
            <a:r>
              <a:rPr lang="ru-RU" dirty="0" smtClean="0"/>
              <a:t> </a:t>
            </a:r>
            <a:r>
              <a:rPr lang="ru-RU" dirty="0" err="1" smtClean="0"/>
              <a:t>інтенсивності</a:t>
            </a:r>
            <a:r>
              <a:rPr lang="ru-RU" dirty="0" smtClean="0"/>
              <a:t> – </a:t>
            </a:r>
            <a:r>
              <a:rPr lang="ru-RU" dirty="0" err="1" smtClean="0"/>
              <a:t>чим</a:t>
            </a:r>
            <a:r>
              <a:rPr lang="ru-RU" dirty="0" smtClean="0"/>
              <a:t> </a:t>
            </a:r>
            <a:r>
              <a:rPr lang="ru-RU" dirty="0" err="1" smtClean="0"/>
              <a:t>інтенсивніший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r>
              <a:rPr lang="ru-RU" dirty="0" smtClean="0"/>
              <a:t> на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серйозніші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 для </a:t>
            </a:r>
            <a:r>
              <a:rPr lang="ru-RU" dirty="0" err="1" smtClean="0"/>
              <a:t>здоров'я</a:t>
            </a:r>
            <a:r>
              <a:rPr lang="ru-RU" dirty="0" smtClean="0"/>
              <a:t>. </a:t>
            </a:r>
            <a:r>
              <a:rPr lang="ru-RU" dirty="0" err="1" smtClean="0"/>
              <a:t>Короткострокове</a:t>
            </a:r>
            <a:r>
              <a:rPr lang="ru-RU" dirty="0" smtClean="0"/>
              <a:t> </a:t>
            </a:r>
            <a:r>
              <a:rPr lang="ru-RU" dirty="0" err="1" smtClean="0"/>
              <a:t>інтенсивне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гострим</a:t>
            </a:r>
            <a:r>
              <a:rPr lang="ru-RU" dirty="0" smtClean="0"/>
              <a:t> </a:t>
            </a:r>
            <a:r>
              <a:rPr lang="ru-RU" dirty="0" err="1" smtClean="0"/>
              <a:t>опроміненням</a:t>
            </a:r>
            <a:r>
              <a:rPr lang="ru-RU" dirty="0" smtClean="0"/>
              <a:t>. 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поширених</a:t>
            </a:r>
            <a:r>
              <a:rPr lang="ru-RU" dirty="0" smtClean="0"/>
              <a:t> </a:t>
            </a:r>
            <a:r>
              <a:rPr lang="ru-RU" dirty="0" err="1" smtClean="0"/>
              <a:t>наслідків</a:t>
            </a:r>
            <a:r>
              <a:rPr lang="ru-RU" dirty="0" smtClean="0"/>
              <a:t> </a:t>
            </a:r>
            <a:r>
              <a:rPr lang="ru-RU" dirty="0" err="1" smtClean="0"/>
              <a:t>гострого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r>
              <a:rPr lang="ru-RU" dirty="0" smtClean="0"/>
              <a:t> – </a:t>
            </a:r>
            <a:r>
              <a:rPr lang="ru-RU" dirty="0" err="1" smtClean="0"/>
              <a:t>опіки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так звана </a:t>
            </a:r>
            <a:r>
              <a:rPr lang="ru-RU" dirty="0" err="1" smtClean="0"/>
              <a:t>променева</a:t>
            </a:r>
            <a:r>
              <a:rPr lang="ru-RU" dirty="0" smtClean="0"/>
              <a:t> хвороба,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радіаційне</a:t>
            </a:r>
            <a:r>
              <a:rPr lang="ru-RU" dirty="0" smtClean="0"/>
              <a:t> </a:t>
            </a:r>
            <a:r>
              <a:rPr lang="ru-RU" dirty="0" err="1" smtClean="0"/>
              <a:t>ураження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викликає</a:t>
            </a:r>
            <a:r>
              <a:rPr lang="ru-RU" dirty="0" smtClean="0"/>
              <a:t> </a:t>
            </a:r>
            <a:r>
              <a:rPr lang="ru-RU" dirty="0" err="1" smtClean="0"/>
              <a:t>передчасне</a:t>
            </a:r>
            <a:r>
              <a:rPr lang="ru-RU" dirty="0" smtClean="0"/>
              <a:t> </a:t>
            </a:r>
            <a:r>
              <a:rPr lang="ru-RU" dirty="0" err="1" smtClean="0"/>
              <a:t>старіння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часто </a:t>
            </a:r>
            <a:r>
              <a:rPr lang="ru-RU" dirty="0" err="1" smtClean="0"/>
              <a:t>призводить</a:t>
            </a:r>
            <a:r>
              <a:rPr lang="ru-RU" dirty="0" smtClean="0"/>
              <a:t> до летального результату. При </a:t>
            </a:r>
            <a:r>
              <a:rPr lang="ru-RU" dirty="0" err="1" smtClean="0"/>
              <a:t>опроміненні</a:t>
            </a:r>
            <a:r>
              <a:rPr lang="ru-RU" dirty="0" smtClean="0"/>
              <a:t> дозами </a:t>
            </a:r>
            <a:r>
              <a:rPr lang="ru-RU" dirty="0" err="1" smtClean="0"/>
              <a:t>значної</a:t>
            </a:r>
            <a:r>
              <a:rPr lang="ru-RU" dirty="0" smtClean="0"/>
              <a:t> </a:t>
            </a:r>
            <a:r>
              <a:rPr lang="ru-RU" dirty="0" err="1" smtClean="0"/>
              <a:t>потужності</a:t>
            </a:r>
            <a:r>
              <a:rPr lang="ru-RU" dirty="0" smtClean="0"/>
              <a:t> </a:t>
            </a:r>
            <a:r>
              <a:rPr lang="ru-RU" dirty="0" err="1" smtClean="0"/>
              <a:t>летальний</a:t>
            </a:r>
            <a:r>
              <a:rPr lang="ru-RU" dirty="0" smtClean="0"/>
              <a:t> результат </a:t>
            </a:r>
            <a:r>
              <a:rPr lang="ru-RU" dirty="0" err="1" smtClean="0"/>
              <a:t>наступає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місяців</a:t>
            </a:r>
            <a:r>
              <a:rPr lang="ru-RU" dirty="0" smtClean="0"/>
              <a:t>. У число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симптомів</a:t>
            </a:r>
            <a:r>
              <a:rPr lang="ru-RU" dirty="0" smtClean="0"/>
              <a:t> </a:t>
            </a:r>
            <a:r>
              <a:rPr lang="ru-RU" dirty="0" err="1" smtClean="0"/>
              <a:t>променевої</a:t>
            </a:r>
            <a:r>
              <a:rPr lang="ru-RU" dirty="0" smtClean="0"/>
              <a:t> </a:t>
            </a:r>
            <a:r>
              <a:rPr lang="ru-RU" dirty="0" err="1" smtClean="0"/>
              <a:t>хвороби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нудота</a:t>
            </a:r>
            <a:r>
              <a:rPr lang="ru-RU" dirty="0" smtClean="0"/>
              <a:t>, </a:t>
            </a:r>
            <a:r>
              <a:rPr lang="ru-RU" dirty="0" err="1" smtClean="0"/>
              <a:t>слабкість</a:t>
            </a:r>
            <a:r>
              <a:rPr lang="ru-RU" dirty="0" smtClean="0"/>
              <a:t>, </a:t>
            </a:r>
            <a:r>
              <a:rPr lang="ru-RU" dirty="0" err="1" smtClean="0"/>
              <a:t>втрата</a:t>
            </a:r>
            <a:r>
              <a:rPr lang="ru-RU" dirty="0" smtClean="0"/>
              <a:t> </a:t>
            </a:r>
            <a:r>
              <a:rPr lang="ru-RU" dirty="0" err="1" smtClean="0"/>
              <a:t>волосся</a:t>
            </a:r>
            <a:r>
              <a:rPr lang="ru-RU" dirty="0" smtClean="0"/>
              <a:t>, </a:t>
            </a:r>
            <a:r>
              <a:rPr lang="ru-RU" dirty="0" err="1" smtClean="0"/>
              <a:t>опіки</a:t>
            </a:r>
            <a:r>
              <a:rPr lang="ru-RU" dirty="0" smtClean="0"/>
              <a:t> </a:t>
            </a:r>
            <a:r>
              <a:rPr lang="ru-RU" dirty="0" err="1" smtClean="0"/>
              <a:t>шкіри</a:t>
            </a:r>
            <a:r>
              <a:rPr lang="ru-RU" dirty="0" smtClean="0"/>
              <a:t>, </a:t>
            </a:r>
            <a:r>
              <a:rPr lang="ru-RU" dirty="0" err="1" smtClean="0"/>
              <a:t>порушення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випромінювання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438400"/>
          </a:xfrm>
        </p:spPr>
        <p:txBody>
          <a:bodyPr/>
          <a:lstStyle/>
          <a:p>
            <a:r>
              <a:rPr lang="ru-RU" dirty="0" err="1" smtClean="0"/>
              <a:t>Альфа-випромінювання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потік</a:t>
            </a:r>
            <a:r>
              <a:rPr lang="ru-RU" dirty="0" smtClean="0"/>
              <a:t> </a:t>
            </a:r>
            <a:r>
              <a:rPr lang="ru-RU" dirty="0" err="1" smtClean="0"/>
              <a:t>важких</a:t>
            </a:r>
            <a:r>
              <a:rPr lang="ru-RU" dirty="0" smtClean="0"/>
              <a:t> </a:t>
            </a:r>
            <a:r>
              <a:rPr lang="ru-RU" dirty="0" err="1" smtClean="0"/>
              <a:t>часток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складаються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нейтронів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протонів</a:t>
            </a:r>
            <a:r>
              <a:rPr lang="ru-RU" dirty="0" smtClean="0"/>
              <a:t>, не </a:t>
            </a:r>
            <a:r>
              <a:rPr lang="ru-RU" dirty="0" err="1" smtClean="0"/>
              <a:t>здатне</a:t>
            </a:r>
            <a:r>
              <a:rPr lang="ru-RU" dirty="0" smtClean="0"/>
              <a:t> </a:t>
            </a:r>
            <a:r>
              <a:rPr lang="ru-RU" dirty="0" err="1" smtClean="0"/>
              <a:t>проникнути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крізь</a:t>
            </a:r>
            <a:r>
              <a:rPr lang="ru-RU" dirty="0" smtClean="0"/>
              <a:t> </a:t>
            </a:r>
            <a:r>
              <a:rPr lang="ru-RU" dirty="0" err="1" smtClean="0"/>
              <a:t>аркуш</a:t>
            </a:r>
            <a:r>
              <a:rPr lang="ru-RU" dirty="0" smtClean="0"/>
              <a:t> </a:t>
            </a:r>
            <a:r>
              <a:rPr lang="ru-RU" dirty="0" err="1" smtClean="0"/>
              <a:t>паперу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людську</a:t>
            </a:r>
            <a:r>
              <a:rPr lang="ru-RU" dirty="0" smtClean="0"/>
              <a:t> </a:t>
            </a:r>
            <a:r>
              <a:rPr lang="ru-RU" dirty="0" err="1" smtClean="0"/>
              <a:t>шкіру</a:t>
            </a:r>
            <a:r>
              <a:rPr lang="ru-RU" dirty="0" smtClean="0"/>
              <a:t>.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небезпечним</a:t>
            </a:r>
            <a:r>
              <a:rPr lang="ru-RU" dirty="0" smtClean="0"/>
              <a:t>, </a:t>
            </a:r>
            <a:r>
              <a:rPr lang="ru-RU" dirty="0" err="1" smtClean="0"/>
              <a:t>тільки</a:t>
            </a:r>
            <a:r>
              <a:rPr lang="ru-RU" dirty="0" smtClean="0"/>
              <a:t> при </a:t>
            </a:r>
            <a:r>
              <a:rPr lang="ru-RU" dirty="0" err="1" smtClean="0"/>
              <a:t>попаданні</a:t>
            </a:r>
            <a:r>
              <a:rPr lang="ru-RU" dirty="0" smtClean="0"/>
              <a:t> </a:t>
            </a:r>
            <a:r>
              <a:rPr lang="ru-RU" dirty="0" err="1" smtClean="0"/>
              <a:t>всередину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повітрям</a:t>
            </a:r>
            <a:r>
              <a:rPr lang="ru-RU" dirty="0" smtClean="0"/>
              <a:t>, </a:t>
            </a:r>
            <a:r>
              <a:rPr lang="ru-RU" dirty="0" err="1" smtClean="0"/>
              <a:t>їжею</a:t>
            </a:r>
            <a:r>
              <a:rPr lang="ru-RU" dirty="0" smtClean="0"/>
              <a:t>, через рану.</a:t>
            </a:r>
            <a:endParaRPr lang="ru-RU" dirty="0"/>
          </a:p>
        </p:txBody>
      </p:sp>
      <p:pic>
        <p:nvPicPr>
          <p:cNvPr id="1026" name="Picture 2" descr="Файл:Alpha Decay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4114800"/>
            <a:ext cx="3505200" cy="23835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випромінювання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447800"/>
          </a:xfrm>
        </p:spPr>
        <p:txBody>
          <a:bodyPr/>
          <a:lstStyle/>
          <a:p>
            <a:r>
              <a:rPr lang="ru-RU" dirty="0" err="1" smtClean="0"/>
              <a:t>Бета-випромінювання</a:t>
            </a:r>
            <a:r>
              <a:rPr lang="ru-RU" dirty="0" smtClean="0"/>
              <a:t>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потік</a:t>
            </a:r>
            <a:r>
              <a:rPr lang="ru-RU" dirty="0" smtClean="0"/>
              <a:t> негативно </a:t>
            </a:r>
            <a:r>
              <a:rPr lang="ru-RU" dirty="0" err="1" smtClean="0"/>
              <a:t>заряджених</a:t>
            </a:r>
            <a:r>
              <a:rPr lang="ru-RU" dirty="0" smtClean="0"/>
              <a:t> </a:t>
            </a:r>
            <a:r>
              <a:rPr lang="ru-RU" dirty="0" err="1" smtClean="0"/>
              <a:t>часток</a:t>
            </a:r>
            <a:r>
              <a:rPr lang="ru-RU" dirty="0" smtClean="0"/>
              <a:t>, </a:t>
            </a:r>
            <a:r>
              <a:rPr lang="ru-RU" dirty="0" err="1" smtClean="0"/>
              <a:t>здатних</a:t>
            </a:r>
            <a:r>
              <a:rPr lang="ru-RU" dirty="0" smtClean="0"/>
              <a:t> </a:t>
            </a:r>
            <a:r>
              <a:rPr lang="ru-RU" dirty="0" err="1" smtClean="0"/>
              <a:t>проникати</a:t>
            </a:r>
            <a:r>
              <a:rPr lang="ru-RU" dirty="0" smtClean="0"/>
              <a:t> </a:t>
            </a:r>
            <a:r>
              <a:rPr lang="ru-RU" dirty="0" err="1" smtClean="0"/>
              <a:t>крізь</a:t>
            </a:r>
            <a:r>
              <a:rPr lang="ru-RU" dirty="0" smtClean="0"/>
              <a:t> </a:t>
            </a:r>
            <a:r>
              <a:rPr lang="ru-RU" dirty="0" err="1" smtClean="0"/>
              <a:t>шкіру</a:t>
            </a:r>
            <a:r>
              <a:rPr lang="ru-RU" dirty="0" smtClean="0"/>
              <a:t> на </a:t>
            </a:r>
            <a:r>
              <a:rPr lang="ru-RU" dirty="0" err="1" smtClean="0"/>
              <a:t>глибину</a:t>
            </a:r>
            <a:r>
              <a:rPr lang="ru-RU" dirty="0" smtClean="0"/>
              <a:t> 1-2 см.</a:t>
            </a:r>
            <a:endParaRPr lang="ru-RU" dirty="0"/>
          </a:p>
        </p:txBody>
      </p:sp>
      <p:pic>
        <p:nvPicPr>
          <p:cNvPr id="24578" name="Picture 2" descr="http://cdn.bolshoyvopros.ru/files/users/images/49/e0/49e0c2e06f0bd74673145c403bf7c92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3048000"/>
            <a:ext cx="4543425" cy="2085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випромінювання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Гамма-випромінювання</a:t>
            </a:r>
            <a:r>
              <a:rPr lang="ru-RU" dirty="0" smtClean="0"/>
              <a:t> –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найвищу</a:t>
            </a:r>
            <a:r>
              <a:rPr lang="ru-RU" dirty="0" smtClean="0"/>
              <a:t> проникну </a:t>
            </a:r>
            <a:r>
              <a:rPr lang="ru-RU" dirty="0" err="1" smtClean="0"/>
              <a:t>здатність</a:t>
            </a:r>
            <a:r>
              <a:rPr lang="ru-RU" dirty="0" smtClean="0"/>
              <a:t>. </a:t>
            </a:r>
            <a:r>
              <a:rPr lang="ru-RU" dirty="0" err="1" smtClean="0"/>
              <a:t>Такий</a:t>
            </a:r>
            <a:r>
              <a:rPr lang="ru-RU" dirty="0" smtClean="0"/>
              <a:t> вид </a:t>
            </a:r>
            <a:r>
              <a:rPr lang="ru-RU" dirty="0" err="1" smtClean="0"/>
              <a:t>випромінювання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затримати</a:t>
            </a:r>
            <a:r>
              <a:rPr lang="ru-RU" dirty="0" smtClean="0"/>
              <a:t> </a:t>
            </a:r>
            <a:r>
              <a:rPr lang="ru-RU" dirty="0" err="1" smtClean="0"/>
              <a:t>товста</a:t>
            </a:r>
            <a:r>
              <a:rPr lang="ru-RU" dirty="0" smtClean="0"/>
              <a:t> </a:t>
            </a:r>
            <a:r>
              <a:rPr lang="ru-RU" dirty="0" err="1" smtClean="0"/>
              <a:t>свинцева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бетонна</a:t>
            </a:r>
            <a:r>
              <a:rPr lang="ru-RU" dirty="0" smtClean="0"/>
              <a:t> плита.</a:t>
            </a:r>
            <a:endParaRPr lang="ru-RU" dirty="0"/>
          </a:p>
        </p:txBody>
      </p:sp>
      <p:pic>
        <p:nvPicPr>
          <p:cNvPr id="23554" name="Picture 2" descr="Файл:Gammadecay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3429000"/>
            <a:ext cx="2667000" cy="26358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Небезпека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Небезпека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іонізуючому</a:t>
            </a:r>
            <a:r>
              <a:rPr lang="ru-RU" dirty="0" smtClean="0"/>
              <a:t> </a:t>
            </a:r>
            <a:r>
              <a:rPr lang="ru-RU" dirty="0" err="1" smtClean="0"/>
              <a:t>випромінюванні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взаємодіє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атомами </a:t>
            </a:r>
            <a:r>
              <a:rPr lang="ru-RU" dirty="0" err="1" smtClean="0"/>
              <a:t>і</a:t>
            </a:r>
            <a:r>
              <a:rPr lang="ru-RU" dirty="0" smtClean="0"/>
              <a:t> молекулами.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взаємодія</a:t>
            </a:r>
            <a:r>
              <a:rPr lang="ru-RU" dirty="0" smtClean="0"/>
              <a:t> </a:t>
            </a:r>
            <a:r>
              <a:rPr lang="ru-RU" dirty="0" err="1" smtClean="0"/>
              <a:t>перетворює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в позитивно </a:t>
            </a:r>
            <a:r>
              <a:rPr lang="ru-RU" dirty="0" err="1" smtClean="0"/>
              <a:t>заряджені</a:t>
            </a:r>
            <a:r>
              <a:rPr lang="ru-RU" dirty="0" smtClean="0"/>
              <a:t> </a:t>
            </a:r>
            <a:r>
              <a:rPr lang="ru-RU" dirty="0" err="1" smtClean="0"/>
              <a:t>іони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самим </a:t>
            </a:r>
            <a:r>
              <a:rPr lang="ru-RU" dirty="0" err="1" smtClean="0"/>
              <a:t>розриваючи</a:t>
            </a:r>
            <a:r>
              <a:rPr lang="ru-RU" dirty="0" smtClean="0"/>
              <a:t> </a:t>
            </a:r>
            <a:r>
              <a:rPr lang="ru-RU" dirty="0" err="1" smtClean="0"/>
              <a:t>хімічні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 молекул,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складають</a:t>
            </a:r>
            <a:r>
              <a:rPr lang="ru-RU" dirty="0" smtClean="0"/>
              <a:t> </a:t>
            </a:r>
            <a:r>
              <a:rPr lang="ru-RU" dirty="0" err="1" smtClean="0"/>
              <a:t>живі</a:t>
            </a:r>
            <a:r>
              <a:rPr lang="ru-RU" dirty="0" smtClean="0"/>
              <a:t> </a:t>
            </a:r>
            <a:r>
              <a:rPr lang="ru-RU" dirty="0" err="1" smtClean="0"/>
              <a:t>організми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викликаючи</a:t>
            </a:r>
            <a:r>
              <a:rPr lang="ru-RU" dirty="0" smtClean="0"/>
              <a:t> </a:t>
            </a:r>
            <a:r>
              <a:rPr lang="ru-RU" dirty="0" err="1" smtClean="0"/>
              <a:t>біологічно</a:t>
            </a:r>
            <a:r>
              <a:rPr lang="ru-RU" dirty="0" smtClean="0"/>
              <a:t> </a:t>
            </a:r>
            <a:r>
              <a:rPr lang="ru-RU" dirty="0" err="1" smtClean="0"/>
              <a:t>небезпечні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2532" name="Picture 4" descr="http://i2.obozrevatel.ua/18/1352435/3127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4419600"/>
            <a:ext cx="2971800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Природна</a:t>
            </a:r>
            <a:r>
              <a:rPr lang="ru-RU" dirty="0" smtClean="0"/>
              <a:t> </a:t>
            </a:r>
            <a:r>
              <a:rPr lang="ru-RU" dirty="0" err="1" smtClean="0"/>
              <a:t>радіація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Природне</a:t>
            </a:r>
            <a:r>
              <a:rPr lang="ru-RU" dirty="0" smtClean="0"/>
              <a:t> </a:t>
            </a:r>
            <a:r>
              <a:rPr lang="ru-RU" dirty="0" err="1" smtClean="0"/>
              <a:t>радіаційне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розділити</a:t>
            </a:r>
            <a:r>
              <a:rPr lang="ru-RU" dirty="0" smtClean="0"/>
              <a:t> на </a:t>
            </a:r>
            <a:r>
              <a:rPr lang="ru-RU" dirty="0" err="1" smtClean="0"/>
              <a:t>зовнішнє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внутрішнє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Зовнішнє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Зовнішньому</a:t>
            </a:r>
            <a:r>
              <a:rPr lang="ru-RU" dirty="0" smtClean="0"/>
              <a:t> </a:t>
            </a:r>
            <a:r>
              <a:rPr lang="ru-RU" dirty="0" err="1" smtClean="0"/>
              <a:t>радіаційному</a:t>
            </a:r>
            <a:r>
              <a:rPr lang="ru-RU" dirty="0" smtClean="0"/>
              <a:t> </a:t>
            </a:r>
            <a:r>
              <a:rPr lang="ru-RU" dirty="0" err="1" smtClean="0"/>
              <a:t>опроміненню</a:t>
            </a:r>
            <a:r>
              <a:rPr lang="ru-RU" dirty="0" smtClean="0"/>
              <a:t> ми </a:t>
            </a:r>
            <a:r>
              <a:rPr lang="ru-RU" dirty="0" err="1" smtClean="0"/>
              <a:t>піддаємося</a:t>
            </a:r>
            <a:r>
              <a:rPr lang="ru-RU" dirty="0" smtClean="0"/>
              <a:t> при </a:t>
            </a:r>
            <a:r>
              <a:rPr lang="ru-RU" dirty="0" err="1" smtClean="0"/>
              <a:t>перельотах</a:t>
            </a:r>
            <a:r>
              <a:rPr lang="ru-RU" dirty="0" smtClean="0"/>
              <a:t> </a:t>
            </a:r>
            <a:r>
              <a:rPr lang="ru-RU" dirty="0" err="1" smtClean="0"/>
              <a:t>літаком</a:t>
            </a:r>
            <a:r>
              <a:rPr lang="ru-RU" dirty="0" smtClean="0"/>
              <a:t>, через </a:t>
            </a:r>
            <a:r>
              <a:rPr lang="ru-RU" dirty="0" err="1" smtClean="0"/>
              <a:t>дію</a:t>
            </a:r>
            <a:r>
              <a:rPr lang="ru-RU" dirty="0" smtClean="0"/>
              <a:t> </a:t>
            </a:r>
            <a:r>
              <a:rPr lang="ru-RU" dirty="0" err="1" smtClean="0"/>
              <a:t>космічних</a:t>
            </a:r>
            <a:r>
              <a:rPr lang="ru-RU" dirty="0" smtClean="0"/>
              <a:t> </a:t>
            </a:r>
            <a:r>
              <a:rPr lang="ru-RU" dirty="0" err="1" smtClean="0"/>
              <a:t>променів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при походах в гори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піддаєтеся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сильному </a:t>
            </a:r>
            <a:r>
              <a:rPr lang="ru-RU" dirty="0" err="1" smtClean="0"/>
              <a:t>впливу</a:t>
            </a:r>
            <a:r>
              <a:rPr lang="ru-RU" dirty="0" smtClean="0"/>
              <a:t> природного </a:t>
            </a:r>
            <a:r>
              <a:rPr lang="ru-RU" dirty="0" err="1" smtClean="0"/>
              <a:t>радіаційного</a:t>
            </a:r>
            <a:r>
              <a:rPr lang="ru-RU" dirty="0" smtClean="0"/>
              <a:t> фону,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поблизу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моря. 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r>
              <a:rPr lang="ru-RU" dirty="0" smtClean="0"/>
              <a:t>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допустимим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482" name="Picture 2" descr="http://www.lentachel.ru/image/dfefhdv3fRZsUGL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495800"/>
            <a:ext cx="2667000" cy="2000250"/>
          </a:xfrm>
          <a:prstGeom prst="rect">
            <a:avLst/>
          </a:prstGeom>
          <a:noFill/>
        </p:spPr>
      </p:pic>
      <p:pic>
        <p:nvPicPr>
          <p:cNvPr id="20484" name="Picture 4" descr="http://s.pikabu.ru/images/big_size_comm/2012-08_5/134566200520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3943350"/>
            <a:ext cx="3581400" cy="2686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Внутрішнє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 </a:t>
            </a:r>
            <a:r>
              <a:rPr lang="ru-RU" dirty="0" err="1" smtClean="0"/>
              <a:t>внутрішнє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r>
              <a:rPr lang="ru-RU" dirty="0" smtClean="0"/>
              <a:t> </a:t>
            </a:r>
            <a:r>
              <a:rPr lang="ru-RU" dirty="0" err="1" smtClean="0"/>
              <a:t>припадає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2/3 </a:t>
            </a:r>
            <a:r>
              <a:rPr lang="ru-RU" dirty="0" err="1" smtClean="0"/>
              <a:t>еквівалентної</a:t>
            </a:r>
            <a:r>
              <a:rPr lang="ru-RU" dirty="0" smtClean="0"/>
              <a:t> </a:t>
            </a:r>
            <a:r>
              <a:rPr lang="ru-RU" dirty="0" err="1" smtClean="0"/>
              <a:t>ефективної</a:t>
            </a:r>
            <a:r>
              <a:rPr lang="ru-RU" dirty="0" smtClean="0"/>
              <a:t> </a:t>
            </a:r>
            <a:r>
              <a:rPr lang="ru-RU" dirty="0" err="1" smtClean="0"/>
              <a:t>дози</a:t>
            </a:r>
            <a:r>
              <a:rPr lang="ru-RU" dirty="0" smtClean="0"/>
              <a:t>, яку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радіації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надходять</a:t>
            </a:r>
            <a:r>
              <a:rPr lang="ru-RU" dirty="0" smtClean="0"/>
              <a:t> в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їжею</a:t>
            </a:r>
            <a:r>
              <a:rPr lang="ru-RU" dirty="0" smtClean="0"/>
              <a:t>, водою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повітрям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9458" name="Picture 2" descr="http://www.photo-sborka.ru/images/photos/photo-sborka.ru_0/0/5/photo-sborka.ru_5225_big_1D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733800"/>
            <a:ext cx="3352800" cy="2514600"/>
          </a:xfrm>
          <a:prstGeom prst="rect">
            <a:avLst/>
          </a:prstGeom>
          <a:noFill/>
        </p:spPr>
      </p:pic>
      <p:pic>
        <p:nvPicPr>
          <p:cNvPr id="19460" name="Picture 4" descr="http://www.0531bbb.com/uploads/allimg/120605/14-120605163404G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3124200"/>
            <a:ext cx="2895600" cy="2171700"/>
          </a:xfrm>
          <a:prstGeom prst="rect">
            <a:avLst/>
          </a:prstGeom>
          <a:noFill/>
        </p:spPr>
      </p:pic>
      <p:pic>
        <p:nvPicPr>
          <p:cNvPr id="19462" name="Picture 6" descr="http://img.stolbik.net/a/5345040/wmua/1-uslugi_dizajnera_besplatno_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5486400"/>
            <a:ext cx="1625600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Радіоактивний</a:t>
            </a:r>
            <a:r>
              <a:rPr lang="ru-RU" dirty="0" smtClean="0"/>
              <a:t> газ радон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вагомий</a:t>
            </a:r>
            <a:r>
              <a:rPr lang="ru-RU" dirty="0" smtClean="0"/>
              <a:t> </a:t>
            </a:r>
            <a:r>
              <a:rPr lang="ru-RU" dirty="0" err="1" smtClean="0"/>
              <a:t>внесок</a:t>
            </a:r>
            <a:r>
              <a:rPr lang="ru-RU" dirty="0" smtClean="0"/>
              <a:t> у </a:t>
            </a:r>
            <a:r>
              <a:rPr lang="ru-RU" dirty="0" err="1" smtClean="0"/>
              <a:t>природне</a:t>
            </a:r>
            <a:r>
              <a:rPr lang="ru-RU" dirty="0" smtClean="0"/>
              <a:t> </a:t>
            </a:r>
            <a:r>
              <a:rPr lang="ru-RU" dirty="0" err="1" smtClean="0"/>
              <a:t>опромінення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вносить </a:t>
            </a:r>
            <a:r>
              <a:rPr lang="ru-RU" dirty="0" err="1" smtClean="0"/>
              <a:t>радіоактивний</a:t>
            </a:r>
            <a:r>
              <a:rPr lang="ru-RU" dirty="0" smtClean="0"/>
              <a:t> газ радон.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вивільняється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надр</a:t>
            </a:r>
            <a:r>
              <a:rPr lang="ru-RU" dirty="0" smtClean="0"/>
              <a:t> </a:t>
            </a:r>
            <a:r>
              <a:rPr lang="ru-RU" dirty="0" err="1" smtClean="0"/>
              <a:t>всюди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нерівномірно</a:t>
            </a:r>
            <a:r>
              <a:rPr lang="ru-RU" dirty="0" smtClean="0"/>
              <a:t>, </a:t>
            </a:r>
            <a:r>
              <a:rPr lang="ru-RU" dirty="0" err="1" smtClean="0"/>
              <a:t>накопичуючись</a:t>
            </a:r>
            <a:r>
              <a:rPr lang="ru-RU" dirty="0" smtClean="0"/>
              <a:t> в </a:t>
            </a:r>
            <a:r>
              <a:rPr lang="ru-RU" dirty="0" err="1" smtClean="0"/>
              <a:t>приміщеннях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не </a:t>
            </a:r>
            <a:r>
              <a:rPr lang="ru-RU" dirty="0" err="1" smtClean="0"/>
              <a:t>провітрюються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міститься</a:t>
            </a:r>
            <a:r>
              <a:rPr lang="ru-RU" dirty="0" smtClean="0"/>
              <a:t> в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будівельних</a:t>
            </a:r>
            <a:r>
              <a:rPr lang="ru-RU" dirty="0" smtClean="0"/>
              <a:t> </a:t>
            </a:r>
            <a:r>
              <a:rPr lang="ru-RU" dirty="0" err="1" smtClean="0"/>
              <a:t>матеріалах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глибоких</a:t>
            </a:r>
            <a:r>
              <a:rPr lang="ru-RU" dirty="0" smtClean="0"/>
              <a:t> </a:t>
            </a:r>
            <a:r>
              <a:rPr lang="ru-RU" dirty="0" err="1" smtClean="0"/>
              <a:t>артезіанських</a:t>
            </a:r>
            <a:r>
              <a:rPr lang="ru-RU" dirty="0" smtClean="0"/>
              <a:t> </a:t>
            </a:r>
            <a:r>
              <a:rPr lang="ru-RU" dirty="0" err="1" smtClean="0"/>
              <a:t>джерелах</a:t>
            </a:r>
            <a:r>
              <a:rPr lang="ru-RU" dirty="0" smtClean="0"/>
              <a:t> води.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велику</a:t>
            </a:r>
            <a:r>
              <a:rPr lang="ru-RU" dirty="0" smtClean="0"/>
              <a:t> </a:t>
            </a:r>
            <a:r>
              <a:rPr lang="ru-RU" dirty="0" err="1" smtClean="0"/>
              <a:t>небезпеку</a:t>
            </a:r>
            <a:r>
              <a:rPr lang="ru-RU" dirty="0" smtClean="0"/>
              <a:t> </a:t>
            </a:r>
            <a:r>
              <a:rPr lang="ru-RU" dirty="0" err="1" smtClean="0"/>
              <a:t>представляє</a:t>
            </a:r>
            <a:r>
              <a:rPr lang="ru-RU" dirty="0" smtClean="0"/>
              <a:t> </a:t>
            </a:r>
            <a:r>
              <a:rPr lang="ru-RU" dirty="0" err="1" smtClean="0"/>
              <a:t>потрапляння</a:t>
            </a:r>
            <a:r>
              <a:rPr lang="ru-RU" dirty="0" smtClean="0"/>
              <a:t> </a:t>
            </a:r>
            <a:r>
              <a:rPr lang="ru-RU" dirty="0" err="1" smtClean="0"/>
              <a:t>парів</a:t>
            </a:r>
            <a:r>
              <a:rPr lang="ru-RU" dirty="0" smtClean="0"/>
              <a:t> води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вмістом</a:t>
            </a:r>
            <a:r>
              <a:rPr lang="ru-RU" dirty="0" smtClean="0"/>
              <a:t> радону в </a:t>
            </a:r>
            <a:r>
              <a:rPr lang="ru-RU" dirty="0" err="1" smtClean="0"/>
              <a:t>легені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 у </a:t>
            </a:r>
            <a:r>
              <a:rPr lang="ru-RU" dirty="0" err="1" smtClean="0"/>
              <a:t>ванній</a:t>
            </a:r>
            <a:r>
              <a:rPr lang="ru-RU" dirty="0" smtClean="0"/>
              <a:t> </a:t>
            </a:r>
            <a:r>
              <a:rPr lang="ru-RU" dirty="0" err="1" smtClean="0"/>
              <a:t>кімнаті</a:t>
            </a:r>
            <a:r>
              <a:rPr lang="ru-RU" dirty="0" smtClean="0"/>
              <a:t> – там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в 3 рази </a:t>
            </a:r>
            <a:r>
              <a:rPr lang="ru-RU" dirty="0" err="1" smtClean="0"/>
              <a:t>перевищує</a:t>
            </a:r>
            <a:r>
              <a:rPr lang="ru-RU" dirty="0" smtClean="0"/>
              <a:t> </a:t>
            </a:r>
            <a:r>
              <a:rPr lang="ru-RU" dirty="0" err="1" smtClean="0"/>
              <a:t>вміст</a:t>
            </a:r>
            <a:r>
              <a:rPr lang="ru-RU" dirty="0" smtClean="0"/>
              <a:t> радону в </a:t>
            </a:r>
            <a:r>
              <a:rPr lang="ru-RU" dirty="0" err="1" smtClean="0"/>
              <a:t>кухні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40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вища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у </a:t>
            </a:r>
            <a:r>
              <a:rPr lang="ru-RU" dirty="0" err="1" smtClean="0"/>
              <a:t>кімнаті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</TotalTime>
  <Words>625</Words>
  <Application>Microsoft Office PowerPoint</Application>
  <PresentationFormat>Экран (4:3)</PresentationFormat>
  <Paragraphs>34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Вплив радіації на організм людини</vt:lpstr>
      <vt:lpstr>Види випромінювання</vt:lpstr>
      <vt:lpstr>Види випромінювання</vt:lpstr>
      <vt:lpstr>Види випромінювання</vt:lpstr>
      <vt:lpstr>Небезпека радіації</vt:lpstr>
      <vt:lpstr>Природна радіація</vt:lpstr>
      <vt:lpstr>Зовнішнє опромінення</vt:lpstr>
      <vt:lpstr>Внутрішнє опромінення</vt:lpstr>
      <vt:lpstr>Радіоактивний газ радон</vt:lpstr>
      <vt:lpstr>Штучні джерела радіації</vt:lpstr>
      <vt:lpstr>Річні ефективні еквівалентні дози, мкЗв/год</vt:lpstr>
      <vt:lpstr>Вплив радіаціїї на організм людини</vt:lpstr>
      <vt:lpstr>Стохастичні (випадкові) наслідки впливу радіації на організм людини</vt:lpstr>
      <vt:lpstr>Не стохастичні наслідки впливу радіації на організм людини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Вплив радіації на організм людини</dc:title>
  <dc:creator>Admin</dc:creator>
  <cp:lastModifiedBy>Павло</cp:lastModifiedBy>
  <cp:revision>13</cp:revision>
  <dcterms:created xsi:type="dcterms:W3CDTF">2014-03-31T17:39:37Z</dcterms:created>
  <dcterms:modified xsi:type="dcterms:W3CDTF">2014-08-12T18:35:37Z</dcterms:modified>
</cp:coreProperties>
</file>