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6553200" cy="1132362"/>
          </a:xfrm>
        </p:spPr>
        <p:txBody>
          <a:bodyPr/>
          <a:lstStyle/>
          <a:p>
            <a:pPr algn="ctr"/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0" y="5486400"/>
            <a:ext cx="2286000" cy="1371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Штучні джерела радіації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 них </a:t>
            </a:r>
            <a:r>
              <a:rPr lang="ru-RU" dirty="0" err="1" smtClean="0"/>
              <a:t>відноситься</a:t>
            </a:r>
            <a:r>
              <a:rPr lang="ru-RU" dirty="0" smtClean="0"/>
              <a:t> </a:t>
            </a:r>
            <a:r>
              <a:rPr lang="ru-RU" dirty="0" err="1" smtClean="0"/>
              <a:t>атомна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, </a:t>
            </a:r>
            <a:r>
              <a:rPr lang="ru-RU" dirty="0" err="1" smtClean="0"/>
              <a:t>рентгенологічні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.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наведені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радіаційного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та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еквівалентні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://www.spbpmc.ru/files/visual/diagnostika/rentgen/rgk_norma_p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352800"/>
            <a:ext cx="2895600" cy="2846447"/>
          </a:xfrm>
          <a:prstGeom prst="rect">
            <a:avLst/>
          </a:prstGeom>
          <a:noFill/>
        </p:spPr>
      </p:pic>
      <p:pic>
        <p:nvPicPr>
          <p:cNvPr id="17412" name="Picture 4" descr="http://img04.rl0.ru/pgc/432x288/501a5bd6-0f10-5b10-0f10-5b1fe8c521a0.photo.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352800"/>
            <a:ext cx="4114800" cy="2724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Річні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еквівалентні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, </a:t>
            </a:r>
            <a:r>
              <a:rPr lang="ru-RU" dirty="0" err="1" smtClean="0"/>
              <a:t>мкЗв</a:t>
            </a:r>
            <a:r>
              <a:rPr lang="ru-RU" dirty="0" smtClean="0"/>
              <a:t>/год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r>
              <a:rPr lang="ru-RU" dirty="0" err="1" smtClean="0"/>
              <a:t>Космічне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.………………………...32;</a:t>
            </a:r>
          </a:p>
          <a:p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будматеріалів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місцевості</a:t>
            </a:r>
            <a:r>
              <a:rPr lang="ru-RU" dirty="0" smtClean="0"/>
              <a:t>..37;</a:t>
            </a:r>
          </a:p>
          <a:p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…….………………………37;</a:t>
            </a:r>
          </a:p>
          <a:p>
            <a:r>
              <a:rPr lang="ru-RU" dirty="0" smtClean="0"/>
              <a:t>Радон-222, радон-220………….…….………..…….126;</a:t>
            </a:r>
          </a:p>
          <a:p>
            <a:r>
              <a:rPr lang="ru-RU" dirty="0" err="1" smtClean="0"/>
              <a:t>Медичні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…………………………………169;</a:t>
            </a:r>
          </a:p>
          <a:p>
            <a:r>
              <a:rPr lang="ru-RU" dirty="0" err="1" smtClean="0"/>
              <a:t>Випробовування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зброї</a:t>
            </a:r>
            <a:r>
              <a:rPr lang="ru-RU" dirty="0" smtClean="0"/>
              <a:t>….…………………1,5;</a:t>
            </a:r>
          </a:p>
          <a:p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……………….………………...0,01;</a:t>
            </a:r>
          </a:p>
          <a:p>
            <a:r>
              <a:rPr lang="ru-RU" dirty="0" err="1" smtClean="0"/>
              <a:t>Всього</a:t>
            </a:r>
            <a:r>
              <a:rPr lang="ru-RU" dirty="0" smtClean="0"/>
              <a:t>……………………………….…….……………400.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</a:t>
            </a:r>
            <a:r>
              <a:rPr lang="uk-UA" dirty="0" err="1" smtClean="0"/>
              <a:t>радіаціїї</a:t>
            </a:r>
            <a:r>
              <a:rPr lang="uk-UA" dirty="0" smtClean="0"/>
              <a:t> на організм 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живий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оборотні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необоротні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 І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– </a:t>
            </a:r>
            <a:r>
              <a:rPr lang="ru-RU" dirty="0" err="1" smtClean="0"/>
              <a:t>соматичні</a:t>
            </a:r>
            <a:r>
              <a:rPr lang="ru-RU" dirty="0" smtClean="0"/>
              <a:t>, </a:t>
            </a:r>
            <a:r>
              <a:rPr lang="ru-RU" dirty="0" err="1" smtClean="0"/>
              <a:t>викликані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генетичні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. Сила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як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–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порціями</a:t>
            </a:r>
            <a:r>
              <a:rPr lang="ru-RU" dirty="0" smtClean="0"/>
              <a:t>. У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ушкоджень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Стохастичні</a:t>
            </a:r>
            <a:r>
              <a:rPr lang="ru-RU" dirty="0" smtClean="0"/>
              <a:t> (</a:t>
            </a:r>
            <a:r>
              <a:rPr lang="ru-RU" dirty="0" err="1" smtClean="0"/>
              <a:t>випадкові</a:t>
            </a:r>
            <a:r>
              <a:rPr lang="ru-RU" dirty="0" smtClean="0"/>
              <a:t>)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Стохастичні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довгостроковим</a:t>
            </a:r>
            <a:r>
              <a:rPr lang="ru-RU" dirty="0" smtClean="0"/>
              <a:t> </a:t>
            </a:r>
            <a:r>
              <a:rPr lang="ru-RU" dirty="0" err="1" smtClean="0"/>
              <a:t>опроміненням</a:t>
            </a:r>
            <a:r>
              <a:rPr lang="ru-RU" dirty="0" smtClean="0"/>
              <a:t> при </a:t>
            </a:r>
            <a:r>
              <a:rPr lang="ru-RU" dirty="0" err="1" smtClean="0"/>
              <a:t>мінімальному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. Рак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ключовим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. Рак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неконтрольований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контролює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росту та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пошкоджених</a:t>
            </a:r>
            <a:r>
              <a:rPr lang="ru-RU" dirty="0" smtClean="0"/>
              <a:t> тканин.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пошкоджень</a:t>
            </a:r>
            <a:r>
              <a:rPr lang="ru-RU" dirty="0" smtClean="0"/>
              <a:t> на </a:t>
            </a:r>
            <a:r>
              <a:rPr lang="ru-RU" dirty="0" err="1" smtClean="0"/>
              <a:t>клітинному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молекулярному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порушується</a:t>
            </a:r>
            <a:r>
              <a:rPr lang="ru-RU" dirty="0" smtClean="0"/>
              <a:t>, </a:t>
            </a:r>
            <a:r>
              <a:rPr lang="ru-RU" dirty="0" err="1" smtClean="0"/>
              <a:t>приводячи</a:t>
            </a:r>
            <a:r>
              <a:rPr lang="ru-RU" dirty="0" smtClean="0"/>
              <a:t> до </a:t>
            </a:r>
            <a:r>
              <a:rPr lang="ru-RU" dirty="0" err="1" smtClean="0"/>
              <a:t>неконтрольованого</a:t>
            </a:r>
            <a:r>
              <a:rPr lang="ru-RU" dirty="0" smtClean="0"/>
              <a:t> росту </a:t>
            </a:r>
            <a:r>
              <a:rPr lang="ru-RU" dirty="0" err="1" smtClean="0"/>
              <a:t>клітин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стохастичні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стохастичні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опроміненням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–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інтенсивніший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серйозніші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. </a:t>
            </a:r>
            <a:r>
              <a:rPr lang="ru-RU" dirty="0" err="1" smtClean="0"/>
              <a:t>Короткострокове</a:t>
            </a:r>
            <a:r>
              <a:rPr lang="ru-RU" dirty="0" smtClean="0"/>
              <a:t> </a:t>
            </a:r>
            <a:r>
              <a:rPr lang="ru-RU" dirty="0" err="1" smtClean="0"/>
              <a:t>інтенсивне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гострим</a:t>
            </a:r>
            <a:r>
              <a:rPr lang="ru-RU" dirty="0" smtClean="0"/>
              <a:t> </a:t>
            </a:r>
            <a:r>
              <a:rPr lang="ru-RU" dirty="0" err="1" smtClean="0"/>
              <a:t>опроміненням</a:t>
            </a:r>
            <a:r>
              <a:rPr lang="ru-RU" dirty="0" smtClean="0"/>
              <a:t>. 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– </a:t>
            </a:r>
            <a:r>
              <a:rPr lang="ru-RU" dirty="0" err="1" smtClean="0"/>
              <a:t>опіки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так звана </a:t>
            </a:r>
            <a:r>
              <a:rPr lang="ru-RU" dirty="0" err="1" smtClean="0"/>
              <a:t>променева</a:t>
            </a:r>
            <a:r>
              <a:rPr lang="ru-RU" dirty="0" smtClean="0"/>
              <a:t> хвороба,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радіаційне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передчасне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призводить</a:t>
            </a:r>
            <a:r>
              <a:rPr lang="ru-RU" dirty="0" smtClean="0"/>
              <a:t> до летального результату. При </a:t>
            </a:r>
            <a:r>
              <a:rPr lang="ru-RU" dirty="0" err="1" smtClean="0"/>
              <a:t>опроміненні</a:t>
            </a:r>
            <a:r>
              <a:rPr lang="ru-RU" dirty="0" smtClean="0"/>
              <a:t> дозами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</a:t>
            </a:r>
            <a:r>
              <a:rPr lang="ru-RU" dirty="0" err="1" smtClean="0"/>
              <a:t>летальний</a:t>
            </a:r>
            <a:r>
              <a:rPr lang="ru-RU" dirty="0" smtClean="0"/>
              <a:t> результат </a:t>
            </a:r>
            <a:r>
              <a:rPr lang="ru-RU" dirty="0" err="1" smtClean="0"/>
              <a:t>наступає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. У число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</a:t>
            </a:r>
            <a:r>
              <a:rPr lang="ru-RU" dirty="0" err="1" smtClean="0"/>
              <a:t>променевої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нудота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,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</a:t>
            </a:r>
            <a:r>
              <a:rPr lang="ru-RU" dirty="0" err="1" smtClean="0"/>
              <a:t>опіки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38400"/>
          </a:xfrm>
        </p:spPr>
        <p:txBody>
          <a:bodyPr/>
          <a:lstStyle/>
          <a:p>
            <a:r>
              <a:rPr lang="ru-RU" dirty="0" err="1" smtClean="0"/>
              <a:t>Альфа-випромінювання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нейтронів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протонів</a:t>
            </a:r>
            <a:r>
              <a:rPr lang="ru-RU" dirty="0" smtClean="0"/>
              <a:t>, не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проникнути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аркуш</a:t>
            </a:r>
            <a:r>
              <a:rPr lang="ru-RU" dirty="0" smtClean="0"/>
              <a:t> </a:t>
            </a:r>
            <a:r>
              <a:rPr lang="ru-RU" dirty="0" err="1" smtClean="0"/>
              <a:t>паперу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.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небезпечним</a:t>
            </a:r>
            <a:r>
              <a:rPr lang="ru-RU" dirty="0" smtClean="0"/>
              <a:t>, </a:t>
            </a:r>
            <a:r>
              <a:rPr lang="ru-RU" dirty="0" err="1" smtClean="0"/>
              <a:t>тільки</a:t>
            </a:r>
            <a:r>
              <a:rPr lang="ru-RU" dirty="0" smtClean="0"/>
              <a:t> при </a:t>
            </a:r>
            <a:r>
              <a:rPr lang="ru-RU" dirty="0" err="1" smtClean="0"/>
              <a:t>попаданні</a:t>
            </a:r>
            <a:r>
              <a:rPr lang="ru-RU" dirty="0" smtClean="0"/>
              <a:t> </a:t>
            </a:r>
            <a:r>
              <a:rPr lang="ru-RU" dirty="0" err="1" smtClean="0"/>
              <a:t>всередину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, </a:t>
            </a:r>
            <a:r>
              <a:rPr lang="ru-RU" dirty="0" err="1" smtClean="0"/>
              <a:t>їжею</a:t>
            </a:r>
            <a:r>
              <a:rPr lang="ru-RU" dirty="0" smtClean="0"/>
              <a:t>, через рану.</a:t>
            </a:r>
            <a:endParaRPr lang="ru-RU" dirty="0"/>
          </a:p>
        </p:txBody>
      </p:sp>
      <p:pic>
        <p:nvPicPr>
          <p:cNvPr id="1026" name="Picture 2" descr="Файл:Alpha Decay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114800"/>
            <a:ext cx="3505200" cy="2383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47800"/>
          </a:xfrm>
        </p:spPr>
        <p:txBody>
          <a:bodyPr/>
          <a:lstStyle/>
          <a:p>
            <a:r>
              <a:rPr lang="ru-RU" dirty="0" err="1" smtClean="0"/>
              <a:t>Бета-випромінювання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потік</a:t>
            </a:r>
            <a:r>
              <a:rPr lang="ru-RU" dirty="0" smtClean="0"/>
              <a:t> негативно </a:t>
            </a:r>
            <a:r>
              <a:rPr lang="ru-RU" dirty="0" err="1" smtClean="0"/>
              <a:t>заряджених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, </a:t>
            </a:r>
            <a:r>
              <a:rPr lang="ru-RU" dirty="0" err="1" smtClean="0"/>
              <a:t>здатних</a:t>
            </a:r>
            <a:r>
              <a:rPr lang="ru-RU" dirty="0" smtClean="0"/>
              <a:t> </a:t>
            </a:r>
            <a:r>
              <a:rPr lang="ru-RU" dirty="0" err="1" smtClean="0"/>
              <a:t>проникати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на </a:t>
            </a:r>
            <a:r>
              <a:rPr lang="ru-RU" dirty="0" err="1" smtClean="0"/>
              <a:t>глибину</a:t>
            </a:r>
            <a:r>
              <a:rPr lang="ru-RU" dirty="0" smtClean="0"/>
              <a:t> 1-2 см.</a:t>
            </a:r>
            <a:endParaRPr lang="ru-RU" dirty="0"/>
          </a:p>
        </p:txBody>
      </p:sp>
      <p:pic>
        <p:nvPicPr>
          <p:cNvPr id="24578" name="Picture 2" descr="http://cdn.bolshoyvopros.ru/files/users/images/49/e0/49e0c2e06f0bd74673145c403bf7c9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0"/>
            <a:ext cx="4543425" cy="208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Гамма-випромінювання</a:t>
            </a:r>
            <a:r>
              <a:rPr lang="ru-RU" dirty="0" smtClean="0"/>
              <a:t> –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найвищу</a:t>
            </a:r>
            <a:r>
              <a:rPr lang="ru-RU" dirty="0" smtClean="0"/>
              <a:t> проникну </a:t>
            </a:r>
            <a:r>
              <a:rPr lang="ru-RU" dirty="0" err="1" smtClean="0"/>
              <a:t>здатність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вид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затримати</a:t>
            </a:r>
            <a:r>
              <a:rPr lang="ru-RU" dirty="0" smtClean="0"/>
              <a:t> </a:t>
            </a:r>
            <a:r>
              <a:rPr lang="ru-RU" dirty="0" err="1" smtClean="0"/>
              <a:t>товста</a:t>
            </a:r>
            <a:r>
              <a:rPr lang="ru-RU" dirty="0" smtClean="0"/>
              <a:t> </a:t>
            </a:r>
            <a:r>
              <a:rPr lang="ru-RU" dirty="0" err="1" smtClean="0"/>
              <a:t>свинцева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бетонна</a:t>
            </a:r>
            <a:r>
              <a:rPr lang="ru-RU" dirty="0" smtClean="0"/>
              <a:t> плита.</a:t>
            </a:r>
            <a:endParaRPr lang="ru-RU" dirty="0"/>
          </a:p>
        </p:txBody>
      </p:sp>
      <p:pic>
        <p:nvPicPr>
          <p:cNvPr id="23554" name="Picture 2" descr="Файл:Gammadeca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429000"/>
            <a:ext cx="2667000" cy="2635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іонізуючому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взаємодіє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атомами </a:t>
            </a:r>
            <a:r>
              <a:rPr lang="ru-RU" dirty="0" err="1" smtClean="0"/>
              <a:t>і</a:t>
            </a:r>
            <a:r>
              <a:rPr lang="ru-RU" dirty="0" smtClean="0"/>
              <a:t> молекулами.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перетворює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позитивно </a:t>
            </a:r>
            <a:r>
              <a:rPr lang="ru-RU" dirty="0" err="1" smtClean="0"/>
              <a:t>заряджені</a:t>
            </a:r>
            <a:r>
              <a:rPr lang="ru-RU" dirty="0" smtClean="0"/>
              <a:t> </a:t>
            </a:r>
            <a:r>
              <a:rPr lang="ru-RU" dirty="0" err="1" smtClean="0"/>
              <a:t>іони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розриваючи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молекул,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небезпечні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2" name="Picture 4" descr="http://i2.obozrevatel.ua/18/1352435/3127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419600"/>
            <a:ext cx="29718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Природна</a:t>
            </a:r>
            <a:r>
              <a:rPr lang="ru-RU" dirty="0" smtClean="0"/>
              <a:t> </a:t>
            </a:r>
            <a:r>
              <a:rPr lang="ru-RU" dirty="0" err="1" smtClean="0"/>
              <a:t>радіація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Природне</a:t>
            </a:r>
            <a:r>
              <a:rPr lang="ru-RU" dirty="0" smtClean="0"/>
              <a:t> </a:t>
            </a:r>
            <a:r>
              <a:rPr lang="ru-RU" dirty="0" err="1" smtClean="0"/>
              <a:t>радіаційне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внутрішнє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радіаційному</a:t>
            </a:r>
            <a:r>
              <a:rPr lang="ru-RU" dirty="0" smtClean="0"/>
              <a:t> </a:t>
            </a:r>
            <a:r>
              <a:rPr lang="ru-RU" dirty="0" err="1" smtClean="0"/>
              <a:t>опроміненню</a:t>
            </a:r>
            <a:r>
              <a:rPr lang="ru-RU" dirty="0" smtClean="0"/>
              <a:t> ми </a:t>
            </a:r>
            <a:r>
              <a:rPr lang="ru-RU" dirty="0" err="1" smtClean="0"/>
              <a:t>піддаємося</a:t>
            </a:r>
            <a:r>
              <a:rPr lang="ru-RU" dirty="0" smtClean="0"/>
              <a:t> при </a:t>
            </a:r>
            <a:r>
              <a:rPr lang="ru-RU" dirty="0" err="1" smtClean="0"/>
              <a:t>перельотах</a:t>
            </a:r>
            <a:r>
              <a:rPr lang="ru-RU" dirty="0" smtClean="0"/>
              <a:t> </a:t>
            </a:r>
            <a:r>
              <a:rPr lang="ru-RU" dirty="0" err="1" smtClean="0"/>
              <a:t>літаком</a:t>
            </a:r>
            <a:r>
              <a:rPr lang="ru-RU" dirty="0" smtClean="0"/>
              <a:t>, через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променів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при походах в гори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піддаєтеся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сильному </a:t>
            </a:r>
            <a:r>
              <a:rPr lang="ru-RU" dirty="0" err="1" smtClean="0"/>
              <a:t>впливу</a:t>
            </a:r>
            <a:r>
              <a:rPr lang="ru-RU" dirty="0" smtClean="0"/>
              <a:t> природного </a:t>
            </a:r>
            <a:r>
              <a:rPr lang="ru-RU" dirty="0" err="1" smtClean="0"/>
              <a:t>радіаційного</a:t>
            </a:r>
            <a:r>
              <a:rPr lang="ru-RU" dirty="0" smtClean="0"/>
              <a:t> фону,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моря. 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допустимим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www.lentachel.ru/image/dfefhdv3fRZsUGL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95800"/>
            <a:ext cx="2667000" cy="2000250"/>
          </a:xfrm>
          <a:prstGeom prst="rect">
            <a:avLst/>
          </a:prstGeom>
          <a:noFill/>
        </p:spPr>
      </p:pic>
      <p:pic>
        <p:nvPicPr>
          <p:cNvPr id="20484" name="Picture 4" descr="http://s.pikabu.ru/images/big_size_comm/2012-08_5/13456620052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943350"/>
            <a:ext cx="3581400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2/3 </a:t>
            </a:r>
            <a:r>
              <a:rPr lang="ru-RU" dirty="0" err="1" smtClean="0"/>
              <a:t>еквівалентної</a:t>
            </a:r>
            <a:r>
              <a:rPr lang="ru-RU" dirty="0" smtClean="0"/>
              <a:t>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, яку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надходять</a:t>
            </a:r>
            <a:r>
              <a:rPr lang="ru-RU" dirty="0" smtClean="0"/>
              <a:t> в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їжею</a:t>
            </a:r>
            <a:r>
              <a:rPr lang="ru-RU" dirty="0" smtClean="0"/>
              <a:t>, водою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www.photo-sborka.ru/images/photos/photo-sborka.ru_0/0/5/photo-sborka.ru_5225_big_1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33800"/>
            <a:ext cx="3352800" cy="2514600"/>
          </a:xfrm>
          <a:prstGeom prst="rect">
            <a:avLst/>
          </a:prstGeom>
          <a:noFill/>
        </p:spPr>
      </p:pic>
      <p:pic>
        <p:nvPicPr>
          <p:cNvPr id="19460" name="Picture 4" descr="http://www.0531bbb.com/uploads/allimg/120605/14-120605163404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124200"/>
            <a:ext cx="2895600" cy="2171700"/>
          </a:xfrm>
          <a:prstGeom prst="rect">
            <a:avLst/>
          </a:prstGeom>
          <a:noFill/>
        </p:spPr>
      </p:pic>
      <p:pic>
        <p:nvPicPr>
          <p:cNvPr id="19462" name="Picture 6" descr="http://img.stolbik.net/a/5345040/wmua/1-uslugi_dizajnera_besplatno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486400"/>
            <a:ext cx="16256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Радіоактивний</a:t>
            </a:r>
            <a:r>
              <a:rPr lang="ru-RU" dirty="0" smtClean="0"/>
              <a:t> газ радон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вагомий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природне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вносить </a:t>
            </a:r>
            <a:r>
              <a:rPr lang="ru-RU" dirty="0" err="1" smtClean="0"/>
              <a:t>радіоактивний</a:t>
            </a:r>
            <a:r>
              <a:rPr lang="ru-RU" dirty="0" smtClean="0"/>
              <a:t> газ радон.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вивільняється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надр</a:t>
            </a:r>
            <a:r>
              <a:rPr lang="ru-RU" dirty="0" smtClean="0"/>
              <a:t> </a:t>
            </a:r>
            <a:r>
              <a:rPr lang="ru-RU" dirty="0" err="1" smtClean="0"/>
              <a:t>всюди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нерівномірно</a:t>
            </a:r>
            <a:r>
              <a:rPr lang="ru-RU" dirty="0" smtClean="0"/>
              <a:t>, </a:t>
            </a:r>
            <a:r>
              <a:rPr lang="ru-RU" dirty="0" err="1" smtClean="0"/>
              <a:t>накопичуючись</a:t>
            </a:r>
            <a:r>
              <a:rPr lang="ru-RU" dirty="0" smtClean="0"/>
              <a:t> в </a:t>
            </a:r>
            <a:r>
              <a:rPr lang="ru-RU" dirty="0" err="1" smtClean="0"/>
              <a:t>приміщеннях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провітрюються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будівельних</a:t>
            </a:r>
            <a:r>
              <a:rPr lang="ru-RU" dirty="0" smtClean="0"/>
              <a:t> </a:t>
            </a:r>
            <a:r>
              <a:rPr lang="ru-RU" dirty="0" err="1" smtClean="0"/>
              <a:t>матеріалах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глибоких</a:t>
            </a:r>
            <a:r>
              <a:rPr lang="ru-RU" dirty="0" smtClean="0"/>
              <a:t> </a:t>
            </a:r>
            <a:r>
              <a:rPr lang="ru-RU" dirty="0" err="1" smtClean="0"/>
              <a:t>артезіанських</a:t>
            </a:r>
            <a:r>
              <a:rPr lang="ru-RU" dirty="0" smtClean="0"/>
              <a:t> </a:t>
            </a:r>
            <a:r>
              <a:rPr lang="ru-RU" dirty="0" err="1" smtClean="0"/>
              <a:t>джерелах</a:t>
            </a:r>
            <a:r>
              <a:rPr lang="ru-RU" dirty="0" smtClean="0"/>
              <a:t> води.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небезпеку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потрапляння</a:t>
            </a:r>
            <a:r>
              <a:rPr lang="ru-RU" dirty="0" smtClean="0"/>
              <a:t> </a:t>
            </a:r>
            <a:r>
              <a:rPr lang="ru-RU" dirty="0" err="1" smtClean="0"/>
              <a:t>парів</a:t>
            </a:r>
            <a:r>
              <a:rPr lang="ru-RU" dirty="0" smtClean="0"/>
              <a:t> води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радону в </a:t>
            </a:r>
            <a:r>
              <a:rPr lang="ru-RU" dirty="0" err="1" smtClean="0"/>
              <a:t>легені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у </a:t>
            </a:r>
            <a:r>
              <a:rPr lang="ru-RU" dirty="0" err="1" smtClean="0"/>
              <a:t>ванній</a:t>
            </a:r>
            <a:r>
              <a:rPr lang="ru-RU" dirty="0" smtClean="0"/>
              <a:t> </a:t>
            </a:r>
            <a:r>
              <a:rPr lang="ru-RU" dirty="0" err="1" smtClean="0"/>
              <a:t>кімнаті</a:t>
            </a:r>
            <a:r>
              <a:rPr lang="ru-RU" dirty="0" smtClean="0"/>
              <a:t> – там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в 3 рази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радону в </a:t>
            </a:r>
            <a:r>
              <a:rPr lang="ru-RU" dirty="0" err="1" smtClean="0"/>
              <a:t>кухні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40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кімнаті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625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Вплив радіації на організм людини</vt:lpstr>
      <vt:lpstr>Види випромінювання</vt:lpstr>
      <vt:lpstr>Види випромінювання</vt:lpstr>
      <vt:lpstr>Види випромінювання</vt:lpstr>
      <vt:lpstr>Небезпека радіації</vt:lpstr>
      <vt:lpstr>Природна радіація</vt:lpstr>
      <vt:lpstr>Зовнішнє опромінення</vt:lpstr>
      <vt:lpstr>Внутрішнє опромінення</vt:lpstr>
      <vt:lpstr>Радіоактивний газ радон</vt:lpstr>
      <vt:lpstr>Штучні джерела радіації</vt:lpstr>
      <vt:lpstr>Річні ефективні еквівалентні дози, мкЗв/год</vt:lpstr>
      <vt:lpstr>Вплив радіаціїї на організм людини</vt:lpstr>
      <vt:lpstr>Стохастичні (випадкові) наслідки впливу радіації на організм людини</vt:lpstr>
      <vt:lpstr>Не стохастичні наслідки впливу радіації на організм людини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радіації на організм людини</dc:title>
  <dc:creator>Admin</dc:creator>
  <cp:lastModifiedBy>Павло</cp:lastModifiedBy>
  <cp:revision>13</cp:revision>
  <dcterms:created xsi:type="dcterms:W3CDTF">2014-03-31T17:39:37Z</dcterms:created>
  <dcterms:modified xsi:type="dcterms:W3CDTF">2014-08-12T18:35:37Z</dcterms:modified>
</cp:coreProperties>
</file>