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1" r:id="rId6"/>
    <p:sldId id="259" r:id="rId7"/>
    <p:sldId id="260" r:id="rId8"/>
    <p:sldId id="266" r:id="rId9"/>
    <p:sldId id="267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894A237-3D6C-4F45-98FB-D336B0E7F0EC}" type="datetimeFigureOut">
              <a:rPr lang="uk-UA" smtClean="0"/>
              <a:t>15.04.2014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117F266-2964-49AB-97C7-D676DF6B8B19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Хімічна дія світла</a:t>
            </a:r>
            <a:endParaRPr lang="uk-UA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365104"/>
            <a:ext cx="8062912" cy="1752600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Підготував учень 7-Б класу,</a:t>
            </a:r>
          </a:p>
          <a:p>
            <a:r>
              <a:rPr lang="uk-UA" sz="2400" b="1" dirty="0" smtClean="0"/>
              <a:t>Лагода Віталій</a:t>
            </a:r>
            <a:endParaRPr lang="uk-U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Фотографія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Хімічна дія світла лежить в основі </a:t>
            </a:r>
            <a:r>
              <a:rPr lang="uk-UA" i="1" dirty="0" smtClean="0"/>
              <a:t>фотографії</a:t>
            </a:r>
            <a:r>
              <a:rPr lang="uk-UA" dirty="0" smtClean="0"/>
              <a:t>.  Слово </a:t>
            </a:r>
            <a:r>
              <a:rPr lang="uk-UA" dirty="0" err="1" smtClean="0"/>
              <a:t>“фотографія”</a:t>
            </a:r>
            <a:r>
              <a:rPr lang="uk-UA" dirty="0" smtClean="0"/>
              <a:t> походить від грецького </a:t>
            </a:r>
            <a:r>
              <a:rPr lang="uk-UA" dirty="0" err="1" smtClean="0"/>
              <a:t>“фото”</a:t>
            </a:r>
            <a:r>
              <a:rPr lang="uk-UA" dirty="0" smtClean="0"/>
              <a:t> – світло, “</a:t>
            </a:r>
            <a:r>
              <a:rPr lang="ru-RU" dirty="0" smtClean="0"/>
              <a:t>графо</a:t>
            </a:r>
            <a:r>
              <a:rPr lang="uk-UA" dirty="0" smtClean="0"/>
              <a:t>” – малюю, пишу. Фотографія – малювання світлом, світлопис – була відкрита не відразу і не однією людиною. У цей винахід вкладена праця учених багатьох поколінь різних країн світу. Люди давно прагнули знайти спосіб отримання зображень, який не вимагав би довгої і утомливої праці художника. Деякі передумови для цього існували вже у віддалені часи.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Фотографія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2808"/>
            <a:ext cx="5652120" cy="4975192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 smtClean="0"/>
              <a:t>Фотографічний процес </a:t>
            </a:r>
            <a:r>
              <a:rPr lang="uk-UA" dirty="0" smtClean="0"/>
              <a:t>– це фотохімічний процес. Зерна </a:t>
            </a:r>
            <a:r>
              <a:rPr lang="uk-UA" dirty="0" err="1" smtClean="0"/>
              <a:t>галогенідів</a:t>
            </a:r>
            <a:r>
              <a:rPr lang="uk-UA" dirty="0" smtClean="0"/>
              <a:t> срібло, що складається з впорядковано розташованих атомів срібла і галогену (напр., хлору), при експозиції на світлу руйнуються під дією декількох фотонів. Падаючий фотон розриває зв'язок між атомами срібла і хлору в молекулі, і в результаті звільнений атом срібла з'єднується з іншими атомами срібла на поверхні зерна. Крихітна плямочка срібла, що утворилася, є носієм інформації про  те, що світло експонувало цю частину плівки. Зображення не буде видимим, навіть якщо його розглядати на світлові.</a:t>
            </a:r>
            <a:endParaRPr lang="uk-UA" dirty="0"/>
          </a:p>
        </p:txBody>
      </p:sp>
      <p:pic>
        <p:nvPicPr>
          <p:cNvPr id="4098" name="Picture 2" descr="F:\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7386" y="1556792"/>
            <a:ext cx="3236614" cy="2592288"/>
          </a:xfrm>
          <a:prstGeom prst="rect">
            <a:avLst/>
          </a:prstGeom>
          <a:noFill/>
        </p:spPr>
      </p:pic>
      <p:pic>
        <p:nvPicPr>
          <p:cNvPr id="4100" name="Picture 4" descr="F:\Kyiv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219046"/>
            <a:ext cx="3491880" cy="2638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Отже, хімічна дія світла є дуже поширеною в природі і побуті. Внаслідок фотосинтезу на Землі запасається сонячна енергія у вигляді хімічних речовин (наприклад, найбільш поширена запасна речовина АТФ). Також хімічна дія світла використовується людиною для проведення хімічних реакцій, де світло виконує роль каталізатора. Ми повсякденно робимо фотографії, в основі цього процесу лежить хімічна дія світла.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Хімічна дія світла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Хімічна дія світла проявляється в тому, що існує цілий ряд хімічних перетворень, що відбуваються тільки під дією світла. Хімічні реакції, що протікають під дією світла, називають </a:t>
            </a:r>
            <a:r>
              <a:rPr lang="uk-UA" b="1" dirty="0"/>
              <a:t>фотохімічними. Фотохімічна реакція – </a:t>
            </a:r>
            <a:r>
              <a:rPr lang="uk-UA" dirty="0"/>
              <a:t>розривання електронних зв’язків у молекулі речовини під час </a:t>
            </a:r>
            <a:r>
              <a:rPr lang="uk-UA" dirty="0" smtClean="0"/>
              <a:t>поглинання </a:t>
            </a:r>
            <a:r>
              <a:rPr lang="uk-UA" dirty="0"/>
              <a:t>нею фотона, тобто поділ її на атоми під дією світла.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Хімічна дія світла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До фотохімічних реакцій відносяться:  фотосинтез вуглеводів в рослинах, розпад бромистого срібла на світлочутливому шарі фотопластини, взаємодія хлору з воднем на світлу з утворенням </a:t>
            </a:r>
            <a:r>
              <a:rPr lang="ru-RU" dirty="0" err="1" smtClean="0"/>
              <a:t>HCl</a:t>
            </a:r>
            <a:r>
              <a:rPr lang="uk-UA" dirty="0" smtClean="0"/>
              <a:t>  і багато що інше. Вицвітання тканин на сонце і утворення загару ( потемніння шкіри людини під впливом ультрафіолетових променів) – це теж приклади хімічної дії світла.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Хімічна дія світла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>
              <a:buClr>
                <a:schemeClr val="tx1"/>
              </a:buClr>
              <a:buNone/>
            </a:pPr>
            <a:r>
              <a:rPr lang="uk-UA" dirty="0"/>
              <a:t>Ґрунтуючись на квантовій гіпотезі світла, </a:t>
            </a:r>
            <a:r>
              <a:rPr lang="uk-UA" dirty="0" smtClean="0"/>
              <a:t>А.Ейнштейн </a:t>
            </a:r>
            <a:r>
              <a:rPr lang="uk-UA" dirty="0"/>
              <a:t>сформулював два фотохімічні </a:t>
            </a:r>
            <a:r>
              <a:rPr lang="uk-UA" dirty="0" smtClean="0"/>
              <a:t>закони:</a:t>
            </a:r>
          </a:p>
          <a:p>
            <a:pPr marL="578358" indent="-514350">
              <a:buClr>
                <a:schemeClr val="tx1"/>
              </a:buClr>
              <a:buAutoNum type="arabicParenR"/>
            </a:pPr>
            <a:r>
              <a:rPr lang="uk-UA" dirty="0" smtClean="0"/>
              <a:t>поглинутий </a:t>
            </a:r>
            <a:r>
              <a:rPr lang="uk-UA" dirty="0"/>
              <a:t>речовиною фотон може викликати перетворення лише однієї </a:t>
            </a:r>
            <a:r>
              <a:rPr lang="uk-UA" dirty="0" smtClean="0"/>
              <a:t>молекули;</a:t>
            </a:r>
          </a:p>
          <a:p>
            <a:pPr marL="578358" indent="-514350">
              <a:buClr>
                <a:schemeClr val="tx1"/>
              </a:buClr>
              <a:buAutoNum type="arabicParenR"/>
            </a:pPr>
            <a:r>
              <a:rPr lang="uk-UA" dirty="0" smtClean="0"/>
              <a:t>фотохімічна </a:t>
            </a:r>
            <a:r>
              <a:rPr lang="uk-UA" dirty="0"/>
              <a:t>реакція відбувається за умови, що енергія фотона достатня для розриву молекулярних зв'язків, тобто не менша за енергію дисоціації. 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2001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Фотосинтез</a:t>
            </a:r>
            <a:endParaRPr lang="ru-RU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4429125"/>
            <a:ext cx="8229600" cy="1785938"/>
          </a:xfrm>
        </p:spPr>
        <p:txBody>
          <a:bodyPr>
            <a:normAutofit fontScale="92500"/>
          </a:bodyPr>
          <a:lstStyle/>
          <a:p>
            <a:pPr marL="320040" indent="-32004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</a:t>
            </a:r>
            <a:r>
              <a:rPr lang="uk-UA" sz="2400" dirty="0" smtClean="0"/>
              <a:t>Фотосинтез - процес перетворення вуглекислого газу і води на вуглеводи і кисень під дією енергії сонячного світла. Утворюються вуглеводи, які використовуються в якості їжі, а кисень надходить в атмосферу.</a:t>
            </a:r>
            <a:endParaRPr lang="ru-RU" sz="3200" b="1" dirty="0" smtClean="0"/>
          </a:p>
          <a:p>
            <a:pPr marL="320040" indent="-32004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Picture 6" descr="фотосинте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1500188"/>
            <a:ext cx="7921625" cy="281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Загальне рівняння фотосинтезу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en-US" sz="4000" dirty="0" smtClean="0"/>
              <a:t>6CO</a:t>
            </a:r>
            <a:r>
              <a:rPr lang="en-US" sz="2000" dirty="0" smtClean="0"/>
              <a:t>2</a:t>
            </a:r>
            <a:r>
              <a:rPr lang="en-US" sz="4000" dirty="0" smtClean="0"/>
              <a:t> + 6H</a:t>
            </a:r>
            <a:r>
              <a:rPr lang="en-US" sz="2000" dirty="0" smtClean="0"/>
              <a:t>2</a:t>
            </a:r>
            <a:r>
              <a:rPr lang="en-US" sz="4000" dirty="0" smtClean="0"/>
              <a:t>O</a:t>
            </a:r>
            <a:r>
              <a:rPr lang="uk-UA" sz="4000" dirty="0" smtClean="0"/>
              <a:t> </a:t>
            </a:r>
            <a:r>
              <a:rPr lang="ru-RU" sz="4000" dirty="0" smtClean="0"/>
              <a:t>= </a:t>
            </a:r>
            <a:r>
              <a:rPr lang="en-US" sz="4000" dirty="0" smtClean="0"/>
              <a:t>C</a:t>
            </a:r>
            <a:r>
              <a:rPr lang="en-US" sz="2000" dirty="0" smtClean="0"/>
              <a:t>6</a:t>
            </a:r>
            <a:r>
              <a:rPr lang="en-US" sz="4000" dirty="0" smtClean="0"/>
              <a:t>H</a:t>
            </a:r>
            <a:r>
              <a:rPr lang="en-US" sz="2000" dirty="0" smtClean="0"/>
              <a:t>12</a:t>
            </a:r>
            <a:r>
              <a:rPr lang="en-US" sz="4000" dirty="0" smtClean="0"/>
              <a:t>O</a:t>
            </a:r>
            <a:r>
              <a:rPr lang="en-US" sz="2000" dirty="0" smtClean="0"/>
              <a:t>6</a:t>
            </a:r>
            <a:r>
              <a:rPr lang="en-US" sz="4000" dirty="0" smtClean="0"/>
              <a:t> + 6O</a:t>
            </a:r>
            <a:r>
              <a:rPr lang="en-US" sz="2000" dirty="0" smtClean="0"/>
              <a:t>2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Фотосинтез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4716016" cy="5301208"/>
          </a:xfrm>
        </p:spPr>
        <p:txBody>
          <a:bodyPr>
            <a:normAutofit fontScale="92500" lnSpcReduction="10000"/>
          </a:bodyPr>
          <a:lstStyle/>
          <a:p>
            <a:r>
              <a:rPr lang="uk-UA" sz="2400" dirty="0" smtClean="0"/>
              <a:t>Фотохімічні реакції відбуваються на світловій фазі фотосинтезу. Під </a:t>
            </a:r>
            <a:r>
              <a:rPr lang="uk-UA" sz="2400" dirty="0" smtClean="0"/>
              <a:t>впливом енергії сонячного світла молекула хлорофілу порушується, в результаті чого один з її електронів переходить на більш високий енергетичний рівень. Цей електрон, проходячи по ланцюгу переносників (білків мембрани хлоропласта), віддає надлишкову енергію на окислювально-відновні </a:t>
            </a:r>
            <a:r>
              <a:rPr lang="uk-UA" sz="2400" dirty="0" smtClean="0"/>
              <a:t>реакції.</a:t>
            </a:r>
            <a:endParaRPr lang="uk-UA" sz="2400" dirty="0"/>
          </a:p>
        </p:txBody>
      </p:sp>
      <p:pic>
        <p:nvPicPr>
          <p:cNvPr id="1027" name="Picture 3" descr="F:\2938969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556791"/>
            <a:ext cx="4062784" cy="5133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Фотосинтез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Також на світловій фазі відбувається фотоліз (розклад під дією сонця) води.</a:t>
            </a:r>
            <a:endParaRPr lang="uk-UA" dirty="0"/>
          </a:p>
        </p:txBody>
      </p:sp>
      <p:pic>
        <p:nvPicPr>
          <p:cNvPr id="2051" name="Picture 3" descr="F:\09.11.2007_22-47-48.jpg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683568" y="4005064"/>
            <a:ext cx="7845474" cy="12069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Значення фотосинтезу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2626312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Процес фотосинтезу є основою харчування всіх живих істот, а також постачає людство паливом, волокнами і незліченними корисними хімічними сполуками. З </a:t>
            </a:r>
            <a:r>
              <a:rPr lang="uk-UA" dirty="0" err="1" smtClean="0"/>
              <a:t>діоксиду</a:t>
            </a:r>
            <a:r>
              <a:rPr lang="uk-UA" dirty="0" smtClean="0"/>
              <a:t> вуглецю і води, зв'язаних з повітря в ході фотосинтезу, утворюється близько 90-95% сухої ваги врожаю. Людина використовує близько 7% продуктів фотосинтезу в їжу, як корм для тварин і у вигляді палива та будівельних матеріалів.</a:t>
            </a:r>
            <a:endParaRPr lang="uk-UA" dirty="0"/>
          </a:p>
        </p:txBody>
      </p:sp>
      <p:pic>
        <p:nvPicPr>
          <p:cNvPr id="3074" name="Picture 2" descr="F:\Quercus_robur_JPG_(d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563126"/>
            <a:ext cx="3059832" cy="2294874"/>
          </a:xfrm>
          <a:prstGeom prst="rect">
            <a:avLst/>
          </a:prstGeom>
          <a:noFill/>
        </p:spPr>
      </p:pic>
      <p:pic>
        <p:nvPicPr>
          <p:cNvPr id="3075" name="Picture 3" descr="F:\Plagiomnium_affine_laminazelle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589748"/>
            <a:ext cx="3024336" cy="2268252"/>
          </a:xfrm>
          <a:prstGeom prst="rect">
            <a:avLst/>
          </a:prstGeom>
          <a:noFill/>
        </p:spPr>
      </p:pic>
      <p:pic>
        <p:nvPicPr>
          <p:cNvPr id="3076" name="Picture 4" descr="F:\Blatt-wik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76178" y="4581128"/>
            <a:ext cx="3167822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77</TotalTime>
  <Words>600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Хімічна дія світла</vt:lpstr>
      <vt:lpstr>Хімічна дія світла</vt:lpstr>
      <vt:lpstr>Хімічна дія світла</vt:lpstr>
      <vt:lpstr>Хімічна дія світла</vt:lpstr>
      <vt:lpstr>Фотосинтез</vt:lpstr>
      <vt:lpstr>Загальне рівняння фотосинтезу</vt:lpstr>
      <vt:lpstr>Фотосинтез</vt:lpstr>
      <vt:lpstr>Фотосинтез</vt:lpstr>
      <vt:lpstr>Значення фотосинтезу</vt:lpstr>
      <vt:lpstr>Фотографія</vt:lpstr>
      <vt:lpstr>Фотографія</vt:lpstr>
      <vt:lpstr>Висновок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Віталік</dc:creator>
  <cp:lastModifiedBy>Віталік</cp:lastModifiedBy>
  <cp:revision>8</cp:revision>
  <dcterms:created xsi:type="dcterms:W3CDTF">2014-04-15T19:03:56Z</dcterms:created>
  <dcterms:modified xsi:type="dcterms:W3CDTF">2014-04-15T20:21:39Z</dcterms:modified>
</cp:coreProperties>
</file>