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C527F6E-44AF-4E53-9735-5256B4971BE2}" type="datetimeFigureOut">
              <a:rPr lang="ru-RU" smtClean="0"/>
              <a:pPr/>
              <a:t>13.06.2014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A6280ED-22D3-4DCC-8D3A-B0755614F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0%D0%BB%D0%BA%D0%B5%D0%BD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uk-UA" b="1" cap="none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Презентація на тему</a:t>
            </a:r>
            <a:br>
              <a:rPr lang="uk-UA" b="1" cap="none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uk-UA" b="1" cap="none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Бром</a:t>
            </a:r>
            <a:endParaRPr lang="ru-RU" b="1" cap="none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08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93" y="1484784"/>
            <a:ext cx="8964488" cy="5373216"/>
          </a:xfrm>
        </p:spPr>
        <p:txBody>
          <a:bodyPr>
            <a:noAutofit/>
          </a:bodyPr>
          <a:lstStyle/>
          <a:p>
            <a:r>
              <a:rPr lang="ru-RU" sz="2000" dirty="0"/>
              <a:t>Бром </a:t>
            </a:r>
            <a:r>
              <a:rPr lang="ru-RU" sz="2000" dirty="0" err="1"/>
              <a:t>належить</a:t>
            </a:r>
            <a:r>
              <a:rPr lang="ru-RU" sz="2000" dirty="0"/>
              <a:t> до </a:t>
            </a:r>
            <a:r>
              <a:rPr lang="ru-RU" sz="2000" dirty="0" err="1"/>
              <a:t>головної</a:t>
            </a:r>
            <a:r>
              <a:rPr lang="ru-RU" sz="2000" dirty="0"/>
              <a:t> </a:t>
            </a:r>
            <a:r>
              <a:rPr lang="ru-RU" sz="2000" dirty="0" err="1"/>
              <a:t>підгрупи</a:t>
            </a:r>
            <a:r>
              <a:rPr lang="ru-RU" sz="2000" dirty="0"/>
              <a:t> </a:t>
            </a:r>
            <a:r>
              <a:rPr lang="ru-RU" sz="2000" dirty="0" err="1"/>
              <a:t>сьомої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 </a:t>
            </a:r>
            <a:r>
              <a:rPr lang="ru-RU" sz="2000" dirty="0" err="1"/>
              <a:t>періодичної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 </a:t>
            </a:r>
            <a:r>
              <a:rPr lang="ru-RU" sz="2000" dirty="0" err="1"/>
              <a:t>Маючи</a:t>
            </a:r>
            <a:r>
              <a:rPr lang="ru-RU" sz="2000" dirty="0"/>
              <a:t> в </a:t>
            </a:r>
            <a:r>
              <a:rPr lang="ru-RU" sz="2000" dirty="0" err="1"/>
              <a:t>зовнішньому</a:t>
            </a:r>
            <a:r>
              <a:rPr lang="ru-RU" sz="2000" dirty="0"/>
              <a:t> </a:t>
            </a:r>
            <a:r>
              <a:rPr lang="ru-RU" sz="2000" dirty="0" err="1"/>
              <a:t>електронному</a:t>
            </a:r>
            <a:r>
              <a:rPr lang="ru-RU" sz="2000" dirty="0"/>
              <a:t> </a:t>
            </a:r>
            <a:r>
              <a:rPr lang="ru-RU" sz="2000" dirty="0" err="1"/>
              <a:t>шарі</a:t>
            </a:r>
            <a:r>
              <a:rPr lang="ru-RU" sz="2000" dirty="0"/>
              <a:t> </a:t>
            </a:r>
            <a:r>
              <a:rPr lang="ru-RU" sz="2000" dirty="0" err="1"/>
              <a:t>сім</a:t>
            </a:r>
            <a:r>
              <a:rPr lang="ru-RU" sz="2000" dirty="0"/>
              <a:t> </a:t>
            </a:r>
            <a:r>
              <a:rPr lang="ru-RU" sz="2000" dirty="0" err="1"/>
              <a:t>електронів</a:t>
            </a:r>
            <a:r>
              <a:rPr lang="ru-RU" sz="2000" dirty="0"/>
              <a:t>,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атоми</a:t>
            </a:r>
            <a:r>
              <a:rPr lang="ru-RU" sz="2000" dirty="0"/>
              <a:t> легко </a:t>
            </a:r>
            <a:r>
              <a:rPr lang="ru-RU" sz="2000" dirty="0" err="1"/>
              <a:t>віднімають</a:t>
            </a:r>
            <a:r>
              <a:rPr lang="ru-RU" sz="2000" dirty="0"/>
              <a:t> </a:t>
            </a:r>
            <a:r>
              <a:rPr lang="ru-RU" sz="2000" dirty="0" err="1"/>
              <a:t>валентні</a:t>
            </a:r>
            <a:r>
              <a:rPr lang="ru-RU" sz="2000" dirty="0"/>
              <a:t> </a:t>
            </a:r>
            <a:r>
              <a:rPr lang="ru-RU" sz="2000" dirty="0" err="1"/>
              <a:t>електрони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атомів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елементів</a:t>
            </a:r>
            <a:r>
              <a:rPr lang="ru-RU" sz="2000" dirty="0"/>
              <a:t> і </a:t>
            </a:r>
            <a:r>
              <a:rPr lang="ru-RU" sz="2000" dirty="0" err="1"/>
              <a:t>перетворюються</a:t>
            </a:r>
            <a:r>
              <a:rPr lang="ru-RU" sz="2000" dirty="0"/>
              <a:t> в негативно </a:t>
            </a:r>
            <a:r>
              <a:rPr lang="ru-RU" sz="2000" dirty="0" err="1"/>
              <a:t>одновалентні</a:t>
            </a:r>
            <a:r>
              <a:rPr lang="ru-RU" sz="2000" dirty="0"/>
              <a:t> </a:t>
            </a:r>
            <a:r>
              <a:rPr lang="ru-RU" sz="2000" dirty="0" err="1"/>
              <a:t>іони</a:t>
            </a:r>
            <a:r>
              <a:rPr lang="ru-RU" sz="2000" dirty="0"/>
              <a:t> </a:t>
            </a:r>
            <a:r>
              <a:rPr lang="en-US" sz="2000" dirty="0"/>
              <a:t>Br</a:t>
            </a:r>
            <a:r>
              <a:rPr lang="en-US" sz="2000" baseline="30000" dirty="0"/>
              <a:t>−</a:t>
            </a:r>
            <a:r>
              <a:rPr lang="en-US" sz="2000" dirty="0"/>
              <a:t>. </a:t>
            </a:r>
            <a:r>
              <a:rPr lang="ru-RU" sz="2000" dirty="0" err="1"/>
              <a:t>Цим</a:t>
            </a:r>
            <a:r>
              <a:rPr lang="ru-RU" sz="2000" dirty="0"/>
              <a:t> самим </a:t>
            </a:r>
            <a:r>
              <a:rPr lang="ru-RU" sz="2000" dirty="0" err="1"/>
              <a:t>проявляються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різко</a:t>
            </a:r>
            <a:r>
              <a:rPr lang="ru-RU" sz="2000" dirty="0"/>
              <a:t> </a:t>
            </a:r>
            <a:r>
              <a:rPr lang="ru-RU" sz="2000" dirty="0" err="1"/>
              <a:t>виражені</a:t>
            </a:r>
            <a:r>
              <a:rPr lang="ru-RU" sz="2000" dirty="0"/>
              <a:t> </a:t>
            </a:r>
            <a:r>
              <a:rPr lang="ru-RU" sz="2000" dirty="0" err="1"/>
              <a:t>окисні</a:t>
            </a:r>
            <a:r>
              <a:rPr lang="ru-RU" sz="2000" dirty="0"/>
              <a:t> </a:t>
            </a:r>
            <a:r>
              <a:rPr lang="ru-RU" sz="2000" dirty="0" err="1"/>
              <a:t>властивості</a:t>
            </a:r>
            <a:r>
              <a:rPr lang="ru-RU" sz="2000" dirty="0" smtClean="0"/>
              <a:t>.</a:t>
            </a:r>
          </a:p>
          <a:p>
            <a:pPr algn="l"/>
            <a:endParaRPr lang="ru-RU" sz="2000" b="1" dirty="0" smtClean="0"/>
          </a:p>
          <a:p>
            <a:pPr algn="l"/>
            <a:endParaRPr lang="ru-RU" sz="2000" b="1" dirty="0"/>
          </a:p>
          <a:p>
            <a:pPr algn="l"/>
            <a:r>
              <a:rPr lang="ru-RU" sz="2000" b="1" dirty="0" err="1" smtClean="0">
                <a:solidFill>
                  <a:srgbClr val="FF0000"/>
                </a:solidFill>
              </a:rPr>
              <a:t>Реакції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з </a:t>
            </a:r>
            <a:r>
              <a:rPr lang="ru-RU" sz="2000" b="1" dirty="0" err="1">
                <a:solidFill>
                  <a:srgbClr val="FF0000"/>
                </a:solidFill>
              </a:rPr>
              <a:t>неметалами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ru-RU" sz="2000" dirty="0" err="1">
                <a:solidFill>
                  <a:srgbClr val="FF0000"/>
                </a:solidFill>
              </a:rPr>
              <a:t>реаеагує</a:t>
            </a:r>
            <a:r>
              <a:rPr lang="ru-RU" sz="2000" dirty="0">
                <a:solidFill>
                  <a:srgbClr val="FF0000"/>
                </a:solidFill>
              </a:rPr>
              <a:t> з </a:t>
            </a:r>
            <a:r>
              <a:rPr lang="ru-RU" sz="2000" dirty="0" err="1">
                <a:solidFill>
                  <a:srgbClr val="FF0000"/>
                </a:solidFill>
              </a:rPr>
              <a:t>воднем</a:t>
            </a:r>
            <a:endParaRPr lang="ru-RU" sz="2000" dirty="0">
              <a:solidFill>
                <a:srgbClr val="FF0000"/>
              </a:solidFill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</a:rPr>
              <a:t>Br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+</a:t>
            </a:r>
            <a:r>
              <a:rPr lang="ru-RU" sz="2000" dirty="0">
                <a:solidFill>
                  <a:srgbClr val="FF0000"/>
                </a:solidFill>
              </a:rPr>
              <a:t>Н</a:t>
            </a:r>
            <a:r>
              <a:rPr lang="ru-RU" sz="2000" baseline="-25000" dirty="0">
                <a:solidFill>
                  <a:srgbClr val="FF0000"/>
                </a:solidFill>
              </a:rPr>
              <a:t>2</a:t>
            </a:r>
            <a:r>
              <a:rPr lang="ru-RU" sz="2000" dirty="0">
                <a:solidFill>
                  <a:srgbClr val="FF0000"/>
                </a:solidFill>
              </a:rPr>
              <a:t> → 2</a:t>
            </a:r>
            <a:r>
              <a:rPr lang="en-US" sz="2000" dirty="0" err="1">
                <a:solidFill>
                  <a:srgbClr val="FF0000"/>
                </a:solidFill>
              </a:rPr>
              <a:t>HBr</a:t>
            </a:r>
            <a:r>
              <a:rPr lang="uk-UA" sz="2000" dirty="0">
                <a:solidFill>
                  <a:srgbClr val="FF0000"/>
                </a:solidFill>
              </a:rPr>
              <a:t> .</a:t>
            </a:r>
          </a:p>
          <a:p>
            <a:pPr algn="l"/>
            <a:r>
              <a:rPr lang="ru-RU" sz="2000" dirty="0">
                <a:solidFill>
                  <a:srgbClr val="FF0000"/>
                </a:solidFill>
              </a:rPr>
              <a:t>Не </a:t>
            </a:r>
            <a:r>
              <a:rPr lang="ru-RU" sz="2000" dirty="0" err="1">
                <a:solidFill>
                  <a:srgbClr val="FF0000"/>
                </a:solidFill>
              </a:rPr>
              <a:t>реагує</a:t>
            </a:r>
            <a:r>
              <a:rPr lang="ru-RU" sz="2000" dirty="0">
                <a:solidFill>
                  <a:srgbClr val="FF0000"/>
                </a:solidFill>
              </a:rPr>
              <a:t> з киснем, але </a:t>
            </a:r>
            <a:r>
              <a:rPr lang="ru-RU" sz="2000" dirty="0" err="1">
                <a:solidFill>
                  <a:srgbClr val="FF0000"/>
                </a:solidFill>
              </a:rPr>
              <a:t>відомі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його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оксиди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отримані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іншими</a:t>
            </a:r>
            <a:r>
              <a:rPr lang="ru-RU" sz="2000" dirty="0">
                <a:solidFill>
                  <a:srgbClr val="FF0000"/>
                </a:solidFill>
              </a:rPr>
              <a:t> шляхами : </a:t>
            </a:r>
            <a:r>
              <a:rPr lang="ru-RU" sz="2000" dirty="0" err="1">
                <a:solidFill>
                  <a:srgbClr val="FF0000"/>
                </a:solidFill>
              </a:rPr>
              <a:t>Дає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сполуки</a:t>
            </a:r>
            <a:r>
              <a:rPr lang="ru-RU" sz="2000" dirty="0">
                <a:solidFill>
                  <a:srgbClr val="FF0000"/>
                </a:solidFill>
              </a:rPr>
              <a:t> з фтором</a:t>
            </a:r>
          </a:p>
          <a:p>
            <a:pPr algn="l"/>
            <a:endParaRPr lang="ru-RU" sz="2000" dirty="0"/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74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</a:t>
            </a:r>
            <a:r>
              <a:rPr lang="ru-RU" b="1" dirty="0" err="1" smtClean="0"/>
              <a:t>Реакції</a:t>
            </a:r>
            <a:r>
              <a:rPr lang="ru-RU" b="1" dirty="0" smtClean="0"/>
              <a:t> </a:t>
            </a:r>
            <a:r>
              <a:rPr lang="ru-RU" b="1" dirty="0"/>
              <a:t>з </a:t>
            </a:r>
            <a:r>
              <a:rPr lang="ru-RU" b="1" dirty="0" err="1"/>
              <a:t>органічними</a:t>
            </a:r>
            <a:r>
              <a:rPr lang="ru-RU" b="1" dirty="0"/>
              <a:t> </a:t>
            </a:r>
            <a:r>
              <a:rPr lang="ru-RU" b="1" dirty="0" err="1"/>
              <a:t>сполуками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</a:rPr>
              <a:t>Бром </a:t>
            </a:r>
            <a:r>
              <a:rPr lang="ru-RU" sz="2000" b="1" dirty="0" err="1">
                <a:solidFill>
                  <a:srgbClr val="FF0000"/>
                </a:solidFill>
              </a:rPr>
              <a:t>приєднується</a:t>
            </a:r>
            <a:r>
              <a:rPr lang="ru-RU" sz="2000" b="1" dirty="0">
                <a:solidFill>
                  <a:srgbClr val="FF0000"/>
                </a:solidFill>
              </a:rPr>
              <a:t> по </a:t>
            </a:r>
            <a:r>
              <a:rPr lang="ru-RU" sz="2000" b="1" dirty="0" err="1">
                <a:solidFill>
                  <a:srgbClr val="FF0000"/>
                </a:solidFill>
              </a:rPr>
              <a:t>подвійному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err="1">
                <a:solidFill>
                  <a:srgbClr val="FF0000"/>
                </a:solidFill>
              </a:rPr>
              <a:t>зв'язку</a:t>
            </a:r>
            <a:r>
              <a:rPr lang="ru-RU" sz="2000" b="1" dirty="0">
                <a:solidFill>
                  <a:srgbClr val="FF0000"/>
                </a:solidFill>
              </a:rPr>
              <a:t> </a:t>
            </a:r>
            <a:r>
              <a:rPr lang="ru-RU" sz="2000" b="1" dirty="0" err="1">
                <a:solidFill>
                  <a:srgbClr val="FF0000"/>
                </a:solidFill>
                <a:hlinkClick r:id="rId2" tooltip="Алкени"/>
              </a:rPr>
              <a:t>алкенів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CH</a:t>
            </a:r>
            <a:r>
              <a:rPr lang="en-US" sz="2000" b="1" i="1" baseline="-25000" dirty="0">
                <a:solidFill>
                  <a:srgbClr val="FF0000"/>
                </a:solidFill>
              </a:rPr>
              <a:t>2</a:t>
            </a:r>
            <a:r>
              <a:rPr lang="en-US" sz="2000" b="1" i="1" dirty="0">
                <a:solidFill>
                  <a:srgbClr val="FF0000"/>
                </a:solidFill>
              </a:rPr>
              <a:t>=CH</a:t>
            </a:r>
            <a:r>
              <a:rPr lang="en-US" sz="2000" b="1" i="1" baseline="-25000" dirty="0">
                <a:solidFill>
                  <a:srgbClr val="FF0000"/>
                </a:solidFill>
              </a:rPr>
              <a:t>2</a:t>
            </a:r>
            <a:r>
              <a:rPr lang="en-US" sz="2000" b="1" i="1" dirty="0">
                <a:solidFill>
                  <a:srgbClr val="FF0000"/>
                </a:solidFill>
              </a:rPr>
              <a:t> + Br</a:t>
            </a:r>
            <a:r>
              <a:rPr lang="en-US" sz="2000" b="1" i="1" baseline="-25000" dirty="0">
                <a:solidFill>
                  <a:srgbClr val="FF0000"/>
                </a:solidFill>
              </a:rPr>
              <a:t>2</a:t>
            </a:r>
            <a:r>
              <a:rPr lang="en-US" sz="2000" b="1" i="1" dirty="0">
                <a:solidFill>
                  <a:srgbClr val="FF0000"/>
                </a:solidFill>
              </a:rPr>
              <a:t> → Br-CH</a:t>
            </a:r>
            <a:r>
              <a:rPr lang="en-US" sz="2000" b="1" i="1" baseline="-25000" dirty="0">
                <a:solidFill>
                  <a:srgbClr val="FF0000"/>
                </a:solidFill>
              </a:rPr>
              <a:t>2</a:t>
            </a:r>
            <a:r>
              <a:rPr lang="en-US" sz="2000" b="1" i="1" dirty="0">
                <a:solidFill>
                  <a:srgbClr val="FF0000"/>
                </a:solidFill>
              </a:rPr>
              <a:t>-CH</a:t>
            </a:r>
            <a:r>
              <a:rPr lang="en-US" sz="2000" b="1" i="1" baseline="-25000" dirty="0">
                <a:solidFill>
                  <a:srgbClr val="FF0000"/>
                </a:solidFill>
              </a:rPr>
              <a:t>2</a:t>
            </a:r>
            <a:r>
              <a:rPr lang="en-US" sz="2000" b="1" i="1" dirty="0">
                <a:solidFill>
                  <a:srgbClr val="FF0000"/>
                </a:solidFill>
              </a:rPr>
              <a:t>-Br</a:t>
            </a:r>
          </a:p>
        </p:txBody>
      </p:sp>
    </p:spTree>
    <p:extLst>
      <p:ext uri="{BB962C8B-B14F-4D97-AF65-F5344CB8AC3E}">
        <p14:creationId xmlns:p14="http://schemas.microsoft.com/office/powerpoint/2010/main" xmlns="" val="43084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Реакції</a:t>
            </a:r>
            <a:r>
              <a:rPr lang="ru-RU" b="1" dirty="0"/>
              <a:t> з </a:t>
            </a:r>
            <a:r>
              <a:rPr lang="ru-RU" b="1" dirty="0" err="1"/>
              <a:t>складними</a:t>
            </a:r>
            <a:r>
              <a:rPr lang="ru-RU" b="1" dirty="0"/>
              <a:t> </a:t>
            </a:r>
            <a:r>
              <a:rPr lang="ru-RU" b="1" dirty="0" err="1"/>
              <a:t>неорганічними</a:t>
            </a:r>
            <a:r>
              <a:rPr lang="ru-RU" b="1" dirty="0"/>
              <a:t> </a:t>
            </a:r>
            <a:r>
              <a:rPr lang="ru-RU" b="1" dirty="0" err="1"/>
              <a:t>сполуками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3Br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+ 3H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= HBrO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+ 5HBr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Реакції</a:t>
            </a:r>
            <a:r>
              <a:rPr lang="ru-RU" b="1" dirty="0"/>
              <a:t> з </a:t>
            </a:r>
            <a:r>
              <a:rPr lang="ru-RU" b="1" dirty="0" err="1"/>
              <a:t>органічними</a:t>
            </a:r>
            <a:r>
              <a:rPr lang="ru-RU" b="1" dirty="0"/>
              <a:t> </a:t>
            </a:r>
            <a:r>
              <a:rPr lang="ru-RU" b="1" dirty="0" err="1"/>
              <a:t>сполуками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Заміщення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err="1" smtClean="0">
                <a:solidFill>
                  <a:srgbClr val="FF0000"/>
                </a:solidFill>
              </a:rPr>
              <a:t>Алкани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реагують</a:t>
            </a:r>
            <a:r>
              <a:rPr lang="ru-RU" b="1" dirty="0">
                <a:solidFill>
                  <a:srgbClr val="FF0000"/>
                </a:solidFill>
              </a:rPr>
              <a:t> з бромом при </a:t>
            </a:r>
            <a:r>
              <a:rPr lang="ru-RU" b="1" dirty="0" err="1">
                <a:solidFill>
                  <a:srgbClr val="FF0000"/>
                </a:solidFill>
              </a:rPr>
              <a:t>нагріванні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реакція</a:t>
            </a:r>
            <a:r>
              <a:rPr lang="ru-RU" b="1" dirty="0">
                <a:solidFill>
                  <a:srgbClr val="FF0000"/>
                </a:solidFill>
              </a:rPr>
              <a:t> проходить по радикальному </a:t>
            </a:r>
            <a:r>
              <a:rPr lang="ru-RU" b="1" dirty="0" err="1">
                <a:solidFill>
                  <a:srgbClr val="FF0000"/>
                </a:solidFill>
              </a:rPr>
              <a:t>механізму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-CH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 + Br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 → C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6−x</a:t>
            </a:r>
            <a:r>
              <a:rPr lang="en-US" b="1" dirty="0">
                <a:solidFill>
                  <a:srgbClr val="FF0000"/>
                </a:solidFill>
              </a:rPr>
              <a:t>Br</a:t>
            </a:r>
            <a:r>
              <a:rPr lang="en-US" b="1" baseline="-25000" dirty="0">
                <a:solidFill>
                  <a:srgbClr val="FF0000"/>
                </a:solidFill>
              </a:rPr>
              <a:t>x</a:t>
            </a:r>
            <a:r>
              <a:rPr lang="en-US" b="1" dirty="0">
                <a:solidFill>
                  <a:srgbClr val="FF0000"/>
                </a:solidFill>
              </a:rPr>
              <a:t> + </a:t>
            </a:r>
            <a:r>
              <a:rPr lang="en-US" b="1" dirty="0" err="1" smtClean="0">
                <a:solidFill>
                  <a:srgbClr val="FF0000"/>
                </a:solidFill>
              </a:rPr>
              <a:t>HCl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Ароматичні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сполуки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реагують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по </a:t>
            </a:r>
            <a:r>
              <a:rPr lang="ru-RU" b="1" dirty="0" err="1">
                <a:solidFill>
                  <a:srgbClr val="FF0000"/>
                </a:solidFill>
              </a:rPr>
              <a:t>іонному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механізму</a:t>
            </a:r>
            <a:r>
              <a:rPr lang="ru-RU" b="1" dirty="0">
                <a:solidFill>
                  <a:srgbClr val="FF0000"/>
                </a:solidFill>
              </a:rPr>
              <a:t>, в </a:t>
            </a:r>
            <a:r>
              <a:rPr lang="ru-RU" b="1" dirty="0" err="1">
                <a:solidFill>
                  <a:srgbClr val="FF0000"/>
                </a:solidFill>
              </a:rPr>
              <a:t>присутності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каталізаторів</a:t>
            </a:r>
            <a:r>
              <a:rPr lang="ru-RU" b="1" dirty="0">
                <a:solidFill>
                  <a:srgbClr val="FF0000"/>
                </a:solidFill>
              </a:rPr>
              <a:t> (напр. </a:t>
            </a:r>
            <a:r>
              <a:rPr lang="en-US" b="1" dirty="0">
                <a:solidFill>
                  <a:srgbClr val="FF0000"/>
                </a:solidFill>
              </a:rPr>
              <a:t>AlBr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):</a:t>
            </a:r>
          </a:p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 + Br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 → C</a:t>
            </a:r>
            <a:r>
              <a:rPr lang="en-US" b="1" baseline="-25000" dirty="0">
                <a:solidFill>
                  <a:srgbClr val="FF0000"/>
                </a:solidFill>
              </a:rPr>
              <a:t>6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-25000" dirty="0">
                <a:solidFill>
                  <a:srgbClr val="FF0000"/>
                </a:solidFill>
              </a:rPr>
              <a:t>5</a:t>
            </a:r>
            <a:r>
              <a:rPr lang="en-US" b="1" dirty="0">
                <a:solidFill>
                  <a:srgbClr val="FF0000"/>
                </a:solidFill>
              </a:rPr>
              <a:t>Br + </a:t>
            </a:r>
            <a:r>
              <a:rPr lang="en-US" b="1" dirty="0" err="1">
                <a:solidFill>
                  <a:srgbClr val="FF0000"/>
                </a:solidFill>
              </a:rPr>
              <a:t>HBr</a:t>
            </a:r>
            <a:r>
              <a:rPr lang="ru-RU" b="1" dirty="0">
                <a:solidFill>
                  <a:srgbClr val="FF0000"/>
                </a:solidFill>
              </a:rPr>
              <a:t>Фенол </a:t>
            </a:r>
            <a:r>
              <a:rPr lang="ru-RU" b="1" dirty="0" err="1">
                <a:solidFill>
                  <a:srgbClr val="FF0000"/>
                </a:solidFill>
              </a:rPr>
              <a:t>бромується</a:t>
            </a:r>
            <a:r>
              <a:rPr lang="ru-RU" b="1" dirty="0">
                <a:solidFill>
                  <a:srgbClr val="FF0000"/>
                </a:solidFill>
              </a:rPr>
              <a:t> в водному </a:t>
            </a:r>
            <a:r>
              <a:rPr lang="ru-RU" b="1" dirty="0" err="1">
                <a:solidFill>
                  <a:srgbClr val="FF0000"/>
                </a:solidFill>
              </a:rPr>
              <a:t>розчині</a:t>
            </a:r>
            <a:r>
              <a:rPr lang="ru-RU" b="1" dirty="0">
                <a:solidFill>
                  <a:srgbClr val="FF0000"/>
                </a:solidFill>
              </a:rPr>
              <a:t> й без </a:t>
            </a:r>
            <a:r>
              <a:rPr lang="ru-RU" b="1" dirty="0" err="1">
                <a:solidFill>
                  <a:srgbClr val="FF0000"/>
                </a:solidFill>
              </a:rPr>
              <a:t>каталізатора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Кетони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бромуються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набагато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легше</a:t>
            </a:r>
            <a:r>
              <a:rPr lang="ru-RU" b="1" dirty="0">
                <a:solidFill>
                  <a:srgbClr val="FF0000"/>
                </a:solidFill>
              </a:rPr>
              <a:t> за </a:t>
            </a:r>
            <a:r>
              <a:rPr lang="ru-RU" b="1" dirty="0" err="1">
                <a:solidFill>
                  <a:srgbClr val="FF0000"/>
                </a:solidFill>
              </a:rPr>
              <a:t>відповідні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алкани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Ph-CO-CH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-CH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 + Br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 -H</a:t>
            </a:r>
            <a:r>
              <a:rPr lang="en-US" b="1" baseline="30000" dirty="0">
                <a:solidFill>
                  <a:srgbClr val="FF0000"/>
                </a:solidFill>
              </a:rPr>
              <a:t>+</a:t>
            </a:r>
            <a:r>
              <a:rPr lang="en-US" b="1" dirty="0">
                <a:solidFill>
                  <a:srgbClr val="FF0000"/>
                </a:solidFill>
              </a:rPr>
              <a:t>→ Ph-CO-CHBr-CH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 + </a:t>
            </a:r>
            <a:r>
              <a:rPr lang="en-US" b="1" dirty="0" err="1">
                <a:solidFill>
                  <a:srgbClr val="FF0000"/>
                </a:solidFill>
              </a:rPr>
              <a:t>HBr</a:t>
            </a:r>
            <a:r>
              <a:rPr lang="ru-RU" b="1" dirty="0" err="1" smtClean="0">
                <a:solidFill>
                  <a:srgbClr val="FF0000"/>
                </a:solidFill>
              </a:rPr>
              <a:t>Приєднання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Бром </a:t>
            </a:r>
            <a:r>
              <a:rPr lang="ru-RU" b="1" dirty="0" err="1">
                <a:solidFill>
                  <a:srgbClr val="FF0000"/>
                </a:solidFill>
              </a:rPr>
              <a:t>приєднується</a:t>
            </a:r>
            <a:r>
              <a:rPr lang="ru-RU" b="1" dirty="0">
                <a:solidFill>
                  <a:srgbClr val="FF0000"/>
                </a:solidFill>
              </a:rPr>
              <a:t> по </a:t>
            </a:r>
            <a:r>
              <a:rPr lang="ru-RU" b="1" dirty="0" err="1">
                <a:solidFill>
                  <a:srgbClr val="FF0000"/>
                </a:solidFill>
              </a:rPr>
              <a:t>подвійному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зв'язку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 err="1">
                <a:solidFill>
                  <a:srgbClr val="FF0000"/>
                </a:solidFill>
              </a:rPr>
              <a:t>алкенів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=CH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 + Br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 → Br-CH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-CH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-Br</a:t>
            </a:r>
            <a:r>
              <a:rPr lang="ru-RU" b="1" dirty="0" err="1" smtClean="0">
                <a:solidFill>
                  <a:srgbClr val="FF0000"/>
                </a:solidFill>
              </a:rPr>
              <a:t>Окиснення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>
                <a:solidFill>
                  <a:srgbClr val="FF0000"/>
                </a:solidFill>
              </a:rPr>
              <a:t> Оксигеном в </a:t>
            </a:r>
            <a:r>
              <a:rPr lang="ru-RU" b="1" dirty="0" err="1">
                <a:solidFill>
                  <a:srgbClr val="FF0000"/>
                </a:solidFill>
              </a:rPr>
              <a:t>реакцію</a:t>
            </a:r>
            <a:r>
              <a:rPr lang="ru-RU" b="1" dirty="0">
                <a:solidFill>
                  <a:srgbClr val="FF0000"/>
                </a:solidFill>
              </a:rPr>
              <a:t> не </a:t>
            </a:r>
            <a:r>
              <a:rPr lang="ru-RU" b="1" dirty="0" err="1">
                <a:solidFill>
                  <a:srgbClr val="FF0000"/>
                </a:solidFill>
              </a:rPr>
              <a:t>вступає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614521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34</TotalTime>
  <Words>87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Презентація на тему Бром</vt:lpstr>
      <vt:lpstr>Хімічні властивості </vt:lpstr>
      <vt:lpstr>        Реакції з органічними сполуками </vt:lpstr>
      <vt:lpstr>Реакції з складними неорганічними сполуками </vt:lpstr>
      <vt:lpstr>Реакції з органічними сполуками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Бром</dc:title>
  <dc:creator>Home</dc:creator>
  <cp:lastModifiedBy>Sasha Panischev</cp:lastModifiedBy>
  <cp:revision>4</cp:revision>
  <dcterms:created xsi:type="dcterms:W3CDTF">2014-05-16T10:20:42Z</dcterms:created>
  <dcterms:modified xsi:type="dcterms:W3CDTF">2014-06-13T05:19:18Z</dcterms:modified>
</cp:coreProperties>
</file>