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78" r:id="rId8"/>
    <p:sldId id="261" r:id="rId9"/>
    <p:sldId id="262" r:id="rId10"/>
    <p:sldId id="279" r:id="rId11"/>
    <p:sldId id="280" r:id="rId12"/>
    <p:sldId id="281" r:id="rId13"/>
    <p:sldId id="263" r:id="rId14"/>
    <p:sldId id="264" r:id="rId15"/>
    <p:sldId id="267" r:id="rId16"/>
    <p:sldId id="265" r:id="rId17"/>
    <p:sldId id="26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60093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735F5-B8E6-4173-8640-5B3365690A1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75D55-F35E-4EA9-8ADD-985ED891E1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77724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56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56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822603" cy="720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356"/>
            <a:ext cx="4926040" cy="5411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0" y="1500174"/>
            <a:ext cx="2822603" cy="4625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99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600200"/>
            <a:ext cx="78581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ECB78-09D0-4BEF-BBCC-7C71EAC5E3AD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6009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Алотропні</a:t>
            </a:r>
            <a:r>
              <a:rPr lang="ru-RU" dirty="0" smtClean="0"/>
              <a:t> </a:t>
            </a:r>
            <a:r>
              <a:rPr lang="ru-RU" dirty="0" err="1" smtClean="0"/>
              <a:t>видозміни</a:t>
            </a:r>
            <a:r>
              <a:rPr lang="ru-RU" dirty="0" smtClean="0"/>
              <a:t> Карбона </a:t>
            </a:r>
            <a:br>
              <a:rPr lang="ru-RU" dirty="0" smtClean="0"/>
            </a:br>
            <a:r>
              <a:rPr lang="ru-RU" dirty="0" smtClean="0"/>
              <a:t>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3929066"/>
            <a:ext cx="4643470" cy="1752600"/>
          </a:xfrm>
        </p:spPr>
        <p:txBody>
          <a:bodyPr/>
          <a:lstStyle/>
          <a:p>
            <a:r>
              <a:rPr lang="ru-RU" dirty="0" err="1" smtClean="0"/>
              <a:t>Розмаїтого</a:t>
            </a:r>
            <a:r>
              <a:rPr lang="ru-RU" dirty="0" smtClean="0"/>
              <a:t> </a:t>
            </a:r>
            <a:r>
              <a:rPr lang="ru-RU" dirty="0" err="1" smtClean="0"/>
              <a:t>Дмитра</a:t>
            </a:r>
            <a:endParaRPr lang="ru-RU" dirty="0"/>
          </a:p>
        </p:txBody>
      </p:sp>
      <p:pic>
        <p:nvPicPr>
          <p:cNvPr id="3074" name="Picture 2" descr="Barium chemical element of the periodic table with symbol Ba из concept w, Роялти-фри стоковое фото #29655945 на Fotolia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500438"/>
            <a:ext cx="2714644" cy="2035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12"/>
            <a:ext cx="7929618" cy="1143000"/>
          </a:xfrm>
        </p:spPr>
        <p:txBody>
          <a:bodyPr/>
          <a:lstStyle/>
          <a:p>
            <a:r>
              <a:rPr lang="uk-UA" b="1" dirty="0" err="1" smtClean="0"/>
              <a:t>Кімберлітова</a:t>
            </a:r>
            <a:r>
              <a:rPr lang="uk-UA" b="1" dirty="0" smtClean="0"/>
              <a:t> трубка "Мир".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Вона </a:t>
            </a:r>
            <a:r>
              <a:rPr lang="uk-UA" dirty="0" smtClean="0"/>
              <a:t>є</a:t>
            </a:r>
            <a:r>
              <a:rPr lang="uk-UA" dirty="0" smtClean="0"/>
              <a:t> найбільшим алмазним </a:t>
            </a:r>
            <a:r>
              <a:rPr lang="uk-UA" dirty="0" smtClean="0"/>
              <a:t>кар'єром</a:t>
            </a:r>
            <a:r>
              <a:rPr lang="uk-UA" dirty="0" smtClean="0"/>
              <a:t>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республіки</a:t>
            </a:r>
            <a:r>
              <a:rPr lang="uk-UA" dirty="0" smtClean="0"/>
              <a:t> Якутія, а за деякими даними </a:t>
            </a:r>
            <a:r>
              <a:rPr lang="uk-UA" dirty="0" err="1" smtClean="0"/>
              <a:t>-всього</a:t>
            </a:r>
            <a:r>
              <a:rPr lang="uk-UA" dirty="0" smtClean="0"/>
              <a:t> світу, і містить чверть світових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запасів</a:t>
            </a:r>
            <a:r>
              <a:rPr lang="uk-UA" dirty="0" smtClean="0"/>
              <a:t> алмазів. При діаметрі в 1200 метрів вона йде в </a:t>
            </a:r>
            <a:r>
              <a:rPr lang="uk-UA" dirty="0" smtClean="0"/>
              <a:t>землю на </a:t>
            </a:r>
            <a:r>
              <a:rPr lang="uk-UA" dirty="0" smtClean="0"/>
              <a:t>515 метрів, звужуючись біля основи до 50 метрів.</a:t>
            </a:r>
            <a:endParaRPr lang="ru-RU" dirty="0"/>
          </a:p>
        </p:txBody>
      </p:sp>
      <p:pic>
        <p:nvPicPr>
          <p:cNvPr id="7" name="Picture 2" descr="http://schoolchem.ho.ua/Elements/img/Kimberlitovaya-trubka---Mir--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15140" cy="4751561"/>
          </a:xfrm>
          <a:prstGeom prst="rect">
            <a:avLst/>
          </a:prstGeom>
          <a:noFill/>
        </p:spPr>
      </p:pic>
      <p:pic>
        <p:nvPicPr>
          <p:cNvPr id="8" name="Picture 4" descr="http://schoolchem.ho.ua/Elements/img/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2905" y="2500306"/>
            <a:ext cx="5801095" cy="435769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50"/>
            <a:ext cx="7929618" cy="1143000"/>
          </a:xfrm>
        </p:spPr>
        <p:txBody>
          <a:bodyPr/>
          <a:lstStyle/>
          <a:p>
            <a:r>
              <a:rPr lang="uk-UA" b="1" dirty="0" smtClean="0"/>
              <a:t>Кар'єр </a:t>
            </a:r>
            <a:r>
              <a:rPr lang="uk-UA" b="1" dirty="0" err="1" smtClean="0"/>
              <a:t>Дьявік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Кар'єр </a:t>
            </a:r>
            <a:r>
              <a:rPr lang="uk-UA" dirty="0" err="1" smtClean="0"/>
              <a:t>Дьявік</a:t>
            </a:r>
            <a:r>
              <a:rPr lang="uk-UA" dirty="0" smtClean="0"/>
              <a:t>, розташований в </a:t>
            </a:r>
            <a:r>
              <a:rPr lang="uk-UA" dirty="0" smtClean="0"/>
              <a:t>канадській</a:t>
            </a:r>
            <a:br>
              <a:rPr lang="uk-UA" dirty="0" smtClean="0"/>
            </a:br>
            <a:r>
              <a:rPr lang="uk-UA" dirty="0" smtClean="0"/>
              <a:t>провінції</a:t>
            </a:r>
            <a:r>
              <a:rPr lang="uk-UA" dirty="0" smtClean="0"/>
              <a:t> поблизу міста </a:t>
            </a:r>
            <a:r>
              <a:rPr lang="uk-UA" dirty="0" err="1" smtClean="0"/>
              <a:t>Йеллоунайф</a:t>
            </a:r>
            <a:r>
              <a:rPr lang="uk-UA" dirty="0" smtClean="0"/>
              <a:t>, є одним з найбільших відкритих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алмазних</a:t>
            </a:r>
            <a:r>
              <a:rPr lang="uk-UA" dirty="0" smtClean="0"/>
              <a:t> рудників в світі. Його глибина - </a:t>
            </a:r>
            <a:r>
              <a:rPr lang="uk-UA" dirty="0" smtClean="0"/>
              <a:t>525 метрів,</a:t>
            </a:r>
            <a:r>
              <a:rPr lang="uk-UA" dirty="0" smtClean="0"/>
              <a:t> </a:t>
            </a:r>
            <a:r>
              <a:rPr lang="uk-UA" dirty="0" smtClean="0"/>
              <a:t>а</a:t>
            </a:r>
            <a:r>
              <a:rPr lang="uk-UA" dirty="0" smtClean="0"/>
              <a:t> діаметр - близько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1200</a:t>
            </a:r>
            <a:r>
              <a:rPr lang="uk-UA" dirty="0" smtClean="0"/>
              <a:t> метрів. </a:t>
            </a:r>
            <a:r>
              <a:rPr lang="uk-UA" dirty="0" smtClean="0"/>
              <a:t>На</a:t>
            </a:r>
            <a:r>
              <a:rPr lang="uk-UA" dirty="0" smtClean="0"/>
              <a:t> руднику щодня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видобувається</a:t>
            </a:r>
            <a:r>
              <a:rPr lang="uk-UA" dirty="0" smtClean="0"/>
              <a:t> близько 20 000 </a:t>
            </a:r>
            <a:r>
              <a:rPr lang="uk-UA" dirty="0" smtClean="0"/>
              <a:t>каратів, </a:t>
            </a:r>
            <a:r>
              <a:rPr lang="uk-UA" dirty="0" smtClean="0"/>
              <a:t>тобто близько 4 кілограмів, алмазів.</a:t>
            </a:r>
            <a:endParaRPr lang="ru-RU" dirty="0"/>
          </a:p>
        </p:txBody>
      </p:sp>
      <p:pic>
        <p:nvPicPr>
          <p:cNvPr id="53250" name="Picture 2" descr="http://schoolchem.ho.ua/Elements/img/Almaznyiy-rudnik-Dyavik-Kanada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51459" cy="4286256"/>
          </a:xfrm>
          <a:prstGeom prst="rect">
            <a:avLst/>
          </a:prstGeom>
          <a:noFill/>
        </p:spPr>
      </p:pic>
      <p:pic>
        <p:nvPicPr>
          <p:cNvPr id="53252" name="Picture 4" descr="http://schoolchem.ho.ua/Elements/img/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1" y="3043983"/>
            <a:ext cx="5715009" cy="381401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642926"/>
            <a:ext cx="7929618" cy="1143000"/>
          </a:xfrm>
        </p:spPr>
        <p:txBody>
          <a:bodyPr/>
          <a:lstStyle/>
          <a:p>
            <a:r>
              <a:rPr lang="ru-RU" dirty="0" err="1" smtClean="0"/>
              <a:t>Графіт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Графіт</a:t>
            </a:r>
            <a:r>
              <a:rPr lang="ru-RU" dirty="0" smtClean="0"/>
              <a:t> — </a:t>
            </a:r>
            <a:r>
              <a:rPr lang="ru-RU" dirty="0" err="1" smtClean="0"/>
              <a:t>темно-сіра</a:t>
            </a:r>
            <a:r>
              <a:rPr lang="ru-RU" dirty="0" smtClean="0"/>
              <a:t> </a:t>
            </a:r>
            <a:r>
              <a:rPr lang="ru-RU" dirty="0" err="1" smtClean="0"/>
              <a:t>непрозора</a:t>
            </a:r>
            <a:r>
              <a:rPr lang="ru-RU" dirty="0" smtClean="0"/>
              <a:t> </a:t>
            </a:r>
            <a:r>
              <a:rPr lang="ru-RU" dirty="0" err="1" smtClean="0"/>
              <a:t>дрібнокристалічна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, жирна на </a:t>
            </a:r>
            <a:r>
              <a:rPr lang="ru-RU" dirty="0" err="1" smtClean="0"/>
              <a:t>дотик</a:t>
            </a:r>
            <a:r>
              <a:rPr lang="ru-RU" dirty="0" smtClean="0"/>
              <a:t>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алмазу </a:t>
            </a:r>
            <a:r>
              <a:rPr lang="ru-RU" dirty="0" err="1" smtClean="0"/>
              <a:t>графіт</a:t>
            </a:r>
            <a:r>
              <a:rPr lang="ru-RU" dirty="0" smtClean="0"/>
              <a:t> добре проводить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електричний</a:t>
            </a:r>
            <a:r>
              <a:rPr lang="ru-RU" dirty="0" smtClean="0"/>
              <a:t> струм</a:t>
            </a:r>
            <a:r>
              <a:rPr lang="ru-RU" dirty="0" smtClean="0"/>
              <a:t> та тепло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м'який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2" descr="У графита обнаружены свойства сверхпроводников Наука 21 ве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285992"/>
            <a:ext cx="3852863" cy="288964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10" y="1000108"/>
            <a:ext cx="7858180" cy="5126055"/>
          </a:xfrm>
        </p:spPr>
        <p:txBody>
          <a:bodyPr>
            <a:normAutofit/>
          </a:bodyPr>
          <a:lstStyle/>
          <a:p>
            <a:r>
              <a:rPr lang="ru-RU" dirty="0" err="1" smtClean="0"/>
              <a:t>Графіт</a:t>
            </a:r>
            <a:r>
              <a:rPr lang="ru-RU" dirty="0" smtClean="0"/>
              <a:t> у великих </a:t>
            </a:r>
            <a:r>
              <a:rPr lang="ru-RU" dirty="0" err="1" smtClean="0"/>
              <a:t>кількостях</a:t>
            </a:r>
            <a:r>
              <a:rPr lang="ru-RU" dirty="0" smtClean="0"/>
              <a:t> </a:t>
            </a:r>
            <a:r>
              <a:rPr lang="ru-RU" dirty="0" err="1" smtClean="0"/>
              <a:t>одержують</a:t>
            </a:r>
            <a:r>
              <a:rPr lang="ru-RU" dirty="0" smtClean="0"/>
              <a:t> штучно </a:t>
            </a:r>
            <a:r>
              <a:rPr lang="ru-RU" dirty="0" smtClean="0"/>
              <a:t>—</a:t>
            </a:r>
            <a:r>
              <a:rPr lang="ru-RU" dirty="0" err="1" smtClean="0"/>
              <a:t>нагріванням</a:t>
            </a:r>
            <a:r>
              <a:rPr lang="ru-RU" dirty="0" smtClean="0"/>
              <a:t> коксу 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антрациту</a:t>
            </a:r>
            <a:r>
              <a:rPr lang="ru-RU" dirty="0" smtClean="0"/>
              <a:t> в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електричних</a:t>
            </a:r>
            <a:r>
              <a:rPr lang="ru-RU" dirty="0" smtClean="0"/>
              <a:t> печах при </a:t>
            </a:r>
            <a:r>
              <a:rPr lang="ru-RU" dirty="0" err="1" smtClean="0"/>
              <a:t>температурі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3000 °</a:t>
            </a:r>
            <a:r>
              <a:rPr lang="en-US" dirty="0" smtClean="0"/>
              <a:t>C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підвищеному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без доступу </a:t>
            </a:r>
            <a:r>
              <a:rPr lang="ru-RU" dirty="0" err="1" smtClean="0"/>
              <a:t>повітря</a:t>
            </a:r>
            <a:r>
              <a:rPr lang="ru-RU" dirty="0" smtClean="0"/>
              <a:t>. </a:t>
            </a:r>
            <a:r>
              <a:rPr lang="ru-RU" dirty="0" err="1" smtClean="0"/>
              <a:t>Штучний</a:t>
            </a:r>
            <a:r>
              <a:rPr lang="ru-RU" dirty="0" smtClean="0"/>
              <a:t> </a:t>
            </a:r>
            <a:r>
              <a:rPr lang="ru-RU" dirty="0" err="1" smtClean="0"/>
              <a:t>графіт</a:t>
            </a:r>
            <a:r>
              <a:rPr lang="ru-RU" dirty="0" smtClean="0"/>
              <a:t> </a:t>
            </a:r>
            <a:r>
              <a:rPr lang="ru-RU" dirty="0" err="1" smtClean="0"/>
              <a:t>відзначається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чистотою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м'якістю</a:t>
            </a:r>
            <a:r>
              <a:rPr lang="ru-RU" dirty="0" smtClean="0"/>
              <a:t>. За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якостями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кращий</a:t>
            </a:r>
            <a:r>
              <a:rPr lang="ru-RU" dirty="0" smtClean="0"/>
              <a:t> </a:t>
            </a:r>
            <a:r>
              <a:rPr lang="ru-RU" dirty="0" err="1" smtClean="0"/>
              <a:t>за</a:t>
            </a:r>
            <a:r>
              <a:rPr lang="ru-RU" dirty="0" smtClean="0"/>
              <a:t> </a:t>
            </a:r>
            <a:r>
              <a:rPr lang="ru-RU" dirty="0" err="1" smtClean="0"/>
              <a:t>природний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5602" name="Picture 2" descr="Куплю бой графита"/>
          <p:cNvPicPr>
            <a:picLocks noChangeAspect="1" noChangeArrowheads="1"/>
          </p:cNvPicPr>
          <p:nvPr/>
        </p:nvPicPr>
        <p:blipFill>
          <a:blip r:embed="rId2"/>
          <a:srcRect b="5952"/>
          <a:stretch>
            <a:fillRect/>
          </a:stretch>
        </p:blipFill>
        <p:spPr bwMode="auto">
          <a:xfrm>
            <a:off x="571472" y="642918"/>
            <a:ext cx="8001056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7858180" cy="512605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Різка</a:t>
            </a:r>
            <a:r>
              <a:rPr lang="ru-RU" dirty="0" smtClean="0"/>
              <a:t> </a:t>
            </a:r>
            <a:r>
              <a:rPr lang="ru-RU" dirty="0" err="1" smtClean="0"/>
              <a:t>відмінність</a:t>
            </a:r>
            <a:r>
              <a:rPr lang="ru-RU" dirty="0" smtClean="0"/>
              <a:t> у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властивостях</a:t>
            </a:r>
            <a:r>
              <a:rPr lang="ru-RU" dirty="0" smtClean="0"/>
              <a:t> алмазу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графіту</a:t>
            </a:r>
            <a:r>
              <a:rPr lang="ru-RU" dirty="0" smtClean="0"/>
              <a:t> </a:t>
            </a:r>
            <a:r>
              <a:rPr lang="ru-RU" dirty="0" err="1" smtClean="0"/>
              <a:t>зумовлена</a:t>
            </a:r>
            <a:r>
              <a:rPr lang="ru-RU" dirty="0" smtClean="0"/>
              <a:t> </a:t>
            </a:r>
            <a:r>
              <a:rPr lang="ru-RU" dirty="0" err="1" smtClean="0"/>
              <a:t>різною</a:t>
            </a:r>
            <a:r>
              <a:rPr lang="ru-RU" dirty="0" smtClean="0"/>
              <a:t> </a:t>
            </a:r>
            <a:r>
              <a:rPr lang="ru-RU" dirty="0" err="1" smtClean="0"/>
              <a:t>кристалічною</a:t>
            </a:r>
            <a:r>
              <a:rPr lang="ru-RU" dirty="0" smtClean="0"/>
              <a:t> </a:t>
            </a:r>
            <a:r>
              <a:rPr lang="ru-RU" dirty="0" err="1" smtClean="0"/>
              <a:t>будовою</a:t>
            </a:r>
            <a:r>
              <a:rPr lang="ru-RU" dirty="0" smtClean="0"/>
              <a:t>. В </a:t>
            </a:r>
            <a:r>
              <a:rPr lang="ru-RU" dirty="0" err="1" smtClean="0"/>
              <a:t>кристалах</a:t>
            </a:r>
            <a:r>
              <a:rPr lang="ru-RU" dirty="0" smtClean="0"/>
              <a:t> алмазу </a:t>
            </a:r>
            <a:r>
              <a:rPr lang="ru-RU" dirty="0" err="1" smtClean="0"/>
              <a:t>кожний</a:t>
            </a:r>
            <a:r>
              <a:rPr lang="ru-RU" dirty="0" smtClean="0"/>
              <a:t> атом </a:t>
            </a:r>
            <a:r>
              <a:rPr lang="ru-RU" dirty="0" err="1" smtClean="0"/>
              <a:t>вуглецю</a:t>
            </a:r>
            <a:r>
              <a:rPr lang="ru-RU" dirty="0" smtClean="0"/>
              <a:t> </a:t>
            </a:r>
            <a:r>
              <a:rPr lang="ru-RU" dirty="0" err="1" smtClean="0"/>
              <a:t>оточений</a:t>
            </a:r>
            <a:r>
              <a:rPr lang="ru-RU" dirty="0" smtClean="0"/>
              <a:t> </a:t>
            </a:r>
            <a:r>
              <a:rPr lang="ru-RU" dirty="0" err="1" smtClean="0"/>
              <a:t>чотирма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атомами, </a:t>
            </a:r>
            <a:r>
              <a:rPr lang="ru-RU" dirty="0" err="1" smtClean="0"/>
              <a:t>розміщеними</a:t>
            </a:r>
            <a:r>
              <a:rPr lang="ru-RU" dirty="0" smtClean="0"/>
              <a:t> на </a:t>
            </a:r>
            <a:r>
              <a:rPr lang="ru-RU" dirty="0" err="1" smtClean="0"/>
              <a:t>однаковій</a:t>
            </a:r>
            <a:r>
              <a:rPr lang="ru-RU" dirty="0" smtClean="0"/>
              <a:t> </a:t>
            </a:r>
            <a:r>
              <a:rPr lang="ru-RU" dirty="0" err="1" smtClean="0"/>
              <a:t>віддалі</a:t>
            </a:r>
            <a:r>
              <a:rPr lang="ru-RU" dirty="0" smtClean="0"/>
              <a:t> один </a:t>
            </a:r>
            <a:r>
              <a:rPr lang="ru-RU" dirty="0" err="1" smtClean="0"/>
              <a:t>від</a:t>
            </a:r>
            <a:r>
              <a:rPr lang="ru-RU" dirty="0" smtClean="0"/>
              <a:t> одного. В </a:t>
            </a:r>
            <a:r>
              <a:rPr lang="ru-RU" dirty="0" err="1" smtClean="0"/>
              <a:t>кристалах</a:t>
            </a:r>
            <a:r>
              <a:rPr lang="ru-RU" dirty="0" smtClean="0"/>
              <a:t> </a:t>
            </a:r>
            <a:r>
              <a:rPr lang="ru-RU" dirty="0" err="1" smtClean="0"/>
              <a:t>графіту</a:t>
            </a:r>
            <a:r>
              <a:rPr lang="ru-RU" dirty="0" smtClean="0"/>
              <a:t> </a:t>
            </a:r>
            <a:r>
              <a:rPr lang="ru-RU" dirty="0" err="1" smtClean="0"/>
              <a:t>атоми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 </a:t>
            </a:r>
            <a:r>
              <a:rPr lang="ru-RU" dirty="0" err="1" smtClean="0"/>
              <a:t>розміщені</a:t>
            </a:r>
            <a:r>
              <a:rPr lang="ru-RU" dirty="0" smtClean="0"/>
              <a:t> у кутах </a:t>
            </a:r>
            <a:r>
              <a:rPr lang="ru-RU" dirty="0" err="1" smtClean="0"/>
              <a:t>правильних</a:t>
            </a:r>
            <a:r>
              <a:rPr lang="ru-RU" dirty="0" smtClean="0"/>
              <a:t> </a:t>
            </a:r>
            <a:r>
              <a:rPr lang="ru-RU" dirty="0" err="1" smtClean="0"/>
              <a:t>шестикутників</a:t>
            </a:r>
            <a:r>
              <a:rPr lang="ru-RU" dirty="0" smtClean="0"/>
              <a:t>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площині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шари</a:t>
            </a:r>
            <a:r>
              <a:rPr lang="ru-RU" dirty="0" smtClean="0"/>
              <a:t>. </a:t>
            </a:r>
            <a:r>
              <a:rPr lang="ru-RU" dirty="0" err="1" smtClean="0"/>
              <a:t>Віддаль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окремими</a:t>
            </a:r>
            <a:r>
              <a:rPr lang="ru-RU" dirty="0" smtClean="0"/>
              <a:t> шарами </a:t>
            </a:r>
            <a:r>
              <a:rPr lang="ru-RU" dirty="0" err="1" smtClean="0"/>
              <a:t>більша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атомами в тому ж </a:t>
            </a:r>
            <a:r>
              <a:rPr lang="ru-RU" dirty="0" err="1" smtClean="0"/>
              <a:t>шарі</a:t>
            </a:r>
            <a:r>
              <a:rPr lang="ru-RU" dirty="0" smtClean="0"/>
              <a:t>.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окремими</a:t>
            </a:r>
            <a:r>
              <a:rPr lang="ru-RU" dirty="0" smtClean="0"/>
              <a:t> шарами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слабший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атомами того ж шару. Тому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 smtClean="0"/>
              <a:t>графіту</a:t>
            </a:r>
            <a:r>
              <a:rPr lang="ru-RU" dirty="0" smtClean="0"/>
              <a:t> легко </a:t>
            </a:r>
            <a:r>
              <a:rPr lang="ru-RU" dirty="0" err="1" smtClean="0"/>
              <a:t>розщеплюються</a:t>
            </a:r>
            <a:r>
              <a:rPr lang="ru-RU" dirty="0" smtClean="0"/>
              <a:t> на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лусочки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по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міцні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6626" name="Picture 2" descr="http://upload.wikimedia.org/wikipedia/commons/1/1a/Graphite_stereo_anima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144000" cy="270891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7858180" cy="5197493"/>
          </a:xfrm>
        </p:spPr>
        <p:txBody>
          <a:bodyPr/>
          <a:lstStyle/>
          <a:p>
            <a:r>
              <a:rPr lang="ru-RU" dirty="0" err="1" smtClean="0"/>
              <a:t>Графіт</a:t>
            </a:r>
            <a:r>
              <a:rPr lang="ru-RU" dirty="0" smtClean="0"/>
              <a:t> широко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 </a:t>
            </a:r>
            <a:r>
              <a:rPr lang="ru-RU" dirty="0" err="1" smtClean="0"/>
              <a:t>електродів</a:t>
            </a:r>
            <a:r>
              <a:rPr lang="ru-RU" dirty="0" smtClean="0"/>
              <a:t>, в </a:t>
            </a:r>
            <a:r>
              <a:rPr lang="ru-RU" dirty="0" err="1" smtClean="0"/>
              <a:t>суміші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глиною для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вогнетривких</a:t>
            </a:r>
            <a:r>
              <a:rPr lang="ru-RU" dirty="0" smtClean="0"/>
              <a:t> </a:t>
            </a:r>
            <a:r>
              <a:rPr lang="ru-RU" dirty="0" err="1" smtClean="0"/>
              <a:t>тиглів</a:t>
            </a:r>
            <a:r>
              <a:rPr lang="ru-RU" dirty="0" smtClean="0"/>
              <a:t>. З </a:t>
            </a:r>
            <a:r>
              <a:rPr lang="ru-RU" dirty="0" err="1" smtClean="0"/>
              <a:t>графіту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звичайні</a:t>
            </a:r>
            <a:r>
              <a:rPr lang="ru-RU" dirty="0" smtClean="0"/>
              <a:t> </a:t>
            </a:r>
            <a:r>
              <a:rPr lang="ru-RU" dirty="0" err="1" smtClean="0"/>
              <a:t>олівці</a:t>
            </a:r>
            <a:r>
              <a:rPr lang="ru-RU" dirty="0" smtClean="0"/>
              <a:t>. В </a:t>
            </a:r>
            <a:r>
              <a:rPr lang="ru-RU" dirty="0" err="1" smtClean="0"/>
              <a:t>суміші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мінеральними</a:t>
            </a:r>
            <a:r>
              <a:rPr lang="ru-RU" dirty="0" smtClean="0"/>
              <a:t> оливами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як </a:t>
            </a:r>
            <a:r>
              <a:rPr lang="ru-RU" dirty="0" err="1" smtClean="0"/>
              <a:t>мастило</a:t>
            </a:r>
            <a:r>
              <a:rPr lang="ru-RU" dirty="0" smtClean="0"/>
              <a:t> для машин,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при </a:t>
            </a:r>
            <a:r>
              <a:rPr lang="ru-RU" dirty="0" err="1" smtClean="0"/>
              <a:t>підвищених</a:t>
            </a:r>
            <a:r>
              <a:rPr lang="ru-RU" dirty="0" smtClean="0"/>
              <a:t> температурах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4578" name="Picture 2" descr="Промышленные объявления Промышленность - страница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68" y="4286256"/>
            <a:ext cx="257175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12"/>
            <a:ext cx="7929618" cy="11430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Графен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42910" y="1214422"/>
            <a:ext cx="3852890" cy="491174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Графен</a:t>
            </a:r>
            <a:r>
              <a:rPr lang="ru-RU" dirty="0" smtClean="0"/>
              <a:t> за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будовою</a:t>
            </a:r>
            <a:r>
              <a:rPr lang="ru-RU" dirty="0" smtClean="0"/>
              <a:t> — </a:t>
            </a:r>
            <a:r>
              <a:rPr lang="ru-RU" dirty="0" err="1" smtClean="0"/>
              <a:t>окремий</a:t>
            </a:r>
            <a:r>
              <a:rPr lang="ru-RU" dirty="0" smtClean="0"/>
              <a:t> </a:t>
            </a:r>
            <a:r>
              <a:rPr lang="ru-RU" dirty="0" err="1" smtClean="0"/>
              <a:t>атомний</a:t>
            </a:r>
            <a:r>
              <a:rPr lang="ru-RU" dirty="0" smtClean="0"/>
              <a:t> шар </a:t>
            </a:r>
            <a:r>
              <a:rPr lang="ru-RU" dirty="0" err="1" smtClean="0"/>
              <a:t>зі</a:t>
            </a:r>
            <a:r>
              <a:rPr lang="ru-RU" dirty="0" smtClean="0"/>
              <a:t> структурою </a:t>
            </a:r>
            <a:r>
              <a:rPr lang="ru-RU" dirty="0" err="1" smtClean="0"/>
              <a:t>графіту</a:t>
            </a:r>
            <a:r>
              <a:rPr lang="ru-RU" dirty="0" smtClean="0"/>
              <a:t> — </a:t>
            </a:r>
            <a:r>
              <a:rPr lang="ru-RU" dirty="0" err="1" smtClean="0"/>
              <a:t>атоми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стільникову</a:t>
            </a:r>
            <a:r>
              <a:rPr lang="ru-RU" dirty="0" smtClean="0"/>
              <a:t> структуру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міжатомною</a:t>
            </a:r>
            <a:r>
              <a:rPr lang="ru-RU" dirty="0" smtClean="0"/>
              <a:t> </a:t>
            </a:r>
            <a:r>
              <a:rPr lang="ru-RU" dirty="0" err="1" smtClean="0"/>
              <a:t>віддаллю</a:t>
            </a:r>
            <a:r>
              <a:rPr lang="ru-RU" dirty="0" smtClean="0"/>
              <a:t> 142 пм. Без опори </a:t>
            </a:r>
            <a:r>
              <a:rPr lang="ru-RU" dirty="0" err="1" smtClean="0"/>
              <a:t>графен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тенденцію</a:t>
            </a:r>
            <a:r>
              <a:rPr lang="ru-RU" dirty="0" smtClean="0"/>
              <a:t> </a:t>
            </a:r>
            <a:r>
              <a:rPr lang="ru-RU" dirty="0" err="1" smtClean="0"/>
              <a:t>згортатися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стійким</a:t>
            </a:r>
            <a:r>
              <a:rPr lang="ru-RU" dirty="0" smtClean="0"/>
              <a:t> на </a:t>
            </a:r>
            <a:r>
              <a:rPr lang="ru-RU" dirty="0" err="1" smtClean="0"/>
              <a:t>підкладинці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Picture 2" descr="Ученые из UTC разработали новый суперпрочный материал из гра…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28736"/>
            <a:ext cx="3852863" cy="2165740"/>
          </a:xfrm>
          <a:prstGeom prst="rect">
            <a:avLst/>
          </a:prstGeom>
          <a:noFill/>
        </p:spPr>
      </p:pic>
      <p:pic>
        <p:nvPicPr>
          <p:cNvPr id="27652" name="Picture 4" descr="Графен батареи решить проблему зарядки смартфон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14752"/>
            <a:ext cx="3071834" cy="229363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12"/>
            <a:ext cx="7929618" cy="11430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Карбін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600201"/>
            <a:ext cx="7715304" cy="2400304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Карбін</a:t>
            </a:r>
            <a:r>
              <a:rPr lang="ru-RU" dirty="0" smtClean="0"/>
              <a:t> — штучно </a:t>
            </a:r>
            <a:r>
              <a:rPr lang="ru-RU" dirty="0" err="1" smtClean="0"/>
              <a:t>отриманий</a:t>
            </a:r>
            <a:r>
              <a:rPr lang="ru-RU" dirty="0" smtClean="0"/>
              <a:t> </a:t>
            </a:r>
            <a:r>
              <a:rPr lang="ru-RU" dirty="0" err="1" smtClean="0"/>
              <a:t>різновид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, на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дрібнокристалічний</a:t>
            </a:r>
            <a:r>
              <a:rPr lang="ru-RU" dirty="0" smtClean="0"/>
              <a:t> порошок </a:t>
            </a:r>
            <a:r>
              <a:rPr lang="ru-RU" dirty="0" err="1" smtClean="0"/>
              <a:t>чорного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. </a:t>
            </a:r>
            <a:r>
              <a:rPr lang="ru-RU" dirty="0" err="1" smtClean="0"/>
              <a:t>Кристалічна</a:t>
            </a:r>
            <a:r>
              <a:rPr lang="ru-RU" dirty="0" smtClean="0"/>
              <a:t> структура </a:t>
            </a:r>
            <a:r>
              <a:rPr lang="ru-RU" dirty="0" err="1" smtClean="0"/>
              <a:t>карбіну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наявністю</a:t>
            </a:r>
            <a:r>
              <a:rPr lang="ru-RU" dirty="0" smtClean="0"/>
              <a:t> </a:t>
            </a:r>
            <a:r>
              <a:rPr lang="ru-RU" dirty="0" err="1" smtClean="0"/>
              <a:t>довгих</a:t>
            </a:r>
            <a:r>
              <a:rPr lang="ru-RU" dirty="0" smtClean="0"/>
              <a:t> </a:t>
            </a:r>
            <a:r>
              <a:rPr lang="ru-RU" dirty="0" err="1" smtClean="0"/>
              <a:t>ланцюжків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атомів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, </a:t>
            </a:r>
            <a:r>
              <a:rPr lang="ru-RU" dirty="0" err="1" smtClean="0"/>
              <a:t>розташованих</a:t>
            </a:r>
            <a:r>
              <a:rPr lang="ru-RU" dirty="0" smtClean="0"/>
              <a:t> </a:t>
            </a:r>
            <a:r>
              <a:rPr lang="ru-RU" dirty="0" err="1" smtClean="0"/>
              <a:t>паралельно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 descr="Карбин самы прочный материал на Земл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5590" y="4071943"/>
            <a:ext cx="4716674" cy="169545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12"/>
            <a:ext cx="7929618" cy="11430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Фулерен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Фулерен</a:t>
            </a:r>
            <a:r>
              <a:rPr lang="ru-RU" dirty="0" smtClean="0"/>
              <a:t> — </a:t>
            </a:r>
            <a:r>
              <a:rPr lang="ru-RU" dirty="0" err="1" smtClean="0"/>
              <a:t>специфічна</a:t>
            </a:r>
            <a:r>
              <a:rPr lang="ru-RU" dirty="0" smtClean="0"/>
              <a:t> структура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атомів</a:t>
            </a:r>
            <a:r>
              <a:rPr lang="ru-RU" dirty="0" smtClean="0"/>
              <a:t> Карбону, </a:t>
            </a:r>
            <a:r>
              <a:rPr lang="ru-RU" dirty="0" err="1" smtClean="0"/>
              <a:t>відкрита</a:t>
            </a:r>
            <a:r>
              <a:rPr lang="ru-RU" dirty="0" smtClean="0"/>
              <a:t> в </a:t>
            </a:r>
            <a:r>
              <a:rPr lang="ru-RU" dirty="0" err="1" smtClean="0"/>
              <a:t>середині</a:t>
            </a:r>
            <a:r>
              <a:rPr lang="ru-RU" dirty="0" smtClean="0"/>
              <a:t> 1980-их, молекула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. Як в </a:t>
            </a:r>
            <a:r>
              <a:rPr lang="ru-RU" dirty="0" err="1" smtClean="0"/>
              <a:t>графіті</a:t>
            </a:r>
            <a:r>
              <a:rPr lang="ru-RU" dirty="0" smtClean="0"/>
              <a:t>, </a:t>
            </a:r>
            <a:r>
              <a:rPr lang="ru-RU" dirty="0" err="1" smtClean="0"/>
              <a:t>кожен</a:t>
            </a:r>
            <a:r>
              <a:rPr lang="ru-RU" dirty="0" smtClean="0"/>
              <a:t> атом Карбону на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сполучений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трьома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графіту</a:t>
            </a:r>
            <a:r>
              <a:rPr lang="ru-RU" dirty="0" smtClean="0"/>
              <a:t>, </a:t>
            </a:r>
            <a:r>
              <a:rPr lang="ru-RU" dirty="0" err="1" smtClean="0"/>
              <a:t>атоми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smtClean="0"/>
              <a:t>шести- , </a:t>
            </a:r>
            <a:r>
              <a:rPr lang="ru-RU" dirty="0" smtClean="0"/>
              <a:t>а </a:t>
            </a:r>
            <a:r>
              <a:rPr lang="ru-RU" dirty="0" err="1" smtClean="0"/>
              <a:t>п'ятикутники</a:t>
            </a:r>
            <a:r>
              <a:rPr lang="ru-RU" dirty="0" smtClean="0"/>
              <a:t>. </a:t>
            </a:r>
            <a:r>
              <a:rPr lang="ru-RU" dirty="0" err="1" smtClean="0"/>
              <a:t>Внутрішня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 </a:t>
            </a:r>
            <a:r>
              <a:rPr lang="ru-RU" dirty="0" err="1" smtClean="0"/>
              <a:t>порожня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зумовлює</a:t>
            </a:r>
            <a:r>
              <a:rPr lang="ru-RU" dirty="0" smtClean="0"/>
              <a:t> </a:t>
            </a:r>
            <a:r>
              <a:rPr lang="ru-RU" dirty="0" err="1" smtClean="0"/>
              <a:t>широкі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одержання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фулерену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</a:t>
            </a:r>
            <a:r>
              <a:rPr lang="ru-RU" dirty="0" err="1" smtClean="0"/>
              <a:t>включення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http://upload.wikimedia.org/wikipedia/commons/thumb/3/3b/Buckminsterfullerene_animated.gif/220px-Buckminsterfullerene_anima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85860"/>
            <a:ext cx="4719642" cy="471964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500050"/>
            <a:ext cx="7929618" cy="11430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Вуглецеві</a:t>
            </a:r>
            <a:r>
              <a:rPr lang="ru-RU" b="1" dirty="0" smtClean="0"/>
              <a:t> </a:t>
            </a:r>
            <a:r>
              <a:rPr lang="ru-RU" b="1" dirty="0" err="1" smtClean="0"/>
              <a:t>нанотрубки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Вуглецеві</a:t>
            </a:r>
            <a:r>
              <a:rPr lang="ru-RU" dirty="0" smtClean="0"/>
              <a:t> </a:t>
            </a:r>
            <a:r>
              <a:rPr lang="ru-RU" dirty="0" err="1" smtClean="0"/>
              <a:t>нанотрубки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одна </a:t>
            </a:r>
            <a:r>
              <a:rPr lang="ru-RU" dirty="0" err="1" smtClean="0"/>
              <a:t>нещодавно</a:t>
            </a:r>
            <a:r>
              <a:rPr lang="ru-RU" dirty="0" smtClean="0"/>
              <a:t> </a:t>
            </a:r>
            <a:r>
              <a:rPr lang="ru-RU" dirty="0" err="1" smtClean="0"/>
              <a:t>відкрита</a:t>
            </a:r>
            <a:r>
              <a:rPr lang="ru-RU" dirty="0" smtClean="0"/>
              <a:t> </a:t>
            </a:r>
            <a:r>
              <a:rPr lang="ru-RU" dirty="0" err="1" smtClean="0"/>
              <a:t>специфічна</a:t>
            </a:r>
            <a:r>
              <a:rPr lang="ru-RU" dirty="0" smtClean="0"/>
              <a:t> структура,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одного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скручених</a:t>
            </a:r>
            <a:r>
              <a:rPr lang="ru-RU" dirty="0" smtClean="0"/>
              <a:t> у трубку </a:t>
            </a:r>
            <a:r>
              <a:rPr lang="ru-RU" dirty="0" err="1" smtClean="0"/>
              <a:t>графітних</a:t>
            </a:r>
            <a:r>
              <a:rPr lang="ru-RU" dirty="0" smtClean="0"/>
              <a:t> </a:t>
            </a:r>
            <a:r>
              <a:rPr lang="ru-RU" dirty="0" err="1" smtClean="0"/>
              <a:t>шарів</a:t>
            </a:r>
            <a:r>
              <a:rPr lang="ru-RU" dirty="0" smtClean="0"/>
              <a:t>. </a:t>
            </a:r>
            <a:r>
              <a:rPr lang="ru-RU" dirty="0" err="1" smtClean="0"/>
              <a:t>Діаметр</a:t>
            </a:r>
            <a:r>
              <a:rPr lang="ru-RU" dirty="0" smtClean="0"/>
              <a:t> таких трубок </a:t>
            </a:r>
            <a:r>
              <a:rPr lang="ru-RU" dirty="0" smtClean="0"/>
              <a:t>порядку </a:t>
            </a:r>
            <a:r>
              <a:rPr lang="ru-RU" dirty="0" smtClean="0"/>
              <a:t>1-10 </a:t>
            </a:r>
            <a:r>
              <a:rPr lang="ru-RU" dirty="0" err="1" smtClean="0"/>
              <a:t>нанометрів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9700" name="Picture 4" descr="http://upload.wikimedia.org/wikipedia/uk/c/c2/250px-Nanotube_6_9-spheres.jpg"/>
          <p:cNvPicPr>
            <a:picLocks noChangeAspect="1" noChangeArrowheads="1"/>
          </p:cNvPicPr>
          <p:nvPr/>
        </p:nvPicPr>
        <p:blipFill>
          <a:blip r:embed="rId2"/>
          <a:srcRect l="7692" t="15221" b="9765"/>
          <a:stretch>
            <a:fillRect/>
          </a:stretch>
        </p:blipFill>
        <p:spPr bwMode="auto">
          <a:xfrm>
            <a:off x="6000760" y="4143380"/>
            <a:ext cx="2571768" cy="1571636"/>
          </a:xfrm>
          <a:prstGeom prst="rect">
            <a:avLst/>
          </a:prstGeom>
          <a:noFill/>
        </p:spPr>
      </p:pic>
      <p:pic>
        <p:nvPicPr>
          <p:cNvPr id="12" name="Picture 2" descr="http://upload.wikimedia.org/wikipedia/commons/7/76/Kohlenstoffnanoroehre_Animat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000504"/>
            <a:ext cx="2286000" cy="228600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42926"/>
            <a:ext cx="7929618" cy="1143000"/>
          </a:xfrm>
        </p:spPr>
        <p:txBody>
          <a:bodyPr/>
          <a:lstStyle/>
          <a:p>
            <a:r>
              <a:rPr lang="vi-VN" b="1" dirty="0" smtClean="0"/>
              <a:t>Карбон</a:t>
            </a:r>
            <a:r>
              <a:rPr lang="vi-VN" dirty="0" smtClean="0"/>
              <a:t> (С) або </a:t>
            </a:r>
            <a:r>
              <a:rPr lang="vi-VN" b="1" dirty="0" smtClean="0"/>
              <a:t>вуглець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vi-VN" sz="3600" dirty="0" smtClean="0"/>
              <a:t> </a:t>
            </a:r>
            <a:r>
              <a:rPr lang="uk-UA" sz="3600" dirty="0" smtClean="0"/>
              <a:t>	</a:t>
            </a:r>
            <a:r>
              <a:rPr lang="vi-VN" sz="3600" dirty="0" smtClean="0"/>
              <a:t>—</a:t>
            </a:r>
            <a:r>
              <a:rPr lang="vi-VN" sz="3600" dirty="0" smtClean="0"/>
              <a:t> хімічний елемент з </a:t>
            </a:r>
            <a:r>
              <a:rPr lang="vi-VN" sz="3600" dirty="0" smtClean="0"/>
              <a:t>атомним </a:t>
            </a:r>
            <a:r>
              <a:rPr lang="vi-VN" sz="3600" dirty="0" smtClean="0"/>
              <a:t>номером 6. Карбон належить до основної підгрупи </a:t>
            </a:r>
            <a:r>
              <a:rPr lang="en-US" sz="3600" dirty="0" smtClean="0"/>
              <a:t>IV</a:t>
            </a:r>
            <a:r>
              <a:rPr lang="vi-VN" sz="3600" dirty="0" smtClean="0"/>
              <a:t>. Простої речовини під назвою </a:t>
            </a:r>
            <a:r>
              <a:rPr lang="vi-VN" sz="3600" i="1" dirty="0" smtClean="0"/>
              <a:t>вуглець</a:t>
            </a:r>
            <a:r>
              <a:rPr lang="vi-VN" sz="3600" dirty="0" smtClean="0"/>
              <a:t> не існує, різні алотропіні видозміни 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vi-VN" sz="3600" dirty="0" smtClean="0"/>
              <a:t>Карбону </a:t>
            </a:r>
            <a:r>
              <a:rPr lang="vi-VN" sz="3600" dirty="0" smtClean="0"/>
              <a:t>мають </a:t>
            </a:r>
            <a:r>
              <a:rPr lang="vi-VN" sz="3600" dirty="0" smtClean="0"/>
              <a:t>свої </a:t>
            </a:r>
            <a:r>
              <a:rPr lang="vi-VN" sz="3600" dirty="0" smtClean="0"/>
              <a:t>власні назви.</a:t>
            </a:r>
            <a:endParaRPr lang="ru-RU" sz="36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7858180" cy="4525963"/>
          </a:xfrm>
        </p:spPr>
        <p:txBody>
          <a:bodyPr/>
          <a:lstStyle/>
          <a:p>
            <a:r>
              <a:rPr lang="ru-RU" dirty="0" err="1" smtClean="0"/>
              <a:t>Нанотрубки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унікальні</a:t>
            </a:r>
            <a:r>
              <a:rPr lang="ru-RU" dirty="0" smtClean="0"/>
              <a:t>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міцність</a:t>
            </a:r>
            <a:r>
              <a:rPr lang="ru-RU" dirty="0" smtClean="0"/>
              <a:t> на </a:t>
            </a:r>
            <a:r>
              <a:rPr lang="ru-RU" dirty="0" err="1" smtClean="0"/>
              <a:t>розрив</a:t>
            </a:r>
            <a:r>
              <a:rPr lang="ru-RU" dirty="0" smtClean="0"/>
              <a:t>, </a:t>
            </a:r>
            <a:r>
              <a:rPr lang="ru-RU" dirty="0" err="1" smtClean="0"/>
              <a:t>адсорбційну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. Вони активно </a:t>
            </a:r>
            <a:r>
              <a:rPr lang="ru-RU" dirty="0" err="1" smtClean="0"/>
              <a:t>досліджуються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перспективи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. </a:t>
            </a:r>
            <a:r>
              <a:rPr lang="ru-RU" dirty="0" err="1" smtClean="0"/>
              <a:t>Вуглецеві</a:t>
            </a:r>
            <a:r>
              <a:rPr lang="ru-RU" dirty="0" smtClean="0"/>
              <a:t> </a:t>
            </a:r>
            <a:r>
              <a:rPr lang="ru-RU" dirty="0" err="1" smtClean="0"/>
              <a:t>нанотрубки</a:t>
            </a:r>
            <a:r>
              <a:rPr lang="ru-RU" dirty="0" smtClean="0"/>
              <a:t> </a:t>
            </a:r>
            <a:r>
              <a:rPr lang="ru-RU" dirty="0" err="1" smtClean="0"/>
              <a:t>виявлені</a:t>
            </a:r>
            <a:r>
              <a:rPr lang="ru-RU" dirty="0" smtClean="0"/>
              <a:t> у </a:t>
            </a:r>
            <a:r>
              <a:rPr lang="ru-RU" dirty="0" err="1" smtClean="0"/>
              <a:t>природі</a:t>
            </a:r>
            <a:r>
              <a:rPr lang="ru-RU" dirty="0" smtClean="0"/>
              <a:t> (</a:t>
            </a:r>
            <a:r>
              <a:rPr lang="ru-RU" dirty="0" err="1" smtClean="0"/>
              <a:t>шунгіт</a:t>
            </a:r>
            <a:r>
              <a:rPr lang="ru-RU" dirty="0" smtClean="0"/>
              <a:t>),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штучно </a:t>
            </a:r>
            <a:r>
              <a:rPr lang="ru-RU" dirty="0" err="1" smtClean="0"/>
              <a:t>вирощують</a:t>
            </a:r>
            <a:r>
              <a:rPr lang="ru-RU" dirty="0" smtClean="0"/>
              <a:t> у </a:t>
            </a:r>
            <a:r>
              <a:rPr lang="ru-RU" dirty="0" err="1" smtClean="0"/>
              <a:t>лабораторіях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748" name="Picture 4" descr="https://upload.wikimedia.org/wikipedia/commons/thumb/e/ec/%D0%A8%D1%83%D0%BD%D0%B3%D0%B8%D1%82.jpg/800px-%D0%A8%D1%83%D0%BD%D0%B3%D0%B8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429132"/>
            <a:ext cx="2286016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50"/>
            <a:ext cx="7929618" cy="11430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Аморфний</a:t>
            </a:r>
            <a:r>
              <a:rPr lang="ru-RU" b="1" dirty="0" smtClean="0"/>
              <a:t> </a:t>
            </a:r>
            <a:r>
              <a:rPr lang="ru-RU" b="1" dirty="0" err="1" smtClean="0"/>
              <a:t>вуглець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Вуглець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у аморфному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неврегульованою</a:t>
            </a:r>
            <a:r>
              <a:rPr lang="ru-RU" dirty="0" smtClean="0"/>
              <a:t> структурою у </a:t>
            </a:r>
            <a:r>
              <a:rPr lang="ru-RU" dirty="0" err="1" smtClean="0"/>
              <a:t>вигляді</a:t>
            </a:r>
            <a:r>
              <a:rPr lang="ru-RU" dirty="0" smtClean="0"/>
              <a:t> </a:t>
            </a:r>
            <a:r>
              <a:rPr lang="ru-RU" dirty="0" err="1" smtClean="0"/>
              <a:t>сажі</a:t>
            </a:r>
            <a:r>
              <a:rPr lang="ru-RU" dirty="0" smtClean="0"/>
              <a:t>, коксу, </a:t>
            </a:r>
            <a:r>
              <a:rPr lang="ru-RU" dirty="0" err="1" smtClean="0"/>
              <a:t>деревного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 </a:t>
            </a:r>
            <a:r>
              <a:rPr lang="ru-RU" dirty="0" err="1" smtClean="0"/>
              <a:t>тощо</a:t>
            </a:r>
            <a:r>
              <a:rPr lang="ru-RU" dirty="0" smtClean="0"/>
              <a:t>. У </a:t>
            </a:r>
            <a:r>
              <a:rPr lang="ru-RU" dirty="0" err="1" smtClean="0"/>
              <a:t>природі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алотропна</a:t>
            </a:r>
            <a:r>
              <a:rPr lang="ru-RU" dirty="0" smtClean="0"/>
              <a:t> </a:t>
            </a:r>
            <a:r>
              <a:rPr lang="ru-RU" dirty="0" err="1" smtClean="0"/>
              <a:t>видозміна</a:t>
            </a:r>
            <a:r>
              <a:rPr lang="ru-RU" dirty="0" smtClean="0"/>
              <a:t> не </a:t>
            </a:r>
            <a:r>
              <a:rPr lang="ru-RU" dirty="0" err="1" smtClean="0"/>
              <a:t>зустрічається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одержують</a:t>
            </a:r>
            <a:r>
              <a:rPr lang="ru-RU" dirty="0" smtClean="0"/>
              <a:t> штучно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вуглець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3796" name="Picture 4" descr="http://www.chemport.ru/newsimages/1340164422e9942.jpg"/>
          <p:cNvPicPr>
            <a:picLocks noChangeAspect="1" noChangeArrowheads="1"/>
          </p:cNvPicPr>
          <p:nvPr/>
        </p:nvPicPr>
        <p:blipFill>
          <a:blip r:embed="rId2"/>
          <a:srcRect l="57500" t="33334" b="33333"/>
          <a:stretch>
            <a:fillRect/>
          </a:stretch>
        </p:blipFill>
        <p:spPr bwMode="auto">
          <a:xfrm>
            <a:off x="5286380" y="4643446"/>
            <a:ext cx="2757491" cy="162208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7858180" cy="4911741"/>
          </a:xfrm>
        </p:spPr>
        <p:txBody>
          <a:bodyPr/>
          <a:lstStyle/>
          <a:p>
            <a:r>
              <a:rPr lang="ru-RU" dirty="0" err="1" smtClean="0"/>
              <a:t>Аморфний</a:t>
            </a:r>
            <a:r>
              <a:rPr lang="ru-RU" dirty="0" smtClean="0"/>
              <a:t> </a:t>
            </a:r>
            <a:r>
              <a:rPr lang="ru-RU" dirty="0" err="1" smtClean="0"/>
              <a:t>вуглець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просто </a:t>
            </a:r>
            <a:r>
              <a:rPr lang="ru-RU" dirty="0" err="1" smtClean="0"/>
              <a:t>аморфне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, </a:t>
            </a:r>
            <a:r>
              <a:rPr lang="ru-RU" dirty="0" err="1" smtClean="0"/>
              <a:t>насправді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кристалічним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кристалики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малі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не видно </a:t>
            </a:r>
            <a:r>
              <a:rPr lang="ru-RU" dirty="0" err="1" smtClean="0"/>
              <a:t>навіть</a:t>
            </a:r>
            <a:r>
              <a:rPr lang="ru-RU" dirty="0" smtClean="0"/>
              <a:t> у </a:t>
            </a:r>
            <a:r>
              <a:rPr lang="ru-RU" dirty="0" err="1" smtClean="0"/>
              <a:t>мікроскоп</a:t>
            </a:r>
            <a:r>
              <a:rPr lang="ru-RU" dirty="0" smtClean="0"/>
              <a:t>.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«аморфного» </a:t>
            </a:r>
            <a:r>
              <a:rPr lang="ru-RU" dirty="0" err="1" smtClean="0"/>
              <a:t>вуглецю</a:t>
            </a:r>
            <a:r>
              <a:rPr lang="ru-RU" dirty="0" smtClean="0"/>
              <a:t> </a:t>
            </a:r>
            <a:r>
              <a:rPr lang="ru-RU" dirty="0" err="1" smtClean="0"/>
              <a:t>значною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залежать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дисперсності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r>
              <a:rPr lang="ru-RU" dirty="0" smtClean="0"/>
              <a:t> 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домішок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7858180" cy="154304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Найважливішими</a:t>
            </a:r>
            <a:r>
              <a:rPr lang="ru-RU" dirty="0" smtClean="0"/>
              <a:t> </a:t>
            </a:r>
            <a:r>
              <a:rPr lang="ru-RU" dirty="0" err="1" smtClean="0"/>
              <a:t>технічними</a:t>
            </a:r>
            <a:r>
              <a:rPr lang="ru-RU" dirty="0" smtClean="0"/>
              <a:t> сортами аморфного </a:t>
            </a:r>
            <a:r>
              <a:rPr lang="ru-RU" dirty="0" err="1" smtClean="0"/>
              <a:t>вуглецю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сажа </a:t>
            </a:r>
            <a:r>
              <a:rPr lang="ru-RU" dirty="0" err="1" smtClean="0"/>
              <a:t>і</a:t>
            </a:r>
            <a:r>
              <a:rPr lang="ru-RU" dirty="0" smtClean="0"/>
              <a:t> деревне </a:t>
            </a:r>
            <a:r>
              <a:rPr lang="ru-RU" dirty="0" err="1" smtClean="0"/>
              <a:t>вугілля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4818" name="Picture 2" descr="Изображения в статьях. Картинки, фотограф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2357430"/>
            <a:ext cx="3957371" cy="2357454"/>
          </a:xfrm>
          <a:prstGeom prst="rect">
            <a:avLst/>
          </a:prstGeom>
          <a:noFill/>
        </p:spPr>
      </p:pic>
      <p:pic>
        <p:nvPicPr>
          <p:cNvPr id="34820" name="Picture 4" descr="http://upload.wikimedia.org/wikipedia/commons/thumb/1/18/Charcoal2.jpg/800px-Charcoal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428868"/>
            <a:ext cx="3048032" cy="228602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26"/>
            <a:ext cx="7929618" cy="1143000"/>
          </a:xfrm>
        </p:spPr>
        <p:txBody>
          <a:bodyPr/>
          <a:lstStyle/>
          <a:p>
            <a:r>
              <a:rPr lang="ru-RU" dirty="0" smtClean="0"/>
              <a:t>Сажа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— </a:t>
            </a:r>
            <a:r>
              <a:rPr lang="ru-RU" dirty="0" err="1" smtClean="0"/>
              <a:t>найчистіший</a:t>
            </a:r>
            <a:r>
              <a:rPr lang="ru-RU" dirty="0" smtClean="0"/>
              <a:t> </a:t>
            </a:r>
            <a:r>
              <a:rPr lang="ru-RU" dirty="0" err="1" smtClean="0"/>
              <a:t>аморфний</a:t>
            </a:r>
            <a:r>
              <a:rPr lang="ru-RU" dirty="0" smtClean="0"/>
              <a:t> </a:t>
            </a:r>
            <a:r>
              <a:rPr lang="ru-RU" dirty="0" err="1" smtClean="0"/>
              <a:t>вуглець</a:t>
            </a:r>
            <a:r>
              <a:rPr lang="ru-RU" dirty="0" smtClean="0"/>
              <a:t>. У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сажу </a:t>
            </a:r>
            <a:r>
              <a:rPr lang="ru-RU" dirty="0" err="1" smtClean="0"/>
              <a:t>одержують</a:t>
            </a:r>
            <a:r>
              <a:rPr lang="ru-RU" dirty="0" smtClean="0"/>
              <a:t> 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 smtClean="0"/>
              <a:t>термічним</a:t>
            </a:r>
            <a:r>
              <a:rPr lang="ru-RU" dirty="0" smtClean="0"/>
              <a:t> </a:t>
            </a:r>
            <a:r>
              <a:rPr lang="ru-RU" dirty="0" err="1" smtClean="0"/>
              <a:t>розкладом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метану, а </a:t>
            </a:r>
            <a:r>
              <a:rPr lang="ru-RU" dirty="0" err="1" smtClean="0"/>
              <a:t>також</a:t>
            </a:r>
            <a:r>
              <a:rPr lang="ru-RU" dirty="0" smtClean="0"/>
              <a:t> при </a:t>
            </a:r>
            <a:r>
              <a:rPr lang="ru-RU" dirty="0" err="1" smtClean="0"/>
              <a:t>спалюванні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при</a:t>
            </a:r>
            <a:r>
              <a:rPr lang="ru-RU" dirty="0" smtClean="0"/>
              <a:t> </a:t>
            </a:r>
            <a:r>
              <a:rPr lang="ru-RU" dirty="0" err="1" smtClean="0"/>
              <a:t>недостатньому</a:t>
            </a:r>
            <a:r>
              <a:rPr lang="ru-RU" dirty="0" smtClean="0"/>
              <a:t> </a:t>
            </a:r>
            <a:r>
              <a:rPr lang="ru-RU" dirty="0" err="1" smtClean="0"/>
              <a:t>доступі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. Сажу широко </a:t>
            </a:r>
            <a:r>
              <a:rPr lang="ru-RU" dirty="0" err="1" smtClean="0"/>
              <a:t>застосовують</a:t>
            </a:r>
            <a:r>
              <a:rPr lang="ru-RU" dirty="0" smtClean="0"/>
              <a:t> </a:t>
            </a:r>
            <a:r>
              <a:rPr lang="ru-RU" dirty="0" smtClean="0"/>
              <a:t>як </a:t>
            </a:r>
            <a:r>
              <a:rPr lang="ru-RU" dirty="0" err="1" smtClean="0"/>
              <a:t>наповнювач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виробництві</a:t>
            </a:r>
            <a:r>
              <a:rPr lang="ru-RU" dirty="0" smtClean="0"/>
              <a:t> </a:t>
            </a:r>
            <a:r>
              <a:rPr lang="ru-RU" dirty="0" err="1" smtClean="0"/>
              <a:t>гуми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каучуку</a:t>
            </a:r>
            <a:r>
              <a:rPr lang="ru-RU" dirty="0" smtClean="0"/>
              <a:t>, </a:t>
            </a:r>
            <a:r>
              <a:rPr lang="ru-RU" dirty="0" smtClean="0"/>
              <a:t>а </a:t>
            </a:r>
            <a:r>
              <a:rPr lang="ru-RU" dirty="0" err="1" smtClean="0"/>
              <a:t>також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друкарських</a:t>
            </a:r>
            <a:r>
              <a:rPr lang="ru-RU" dirty="0" smtClean="0"/>
              <a:t> </a:t>
            </a:r>
            <a:r>
              <a:rPr lang="ru-RU" dirty="0" err="1" smtClean="0"/>
              <a:t>фарб</a:t>
            </a:r>
            <a:r>
              <a:rPr lang="ru-RU" dirty="0" smtClean="0"/>
              <a:t>, </a:t>
            </a:r>
            <a:r>
              <a:rPr lang="ru-RU" dirty="0" err="1" smtClean="0"/>
              <a:t>туші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5842" name="Picture 2" descr="изобретения Pozitivchik.info Страница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858180" cy="586056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50"/>
            <a:ext cx="7929618" cy="1143000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/>
              <a:t>Деревне </a:t>
            </a:r>
            <a:r>
              <a:rPr lang="ru-RU" dirty="0" err="1" smtClean="0"/>
              <a:t>вугілля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Деревне </a:t>
            </a:r>
            <a:r>
              <a:rPr lang="ru-RU" dirty="0" err="1" smtClean="0"/>
              <a:t>вугілля</a:t>
            </a:r>
            <a:r>
              <a:rPr lang="ru-RU" dirty="0" smtClean="0"/>
              <a:t> </a:t>
            </a:r>
            <a:r>
              <a:rPr lang="ru-RU" dirty="0" err="1" smtClean="0"/>
              <a:t>добувають</a:t>
            </a:r>
            <a:r>
              <a:rPr lang="ru-RU" dirty="0" smtClean="0"/>
              <a:t> </a:t>
            </a:r>
            <a:r>
              <a:rPr lang="ru-RU" dirty="0" err="1" smtClean="0"/>
              <a:t>нагріванням</a:t>
            </a:r>
            <a:r>
              <a:rPr lang="ru-RU" dirty="0" smtClean="0"/>
              <a:t> дерева без доступу </a:t>
            </a:r>
            <a:r>
              <a:rPr lang="ru-RU" dirty="0" err="1" smtClean="0"/>
              <a:t>повітря</a:t>
            </a:r>
            <a:r>
              <a:rPr lang="ru-RU" dirty="0" smtClean="0"/>
              <a:t> у </a:t>
            </a:r>
            <a:r>
              <a:rPr lang="ru-RU" dirty="0" err="1" smtClean="0"/>
              <a:t>спеціальних</a:t>
            </a:r>
            <a:r>
              <a:rPr lang="ru-RU" dirty="0" smtClean="0"/>
              <a:t> печах.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застосовують</a:t>
            </a:r>
            <a:r>
              <a:rPr lang="ru-RU" dirty="0" smtClean="0"/>
              <a:t> у </a:t>
            </a:r>
            <a:r>
              <a:rPr lang="ru-RU" dirty="0" err="1" smtClean="0"/>
              <a:t>металургії</a:t>
            </a:r>
            <a:r>
              <a:rPr lang="ru-RU" dirty="0" smtClean="0"/>
              <a:t> для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високих</a:t>
            </a:r>
            <a:r>
              <a:rPr lang="ru-RU" dirty="0" smtClean="0"/>
              <a:t> </a:t>
            </a:r>
            <a:r>
              <a:rPr lang="ru-RU" dirty="0" err="1" smtClean="0"/>
              <a:t>сортів</a:t>
            </a:r>
            <a:r>
              <a:rPr lang="ru-RU" dirty="0" smtClean="0"/>
              <a:t> </a:t>
            </a:r>
            <a:r>
              <a:rPr lang="ru-RU" dirty="0" err="1" smtClean="0"/>
              <a:t>чавуну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сталі</a:t>
            </a:r>
            <a:r>
              <a:rPr lang="ru-RU" dirty="0" smtClean="0"/>
              <a:t>, в </a:t>
            </a:r>
            <a:r>
              <a:rPr lang="ru-RU" dirty="0" err="1" smtClean="0"/>
              <a:t>ковальській</a:t>
            </a:r>
            <a:r>
              <a:rPr lang="ru-RU" dirty="0" smtClean="0"/>
              <a:t> </a:t>
            </a:r>
            <a:r>
              <a:rPr lang="ru-RU" dirty="0" err="1" smtClean="0"/>
              <a:t>справі</a:t>
            </a:r>
            <a:r>
              <a:rPr lang="ru-RU" dirty="0" smtClean="0"/>
              <a:t>,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 </a:t>
            </a:r>
            <a:r>
              <a:rPr lang="ru-RU" dirty="0" err="1" smtClean="0"/>
              <a:t>чорного</a:t>
            </a:r>
            <a:r>
              <a:rPr lang="ru-RU" dirty="0" smtClean="0"/>
              <a:t> пороху </a:t>
            </a:r>
            <a:r>
              <a:rPr lang="ru-RU" dirty="0" err="1" smtClean="0"/>
              <a:t>і</a:t>
            </a:r>
            <a:r>
              <a:rPr lang="ru-RU" dirty="0" smtClean="0"/>
              <a:t> як адсорбент.</a:t>
            </a:r>
            <a:endParaRPr lang="ru-RU" dirty="0"/>
          </a:p>
        </p:txBody>
      </p:sp>
      <p:pic>
        <p:nvPicPr>
          <p:cNvPr id="36866" name="Picture 2" descr="Вугілля деревне. Березове вугілля марки А / Статті / Пелети, брикети та тверде біопаливо Украї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998248" cy="550546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50"/>
            <a:ext cx="7929618" cy="11430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Лонсдейліт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Лонсдейліт</a:t>
            </a:r>
            <a:r>
              <a:rPr lang="ru-RU" dirty="0" smtClean="0"/>
              <a:t> </a:t>
            </a:r>
            <a:r>
              <a:rPr lang="ru-RU" dirty="0" err="1" smtClean="0"/>
              <a:t>виявлено</a:t>
            </a:r>
            <a:r>
              <a:rPr lang="ru-RU" dirty="0" smtClean="0"/>
              <a:t> у метеоритах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отримано</a:t>
            </a:r>
            <a:r>
              <a:rPr lang="ru-RU" dirty="0" smtClean="0"/>
              <a:t> штучно; </a:t>
            </a:r>
            <a:r>
              <a:rPr lang="ru-RU" dirty="0" err="1" smtClean="0"/>
              <a:t>його</a:t>
            </a:r>
            <a:r>
              <a:rPr lang="ru-RU" dirty="0" smtClean="0"/>
              <a:t> структура та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остаточно не </a:t>
            </a:r>
            <a:r>
              <a:rPr lang="ru-RU" dirty="0" err="1" smtClean="0"/>
              <a:t>встановлено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7890" name="Picture 2" descr="Существуют ли в природе вещества тверже алмаза. - ATZ por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214686"/>
            <a:ext cx="3524232" cy="264317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26"/>
            <a:ext cx="7929618" cy="11430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Алотропні</a:t>
            </a:r>
            <a:r>
              <a:rPr lang="ru-RU" b="1" dirty="0" smtClean="0"/>
              <a:t> </a:t>
            </a:r>
            <a:r>
              <a:rPr lang="ru-RU" b="1" dirty="0" err="1" smtClean="0"/>
              <a:t>видозміни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Вуглець </a:t>
            </a:r>
            <a:r>
              <a:rPr lang="ru-RU" dirty="0" err="1" smtClean="0"/>
              <a:t>утворює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 </a:t>
            </a:r>
            <a:r>
              <a:rPr lang="ru-RU" dirty="0" err="1" smtClean="0"/>
              <a:t>алотропних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err="1" smtClean="0"/>
              <a:t>видозмін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них </a:t>
            </a:r>
            <a:r>
              <a:rPr lang="ru-RU" i="1" dirty="0" err="1" smtClean="0"/>
              <a:t>природні</a:t>
            </a:r>
            <a:r>
              <a:rPr lang="ru-RU" dirty="0" smtClean="0"/>
              <a:t>: алмаз,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err="1" smtClean="0"/>
              <a:t>графіт</a:t>
            </a:r>
            <a:r>
              <a:rPr lang="ru-RU" dirty="0" smtClean="0"/>
              <a:t>, </a:t>
            </a:r>
            <a:r>
              <a:rPr lang="ru-RU" dirty="0" err="1" smtClean="0"/>
              <a:t>лонсдейліт</a:t>
            </a:r>
            <a:r>
              <a:rPr lang="ru-RU" dirty="0" smtClean="0"/>
              <a:t>, </a:t>
            </a:r>
            <a:r>
              <a:rPr lang="ru-RU" dirty="0" err="1" smtClean="0"/>
              <a:t>фулерен</a:t>
            </a:r>
            <a:r>
              <a:rPr lang="ru-RU" dirty="0" smtClean="0"/>
              <a:t>, </a:t>
            </a:r>
            <a:r>
              <a:rPr lang="ru-RU" dirty="0" err="1" smtClean="0"/>
              <a:t>вуглецеві</a:t>
            </a:r>
            <a:r>
              <a:rPr lang="ru-RU" dirty="0" smtClean="0"/>
              <a:t> </a:t>
            </a:r>
            <a:r>
              <a:rPr lang="ru-RU" dirty="0" err="1" smtClean="0"/>
              <a:t>нанотрубки</a:t>
            </a:r>
            <a:r>
              <a:rPr lang="ru-RU" dirty="0" smtClean="0"/>
              <a:t> та </a:t>
            </a:r>
            <a:r>
              <a:rPr lang="ru-RU" i="1" dirty="0" err="1" smtClean="0"/>
              <a:t>штучні</a:t>
            </a:r>
            <a:r>
              <a:rPr lang="ru-RU" dirty="0" smtClean="0"/>
              <a:t>: </a:t>
            </a:r>
            <a:r>
              <a:rPr lang="ru-RU" dirty="0" err="1" smtClean="0"/>
              <a:t>карбін</a:t>
            </a:r>
            <a:r>
              <a:rPr lang="ru-RU" dirty="0" smtClean="0"/>
              <a:t>, </a:t>
            </a:r>
            <a:r>
              <a:rPr lang="ru-RU" dirty="0" err="1" smtClean="0"/>
              <a:t>графен</a:t>
            </a:r>
            <a:r>
              <a:rPr lang="ru-RU" dirty="0" smtClean="0"/>
              <a:t> 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аморфний</a:t>
            </a:r>
            <a:r>
              <a:rPr lang="ru-RU" dirty="0" smtClean="0"/>
              <a:t> </a:t>
            </a:r>
            <a:r>
              <a:rPr lang="ru-RU" dirty="0" err="1" smtClean="0"/>
              <a:t>вуглець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 </a:t>
            </a:r>
            <a:r>
              <a:rPr lang="ru-RU" dirty="0" err="1" smtClean="0"/>
              <a:t>сажі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err="1" smtClean="0"/>
              <a:t>деревного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32" name="Picture 8" descr="Товари - всі оголошення. Оголошення на Westua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643446"/>
            <a:ext cx="1714459" cy="1285844"/>
          </a:xfrm>
          <a:prstGeom prst="rect">
            <a:avLst/>
          </a:prstGeom>
          <a:noFill/>
        </p:spPr>
      </p:pic>
      <p:pic>
        <p:nvPicPr>
          <p:cNvPr id="3074" name="Picture 2" descr="Алмаз не растворяется в кисло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214818"/>
            <a:ext cx="2269762" cy="1600182"/>
          </a:xfrm>
          <a:prstGeom prst="rect">
            <a:avLst/>
          </a:prstGeom>
          <a:noFill/>
        </p:spPr>
      </p:pic>
      <p:pic>
        <p:nvPicPr>
          <p:cNvPr id="3078" name="Picture 6" descr="ZINET.info - первый украинский интеллект-порта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714884"/>
            <a:ext cx="1285884" cy="131376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12"/>
            <a:ext cx="7929618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Алмаз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42910" y="1231903"/>
            <a:ext cx="4143404" cy="5054617"/>
          </a:xfrm>
        </p:spPr>
        <p:txBody>
          <a:bodyPr>
            <a:normAutofit/>
          </a:bodyPr>
          <a:lstStyle/>
          <a:p>
            <a:r>
              <a:rPr lang="ru-RU" dirty="0" smtClean="0"/>
              <a:t>Алмаз — </a:t>
            </a:r>
            <a:r>
              <a:rPr lang="ru-RU" dirty="0" err="1" smtClean="0"/>
              <a:t>прозора</a:t>
            </a:r>
            <a:r>
              <a:rPr lang="ru-RU" dirty="0" smtClean="0"/>
              <a:t>, </a:t>
            </a:r>
            <a:r>
              <a:rPr lang="ru-RU" dirty="0" err="1" smtClean="0"/>
              <a:t>безбарвна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забарвлена</a:t>
            </a:r>
            <a:r>
              <a:rPr lang="ru-RU" dirty="0" smtClean="0"/>
              <a:t> </a:t>
            </a:r>
            <a:r>
              <a:rPr lang="ru-RU" dirty="0" err="1" smtClean="0"/>
              <a:t>домішками</a:t>
            </a:r>
            <a:r>
              <a:rPr lang="ru-RU" dirty="0" smtClean="0"/>
              <a:t> в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відтінки</a:t>
            </a:r>
            <a:r>
              <a:rPr lang="ru-RU" dirty="0" smtClean="0"/>
              <a:t> </a:t>
            </a:r>
            <a:r>
              <a:rPr lang="ru-RU" dirty="0" err="1" smtClean="0"/>
              <a:t>кристалічна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. Для </a:t>
            </a:r>
            <a:r>
              <a:rPr lang="ru-RU" dirty="0" err="1" smtClean="0"/>
              <a:t>відшліфованих</a:t>
            </a:r>
            <a:r>
              <a:rPr lang="ru-RU" dirty="0" smtClean="0"/>
              <a:t> </a:t>
            </a:r>
            <a:r>
              <a:rPr lang="ru-RU" dirty="0" err="1" smtClean="0"/>
              <a:t>алмазів</a:t>
            </a:r>
            <a:r>
              <a:rPr lang="ru-RU" dirty="0" smtClean="0"/>
              <a:t>, </a:t>
            </a:r>
            <a:r>
              <a:rPr lang="ru-RU" dirty="0" err="1" smtClean="0"/>
              <a:t>діамантів</a:t>
            </a:r>
            <a:r>
              <a:rPr lang="ru-RU" dirty="0" smtClean="0"/>
              <a:t>, характерна </a:t>
            </a:r>
            <a:r>
              <a:rPr lang="ru-RU" dirty="0" err="1" smtClean="0"/>
              <a:t>особлива</a:t>
            </a:r>
            <a:r>
              <a:rPr lang="ru-RU" dirty="0" smtClean="0"/>
              <a:t> </a:t>
            </a:r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, </a:t>
            </a:r>
            <a:r>
              <a:rPr lang="ru-RU" dirty="0" err="1" smtClean="0"/>
              <a:t>зумовлена</a:t>
            </a:r>
            <a:r>
              <a:rPr lang="ru-RU" dirty="0" smtClean="0"/>
              <a:t> </a:t>
            </a:r>
            <a:r>
              <a:rPr lang="ru-RU" dirty="0" err="1" smtClean="0"/>
              <a:t>сильним</a:t>
            </a:r>
            <a:r>
              <a:rPr lang="ru-RU" dirty="0" smtClean="0"/>
              <a:t> </a:t>
            </a:r>
            <a:r>
              <a:rPr lang="ru-RU" dirty="0" err="1" smtClean="0"/>
              <a:t>заломленням</a:t>
            </a:r>
            <a:r>
              <a:rPr lang="ru-RU" dirty="0" smtClean="0"/>
              <a:t> на гранях.</a:t>
            </a:r>
            <a:endParaRPr lang="ru-RU" dirty="0"/>
          </a:p>
        </p:txBody>
      </p:sp>
      <p:pic>
        <p:nvPicPr>
          <p:cNvPr id="6" name="Picture 6" descr="Rings in Sacramento Rings in Roseville Rings in Elk Grove Ri…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96294" y="2605479"/>
            <a:ext cx="3904796" cy="245666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7858180" cy="4525963"/>
          </a:xfrm>
        </p:spPr>
        <p:txBody>
          <a:bodyPr>
            <a:no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алмазі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атом Карбону </a:t>
            </a:r>
            <a:r>
              <a:rPr lang="ru-RU" dirty="0" err="1" smtClean="0"/>
              <a:t>утворює</a:t>
            </a:r>
            <a:r>
              <a:rPr lang="ru-RU" dirty="0" smtClean="0"/>
              <a:t> 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ковалентні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 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чотирма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атомами. Як </a:t>
            </a:r>
            <a:r>
              <a:rPr lang="ru-RU" dirty="0" err="1" smtClean="0"/>
              <a:t>наслідок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гранецентрована</a:t>
            </a:r>
            <a:r>
              <a:rPr lang="ru-RU" dirty="0" smtClean="0"/>
              <a:t> </a:t>
            </a:r>
            <a:r>
              <a:rPr lang="ru-RU" dirty="0" err="1" smtClean="0"/>
              <a:t>кубічна</a:t>
            </a:r>
            <a:r>
              <a:rPr lang="ru-RU" dirty="0" smtClean="0"/>
              <a:t> структура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підґраток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smtClean="0"/>
              <a:t>алмазу. </a:t>
            </a:r>
            <a:endParaRPr lang="ru-RU" dirty="0"/>
          </a:p>
        </p:txBody>
      </p:sp>
      <p:pic>
        <p:nvPicPr>
          <p:cNvPr id="1028" name="Picture 4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14752"/>
            <a:ext cx="3023908" cy="250984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10" y="1000108"/>
            <a:ext cx="7858180" cy="5126055"/>
          </a:xfrm>
        </p:spPr>
        <p:txBody>
          <a:bodyPr>
            <a:normAutofit/>
          </a:bodyPr>
          <a:lstStyle/>
          <a:p>
            <a:r>
              <a:rPr lang="ru-RU" dirty="0" smtClean="0"/>
              <a:t>Алмаз — </a:t>
            </a:r>
            <a:r>
              <a:rPr lang="ru-RU" dirty="0" err="1" smtClean="0"/>
              <a:t>найтвердіша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,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міцніша</a:t>
            </a:r>
            <a:r>
              <a:rPr lang="ru-RU" dirty="0" smtClean="0"/>
              <a:t> за </a:t>
            </a:r>
            <a:r>
              <a:rPr lang="ru-RU" dirty="0" err="1" smtClean="0"/>
              <a:t>обсидіан</a:t>
            </a:r>
            <a:r>
              <a:rPr lang="ru-RU" dirty="0" smtClean="0"/>
              <a:t>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надзвичайній</a:t>
            </a:r>
            <a:r>
              <a:rPr lang="ru-RU" dirty="0" smtClean="0"/>
              <a:t> </a:t>
            </a:r>
            <a:r>
              <a:rPr lang="ru-RU" dirty="0" err="1" smtClean="0"/>
              <a:t>твердості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широко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при </a:t>
            </a:r>
            <a:r>
              <a:rPr lang="ru-RU" dirty="0" err="1" smtClean="0"/>
              <a:t>бурінні</a:t>
            </a:r>
            <a:r>
              <a:rPr lang="ru-RU" dirty="0" smtClean="0"/>
              <a:t> </a:t>
            </a:r>
            <a:r>
              <a:rPr lang="ru-RU" dirty="0" err="1" smtClean="0"/>
              <a:t>твердих</a:t>
            </a:r>
            <a:r>
              <a:rPr lang="ru-RU" dirty="0" smtClean="0"/>
              <a:t> </a:t>
            </a:r>
            <a:r>
              <a:rPr lang="ru-RU" dirty="0" err="1" smtClean="0"/>
              <a:t>гірських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, </a:t>
            </a:r>
            <a:r>
              <a:rPr lang="ru-RU" dirty="0" err="1" smtClean="0"/>
              <a:t>обробці</a:t>
            </a:r>
            <a:r>
              <a:rPr lang="ru-RU" dirty="0" smtClean="0"/>
              <a:t> </a:t>
            </a:r>
            <a:r>
              <a:rPr lang="ru-RU" dirty="0" err="1" smtClean="0"/>
              <a:t>твердих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абразивів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Відшліфовані</a:t>
            </a:r>
            <a:r>
              <a:rPr lang="ru-RU" dirty="0" smtClean="0"/>
              <a:t> </a:t>
            </a:r>
            <a:r>
              <a:rPr lang="ru-RU" dirty="0" err="1" smtClean="0"/>
              <a:t>безбарвні</a:t>
            </a:r>
            <a:r>
              <a:rPr lang="ru-RU" dirty="0" smtClean="0"/>
              <a:t> </a:t>
            </a:r>
            <a:r>
              <a:rPr lang="ru-RU" dirty="0" err="1" smtClean="0"/>
              <a:t>кристали</a:t>
            </a:r>
            <a:r>
              <a:rPr lang="ru-RU" dirty="0" smtClean="0"/>
              <a:t> алмазу — </a:t>
            </a:r>
            <a:r>
              <a:rPr lang="ru-RU" dirty="0" err="1" smtClean="0"/>
              <a:t>діаманти</a:t>
            </a:r>
            <a:r>
              <a:rPr lang="ru-RU" dirty="0" smtClean="0"/>
              <a:t> — </a:t>
            </a:r>
            <a:r>
              <a:rPr lang="ru-RU" dirty="0" err="1" smtClean="0"/>
              <a:t>коштовні</a:t>
            </a:r>
            <a:r>
              <a:rPr lang="ru-RU" dirty="0" smtClean="0"/>
              <a:t> </a:t>
            </a:r>
            <a:r>
              <a:rPr lang="ru-RU" dirty="0" err="1" smtClean="0"/>
              <a:t>прикраси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10" descr="канадские бриллианты - Canadian Diamond Traders Inc. - Друг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206847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928678"/>
            <a:ext cx="792961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Піраміда</a:t>
            </a:r>
            <a:r>
              <a:rPr lang="ru-RU" b="1" dirty="0" smtClean="0"/>
              <a:t> </a:t>
            </a:r>
            <a:r>
              <a:rPr lang="ru-RU" b="1" dirty="0" err="1" smtClean="0"/>
              <a:t>надії</a:t>
            </a:r>
            <a:r>
              <a:rPr lang="ru-RU" b="1" dirty="0" smtClean="0"/>
              <a:t> </a:t>
            </a:r>
            <a:r>
              <a:rPr lang="ru-RU" b="1" dirty="0" err="1" smtClean="0"/>
              <a:t>Аврори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 (296 </a:t>
            </a:r>
            <a:r>
              <a:rPr lang="ru-RU" dirty="0" err="1" smtClean="0"/>
              <a:t>алмазів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загальною</a:t>
            </a:r>
            <a:r>
              <a:rPr lang="ru-RU" dirty="0" smtClean="0"/>
              <a:t> вагою 267,45 карат </a:t>
            </a:r>
            <a:r>
              <a:rPr lang="ru-RU" dirty="0" err="1" smtClean="0"/>
              <a:t>або</a:t>
            </a:r>
            <a:r>
              <a:rPr lang="ru-RU" dirty="0" smtClean="0"/>
              <a:t> 53,49 </a:t>
            </a:r>
            <a:r>
              <a:rPr lang="ru-RU" dirty="0" err="1" smtClean="0"/>
              <a:t>грам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9" name="Picture 2" descr="http://upload.wikimedia.org/wikipedia/commons/1/1a/Aurora_Diamond_Collec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729" r="909"/>
          <a:stretch>
            <a:fillRect/>
          </a:stretch>
        </p:blipFill>
        <p:spPr bwMode="auto">
          <a:xfrm>
            <a:off x="709114" y="2571744"/>
            <a:ext cx="7786714" cy="3357586"/>
          </a:xfrm>
          <a:prstGeom prst="rect">
            <a:avLst/>
          </a:prstGeom>
          <a:noFill/>
        </p:spPr>
      </p:pic>
      <p:pic>
        <p:nvPicPr>
          <p:cNvPr id="18438" name="Picture 6" descr="http://upload.wikimedia.org/wikipedia/commons/5/54/Aurora_Diamond_Collection_U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7" y="2571744"/>
            <a:ext cx="7747773" cy="332896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40"/>
            <a:ext cx="7929618" cy="1143000"/>
          </a:xfrm>
        </p:spPr>
        <p:txBody>
          <a:bodyPr>
            <a:noAutofit/>
          </a:bodyPr>
          <a:lstStyle/>
          <a:p>
            <a:r>
              <a:rPr lang="ru-RU" sz="3600" b="1" dirty="0" err="1" smtClean="0"/>
              <a:t>Метелик</a:t>
            </a:r>
            <a:r>
              <a:rPr lang="ru-RU" sz="3600" b="1" dirty="0" smtClean="0"/>
              <a:t> миру </a:t>
            </a:r>
            <a:r>
              <a:rPr lang="ru-RU" sz="3600" b="1" dirty="0" err="1" smtClean="0"/>
              <a:t>Аврори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> (240 </a:t>
            </a:r>
            <a:r>
              <a:rPr lang="ru-RU" sz="3600" dirty="0" err="1" smtClean="0"/>
              <a:t>алмазів</a:t>
            </a:r>
            <a:r>
              <a:rPr lang="ru-RU" sz="3600" dirty="0" smtClean="0"/>
              <a:t> </a:t>
            </a:r>
            <a:r>
              <a:rPr lang="ru-RU" sz="3600" dirty="0" err="1" smtClean="0"/>
              <a:t>із</a:t>
            </a:r>
            <a:r>
              <a:rPr lang="ru-RU" sz="3600" dirty="0" smtClean="0"/>
              <a:t> </a:t>
            </a:r>
            <a:r>
              <a:rPr lang="ru-RU" sz="3600" dirty="0" err="1" smtClean="0"/>
              <a:t>загальною</a:t>
            </a:r>
            <a:r>
              <a:rPr lang="ru-RU" sz="3600" dirty="0" smtClean="0"/>
              <a:t> вагою 167 карат </a:t>
            </a:r>
            <a:r>
              <a:rPr lang="ru-RU" sz="3600" dirty="0" err="1" smtClean="0"/>
              <a:t>або</a:t>
            </a:r>
            <a:r>
              <a:rPr lang="ru-RU" sz="3600" dirty="0" smtClean="0"/>
              <a:t> 33 </a:t>
            </a:r>
            <a:r>
              <a:rPr lang="ru-RU" sz="3600" dirty="0" err="1" smtClean="0"/>
              <a:t>грами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8" name="Picture 4" descr="http://www.auroragems.com/images/butterfly_sui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267"/>
          <a:stretch>
            <a:fillRect/>
          </a:stretch>
        </p:blipFill>
        <p:spPr bwMode="auto">
          <a:xfrm>
            <a:off x="2285984" y="2285992"/>
            <a:ext cx="4513375" cy="4525963"/>
          </a:xfrm>
          <a:prstGeom prst="rect">
            <a:avLst/>
          </a:prstGeom>
          <a:noFill/>
        </p:spPr>
      </p:pic>
      <p:pic>
        <p:nvPicPr>
          <p:cNvPr id="19462" name="Picture 6" descr="http://www.auroragems.com/images/butterfly_suit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285992"/>
            <a:ext cx="4500594" cy="457200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TrendVision ожидает роста популярности массовых товарных и пластинчатых бриллиан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6086475" cy="45624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071942"/>
            <a:ext cx="7858180" cy="171451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родовища</a:t>
            </a:r>
            <a:r>
              <a:rPr lang="ru-RU" dirty="0" smtClean="0"/>
              <a:t> алмазу </a:t>
            </a:r>
            <a:r>
              <a:rPr lang="ru-RU" dirty="0" err="1" smtClean="0"/>
              <a:t>розташовані</a:t>
            </a:r>
            <a:r>
              <a:rPr lang="ru-RU" dirty="0" smtClean="0"/>
              <a:t> в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Африці</a:t>
            </a:r>
            <a:r>
              <a:rPr lang="ru-RU" dirty="0" smtClean="0"/>
              <a:t> та в </a:t>
            </a:r>
            <a:r>
              <a:rPr lang="ru-RU" dirty="0" err="1" smtClean="0"/>
              <a:t>Якутії</a:t>
            </a:r>
            <a:r>
              <a:rPr lang="ru-RU" dirty="0" smtClean="0"/>
              <a:t>. </a:t>
            </a:r>
            <a:r>
              <a:rPr lang="ru-RU" dirty="0" err="1" smtClean="0"/>
              <a:t>Щорічний</a:t>
            </a:r>
            <a:r>
              <a:rPr lang="ru-RU" dirty="0" smtClean="0"/>
              <a:t> </a:t>
            </a:r>
            <a:r>
              <a:rPr lang="ru-RU" dirty="0" err="1" smtClean="0"/>
              <a:t>світовий</a:t>
            </a:r>
            <a:r>
              <a:rPr lang="ru-RU" dirty="0" smtClean="0"/>
              <a:t> </a:t>
            </a:r>
            <a:r>
              <a:rPr lang="ru-RU" dirty="0" err="1" smtClean="0"/>
              <a:t>видобуток</a:t>
            </a:r>
            <a:r>
              <a:rPr lang="ru-RU" dirty="0" smtClean="0"/>
              <a:t> алмазу становить </a:t>
            </a:r>
            <a:r>
              <a:rPr lang="ru-RU" dirty="0" err="1" smtClean="0"/>
              <a:t>приблизно</a:t>
            </a:r>
            <a:r>
              <a:rPr lang="ru-RU" dirty="0" smtClean="0"/>
              <a:t> 300 кг.</a:t>
            </a: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хим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F42B2D-C424-48C3-8C8D-02AD688B82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химия</Template>
  <TotalTime>165</TotalTime>
  <Words>290</Words>
  <Application>Microsoft Office PowerPoint</Application>
  <PresentationFormat>Экран (4:3)</PresentationFormat>
  <Paragraphs>41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химия</vt:lpstr>
      <vt:lpstr>Алотропні видозміни Карбона  та їх застосування</vt:lpstr>
      <vt:lpstr>Карбон (С) або вуглець</vt:lpstr>
      <vt:lpstr>Алотропні видозміни</vt:lpstr>
      <vt:lpstr>Алмаз</vt:lpstr>
      <vt:lpstr>Слайд 5</vt:lpstr>
      <vt:lpstr>Слайд 6</vt:lpstr>
      <vt:lpstr>Піраміда надії Аврори  (296 алмазів із загальною вагою 267,45 карат або 53,49 грам)</vt:lpstr>
      <vt:lpstr>Метелик миру Аврори  (240 алмазів із загальною вагою 167 карат або 33 грами)</vt:lpstr>
      <vt:lpstr>Слайд 9</vt:lpstr>
      <vt:lpstr>Кімберлітова трубка "Мир".</vt:lpstr>
      <vt:lpstr>Кар'єр Дьявік</vt:lpstr>
      <vt:lpstr>Графіт</vt:lpstr>
      <vt:lpstr>Слайд 13</vt:lpstr>
      <vt:lpstr>Слайд 14</vt:lpstr>
      <vt:lpstr>Слайд 15</vt:lpstr>
      <vt:lpstr>Графен</vt:lpstr>
      <vt:lpstr>Карбін</vt:lpstr>
      <vt:lpstr>Фулерен</vt:lpstr>
      <vt:lpstr>Вуглецеві нанотрубки</vt:lpstr>
      <vt:lpstr>Слайд 20</vt:lpstr>
      <vt:lpstr>Аморфний вуглець</vt:lpstr>
      <vt:lpstr>Слайд 22</vt:lpstr>
      <vt:lpstr>Слайд 23</vt:lpstr>
      <vt:lpstr>Сажа</vt:lpstr>
      <vt:lpstr> Деревне вугілля</vt:lpstr>
      <vt:lpstr>Лонсдейліт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Алотропні видозміни Карбона  та їх застосування</dc:title>
  <dc:subject>Шаблон оформления</dc:subject>
  <dc:creator>Татьяна</dc:creator>
  <dc:description>Корпорация Майкрософт
Шаблон оформления</dc:description>
  <cp:lastModifiedBy>Татьяна</cp:lastModifiedBy>
  <cp:revision>17</cp:revision>
  <dcterms:created xsi:type="dcterms:W3CDTF">2014-10-16T15:42:55Z</dcterms:created>
  <dcterms:modified xsi:type="dcterms:W3CDTF">2014-10-16T18:35:58Z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TC103899649990</vt:lpwstr>
  </property>
</Properties>
</file>