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8741D-A57E-48B7-93B8-477AA76AA11A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06C8A-1F57-4F5D-AB6D-3E06E2712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06C8A-1F57-4F5D-AB6D-3E06E2712A1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0697-7DD7-4ECC-A117-5400799D449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E1D6-33F8-4571-9AF3-5393B1F635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uk.wikipedia.org/wiki/%D0%90%D0%B7%D0%BE%D1%82%D0%BD%D1%96_%D0%B4%D0%BE%D0%B1%D1%80%D0%B8%D0%B2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780928"/>
            <a:ext cx="4608512" cy="1470025"/>
          </a:xfrm>
        </p:spPr>
        <p:txBody>
          <a:bodyPr>
            <a:normAutofit/>
          </a:bodyPr>
          <a:lstStyle/>
          <a:p>
            <a:r>
              <a:rPr lang="uk-UA" sz="8800" b="1" i="1" dirty="0"/>
              <a:t>Аміак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74441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Амоніак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— один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найважливіших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сучасної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хімічної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промисловості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Головною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галуззю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застосування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виробництво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нітратної кислоти і азотних добрив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Крім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того,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аміак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використовують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виробництва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багатьох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хімічних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продуктів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Зріджений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аміак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розчин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аміаку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застосовують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безпосередньо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як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азотне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добриво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bezvodnyy-amia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39212">
            <a:off x="353215" y="4213080"/>
            <a:ext cx="2291705" cy="229170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0294">
            <a:off x="2589020" y="3966300"/>
            <a:ext cx="2143125" cy="214312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8" name="Рисунок 7" descr="karbamid-amiachna-sumi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8071">
            <a:off x="4843588" y="4060474"/>
            <a:ext cx="2324645" cy="2330763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720" y="5301208"/>
            <a:ext cx="5349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 smtClean="0">
                <a:solidFill>
                  <a:schemeClr val="bg1"/>
                </a:solidFill>
              </a:rPr>
              <a:t>Виконала: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студентка 1-го курсу 102-б групи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Нечипорук Олександра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amm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24744"/>
            <a:ext cx="3600400" cy="3600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3960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/>
              <a:t>Аміа́к, амоніа́к</a:t>
            </a:r>
            <a:r>
              <a:rPr lang="vi-VN" sz="2000" i="1" dirty="0"/>
              <a:t>, </a:t>
            </a:r>
            <a:r>
              <a:rPr lang="en-US" sz="2000" i="1" dirty="0" smtClean="0"/>
              <a:t>NH</a:t>
            </a:r>
            <a:r>
              <a:rPr lang="en-US" sz="1200" i="1" dirty="0" smtClean="0"/>
              <a:t>3</a:t>
            </a:r>
            <a:r>
              <a:rPr lang="en-US" sz="2000" i="1" dirty="0"/>
              <a:t> — </a:t>
            </a:r>
            <a:r>
              <a:rPr lang="vi-VN" sz="2000" i="1" dirty="0"/>
              <a:t>неорганічна сполука, безбарвний </a:t>
            </a:r>
            <a:r>
              <a:rPr lang="uk-UA" sz="2000" i="1" dirty="0" smtClean="0"/>
              <a:t>газ</a:t>
            </a:r>
            <a:r>
              <a:rPr lang="vi-VN" sz="2000" i="1" dirty="0"/>
              <a:t> із різким задушливим запахом, легший за повітря, добре розчинний у </a:t>
            </a:r>
            <a:r>
              <a:rPr lang="uk-UA" sz="2000" i="1" dirty="0" smtClean="0"/>
              <a:t>воді</a:t>
            </a:r>
            <a:r>
              <a:rPr lang="vi-VN" sz="2000" i="1" dirty="0" smtClean="0"/>
              <a:t>. </a:t>
            </a:r>
            <a:r>
              <a:rPr lang="vi-VN" sz="2000" i="1" dirty="0"/>
              <a:t>Одержують каталітичним синтезом з </a:t>
            </a:r>
            <a:r>
              <a:rPr lang="uk-UA" sz="2000" i="1" dirty="0" smtClean="0"/>
              <a:t>азоту</a:t>
            </a:r>
            <a:r>
              <a:rPr lang="vi-VN" sz="2000" i="1" dirty="0"/>
              <a:t> і </a:t>
            </a:r>
            <a:r>
              <a:rPr lang="uk-UA" sz="2000" i="1" dirty="0" smtClean="0"/>
              <a:t>водню</a:t>
            </a:r>
            <a:r>
              <a:rPr lang="vi-VN" sz="2000" i="1" dirty="0"/>
              <a:t> під тиском. Використовують переважно для </a:t>
            </a:r>
            <a:r>
              <a:rPr lang="vi-VN" sz="2000" i="1" dirty="0" smtClean="0"/>
              <a:t>виробництва</a:t>
            </a:r>
            <a:r>
              <a:rPr lang="uk-UA" sz="2000" i="1" dirty="0"/>
              <a:t> </a:t>
            </a:r>
            <a:r>
              <a:rPr lang="uk-UA" sz="2000" i="1" dirty="0" smtClean="0"/>
              <a:t>азотних</a:t>
            </a:r>
            <a:r>
              <a:rPr lang="vi-VN" sz="2000" i="1" dirty="0" smtClean="0">
                <a:hlinkClick r:id="rId4" tooltip="Азотні добрива"/>
              </a:rPr>
              <a:t> </a:t>
            </a:r>
            <a:r>
              <a:rPr lang="uk-UA" sz="2000" i="1" dirty="0" smtClean="0"/>
              <a:t>добрив</a:t>
            </a:r>
            <a:r>
              <a:rPr lang="vi-VN" sz="2000" i="1" dirty="0" smtClean="0"/>
              <a:t>,</a:t>
            </a:r>
            <a:r>
              <a:rPr lang="uk-UA" sz="2000" i="1" dirty="0" smtClean="0"/>
              <a:t> вибухових речовин і азотної кислоти.</a:t>
            </a:r>
            <a:r>
              <a:rPr lang="uk-UA" sz="2000" i="1" dirty="0"/>
              <a:t> </a:t>
            </a:r>
            <a:r>
              <a:rPr lang="vi-VN" sz="2000" i="1" dirty="0" smtClean="0"/>
              <a:t>Рідкий </a:t>
            </a:r>
            <a:r>
              <a:rPr lang="vi-VN" sz="2000" i="1" dirty="0"/>
              <a:t>аміак використовується </a:t>
            </a:r>
            <a:r>
              <a:rPr lang="vi-VN" sz="2000" i="1" dirty="0" smtClean="0"/>
              <a:t>в</a:t>
            </a:r>
            <a:r>
              <a:rPr lang="uk-UA" sz="2000" i="1" dirty="0" smtClean="0"/>
              <a:t> холодильних установках</a:t>
            </a:r>
            <a:r>
              <a:rPr lang="vi-VN" sz="2000" i="1" dirty="0" smtClean="0"/>
              <a:t>. </a:t>
            </a:r>
            <a:r>
              <a:rPr lang="vi-VN" sz="2000" i="1" dirty="0"/>
              <a:t>Водний розчин аміаку </a:t>
            </a:r>
            <a:r>
              <a:rPr lang="vi-VN" sz="2000" i="1" dirty="0" smtClean="0"/>
              <a:t>(</a:t>
            </a:r>
            <a:r>
              <a:rPr lang="uk-UA" sz="2000" i="1" dirty="0" smtClean="0"/>
              <a:t>нашатирний спирт</a:t>
            </a:r>
            <a:r>
              <a:rPr lang="vi-VN" sz="2000" i="1" dirty="0" smtClean="0"/>
              <a:t>) </a:t>
            </a:r>
            <a:r>
              <a:rPr lang="vi-VN" sz="2000" i="1" dirty="0"/>
              <a:t>застосовується в медицині.</a:t>
            </a:r>
            <a:endParaRPr lang="ru-RU" sz="2000" i="1" dirty="0"/>
          </a:p>
        </p:txBody>
      </p:sp>
      <p:pic>
        <p:nvPicPr>
          <p:cNvPr id="5" name="Рисунок 4" descr="150px-Ammonia-2D-dimens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908720"/>
            <a:ext cx="3115731" cy="2160240"/>
          </a:xfrm>
          <a:prstGeom prst="rect">
            <a:avLst/>
          </a:prstGeom>
        </p:spPr>
      </p:pic>
      <p:pic>
        <p:nvPicPr>
          <p:cNvPr id="6" name="Рисунок 5" descr="150px-Ammonia-3D-balls-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356992"/>
            <a:ext cx="3659756" cy="28302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6000" b="-9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i="1" dirty="0" smtClean="0"/>
              <a:t/>
            </a:r>
            <a:br>
              <a:rPr lang="uk-UA" sz="6000" b="1" i="1" dirty="0" smtClean="0"/>
            </a:br>
            <a:r>
              <a:rPr lang="uk-UA" sz="6000" b="1" i="1" dirty="0" smtClean="0">
                <a:solidFill>
                  <a:srgbClr val="C00000"/>
                </a:solidFill>
              </a:rPr>
              <a:t>Властивості</a:t>
            </a:r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08912" cy="4490587"/>
        </p:xfrm>
        <a:graphic>
          <a:graphicData uri="http://schemas.openxmlformats.org/drawingml/2006/table">
            <a:tbl>
              <a:tblPr firstRow="1" bandRow="1"/>
              <a:tblGrid>
                <a:gridCol w="4104456"/>
                <a:gridCol w="4104456"/>
              </a:tblGrid>
              <a:tr h="446052">
                <a:tc>
                  <a:txBody>
                    <a:bodyPr/>
                    <a:lstStyle/>
                    <a:p>
                      <a:r>
                        <a:rPr lang="uk-UA" sz="2400" smtClean="0">
                          <a:solidFill>
                            <a:sysClr val="windowText" lastClr="000000"/>
                          </a:solidFill>
                        </a:rPr>
                        <a:t>Молекулярна формула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US" sz="2400" b="0" i="0" kern="1200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227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ysClr val="windowText" lastClr="000000"/>
                          </a:solidFill>
                        </a:rPr>
                        <a:t>Молярна маса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17,0306 г/моль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894">
                <a:tc>
                  <a:txBody>
                    <a:bodyPr/>
                    <a:lstStyle/>
                    <a:p>
                      <a:r>
                        <a:rPr lang="ru-RU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Зовнішній</a:t>
                      </a:r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вигляд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Безбарвний</a:t>
                      </a:r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газ </a:t>
                      </a:r>
                      <a:r>
                        <a:rPr lang="ru-RU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різким</a:t>
                      </a:r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сильним</a:t>
                      </a:r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запахом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2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Густина</a:t>
                      </a:r>
                      <a:r>
                        <a:rPr lang="ru-RU" sz="2400" b="0" i="0" u="none" strike="noStrike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0,6942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2"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solidFill>
                            <a:sysClr val="windowText" lastClr="000000"/>
                          </a:solidFill>
                        </a:rPr>
                        <a:t>Тпл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−77,73 °</a:t>
                      </a:r>
                      <a:r>
                        <a:rPr lang="uk-UA" sz="2400" b="0" i="0" u="none" strike="noStrike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С(195</a:t>
                      </a:r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,42 </a:t>
                      </a:r>
                      <a:r>
                        <a:rPr lang="uk-UA" sz="2400" b="0" i="0" u="none" strike="noStrike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2">
                <a:tc>
                  <a:txBody>
                    <a:bodyPr/>
                    <a:lstStyle/>
                    <a:p>
                      <a:r>
                        <a:rPr lang="uk-UA" sz="2400" dirty="0" err="1" smtClean="0">
                          <a:solidFill>
                            <a:sysClr val="windowText" lastClr="000000"/>
                          </a:solidFill>
                        </a:rPr>
                        <a:t>Ткип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−33,34 °C (239,81</a:t>
                      </a:r>
                      <a:r>
                        <a:rPr lang="uk-UA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К)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2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ysClr val="windowText" lastClr="000000"/>
                          </a:solidFill>
                        </a:rPr>
                        <a:t>Розчинність (вода)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89,9 г/100 </a:t>
                      </a:r>
                      <a:r>
                        <a:rPr lang="ru-RU" sz="2400" b="0" i="0" u="none" strike="noStrike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мл </a:t>
                      </a:r>
                      <a:r>
                        <a:rPr lang="ru-RU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при 0 °C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2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ysClr val="windowText" lastClr="000000"/>
                          </a:solidFill>
                        </a:rPr>
                        <a:t>Кислотність </a:t>
                      </a:r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US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400" b="0" i="0" kern="1200" baseline="-250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ysClr val="windowText" lastClr="000000"/>
                          </a:solidFill>
                        </a:rPr>
                        <a:t>38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52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ysClr val="windowText" lastClr="000000"/>
                          </a:solidFill>
                        </a:rPr>
                        <a:t>Основність </a:t>
                      </a:r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en-US" sz="2400" b="0" i="0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i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sz="2400" b="0" i="0" kern="1200" baseline="-250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4,75 (reaction with H</a:t>
                      </a:r>
                      <a:r>
                        <a:rPr lang="en-US" sz="2400" b="0" i="0" kern="1200" baseline="-250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6697" y="1563329"/>
          <a:ext cx="8189759" cy="4457959"/>
        </p:xfrm>
        <a:graphic>
          <a:graphicData uri="http://schemas.openxmlformats.org/drawingml/2006/table">
            <a:tbl>
              <a:tblPr/>
              <a:tblGrid>
                <a:gridCol w="8189759"/>
              </a:tblGrid>
              <a:tr h="44579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C00000"/>
                      </a:solidFill>
                      <a:prstDash val="solid"/>
                    </a:lnL>
                    <a:lnR w="76200" cmpd="sng">
                      <a:solidFill>
                        <a:srgbClr val="C00000"/>
                      </a:solidFill>
                      <a:prstDash val="solid"/>
                    </a:lnR>
                    <a:lnT w="76200" cmpd="sng">
                      <a:solidFill>
                        <a:srgbClr val="C00000"/>
                      </a:solidFill>
                      <a:prstDash val="solid"/>
                    </a:lnT>
                    <a:lnB w="762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rgbClr val="C00000"/>
                </a:solidFill>
              </a:rPr>
              <a:t>Небезпеки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84785"/>
          <a:ext cx="8229600" cy="6782536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4114800"/>
              </a:tblGrid>
              <a:tr h="1881376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Класифікація ЄС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ru-RU" b="1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Головні небезпеки 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Небезпечні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гази,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кородуючий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їдкий</a:t>
                      </a:r>
                      <a:endParaRPr lang="ru-RU" b="1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NFPA 704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uk-UA" b="1" dirty="0" smtClean="0"/>
                    </a:p>
                    <a:p>
                      <a:endParaRPr lang="ru-RU" b="1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Температура</a:t>
                      </a:r>
                      <a:r>
                        <a:rPr lang="uk-UA" sz="2400" b="1" baseline="0" dirty="0" smtClean="0">
                          <a:solidFill>
                            <a:srgbClr val="C00000"/>
                          </a:solidFill>
                        </a:rPr>
                        <a:t> спалаху 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172</a:t>
                      </a:r>
                      <a:endParaRPr lang="ru-RU" b="1" dirty="0"/>
                    </a:p>
                  </a:txBody>
                  <a:tcPr/>
                </a:tc>
              </a:tr>
              <a:tr h="44805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rgbClr val="C00000"/>
                          </a:solidFill>
                        </a:rPr>
                        <a:t>Температура самозаймання 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651 °C</a:t>
                      </a:r>
                      <a:endParaRPr lang="ru-RU" b="1" dirty="0"/>
                    </a:p>
                  </a:txBody>
                  <a:tcPr/>
                </a:tc>
              </a:tr>
              <a:tr h="1792200">
                <a:tc grid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azard_T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1152128" cy="1152128"/>
          </a:xfrm>
          <a:prstGeom prst="rect">
            <a:avLst/>
          </a:prstGeom>
        </p:spPr>
      </p:pic>
      <p:pic>
        <p:nvPicPr>
          <p:cNvPr id="6" name="Рисунок 5" descr="40px-Hazard_C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00808"/>
            <a:ext cx="1224136" cy="1008112"/>
          </a:xfrm>
          <a:prstGeom prst="rect">
            <a:avLst/>
          </a:prstGeom>
        </p:spPr>
      </p:pic>
      <p:pic>
        <p:nvPicPr>
          <p:cNvPr id="7" name="Рисунок 6" descr="40px-Hazard_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132856"/>
            <a:ext cx="1680186" cy="1061171"/>
          </a:xfrm>
          <a:prstGeom prst="rect">
            <a:avLst/>
          </a:prstGeom>
        </p:spPr>
      </p:pic>
      <p:pic>
        <p:nvPicPr>
          <p:cNvPr id="8" name="Рисунок 7" descr="images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077072"/>
            <a:ext cx="1440160" cy="1440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4293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46531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4581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0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898776" cy="5688632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solidFill>
                  <a:srgbClr val="C00000"/>
                </a:solidFill>
              </a:rPr>
              <a:t>Молекули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аміаку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утворюються</a:t>
            </a:r>
            <a:r>
              <a:rPr lang="ru-RU" sz="3600" b="1" i="1" dirty="0">
                <a:solidFill>
                  <a:srgbClr val="C00000"/>
                </a:solidFill>
              </a:rPr>
              <a:t> за </a:t>
            </a:r>
            <a:r>
              <a:rPr lang="ru-RU" sz="3600" b="1" i="1" dirty="0" err="1">
                <a:solidFill>
                  <a:srgbClr val="C00000"/>
                </a:solidFill>
              </a:rPr>
              <a:t>допомогою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ковалентних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зв'язків</a:t>
            </a:r>
            <a:r>
              <a:rPr lang="ru-RU" sz="3600" b="1" i="1" dirty="0">
                <a:solidFill>
                  <a:srgbClr val="C00000"/>
                </a:solidFill>
              </a:rPr>
              <a:t>. </a:t>
            </a:r>
            <a:r>
              <a:rPr lang="ru-RU" sz="3600" b="1" i="1" dirty="0" err="1">
                <a:solidFill>
                  <a:srgbClr val="C00000"/>
                </a:solidFill>
              </a:rPr>
              <a:t>Електронна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і</a:t>
            </a:r>
            <a:r>
              <a:rPr lang="ru-RU" sz="3600" b="1" i="1" dirty="0">
                <a:solidFill>
                  <a:srgbClr val="C00000"/>
                </a:solidFill>
              </a:rPr>
              <a:t> структурна </a:t>
            </a:r>
            <a:r>
              <a:rPr lang="ru-RU" sz="3600" b="1" i="1" dirty="0" err="1">
                <a:solidFill>
                  <a:srgbClr val="C00000"/>
                </a:solidFill>
              </a:rPr>
              <a:t>формули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молекули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аміаку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такі</a:t>
            </a:r>
            <a:r>
              <a:rPr lang="ru-RU" sz="3600" b="1" i="1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4" name="Рисунок 3" descr="200px-NH3_ammoni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5"/>
            <a:ext cx="3600400" cy="25922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 </a:t>
            </a:r>
            <a:r>
              <a:rPr lang="ru-RU" sz="2400" dirty="0" err="1" smtClean="0"/>
              <a:t>Зв'язки</a:t>
            </a:r>
            <a:r>
              <a:rPr lang="ru-RU" sz="2400" dirty="0" smtClean="0"/>
              <a:t> </a:t>
            </a:r>
            <a:r>
              <a:rPr lang="en-US" sz="2400" dirty="0" smtClean="0"/>
              <a:t>N — </a:t>
            </a:r>
            <a:r>
              <a:rPr lang="ru-RU" sz="2400" dirty="0" smtClean="0"/>
              <a:t>Н в </a:t>
            </a:r>
            <a:r>
              <a:rPr lang="ru-RU" sz="2400" dirty="0" err="1" smtClean="0"/>
              <a:t>молекулі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аміаку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полярні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електронна</a:t>
            </a:r>
            <a:r>
              <a:rPr lang="ru-RU" sz="2400" dirty="0" smtClean="0"/>
              <a:t> пара </a:t>
            </a:r>
            <a:r>
              <a:rPr lang="ru-RU" sz="2400" dirty="0" err="1" smtClean="0"/>
              <a:t>зміщена</a:t>
            </a:r>
            <a:r>
              <a:rPr lang="ru-RU" sz="2400" dirty="0" smtClean="0"/>
              <a:t> до атома азоту. Тому атом азоту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негативний</a:t>
            </a:r>
            <a:r>
              <a:rPr lang="ru-RU" sz="2400" dirty="0" smtClean="0"/>
              <a:t> заряд, а атом </a:t>
            </a:r>
            <a:r>
              <a:rPr lang="ru-RU" sz="2400" dirty="0" err="1" smtClean="0"/>
              <a:t>водню</a:t>
            </a:r>
            <a:r>
              <a:rPr lang="ru-RU" sz="2400" dirty="0" smtClean="0"/>
              <a:t> — </a:t>
            </a:r>
            <a:r>
              <a:rPr lang="ru-RU" sz="2400" dirty="0" err="1" smtClean="0"/>
              <a:t>позитивний</a:t>
            </a:r>
            <a:r>
              <a:rPr lang="ru-RU" sz="2400" dirty="0" smtClean="0"/>
              <a:t>. У </a:t>
            </a:r>
            <a:r>
              <a:rPr lang="ru-RU" sz="2400" dirty="0" err="1" smtClean="0"/>
              <a:t>хімічному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відношенні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аміак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відновником</a:t>
            </a:r>
            <a:r>
              <a:rPr lang="ru-RU" sz="2400" dirty="0" smtClean="0"/>
              <a:t>, а сам </a:t>
            </a:r>
            <a:r>
              <a:rPr lang="ru-RU" sz="2400" dirty="0" err="1" smtClean="0"/>
              <a:t>звичайно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окиснюється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вільного</a:t>
            </a:r>
            <a:r>
              <a:rPr lang="ru-RU" sz="2400" dirty="0" smtClean="0"/>
              <a:t> азоту. Так, в </a:t>
            </a:r>
            <a:r>
              <a:rPr lang="ru-RU" sz="2400" dirty="0" err="1" smtClean="0"/>
              <a:t>атмосфері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кисню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аміак</a:t>
            </a:r>
            <a:r>
              <a:rPr lang="ru-RU" sz="2400" dirty="0" smtClean="0"/>
              <a:t> </a:t>
            </a:r>
            <a:r>
              <a:rPr lang="ru-RU" sz="2400" dirty="0" err="1" smtClean="0"/>
              <a:t>горить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реакцією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NH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 + 3O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 = 2N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 + 6H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err="1" smtClean="0"/>
              <a:t>Амоніак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легко </a:t>
            </a:r>
            <a:r>
              <a:rPr lang="ru-RU" sz="2400" dirty="0" err="1" smtClean="0"/>
              <a:t>відновлює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монооксид</a:t>
            </a:r>
            <a:r>
              <a:rPr lang="ru-RU" sz="2400" dirty="0" smtClean="0"/>
              <a:t> </a:t>
            </a:r>
            <a:r>
              <a:rPr lang="ru-RU" sz="2400" dirty="0" err="1" smtClean="0"/>
              <a:t>міді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металічної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міді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високій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реакцією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3</a:t>
            </a:r>
            <a:r>
              <a:rPr lang="en-US" sz="2400" dirty="0" err="1" smtClean="0">
                <a:solidFill>
                  <a:srgbClr val="C00000"/>
                </a:solidFill>
              </a:rPr>
              <a:t>CuO</a:t>
            </a:r>
            <a:r>
              <a:rPr lang="en-US" sz="2400" dirty="0" smtClean="0">
                <a:solidFill>
                  <a:srgbClr val="C00000"/>
                </a:solidFill>
              </a:rPr>
              <a:t> + 2NH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 = 3Cu + N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 + 3H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ru-RU" sz="800" dirty="0"/>
          </a:p>
        </p:txBody>
      </p:sp>
      <p:pic>
        <p:nvPicPr>
          <p:cNvPr id="4" name="Рисунок 3" descr="350px-3-3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829050"/>
            <a:ext cx="3096344" cy="281325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5040560" cy="4536504"/>
          </a:xfrm>
          <a:ln w="76200">
            <a:solidFill>
              <a:srgbClr val="C00000"/>
            </a:solidFill>
            <a:prstDash val="lgDash"/>
          </a:ln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При </a:t>
            </a:r>
            <a:r>
              <a:rPr lang="ru-RU" sz="2700" dirty="0" err="1" smtClean="0"/>
              <a:t>розчиненні</a:t>
            </a:r>
            <a:r>
              <a:rPr lang="ru-RU" sz="2700" dirty="0" smtClean="0"/>
              <a:t> </a:t>
            </a:r>
            <a:r>
              <a:rPr lang="ru-RU" sz="2700" dirty="0" err="1" smtClean="0"/>
              <a:t>аміаку</a:t>
            </a:r>
            <a:r>
              <a:rPr lang="ru-RU" sz="2700" dirty="0" smtClean="0"/>
              <a:t> в </a:t>
            </a:r>
            <a:r>
              <a:rPr lang="ru-RU" sz="2700" dirty="0" err="1" smtClean="0"/>
              <a:t>воді</a:t>
            </a:r>
            <a:r>
              <a:rPr lang="ru-RU" sz="2700" dirty="0" smtClean="0"/>
              <a:t> </a:t>
            </a:r>
            <a:r>
              <a:rPr lang="ru-RU" sz="2700" dirty="0" err="1" smtClean="0"/>
              <a:t>частина</a:t>
            </a:r>
            <a:r>
              <a:rPr lang="ru-RU" sz="2700" dirty="0" smtClean="0"/>
              <a:t> </a:t>
            </a:r>
            <a:r>
              <a:rPr lang="ru-RU" sz="2700" dirty="0" err="1" smtClean="0"/>
              <a:t>його</a:t>
            </a:r>
            <a:r>
              <a:rPr lang="ru-RU" sz="2700" dirty="0" smtClean="0"/>
              <a:t> молекул </a:t>
            </a:r>
            <a:r>
              <a:rPr lang="ru-RU" sz="2700" dirty="0" err="1" smtClean="0"/>
              <a:t>взаємодіє</a:t>
            </a:r>
            <a:r>
              <a:rPr lang="ru-RU" sz="2700" dirty="0" smtClean="0"/>
              <a:t>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водневими</a:t>
            </a:r>
            <a:r>
              <a:rPr lang="ru-RU" sz="2700" dirty="0" smtClean="0"/>
              <a:t> </a:t>
            </a:r>
            <a:r>
              <a:rPr lang="ru-RU" sz="2700" dirty="0" err="1" smtClean="0"/>
              <a:t>іонами</a:t>
            </a:r>
            <a:r>
              <a:rPr lang="ru-RU" sz="2700" dirty="0" smtClean="0"/>
              <a:t> води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утворенням</a:t>
            </a:r>
            <a:r>
              <a:rPr lang="ru-RU" sz="2700" dirty="0" smtClean="0"/>
              <a:t> складного </a:t>
            </a:r>
            <a:r>
              <a:rPr lang="ru-RU" sz="2700" dirty="0" err="1" smtClean="0"/>
              <a:t>катіона</a:t>
            </a:r>
            <a:r>
              <a:rPr lang="ru-RU" sz="2700" dirty="0" smtClean="0"/>
              <a:t> </a:t>
            </a:r>
            <a:r>
              <a:rPr lang="ru-RU" sz="2700" dirty="0" err="1" smtClean="0"/>
              <a:t>амонію</a:t>
            </a:r>
            <a:r>
              <a:rPr lang="ru-RU" sz="2700" dirty="0" smtClean="0"/>
              <a:t> </a:t>
            </a:r>
            <a:r>
              <a:rPr lang="en-US" sz="2700" dirty="0" smtClean="0"/>
              <a:t>NH+4. </a:t>
            </a:r>
            <a:r>
              <a:rPr lang="ru-RU" sz="2700" dirty="0" smtClean="0"/>
              <a:t>Разом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тим</a:t>
            </a:r>
            <a:r>
              <a:rPr lang="ru-RU" sz="2700" dirty="0" smtClean="0"/>
              <a:t> </a:t>
            </a:r>
            <a:r>
              <a:rPr lang="ru-RU" sz="2700" dirty="0" err="1" smtClean="0"/>
              <a:t>відповідна</a:t>
            </a:r>
            <a:r>
              <a:rPr lang="ru-RU" sz="2700" dirty="0" smtClean="0"/>
              <a:t> </a:t>
            </a:r>
            <a:r>
              <a:rPr lang="ru-RU" sz="2700" dirty="0" err="1" smtClean="0"/>
              <a:t>кількість</a:t>
            </a:r>
            <a:r>
              <a:rPr lang="ru-RU" sz="2700" dirty="0" smtClean="0"/>
              <a:t> </a:t>
            </a:r>
            <a:r>
              <a:rPr lang="ru-RU" sz="2700" dirty="0" err="1" smtClean="0"/>
              <a:t>гідроксильних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груп</a:t>
            </a:r>
            <a:r>
              <a:rPr lang="ru-RU" sz="2700" dirty="0" smtClean="0"/>
              <a:t> </a:t>
            </a:r>
            <a:r>
              <a:rPr lang="en-US" sz="2700" dirty="0" smtClean="0"/>
              <a:t>OH</a:t>
            </a:r>
            <a:r>
              <a:rPr lang="en-US" sz="2700" baseline="30000" dirty="0" smtClean="0"/>
              <a:t>−</a:t>
            </a:r>
            <a:r>
              <a:rPr lang="en-US" sz="2700" dirty="0" smtClean="0"/>
              <a:t> </a:t>
            </a:r>
            <a:r>
              <a:rPr lang="ru-RU" sz="2700" dirty="0" smtClean="0"/>
              <a:t>води </a:t>
            </a:r>
            <a:r>
              <a:rPr lang="ru-RU" sz="2700" dirty="0" err="1" smtClean="0"/>
              <a:t>звільняється</a:t>
            </a:r>
            <a:r>
              <a:rPr lang="ru-RU" sz="2700" dirty="0" smtClean="0"/>
              <a:t>. Цей </a:t>
            </a:r>
            <a:r>
              <a:rPr lang="ru-RU" sz="2700" dirty="0" err="1" smtClean="0"/>
              <a:t>процес</a:t>
            </a:r>
            <a:r>
              <a:rPr lang="ru-RU" sz="2700" dirty="0" smtClean="0"/>
              <a:t> </a:t>
            </a:r>
            <a:r>
              <a:rPr lang="ru-RU" sz="2700" dirty="0" err="1" smtClean="0"/>
              <a:t>рівноважний</a:t>
            </a:r>
            <a:r>
              <a:rPr lang="ru-RU" sz="2700" dirty="0" smtClean="0"/>
              <a:t>. </a:t>
            </a:r>
            <a:r>
              <a:rPr lang="ru-RU" sz="2700" dirty="0" err="1" smtClean="0"/>
              <a:t>Його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можна</a:t>
            </a:r>
            <a:r>
              <a:rPr lang="ru-RU" sz="2700" dirty="0" smtClean="0"/>
              <a:t> </a:t>
            </a:r>
            <a:r>
              <a:rPr lang="ru-RU" sz="2700" dirty="0" err="1" smtClean="0"/>
              <a:t>зобразити</a:t>
            </a:r>
            <a:r>
              <a:rPr lang="ru-RU" sz="2700" dirty="0" smtClean="0"/>
              <a:t> </a:t>
            </a:r>
            <a:r>
              <a:rPr lang="ru-RU" sz="2700" dirty="0" smtClean="0"/>
              <a:t>таким </a:t>
            </a:r>
            <a:r>
              <a:rPr lang="ru-RU" sz="2700" dirty="0" err="1" smtClean="0"/>
              <a:t>рівнянням</a:t>
            </a:r>
            <a:r>
              <a:rPr lang="ru-RU" sz="2700" dirty="0" smtClean="0"/>
              <a:t>: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afa90c802c047568c0f835748e9593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221088"/>
            <a:ext cx="4358049" cy="288032"/>
          </a:xfrm>
          <a:prstGeom prst="rect">
            <a:avLst/>
          </a:prstGeom>
        </p:spPr>
      </p:pic>
      <p:pic>
        <p:nvPicPr>
          <p:cNvPr id="5" name="Рисунок 4" descr="amiachna_vo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36912"/>
            <a:ext cx="3001516" cy="3398887"/>
          </a:xfrm>
          <a:prstGeom prst="rect">
            <a:avLst/>
          </a:prstGeom>
          <a:ln w="76200">
            <a:solidFill>
              <a:srgbClr val="C00000"/>
            </a:solidFill>
            <a:prstDash val="lgDash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89066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Розчин</a:t>
            </a:r>
            <a:r>
              <a:rPr lang="ru-RU" sz="2800" dirty="0" smtClean="0"/>
              <a:t> </a:t>
            </a:r>
            <a:r>
              <a:rPr lang="ru-RU" sz="2800" dirty="0" err="1" smtClean="0"/>
              <a:t>гідроксиду</a:t>
            </a:r>
            <a:r>
              <a:rPr lang="ru-RU" sz="2800" dirty="0" smtClean="0"/>
              <a:t> </a:t>
            </a:r>
            <a:r>
              <a:rPr lang="ru-RU" sz="2800" dirty="0" err="1" smtClean="0"/>
              <a:t>амонію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забарвлює</a:t>
            </a:r>
            <a:r>
              <a:rPr lang="ru-RU" sz="2800" dirty="0" smtClean="0"/>
              <a:t> лакмус</a:t>
            </a:r>
            <a:r>
              <a:rPr lang="ru-RU" sz="2800" dirty="0" smtClean="0"/>
              <a:t> </a:t>
            </a:r>
            <a:r>
              <a:rPr lang="ru-RU" sz="2800" dirty="0" smtClean="0"/>
              <a:t>у </a:t>
            </a:r>
            <a:r>
              <a:rPr lang="ru-RU" sz="2800" dirty="0" err="1" smtClean="0"/>
              <a:t>синій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колір</a:t>
            </a:r>
            <a:r>
              <a:rPr lang="ru-RU" sz="2800" dirty="0" smtClean="0"/>
              <a:t>. З кислотами </a:t>
            </a:r>
            <a:r>
              <a:rPr lang="ru-RU" sz="2800" dirty="0" err="1" smtClean="0"/>
              <a:t>розчин</a:t>
            </a:r>
            <a:r>
              <a:rPr lang="ru-RU" sz="2800" dirty="0" smtClean="0"/>
              <a:t> </a:t>
            </a:r>
            <a:r>
              <a:rPr lang="ru-RU" sz="2800" dirty="0" err="1" smtClean="0"/>
              <a:t>гідроксиду</a:t>
            </a:r>
            <a:r>
              <a:rPr lang="ru-RU" sz="2800" dirty="0" smtClean="0"/>
              <a:t> </a:t>
            </a:r>
            <a:r>
              <a:rPr lang="ru-RU" sz="2800" dirty="0" err="1" smtClean="0"/>
              <a:t>амонію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солі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наприклад</a:t>
            </a:r>
            <a:r>
              <a:rPr lang="ru-RU" sz="2800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NH</a:t>
            </a:r>
            <a:r>
              <a:rPr lang="en-US" sz="2400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OH + </a:t>
            </a:r>
            <a:r>
              <a:rPr lang="en-US" sz="2400" dirty="0" err="1" smtClean="0">
                <a:solidFill>
                  <a:srgbClr val="C00000"/>
                </a:solidFill>
              </a:rPr>
              <a:t>HCl</a:t>
            </a:r>
            <a:r>
              <a:rPr lang="en-US" sz="2400" dirty="0" smtClean="0">
                <a:solidFill>
                  <a:srgbClr val="C00000"/>
                </a:solidFill>
              </a:rPr>
              <a:t> = NH</a:t>
            </a:r>
            <a:r>
              <a:rPr lang="en-US" sz="2400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Cl + 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r>
              <a:rPr lang="en-US" sz="900" dirty="0" smtClean="0">
                <a:solidFill>
                  <a:srgbClr val="C00000"/>
                </a:solidFill>
              </a:rPr>
              <a:t/>
            </a:r>
            <a:br>
              <a:rPr lang="en-US" sz="9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NH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OH + HNO</a:t>
            </a:r>
            <a:r>
              <a:rPr lang="en-US" sz="2000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dirty="0" smtClean="0">
                <a:solidFill>
                  <a:srgbClr val="C00000"/>
                </a:solidFill>
              </a:rPr>
              <a:t> = NH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NO</a:t>
            </a:r>
            <a:r>
              <a:rPr lang="en-US" sz="2000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dirty="0" smtClean="0">
                <a:solidFill>
                  <a:srgbClr val="C00000"/>
                </a:solidFill>
              </a:rPr>
              <a:t> + H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O 2NH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OH + H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SO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 = (NH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)2SO</a:t>
            </a:r>
            <a:r>
              <a:rPr lang="en-US" sz="2000" baseline="-25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 + 2H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</p:txBody>
      </p:sp>
      <p:pic>
        <p:nvPicPr>
          <p:cNvPr id="4" name="Рисунок 3" descr="diamofos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096344" cy="4509120"/>
          </a:xfrm>
          <a:prstGeom prst="rect">
            <a:avLst/>
          </a:prstGeom>
          <a:ln w="76200">
            <a:solidFill>
              <a:srgbClr val="C00000"/>
            </a:solidFill>
            <a:prstDash val="sysDash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38884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</a:t>
            </a:r>
            <a:r>
              <a:rPr lang="ru-RU" sz="2400" dirty="0" err="1" smtClean="0"/>
              <a:t>лабораторних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аміак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добувають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нагріванням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суміші</a:t>
            </a:r>
            <a:r>
              <a:rPr lang="ru-RU" sz="2400" dirty="0" smtClean="0"/>
              <a:t> хлориду </a:t>
            </a:r>
            <a:r>
              <a:rPr lang="ru-RU" sz="2400" dirty="0" err="1" smtClean="0"/>
              <a:t>амонію</a:t>
            </a:r>
            <a:r>
              <a:rPr lang="ru-RU" sz="2400" dirty="0" smtClean="0"/>
              <a:t> </a:t>
            </a:r>
            <a:r>
              <a:rPr lang="en-US" sz="2400" dirty="0" smtClean="0"/>
              <a:t>NH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Cl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гашеним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вапном</a:t>
            </a:r>
            <a:r>
              <a:rPr lang="ru-RU" sz="2400" dirty="0" smtClean="0"/>
              <a:t> </a:t>
            </a:r>
            <a:r>
              <a:rPr lang="en-US" sz="2400" dirty="0" smtClean="0"/>
              <a:t>Ca(OH)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аміаку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стадії</a:t>
            </a:r>
            <a:r>
              <a:rPr lang="ru-RU" sz="2400" dirty="0" smtClean="0"/>
              <a:t>: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гідроксид</a:t>
            </a:r>
            <a:r>
              <a:rPr lang="ru-RU" sz="2400" dirty="0" smtClean="0"/>
              <a:t> </a:t>
            </a:r>
            <a:r>
              <a:rPr lang="ru-RU" sz="2400" dirty="0" err="1" smtClean="0"/>
              <a:t>амонію</a:t>
            </a:r>
            <a:r>
              <a:rPr lang="ru-RU" sz="2400" dirty="0" smtClean="0"/>
              <a:t>,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розкладається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аміаку</a:t>
            </a:r>
            <a:r>
              <a:rPr lang="ru-RU" sz="2400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C00000"/>
                </a:solidFill>
              </a:rPr>
              <a:t>2NH</a:t>
            </a:r>
            <a:r>
              <a:rPr lang="en-US" sz="2400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Cl + Ca(OH)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 = 2NH</a:t>
            </a:r>
            <a:r>
              <a:rPr lang="en-US" sz="2400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OH + CaCl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NH</a:t>
            </a:r>
            <a:r>
              <a:rPr lang="en-US" sz="2400" baseline="-25000" dirty="0" smtClean="0">
                <a:solidFill>
                  <a:srgbClr val="C00000"/>
                </a:solidFill>
              </a:rPr>
              <a:t>4</a:t>
            </a:r>
            <a:r>
              <a:rPr lang="en-US" sz="2400" dirty="0" smtClean="0">
                <a:solidFill>
                  <a:srgbClr val="C00000"/>
                </a:solidFill>
              </a:rPr>
              <a:t>OH = NH</a:t>
            </a:r>
            <a:r>
              <a:rPr lang="en-US" sz="2400" baseline="-250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>
                <a:solidFill>
                  <a:srgbClr val="C00000"/>
                </a:solidFill>
              </a:rPr>
              <a:t>↑ + 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O</a:t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PC060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717032"/>
            <a:ext cx="3744416" cy="2808312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159</Words>
  <Application>Microsoft Office PowerPoint</Application>
  <PresentationFormat>Экран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Аміак</vt:lpstr>
      <vt:lpstr>Слайд 2</vt:lpstr>
      <vt:lpstr> Властивості  </vt:lpstr>
      <vt:lpstr>Небезпеки </vt:lpstr>
      <vt:lpstr>Молекули аміаку утворюються за допомогою ковалентних зв'язків. Електронна і структурна формули молекули аміаку такі:</vt:lpstr>
      <vt:lpstr> Зв'язки N — Н в молекулі аміаку полярні, оскільки електронна пара зміщена до атома азоту. Тому атом азоту має негативний заряд, а атом водню — позитивний. У хімічному відношенні аміак є відновником, а сам звичайно окиснюється до вільного азоту. Так, в атмосфері кисню аміак горить за реакцією: 4NH3 + 3O2 = 2N2 + 6H2O Амоніак також легко відновлює монооксид міді до металічної міді при високій температурі за реакцією: 3CuO + 2NH3 = 3Cu + N2 + 3H2O </vt:lpstr>
      <vt:lpstr>При розчиненні аміаку в воді частина його молекул взаємодіє з водневими іонами води з утворенням складного катіона амонію NH+4. Разом з тим відповідна кількість гідроксильних груп OH− води звільняється. Цей процес рівноважний. Його можна зобразити таким рівнянням:  </vt:lpstr>
      <vt:lpstr>Розчин гідроксиду амонію забарвлює лакмус у синій колір. З кислотами розчин гідроксиду амонію утворює солі, наприклад: NH4OH + HCl = NH4Cl + H2O NH4OH + HNO3 = NH4NO3 + H2O 2NH4OH + H2SO4 = (NH4)2SO4 + 2H2O </vt:lpstr>
      <vt:lpstr>В лабораторних умовах аміак добувають звичайно нагріванням суміші хлориду амонію NH4Cl з гашеним вапном Ca(OH)2. Процес утворення аміаку при цьому відбувається в дві стадії: спочатку виникає гідроксид амонію, а потім він розкладається з виділенням аміаку: 2NH4Cl + Ca(OH)2 = 2NH4OH + CaCl2 NH4OH = NH3↑ + H2O </vt:lpstr>
      <vt:lpstr>Амоніак — один з найважливіших продуктів сучасної хімічної промисловості. Головною галуззю його застосування є виробництво нітратної кислоти і азотних добрив. Крім того, аміак використовують для виробництва багатьох інших хімічних продуктів. Зріджений аміак і водний розчин аміаку застосовують безпосередньо як азотне добриво.</vt:lpstr>
      <vt:lpstr>Виконала: студентка 1-го курсу 102-б групи Нечипорук Олександра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Аміак</dc:title>
  <dc:creator>Илонка</dc:creator>
  <cp:lastModifiedBy>Илонка</cp:lastModifiedBy>
  <cp:revision>19</cp:revision>
  <dcterms:created xsi:type="dcterms:W3CDTF">2014-10-15T07:54:53Z</dcterms:created>
  <dcterms:modified xsi:type="dcterms:W3CDTF">2014-10-15T13:47:12Z</dcterms:modified>
</cp:coreProperties>
</file>