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6F14F-9FDF-4067-BA81-FC2CF8685F2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5E0D0F-69CF-48F0-93FE-D637E65D53D4}">
      <dgm:prSet phldrT="[Текст]"/>
      <dgm:spPr/>
      <dgm:t>
        <a:bodyPr/>
        <a:lstStyle/>
        <a:p>
          <a:pPr algn="ctr"/>
          <a:r>
            <a:rPr lang="ru-RU" b="1" i="0" u="none" dirty="0" smtClean="0">
              <a:solidFill>
                <a:schemeClr val="tx1"/>
              </a:solidFill>
            </a:rPr>
            <a:t>термореактивні</a:t>
          </a:r>
          <a:endParaRPr lang="ru-RU" b="1" i="0" u="none" dirty="0">
            <a:solidFill>
              <a:schemeClr val="tx1"/>
            </a:solidFill>
          </a:endParaRPr>
        </a:p>
      </dgm:t>
    </dgm:pt>
    <dgm:pt modelId="{45CD3335-253E-4246-873C-2E22ABEACAB8}" type="parTrans" cxnId="{D091582E-4F47-45DA-B7B9-480743FA8FD0}">
      <dgm:prSet/>
      <dgm:spPr/>
      <dgm:t>
        <a:bodyPr/>
        <a:lstStyle/>
        <a:p>
          <a:endParaRPr lang="ru-RU"/>
        </a:p>
      </dgm:t>
    </dgm:pt>
    <dgm:pt modelId="{1E5E280E-C51E-4D36-9697-0D17675C2963}" type="sibTrans" cxnId="{D091582E-4F47-45DA-B7B9-480743FA8FD0}">
      <dgm:prSet/>
      <dgm:spPr/>
      <dgm:t>
        <a:bodyPr/>
        <a:lstStyle/>
        <a:p>
          <a:endParaRPr lang="ru-RU"/>
        </a:p>
      </dgm:t>
    </dgm:pt>
    <dgm:pt modelId="{62ED0C7A-590E-4C39-9C89-020615DC3FA9}">
      <dgm:prSet phldrT="[Текст]"/>
      <dgm:spPr/>
      <dgm:t>
        <a:bodyPr/>
        <a:lstStyle/>
        <a:p>
          <a:pPr algn="ctr"/>
          <a:r>
            <a:rPr lang="ru-RU" b="1" i="0" u="none" dirty="0" smtClean="0">
              <a:solidFill>
                <a:schemeClr val="tx1"/>
              </a:solidFill>
            </a:rPr>
            <a:t>термопластичні</a:t>
          </a:r>
          <a:endParaRPr lang="ru-RU" b="1" i="0" u="none" dirty="0">
            <a:solidFill>
              <a:schemeClr val="tx1"/>
            </a:solidFill>
          </a:endParaRPr>
        </a:p>
      </dgm:t>
    </dgm:pt>
    <dgm:pt modelId="{A27D8EF3-66E3-4E22-A539-1F8EF2286FFE}" type="sibTrans" cxnId="{0104C6B6-12EC-42DD-96DF-5F903C30DC17}">
      <dgm:prSet/>
      <dgm:spPr/>
      <dgm:t>
        <a:bodyPr/>
        <a:lstStyle/>
        <a:p>
          <a:endParaRPr lang="ru-RU"/>
        </a:p>
      </dgm:t>
    </dgm:pt>
    <dgm:pt modelId="{B9027CF0-09DE-4E85-8646-D09AA3B78D2F}" type="parTrans" cxnId="{0104C6B6-12EC-42DD-96DF-5F903C30DC17}">
      <dgm:prSet/>
      <dgm:spPr/>
      <dgm:t>
        <a:bodyPr/>
        <a:lstStyle/>
        <a:p>
          <a:endParaRPr lang="ru-RU"/>
        </a:p>
      </dgm:t>
    </dgm:pt>
    <dgm:pt modelId="{6C312783-7058-4746-8C76-80132D640099}">
      <dgm:prSet phldrT="[Текст]"/>
      <dgm:spPr/>
      <dgm:t>
        <a:bodyPr/>
        <a:lstStyle/>
        <a:p>
          <a:pPr algn="ctr"/>
          <a:r>
            <a:rPr lang="ru-RU" b="1" i="0" u="none" dirty="0" smtClean="0">
              <a:solidFill>
                <a:schemeClr val="tx1"/>
              </a:solidFill>
            </a:rPr>
            <a:t>високоеластичні</a:t>
          </a:r>
          <a:endParaRPr lang="ru-RU" dirty="0"/>
        </a:p>
      </dgm:t>
    </dgm:pt>
    <dgm:pt modelId="{A4292F1C-6B88-4847-A820-86A123BFD105}" type="parTrans" cxnId="{DC84FC80-2198-41DF-A6F3-2A15A20086DF}">
      <dgm:prSet/>
      <dgm:spPr/>
      <dgm:t>
        <a:bodyPr/>
        <a:lstStyle/>
        <a:p>
          <a:endParaRPr lang="ru-RU"/>
        </a:p>
      </dgm:t>
    </dgm:pt>
    <dgm:pt modelId="{D1D1C825-A4DD-4C01-9301-AB92606D0C51}" type="sibTrans" cxnId="{DC84FC80-2198-41DF-A6F3-2A15A20086DF}">
      <dgm:prSet/>
      <dgm:spPr/>
      <dgm:t>
        <a:bodyPr/>
        <a:lstStyle/>
        <a:p>
          <a:endParaRPr lang="ru-RU"/>
        </a:p>
      </dgm:t>
    </dgm:pt>
    <dgm:pt modelId="{FEC2FA7C-0206-4AD1-A61E-39EC05641BEE}" type="pres">
      <dgm:prSet presAssocID="{02F6F14F-9FDF-4067-BA81-FC2CF8685F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53E57-F84F-4B87-A1B9-2147C7DB0C4C}" type="pres">
      <dgm:prSet presAssocID="{62ED0C7A-590E-4C39-9C89-020615DC3FA9}" presName="parentLin" presStyleCnt="0"/>
      <dgm:spPr/>
    </dgm:pt>
    <dgm:pt modelId="{C0906590-7D38-4C0D-AAFF-C7B6CF6F324E}" type="pres">
      <dgm:prSet presAssocID="{62ED0C7A-590E-4C39-9C89-020615DC3F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A83A4F5-0304-4BBD-92C2-3B37E1E1ED45}" type="pres">
      <dgm:prSet presAssocID="{62ED0C7A-590E-4C39-9C89-020615DC3F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FF092-3553-49E7-896E-2A010FC8B909}" type="pres">
      <dgm:prSet presAssocID="{62ED0C7A-590E-4C39-9C89-020615DC3FA9}" presName="negativeSpace" presStyleCnt="0"/>
      <dgm:spPr/>
    </dgm:pt>
    <dgm:pt modelId="{B7962D0D-08C4-487C-98E6-AECB21B482AD}" type="pres">
      <dgm:prSet presAssocID="{62ED0C7A-590E-4C39-9C89-020615DC3FA9}" presName="childText" presStyleLbl="conFgAcc1" presStyleIdx="0" presStyleCnt="3">
        <dgm:presLayoutVars>
          <dgm:bulletEnabled val="1"/>
        </dgm:presLayoutVars>
      </dgm:prSet>
      <dgm:spPr/>
    </dgm:pt>
    <dgm:pt modelId="{497A482C-F26C-4797-9502-CBCCCD88BF55}" type="pres">
      <dgm:prSet presAssocID="{A27D8EF3-66E3-4E22-A539-1F8EF2286FFE}" presName="spaceBetweenRectangles" presStyleCnt="0"/>
      <dgm:spPr/>
    </dgm:pt>
    <dgm:pt modelId="{9CC903E7-F87A-4825-B54A-A3C1C0CC86C3}" type="pres">
      <dgm:prSet presAssocID="{385E0D0F-69CF-48F0-93FE-D637E65D53D4}" presName="parentLin" presStyleCnt="0"/>
      <dgm:spPr/>
    </dgm:pt>
    <dgm:pt modelId="{FD4CA37F-65AF-4800-9AEA-45C421FB6C70}" type="pres">
      <dgm:prSet presAssocID="{385E0D0F-69CF-48F0-93FE-D637E65D53D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9C8819-9F84-4F24-ACEC-9F3F8A129990}" type="pres">
      <dgm:prSet presAssocID="{385E0D0F-69CF-48F0-93FE-D637E65D53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0773F-9180-4513-AD80-C1C9614484B2}" type="pres">
      <dgm:prSet presAssocID="{385E0D0F-69CF-48F0-93FE-D637E65D53D4}" presName="negativeSpace" presStyleCnt="0"/>
      <dgm:spPr/>
    </dgm:pt>
    <dgm:pt modelId="{DEA90F2F-36DD-4010-B68D-768B03232D01}" type="pres">
      <dgm:prSet presAssocID="{385E0D0F-69CF-48F0-93FE-D637E65D53D4}" presName="childText" presStyleLbl="conFgAcc1" presStyleIdx="1" presStyleCnt="3">
        <dgm:presLayoutVars>
          <dgm:bulletEnabled val="1"/>
        </dgm:presLayoutVars>
      </dgm:prSet>
      <dgm:spPr/>
    </dgm:pt>
    <dgm:pt modelId="{7644AFFB-CDA4-450F-A28F-ABF1C24C3AC6}" type="pres">
      <dgm:prSet presAssocID="{1E5E280E-C51E-4D36-9697-0D17675C2963}" presName="spaceBetweenRectangles" presStyleCnt="0"/>
      <dgm:spPr/>
    </dgm:pt>
    <dgm:pt modelId="{168C3E86-468A-4A94-96F3-4CCE69775D1D}" type="pres">
      <dgm:prSet presAssocID="{6C312783-7058-4746-8C76-80132D640099}" presName="parentLin" presStyleCnt="0"/>
      <dgm:spPr/>
    </dgm:pt>
    <dgm:pt modelId="{40788076-5A11-47B9-9148-877CB9220183}" type="pres">
      <dgm:prSet presAssocID="{6C312783-7058-4746-8C76-80132D6400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85CD7C0-D500-4D0D-A50F-C0DE96734BBB}" type="pres">
      <dgm:prSet presAssocID="{6C312783-7058-4746-8C76-80132D640099}" presName="parentText" presStyleLbl="node1" presStyleIdx="2" presStyleCnt="3" custLinFactNeighborX="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4E0EB-DFE8-48C5-A6B5-8E6AC16CDB4E}" type="pres">
      <dgm:prSet presAssocID="{6C312783-7058-4746-8C76-80132D640099}" presName="negativeSpace" presStyleCnt="0"/>
      <dgm:spPr/>
    </dgm:pt>
    <dgm:pt modelId="{C626543D-6B94-47AF-8796-F0F40AC7D646}" type="pres">
      <dgm:prSet presAssocID="{6C312783-7058-4746-8C76-80132D6400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4FD4E7-751E-4ED1-B9B7-38B1E6F6045E}" type="presOf" srcId="{62ED0C7A-590E-4C39-9C89-020615DC3FA9}" destId="{4A83A4F5-0304-4BBD-92C2-3B37E1E1ED45}" srcOrd="1" destOrd="0" presId="urn:microsoft.com/office/officeart/2005/8/layout/list1"/>
    <dgm:cxn modelId="{983BAF85-AFCF-4EDE-9C8E-BC1A747E4B63}" type="presOf" srcId="{385E0D0F-69CF-48F0-93FE-D637E65D53D4}" destId="{DD9C8819-9F84-4F24-ACEC-9F3F8A129990}" srcOrd="1" destOrd="0" presId="urn:microsoft.com/office/officeart/2005/8/layout/list1"/>
    <dgm:cxn modelId="{DC84FC80-2198-41DF-A6F3-2A15A20086DF}" srcId="{02F6F14F-9FDF-4067-BA81-FC2CF8685F21}" destId="{6C312783-7058-4746-8C76-80132D640099}" srcOrd="2" destOrd="0" parTransId="{A4292F1C-6B88-4847-A820-86A123BFD105}" sibTransId="{D1D1C825-A4DD-4C01-9301-AB92606D0C51}"/>
    <dgm:cxn modelId="{D091582E-4F47-45DA-B7B9-480743FA8FD0}" srcId="{02F6F14F-9FDF-4067-BA81-FC2CF8685F21}" destId="{385E0D0F-69CF-48F0-93FE-D637E65D53D4}" srcOrd="1" destOrd="0" parTransId="{45CD3335-253E-4246-873C-2E22ABEACAB8}" sibTransId="{1E5E280E-C51E-4D36-9697-0D17675C2963}"/>
    <dgm:cxn modelId="{0104C6B6-12EC-42DD-96DF-5F903C30DC17}" srcId="{02F6F14F-9FDF-4067-BA81-FC2CF8685F21}" destId="{62ED0C7A-590E-4C39-9C89-020615DC3FA9}" srcOrd="0" destOrd="0" parTransId="{B9027CF0-09DE-4E85-8646-D09AA3B78D2F}" sibTransId="{A27D8EF3-66E3-4E22-A539-1F8EF2286FFE}"/>
    <dgm:cxn modelId="{9BC2CD5A-D44F-4940-82FC-B81048286A3B}" type="presOf" srcId="{02F6F14F-9FDF-4067-BA81-FC2CF8685F21}" destId="{FEC2FA7C-0206-4AD1-A61E-39EC05641BEE}" srcOrd="0" destOrd="0" presId="urn:microsoft.com/office/officeart/2005/8/layout/list1"/>
    <dgm:cxn modelId="{75509D21-B5A3-4DE7-89DA-BF296AC811B7}" type="presOf" srcId="{6C312783-7058-4746-8C76-80132D640099}" destId="{E85CD7C0-D500-4D0D-A50F-C0DE96734BBB}" srcOrd="1" destOrd="0" presId="urn:microsoft.com/office/officeart/2005/8/layout/list1"/>
    <dgm:cxn modelId="{D9F740E3-E6CD-4C81-87B2-4DF252919C4A}" type="presOf" srcId="{62ED0C7A-590E-4C39-9C89-020615DC3FA9}" destId="{C0906590-7D38-4C0D-AAFF-C7B6CF6F324E}" srcOrd="0" destOrd="0" presId="urn:microsoft.com/office/officeart/2005/8/layout/list1"/>
    <dgm:cxn modelId="{7DB4FA89-3667-4DC3-A454-764F6F1F12E1}" type="presOf" srcId="{385E0D0F-69CF-48F0-93FE-D637E65D53D4}" destId="{FD4CA37F-65AF-4800-9AEA-45C421FB6C70}" srcOrd="0" destOrd="0" presId="urn:microsoft.com/office/officeart/2005/8/layout/list1"/>
    <dgm:cxn modelId="{1D8CAE05-56B5-46FC-BAB8-D3693DB72895}" type="presOf" srcId="{6C312783-7058-4746-8C76-80132D640099}" destId="{40788076-5A11-47B9-9148-877CB9220183}" srcOrd="0" destOrd="0" presId="urn:microsoft.com/office/officeart/2005/8/layout/list1"/>
    <dgm:cxn modelId="{82231D50-2C9A-4C88-883F-56AA9BB9EEC3}" type="presParOf" srcId="{FEC2FA7C-0206-4AD1-A61E-39EC05641BEE}" destId="{A5753E57-F84F-4B87-A1B9-2147C7DB0C4C}" srcOrd="0" destOrd="0" presId="urn:microsoft.com/office/officeart/2005/8/layout/list1"/>
    <dgm:cxn modelId="{9F9B2E08-A507-41BD-969A-4C9F01E28A0F}" type="presParOf" srcId="{A5753E57-F84F-4B87-A1B9-2147C7DB0C4C}" destId="{C0906590-7D38-4C0D-AAFF-C7B6CF6F324E}" srcOrd="0" destOrd="0" presId="urn:microsoft.com/office/officeart/2005/8/layout/list1"/>
    <dgm:cxn modelId="{F3F44B1F-70AB-4C5F-84BB-2C87BD498A5B}" type="presParOf" srcId="{A5753E57-F84F-4B87-A1B9-2147C7DB0C4C}" destId="{4A83A4F5-0304-4BBD-92C2-3B37E1E1ED45}" srcOrd="1" destOrd="0" presId="urn:microsoft.com/office/officeart/2005/8/layout/list1"/>
    <dgm:cxn modelId="{1B2516E8-FC80-4EC8-8DE4-66FEE5444ABE}" type="presParOf" srcId="{FEC2FA7C-0206-4AD1-A61E-39EC05641BEE}" destId="{C80FF092-3553-49E7-896E-2A010FC8B909}" srcOrd="1" destOrd="0" presId="urn:microsoft.com/office/officeart/2005/8/layout/list1"/>
    <dgm:cxn modelId="{B9BD1786-6A06-49CA-8F5B-CF06A63CEDB9}" type="presParOf" srcId="{FEC2FA7C-0206-4AD1-A61E-39EC05641BEE}" destId="{B7962D0D-08C4-487C-98E6-AECB21B482AD}" srcOrd="2" destOrd="0" presId="urn:microsoft.com/office/officeart/2005/8/layout/list1"/>
    <dgm:cxn modelId="{1F61E9A4-F416-466E-8CE1-4E44376613FB}" type="presParOf" srcId="{FEC2FA7C-0206-4AD1-A61E-39EC05641BEE}" destId="{497A482C-F26C-4797-9502-CBCCCD88BF55}" srcOrd="3" destOrd="0" presId="urn:microsoft.com/office/officeart/2005/8/layout/list1"/>
    <dgm:cxn modelId="{DB56DCE0-C091-41F1-A852-3210FFCE4D82}" type="presParOf" srcId="{FEC2FA7C-0206-4AD1-A61E-39EC05641BEE}" destId="{9CC903E7-F87A-4825-B54A-A3C1C0CC86C3}" srcOrd="4" destOrd="0" presId="urn:microsoft.com/office/officeart/2005/8/layout/list1"/>
    <dgm:cxn modelId="{6A6F8234-4C8D-4F2A-8153-A3D26A5104EB}" type="presParOf" srcId="{9CC903E7-F87A-4825-B54A-A3C1C0CC86C3}" destId="{FD4CA37F-65AF-4800-9AEA-45C421FB6C70}" srcOrd="0" destOrd="0" presId="urn:microsoft.com/office/officeart/2005/8/layout/list1"/>
    <dgm:cxn modelId="{4C1E7002-2198-45ED-AD21-606FCD617330}" type="presParOf" srcId="{9CC903E7-F87A-4825-B54A-A3C1C0CC86C3}" destId="{DD9C8819-9F84-4F24-ACEC-9F3F8A129990}" srcOrd="1" destOrd="0" presId="urn:microsoft.com/office/officeart/2005/8/layout/list1"/>
    <dgm:cxn modelId="{8636F996-4939-4CBF-AA85-9D0860D19BE0}" type="presParOf" srcId="{FEC2FA7C-0206-4AD1-A61E-39EC05641BEE}" destId="{9D20773F-9180-4513-AD80-C1C9614484B2}" srcOrd="5" destOrd="0" presId="urn:microsoft.com/office/officeart/2005/8/layout/list1"/>
    <dgm:cxn modelId="{BF67D872-1EEB-4001-9578-62C717787AD6}" type="presParOf" srcId="{FEC2FA7C-0206-4AD1-A61E-39EC05641BEE}" destId="{DEA90F2F-36DD-4010-B68D-768B03232D01}" srcOrd="6" destOrd="0" presId="urn:microsoft.com/office/officeart/2005/8/layout/list1"/>
    <dgm:cxn modelId="{44F5CED2-0A2B-40DB-9073-1C9A2A0F4712}" type="presParOf" srcId="{FEC2FA7C-0206-4AD1-A61E-39EC05641BEE}" destId="{7644AFFB-CDA4-450F-A28F-ABF1C24C3AC6}" srcOrd="7" destOrd="0" presId="urn:microsoft.com/office/officeart/2005/8/layout/list1"/>
    <dgm:cxn modelId="{665DCB70-67ED-4A19-AB9F-64E74E862802}" type="presParOf" srcId="{FEC2FA7C-0206-4AD1-A61E-39EC05641BEE}" destId="{168C3E86-468A-4A94-96F3-4CCE69775D1D}" srcOrd="8" destOrd="0" presId="urn:microsoft.com/office/officeart/2005/8/layout/list1"/>
    <dgm:cxn modelId="{5308DB04-2D07-494C-A9EB-6010627E2FDB}" type="presParOf" srcId="{168C3E86-468A-4A94-96F3-4CCE69775D1D}" destId="{40788076-5A11-47B9-9148-877CB9220183}" srcOrd="0" destOrd="0" presId="urn:microsoft.com/office/officeart/2005/8/layout/list1"/>
    <dgm:cxn modelId="{D7912CE5-9360-4537-88D3-01F89A7B92C3}" type="presParOf" srcId="{168C3E86-468A-4A94-96F3-4CCE69775D1D}" destId="{E85CD7C0-D500-4D0D-A50F-C0DE96734BBB}" srcOrd="1" destOrd="0" presId="urn:microsoft.com/office/officeart/2005/8/layout/list1"/>
    <dgm:cxn modelId="{6D40E5E4-9C8A-4120-BB6F-8D5B0E78AF90}" type="presParOf" srcId="{FEC2FA7C-0206-4AD1-A61E-39EC05641BEE}" destId="{ECF4E0EB-DFE8-48C5-A6B5-8E6AC16CDB4E}" srcOrd="9" destOrd="0" presId="urn:microsoft.com/office/officeart/2005/8/layout/list1"/>
    <dgm:cxn modelId="{62074166-7CF0-40EF-BD51-FF3FAF96F526}" type="presParOf" srcId="{FEC2FA7C-0206-4AD1-A61E-39EC05641BEE}" destId="{C626543D-6B94-47AF-8796-F0F40AC7D6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962D0D-08C4-487C-98E6-AECB21B482AD}">
      <dsp:nvSpPr>
        <dsp:cNvPr id="0" name=""/>
        <dsp:cNvSpPr/>
      </dsp:nvSpPr>
      <dsp:spPr>
        <a:xfrm>
          <a:off x="0" y="522772"/>
          <a:ext cx="713913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3A4F5-0304-4BBD-92C2-3B37E1E1ED45}">
      <dsp:nvSpPr>
        <dsp:cNvPr id="0" name=""/>
        <dsp:cNvSpPr/>
      </dsp:nvSpPr>
      <dsp:spPr>
        <a:xfrm>
          <a:off x="356956" y="20932"/>
          <a:ext cx="4997395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90" tIns="0" rIns="18889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0" u="none" kern="1200" dirty="0" smtClean="0">
              <a:solidFill>
                <a:schemeClr val="tx1"/>
              </a:solidFill>
            </a:rPr>
            <a:t>термопластичні</a:t>
          </a:r>
          <a:endParaRPr lang="ru-RU" sz="3400" b="1" i="0" u="none" kern="1200" dirty="0">
            <a:solidFill>
              <a:schemeClr val="tx1"/>
            </a:solidFill>
          </a:endParaRPr>
        </a:p>
      </dsp:txBody>
      <dsp:txXfrm>
        <a:off x="356956" y="20932"/>
        <a:ext cx="4997395" cy="1003680"/>
      </dsp:txXfrm>
    </dsp:sp>
    <dsp:sp modelId="{DEA90F2F-36DD-4010-B68D-768B03232D01}">
      <dsp:nvSpPr>
        <dsp:cNvPr id="0" name=""/>
        <dsp:cNvSpPr/>
      </dsp:nvSpPr>
      <dsp:spPr>
        <a:xfrm>
          <a:off x="0" y="2065012"/>
          <a:ext cx="713913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C8819-9F84-4F24-ACEC-9F3F8A129990}">
      <dsp:nvSpPr>
        <dsp:cNvPr id="0" name=""/>
        <dsp:cNvSpPr/>
      </dsp:nvSpPr>
      <dsp:spPr>
        <a:xfrm>
          <a:off x="356956" y="1563172"/>
          <a:ext cx="4997395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90" tIns="0" rIns="18889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0" u="none" kern="1200" dirty="0" smtClean="0">
              <a:solidFill>
                <a:schemeClr val="tx1"/>
              </a:solidFill>
            </a:rPr>
            <a:t>термореактивні</a:t>
          </a:r>
          <a:endParaRPr lang="ru-RU" sz="3400" b="1" i="0" u="none" kern="1200" dirty="0">
            <a:solidFill>
              <a:schemeClr val="tx1"/>
            </a:solidFill>
          </a:endParaRPr>
        </a:p>
      </dsp:txBody>
      <dsp:txXfrm>
        <a:off x="356956" y="1563172"/>
        <a:ext cx="4997395" cy="1003680"/>
      </dsp:txXfrm>
    </dsp:sp>
    <dsp:sp modelId="{C626543D-6B94-47AF-8796-F0F40AC7D646}">
      <dsp:nvSpPr>
        <dsp:cNvPr id="0" name=""/>
        <dsp:cNvSpPr/>
      </dsp:nvSpPr>
      <dsp:spPr>
        <a:xfrm>
          <a:off x="0" y="3607252"/>
          <a:ext cx="713913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CD7C0-D500-4D0D-A50F-C0DE96734BBB}">
      <dsp:nvSpPr>
        <dsp:cNvPr id="0" name=""/>
        <dsp:cNvSpPr/>
      </dsp:nvSpPr>
      <dsp:spPr>
        <a:xfrm>
          <a:off x="360040" y="3105412"/>
          <a:ext cx="4997395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90" tIns="0" rIns="18889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0" u="none" kern="1200" dirty="0" smtClean="0">
              <a:solidFill>
                <a:schemeClr val="tx1"/>
              </a:solidFill>
            </a:rPr>
            <a:t>високоеластичні</a:t>
          </a:r>
          <a:endParaRPr lang="ru-RU" sz="3400" kern="1200" dirty="0"/>
        </a:p>
      </dsp:txBody>
      <dsp:txXfrm>
        <a:off x="360040" y="3105412"/>
        <a:ext cx="4997395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7FB52-D609-44FB-B999-0CA9BCC710B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742F0-8821-42C9-BF18-B9DD980EF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742F0-8821-42C9-BF18-B9DD980EF4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28E675-B425-4CCE-BDB2-B3115124B5E4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4ED06C-62DE-468D-AD76-BCBDC420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13285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uk-UA" sz="7200" b="0" dirty="0" smtClean="0"/>
              <a:t>Пластмаси</a:t>
            </a:r>
            <a:endParaRPr lang="ru-RU" sz="7200" b="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351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70892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Дякую за увагу!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42617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+mn-lt"/>
              </a:rPr>
              <a:t>Пластична </a:t>
            </a:r>
            <a:r>
              <a:rPr lang="ru-RU" sz="2000" dirty="0" err="1" smtClean="0">
                <a:latin typeface="+mn-lt"/>
              </a:rPr>
              <a:t>маса</a:t>
            </a:r>
            <a:r>
              <a:rPr lang="ru-RU" sz="2000" dirty="0" smtClean="0">
                <a:latin typeface="+mn-lt"/>
              </a:rPr>
              <a:t> — </a:t>
            </a:r>
            <a:r>
              <a:rPr lang="ru-RU" sz="2000" dirty="0" err="1" smtClean="0">
                <a:latin typeface="+mn-lt"/>
              </a:rPr>
              <a:t>матеріал</a:t>
            </a:r>
            <a:r>
              <a:rPr lang="ru-RU" sz="2000" dirty="0" smtClean="0">
                <a:latin typeface="+mn-lt"/>
              </a:rPr>
              <a:t>, основою </a:t>
            </a:r>
            <a:r>
              <a:rPr lang="ru-RU" sz="2000" dirty="0" err="1" smtClean="0">
                <a:latin typeface="+mn-lt"/>
              </a:rPr>
              <a:t>якого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є</a:t>
            </a:r>
            <a:r>
              <a:rPr lang="ru-RU" sz="2000" dirty="0" smtClean="0">
                <a:latin typeface="+mn-lt"/>
              </a:rPr>
              <a:t> </a:t>
            </a:r>
            <a:r>
              <a:rPr lang="ru-RU" sz="2000" dirty="0" err="1" smtClean="0">
                <a:latin typeface="+mn-lt"/>
              </a:rPr>
              <a:t>полімер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 err="1" smtClean="0">
                <a:latin typeface="+mn-lt"/>
              </a:rPr>
              <a:t>що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перебуває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під</a:t>
            </a:r>
            <a:r>
              <a:rPr lang="ru-RU" sz="2000" dirty="0" smtClean="0">
                <a:latin typeface="+mn-lt"/>
              </a:rPr>
              <a:t> час </a:t>
            </a:r>
            <a:r>
              <a:rPr lang="ru-RU" sz="2000" dirty="0" err="1" smtClean="0">
                <a:latin typeface="+mn-lt"/>
              </a:rPr>
              <a:t>формування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виробу</a:t>
            </a:r>
            <a:r>
              <a:rPr lang="ru-RU" sz="2000" dirty="0" smtClean="0">
                <a:latin typeface="+mn-lt"/>
              </a:rPr>
              <a:t> у </a:t>
            </a:r>
            <a:r>
              <a:rPr lang="ru-RU" sz="2000" dirty="0" err="1" smtClean="0">
                <a:latin typeface="+mn-lt"/>
              </a:rPr>
              <a:t>в'язкорідкому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чи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високоеластичному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стані</a:t>
            </a:r>
            <a:r>
              <a:rPr lang="ru-RU" sz="2000" dirty="0" smtClean="0">
                <a:latin typeface="+mn-lt"/>
              </a:rPr>
              <a:t>, а </a:t>
            </a:r>
            <a:r>
              <a:rPr lang="ru-RU" sz="2000" dirty="0" err="1" smtClean="0">
                <a:latin typeface="+mn-lt"/>
              </a:rPr>
              <a:t>під</a:t>
            </a:r>
            <a:r>
              <a:rPr lang="ru-RU" sz="2000" dirty="0" smtClean="0">
                <a:latin typeface="+mn-lt"/>
              </a:rPr>
              <a:t> час </a:t>
            </a:r>
            <a:r>
              <a:rPr lang="ru-RU" sz="2000" dirty="0" err="1" smtClean="0">
                <a:latin typeface="+mn-lt"/>
              </a:rPr>
              <a:t>експлуатації</a:t>
            </a:r>
            <a:r>
              <a:rPr lang="ru-RU" sz="2000" dirty="0" smtClean="0">
                <a:latin typeface="+mn-lt"/>
              </a:rPr>
              <a:t> — в </a:t>
            </a:r>
            <a:r>
              <a:rPr lang="ru-RU" sz="2000" dirty="0" err="1" smtClean="0">
                <a:latin typeface="+mn-lt"/>
              </a:rPr>
              <a:t>склоподібному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чи</a:t>
            </a:r>
            <a:r>
              <a:rPr lang="ru-RU" sz="2000" dirty="0" smtClean="0">
                <a:latin typeface="+mn-lt"/>
              </a:rPr>
              <a:t> </a:t>
            </a:r>
            <a:r>
              <a:rPr lang="ru-RU" sz="2000" dirty="0" err="1" smtClean="0">
                <a:latin typeface="+mn-lt"/>
              </a:rPr>
              <a:t>кристалічному</a:t>
            </a:r>
            <a:r>
              <a:rPr lang="ru-RU" sz="2000" dirty="0" smtClean="0">
                <a:latin typeface="+mn-lt"/>
              </a:rPr>
              <a:t> </a:t>
            </a:r>
            <a:r>
              <a:rPr lang="ru-RU" sz="2000" dirty="0" err="1" smtClean="0">
                <a:latin typeface="+mn-lt"/>
              </a:rPr>
              <a:t>стані</a:t>
            </a:r>
            <a:r>
              <a:rPr lang="ru-RU" sz="2000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</p:txBody>
      </p:sp>
      <p:pic>
        <p:nvPicPr>
          <p:cNvPr id="5" name="Рисунок 4" descr="59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672064" cy="50040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354162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/>
              <a:t>Пластмаси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формують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підвищенній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температурі</a:t>
            </a:r>
            <a:r>
              <a:rPr lang="ru-RU" sz="2000" dirty="0" smtClean="0"/>
              <a:t>, у той час коли вони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 </a:t>
            </a:r>
            <a:r>
              <a:rPr lang="ru-RU" sz="2000" dirty="0" err="1" smtClean="0"/>
              <a:t>пластичність</a:t>
            </a:r>
            <a:r>
              <a:rPr lang="ru-RU" sz="2000" dirty="0" smtClean="0"/>
              <a:t>. </a:t>
            </a:r>
            <a:r>
              <a:rPr lang="ru-RU" sz="2000" dirty="0" err="1" smtClean="0"/>
              <a:t>Сировиною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полімерів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 </a:t>
            </a:r>
            <a:r>
              <a:rPr lang="ru-RU" sz="2000" dirty="0" err="1" smtClean="0"/>
              <a:t>нафта</a:t>
            </a:r>
            <a:r>
              <a:rPr lang="ru-RU" sz="2000" dirty="0" smtClean="0"/>
              <a:t>, </a:t>
            </a:r>
            <a:r>
              <a:rPr lang="ru-RU" sz="2000" dirty="0" err="1" smtClean="0"/>
              <a:t>природний</a:t>
            </a:r>
            <a:r>
              <a:rPr lang="ru-RU" sz="2000" dirty="0" smtClean="0"/>
              <a:t> газ, </a:t>
            </a:r>
            <a:r>
              <a:rPr lang="ru-RU" sz="2000" dirty="0" err="1" smtClean="0"/>
              <a:t>кам'яне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вугілля</a:t>
            </a:r>
            <a:r>
              <a:rPr lang="ru-RU" sz="2000" dirty="0" smtClean="0"/>
              <a:t>, </a:t>
            </a:r>
            <a:r>
              <a:rPr lang="ru-RU" sz="2000" dirty="0" err="1" smtClean="0"/>
              <a:t>сланці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6836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216691" cy="466251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14625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/>
              <a:t>Поширенню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пластмас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їхня</a:t>
            </a:r>
            <a:r>
              <a:rPr lang="ru-RU" sz="2000" dirty="0" smtClean="0"/>
              <a:t> мала </a:t>
            </a:r>
            <a:r>
              <a:rPr lang="ru-RU" sz="2000" dirty="0" err="1" smtClean="0"/>
              <a:t>густина</a:t>
            </a:r>
            <a:r>
              <a:rPr lang="ru-RU" sz="2000" dirty="0" smtClean="0"/>
              <a:t> (0,85—1,8 г/см³),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зменшує</a:t>
            </a:r>
            <a:r>
              <a:rPr lang="ru-RU" sz="2000" dirty="0" smtClean="0"/>
              <a:t> </a:t>
            </a:r>
            <a:r>
              <a:rPr lang="ru-RU" sz="2000" dirty="0" err="1" smtClean="0"/>
              <a:t>масу</a:t>
            </a:r>
            <a:r>
              <a:rPr lang="ru-RU" sz="2000" dirty="0" smtClean="0"/>
              <a:t> деталей, </a:t>
            </a:r>
            <a:r>
              <a:rPr lang="ru-RU" sz="2000" dirty="0" err="1" smtClean="0"/>
              <a:t>висока</a:t>
            </a:r>
            <a:r>
              <a:rPr lang="ru-RU" sz="2000" dirty="0" smtClean="0"/>
              <a:t> </a:t>
            </a:r>
            <a:r>
              <a:rPr lang="ru-RU" sz="2000" dirty="0" err="1" smtClean="0"/>
              <a:t>корозійна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стійкість</a:t>
            </a:r>
            <a:r>
              <a:rPr lang="ru-RU" sz="2000" dirty="0" smtClean="0"/>
              <a:t> та широкий </a:t>
            </a:r>
            <a:r>
              <a:rPr lang="ru-RU" sz="2000" dirty="0" err="1" smtClean="0"/>
              <a:t>діапазон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властивостей.Важливою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пластмас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переробки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найпродуктивнішими</a:t>
            </a:r>
            <a:r>
              <a:rPr lang="ru-RU" sz="2000" dirty="0" smtClean="0"/>
              <a:t> способами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коефіцієнтом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матеріалу</a:t>
            </a:r>
            <a:r>
              <a:rPr lang="ru-RU" sz="2000" dirty="0" smtClean="0"/>
              <a:t> 0,9-0,95 —</a:t>
            </a:r>
            <a:r>
              <a:rPr lang="ru-RU" sz="2000" dirty="0" err="1" smtClean="0"/>
              <a:t>литтям</a:t>
            </a:r>
            <a:r>
              <a:rPr lang="ru-RU" sz="2000" dirty="0" smtClean="0"/>
              <a:t>, </a:t>
            </a:r>
            <a:r>
              <a:rPr lang="ru-RU" sz="2000" dirty="0" err="1" smtClean="0"/>
              <a:t>видавлюванням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foto-inici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20888"/>
            <a:ext cx="5286375" cy="37052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354162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/>
              <a:t>Водночас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пластмасам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притаманні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недоліки</a:t>
            </a:r>
            <a:r>
              <a:rPr lang="ru-RU" sz="2000" dirty="0" smtClean="0"/>
              <a:t>: </a:t>
            </a:r>
            <a:r>
              <a:rPr lang="ru-RU" sz="2000" dirty="0" err="1" smtClean="0"/>
              <a:t>невисокі</a:t>
            </a:r>
            <a:r>
              <a:rPr lang="ru-RU" sz="2000" dirty="0" smtClean="0"/>
              <a:t> </a:t>
            </a:r>
            <a:r>
              <a:rPr lang="ru-RU" sz="2000" dirty="0" err="1" smtClean="0"/>
              <a:t>міцність</a:t>
            </a:r>
            <a:r>
              <a:rPr lang="ru-RU" sz="2000" dirty="0" smtClean="0"/>
              <a:t>, </a:t>
            </a:r>
            <a:r>
              <a:rPr lang="ru-RU" sz="2000" dirty="0" err="1" smtClean="0"/>
              <a:t>твердість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жорсткість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значна</a:t>
            </a:r>
            <a:r>
              <a:rPr lang="ru-RU" sz="2000" dirty="0" smtClean="0"/>
              <a:t> </a:t>
            </a:r>
            <a:r>
              <a:rPr lang="ru-RU" sz="2000" dirty="0" err="1" smtClean="0"/>
              <a:t>повзучість</a:t>
            </a:r>
            <a:r>
              <a:rPr lang="ru-RU" sz="2000" dirty="0" smtClean="0"/>
              <a:t>, особливо у </a:t>
            </a:r>
            <a:r>
              <a:rPr lang="ru-RU" sz="2000" dirty="0" err="1" smtClean="0"/>
              <a:t>термопластів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низька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теплопровідність,схильність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старіння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Framar - Plastmasovite_sadove_vred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764165" cy="49833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21014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err="1" smtClean="0"/>
              <a:t>Класифікація</a:t>
            </a:r>
            <a:r>
              <a:rPr lang="ru-RU" sz="4400" dirty="0" smtClean="0"/>
              <a:t> </a:t>
            </a:r>
            <a:r>
              <a:rPr lang="ru-RU" sz="4400" dirty="0" err="1" smtClean="0"/>
              <a:t>пластмас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3608" y="1484784"/>
          <a:ext cx="7139136" cy="448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498178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/>
              <a:t>Термопластичні </a:t>
            </a:r>
            <a:r>
              <a:rPr lang="ru-RU" sz="2000" i="1" dirty="0" err="1" smtClean="0"/>
              <a:t>пластмаси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термопласти</a:t>
            </a:r>
            <a:r>
              <a:rPr lang="ru-RU" sz="2000" i="1" dirty="0" smtClean="0"/>
              <a:t>)</a:t>
            </a:r>
            <a:r>
              <a:rPr lang="ru-RU" sz="2000" dirty="0" smtClean="0"/>
              <a:t> 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пластмаси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термопластичних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полімерів</a:t>
            </a:r>
            <a:r>
              <a:rPr lang="ru-RU" sz="2000" dirty="0" smtClean="0"/>
              <a:t>, що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нагріву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розм'якшуються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переходять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в'язкотекучий</a:t>
            </a:r>
            <a:r>
              <a:rPr lang="ru-RU" sz="2000" dirty="0" smtClean="0"/>
              <a:t> стан, а при </a:t>
            </a:r>
            <a:r>
              <a:rPr lang="ru-RU" sz="2000" dirty="0" err="1" smtClean="0"/>
              <a:t>охолодженні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тверднуть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повторюється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</a:t>
            </a:r>
            <a:r>
              <a:rPr lang="ru-RU" sz="2000" dirty="0" smtClean="0"/>
              <a:t> повторному </a:t>
            </a:r>
            <a:r>
              <a:rPr lang="ru-RU" sz="2000" dirty="0" err="1" smtClean="0"/>
              <a:t>нагріванні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4503117" cy="3360018"/>
          </a:xfrm>
          <a:prstGeom prst="rect">
            <a:avLst/>
          </a:prstGeom>
        </p:spPr>
      </p:pic>
      <p:pic>
        <p:nvPicPr>
          <p:cNvPr id="8" name="Рисунок 7" descr="16005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523" y="2780928"/>
            <a:ext cx="4732477" cy="270427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002234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/>
              <a:t>Термореактивні </a:t>
            </a:r>
            <a:r>
              <a:rPr lang="ru-RU" sz="2000" i="1" dirty="0" err="1" smtClean="0"/>
              <a:t>пластмаси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реактопласти</a:t>
            </a:r>
            <a:r>
              <a:rPr lang="ru-RU" sz="2000" i="1" dirty="0" smtClean="0"/>
              <a:t>)</a:t>
            </a:r>
            <a:r>
              <a:rPr lang="ru-RU" sz="2000" dirty="0" smtClean="0"/>
              <a:t> — </a:t>
            </a:r>
            <a:r>
              <a:rPr lang="ru-RU" sz="2000" dirty="0" err="1" smtClean="0"/>
              <a:t>полімерні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нагріванні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розм'якшуються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затвердівачів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каталізаторів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ініціаторів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зазнають</a:t>
            </a:r>
            <a:r>
              <a:rPr lang="ru-RU" sz="2000" dirty="0" smtClean="0"/>
              <a:t> </a:t>
            </a:r>
            <a:r>
              <a:rPr lang="ru-RU" sz="2000" dirty="0" err="1" smtClean="0"/>
              <a:t>полімеризації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переходять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твердий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повторна </a:t>
            </a:r>
            <a:r>
              <a:rPr lang="ru-RU" sz="2000" dirty="0" err="1" smtClean="0"/>
              <a:t>переробка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пластмас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неможлива</a:t>
            </a:r>
            <a:r>
              <a:rPr lang="ru-RU" sz="2000" dirty="0" smtClean="0"/>
              <a:t>. </a:t>
            </a:r>
            <a:r>
              <a:rPr lang="ru-RU" sz="2000" dirty="0" err="1" smtClean="0"/>
              <a:t>Теплостійкість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досягає</a:t>
            </a:r>
            <a:r>
              <a:rPr lang="ru-RU" sz="2000" dirty="0" smtClean="0"/>
              <a:t> 200…370 °С.</a:t>
            </a:r>
            <a:endParaRPr lang="ru-RU" sz="2000" dirty="0"/>
          </a:p>
        </p:txBody>
      </p:sp>
      <p:pic>
        <p:nvPicPr>
          <p:cNvPr id="4" name="Рисунок 3" descr="220px-Wasserflas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1829048" cy="4198497"/>
          </a:xfrm>
          <a:prstGeom prst="rect">
            <a:avLst/>
          </a:prstGeom>
        </p:spPr>
      </p:pic>
      <p:pic>
        <p:nvPicPr>
          <p:cNvPr id="5" name="Рисунок 4" descr="Urethane_spon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348880"/>
            <a:ext cx="4358613" cy="326896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/>
              <a:t>Високоеластичні </a:t>
            </a:r>
            <a:r>
              <a:rPr lang="ru-RU" sz="2000" i="1" dirty="0" err="1" smtClean="0"/>
              <a:t>пластмаси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еластомери</a:t>
            </a:r>
            <a:r>
              <a:rPr lang="ru-RU" sz="2000" i="1" dirty="0" smtClean="0"/>
              <a:t>)</a:t>
            </a:r>
            <a:r>
              <a:rPr lang="ru-RU" sz="2000" dirty="0" smtClean="0"/>
              <a:t> — </a:t>
            </a:r>
            <a:r>
              <a:rPr lang="ru-RU" sz="2000" dirty="0" err="1" smtClean="0"/>
              <a:t>матеріал</a:t>
            </a:r>
            <a:r>
              <a:rPr lang="ru-RU" sz="2000" dirty="0" smtClean="0"/>
              <a:t>, який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розширюватися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стискатися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суттєво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змінюючи</a:t>
            </a:r>
            <a:r>
              <a:rPr lang="ru-RU" sz="2000" dirty="0" smtClean="0"/>
              <a:t> свою форму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прикладання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зусиль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пружних</a:t>
            </a:r>
            <a:r>
              <a:rPr lang="ru-RU" sz="2000" dirty="0" smtClean="0"/>
              <a:t> сил </a:t>
            </a:r>
            <a:r>
              <a:rPr lang="ru-RU" sz="2000" dirty="0" err="1" smtClean="0"/>
              <a:t>повертатись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попередньої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. </a:t>
            </a:r>
            <a:r>
              <a:rPr lang="ru-RU" sz="2000" dirty="0" err="1" smtClean="0"/>
              <a:t>Еластомери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замінили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гумові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еластомери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сировини</a:t>
            </a:r>
            <a:r>
              <a:rPr lang="ru-RU" sz="2000" dirty="0" smtClean="0"/>
              <a:t> природного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знайшли</a:t>
            </a:r>
            <a:r>
              <a:rPr lang="ru-RU" sz="2000" dirty="0" smtClean="0"/>
              <a:t> низку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недоступних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звичайної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гуми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2135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76872"/>
            <a:ext cx="4383360" cy="43833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51</Words>
  <Application>Microsoft Office PowerPoint</Application>
  <PresentationFormat>Экран 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Пластмаси</vt:lpstr>
      <vt:lpstr>Пластична маса — матеріал, основою якого є полімер, що перебуває під час формування виробу у в'язкорідкому чи високоеластичному стані, а під час експлуатації — в склоподібному чи кристалічному стані.</vt:lpstr>
      <vt:lpstr>Пластмаси формують при підвищенній температурі, у той час коли вони мають високу пластичність. Сировиною для отримання полімерів є нафта, природний газ, кам'яне вугілля, сланці.</vt:lpstr>
      <vt:lpstr>Поширенню пластмас сприяють їхня мала густина (0,85—1,8 г/см³), що значно зменшує масу деталей, висока корозійна стійкість та широкий діапазон інших властивостей.Важливою перевагою пластмас є можливість їхньої переробки у вироби найпродуктивнішими способами з коефіцієнтом використання матеріалу 0,9-0,95 —литтям, видавлюванням тощо.</vt:lpstr>
      <vt:lpstr>Водночас пластмасам притаманні деякі недоліки: невисокі міцність, твердість і механічна жорсткість, значна повзучість, особливо у термопластів, низька теплопровідність,схильність до старіння.</vt:lpstr>
      <vt:lpstr>       Класифікація пластмас </vt:lpstr>
      <vt:lpstr>Термопластичні пластмаси (термопласти) — це пластмаси на основі термопластичних полімерів, що під час нагріву розм'якшуються, переходять у в'язкотекучий стан, а при охолодженні тверднуть, і цей процес повторюється при повторному нагріванні.</vt:lpstr>
      <vt:lpstr>Термореактивні пластмаси (реактопласти) — полімерні матеріали, які при нагріванні розм'якшуються, але при певній температурі і під дією затвердівачів, каталізаторів чи ініціаторів хімічних реакцій зазнають полімеризації, внаслідок якої переходять у твердий стан і повторна переробка таких пластмас неможлива. Теплостійкість їхня вища і досягає 200…370 °С.</vt:lpstr>
      <vt:lpstr>Високоеластичні пластмаси (еластомери) — матеріал, який може розширюватися і стискатися, суттєво змінюючи свою форму в результаті прикладання зусиль і здатний під дією внутрішніх пружних сил повертатись до попередньої форми. Еластомери майже повністю замінили гумові еластомери із сировини природного походження, а також знайшли низку нових застосувань, недоступних для звичайної гуми.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Пластмаси</dc:title>
  <dc:creator>LAN_OS</dc:creator>
  <cp:lastModifiedBy>LAN_OS</cp:lastModifiedBy>
  <cp:revision>11</cp:revision>
  <dcterms:created xsi:type="dcterms:W3CDTF">2015-02-16T16:44:26Z</dcterms:created>
  <dcterms:modified xsi:type="dcterms:W3CDTF">2015-02-16T18:44:02Z</dcterms:modified>
</cp:coreProperties>
</file>