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8" r:id="rId10"/>
    <p:sldId id="264" r:id="rId11"/>
    <p:sldId id="269" r:id="rId12"/>
    <p:sldId id="265" r:id="rId13"/>
    <p:sldId id="266" r:id="rId14"/>
    <p:sldId id="267" r:id="rId15"/>
    <p:sldId id="270" r:id="rId16"/>
    <p:sldId id="271" r:id="rId17"/>
    <p:sldId id="272" r:id="rId18"/>
    <p:sldId id="273" r:id="rId19"/>
    <p:sldId id="275"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39BD"/>
    <a:srgbClr val="1F4A7F"/>
    <a:srgbClr val="F4EE00"/>
    <a:srgbClr val="000000"/>
    <a:srgbClr val="7E2696"/>
    <a:srgbClr val="FF9F11"/>
    <a:srgbClr val="FF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5" autoAdjust="0"/>
    <p:restoredTop sz="94667" autoAdjust="0"/>
  </p:normalViewPr>
  <p:slideViewPr>
    <p:cSldViewPr>
      <p:cViewPr varScale="1">
        <p:scale>
          <a:sx n="87" d="100"/>
          <a:sy n="87" d="100"/>
        </p:scale>
        <p:origin x="-96" y="-426"/>
      </p:cViewPr>
      <p:guideLst>
        <p:guide orient="horz" pos="2160"/>
        <p:guide pos="2880"/>
      </p:guideLst>
    </p:cSldViewPr>
  </p:slideViewPr>
  <p:outlineViewPr>
    <p:cViewPr>
      <p:scale>
        <a:sx n="33" d="100"/>
        <a:sy n="33" d="100"/>
      </p:scale>
      <p:origin x="0" y="66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2C160-6804-444E-9FAD-C4C48F72BCB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F3E3E729-8E06-4FCF-A14C-4CA2523AAA82}">
      <dgm:prSet phldrT="[Текст]" custT="1">
        <dgm:style>
          <a:lnRef idx="3">
            <a:schemeClr val="lt1"/>
          </a:lnRef>
          <a:fillRef idx="1">
            <a:schemeClr val="accent4"/>
          </a:fillRef>
          <a:effectRef idx="1">
            <a:schemeClr val="accent4"/>
          </a:effectRef>
          <a:fontRef idx="minor">
            <a:schemeClr val="lt1"/>
          </a:fontRef>
        </dgm:style>
      </dgm:prSet>
      <dgm:spPr/>
      <dgm:t>
        <a:bodyPr/>
        <a:lstStyle/>
        <a:p>
          <a:r>
            <a:rPr lang="uk-UA" sz="1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Лужні</a:t>
          </a:r>
          <a:r>
            <a:rPr lang="uk-UA" sz="1800" b="1" baseline="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метали</a:t>
          </a:r>
          <a:endParaRPr lang="ru-RU"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1AEDBA2E-A010-414B-A07C-3ECE6EEF6C61}" type="parTrans" cxnId="{770DD3FC-699C-4B4F-83EA-0E10755B618D}">
      <dgm:prSet/>
      <dgm:spPr/>
      <dgm:t>
        <a:bodyPr/>
        <a:lstStyle/>
        <a:p>
          <a:endParaRPr lang="ru-RU"/>
        </a:p>
      </dgm:t>
    </dgm:pt>
    <dgm:pt modelId="{40D91D85-589A-4684-A0C4-324E3B03AA96}" type="sibTrans" cxnId="{770DD3FC-699C-4B4F-83EA-0E10755B618D}">
      <dgm:prSet/>
      <dgm:spPr/>
      <dgm:t>
        <a:bodyPr/>
        <a:lstStyle/>
        <a:p>
          <a:endParaRPr lang="ru-RU"/>
        </a:p>
      </dgm:t>
    </dgm:pt>
    <dgm:pt modelId="{998CCCB7-3068-425B-93AE-9C3225BBF4C7}">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en-US" sz="1800" b="1" dirty="0" smtClean="0"/>
            <a:t>Li,  Na,  K,  </a:t>
          </a:r>
          <a:r>
            <a:rPr lang="en-US" sz="1800" b="1" dirty="0" err="1" smtClean="0"/>
            <a:t>Rb</a:t>
          </a:r>
          <a:r>
            <a:rPr lang="en-US" sz="1800" b="1" dirty="0" smtClean="0"/>
            <a:t>, Cs, Fr </a:t>
          </a:r>
          <a:r>
            <a:rPr lang="en-US" sz="1600" dirty="0" smtClean="0"/>
            <a:t>.</a:t>
          </a:r>
          <a:endParaRPr lang="ru-RU" sz="1600" dirty="0"/>
        </a:p>
      </dgm:t>
    </dgm:pt>
    <dgm:pt modelId="{1A50D775-B59B-4421-8148-2A823457B8B7}" type="parTrans" cxnId="{B75D0863-6C75-4F45-B4E6-12C5283F5B2E}">
      <dgm:prSet/>
      <dgm:spPr/>
      <dgm:t>
        <a:bodyPr/>
        <a:lstStyle/>
        <a:p>
          <a:endParaRPr lang="ru-RU"/>
        </a:p>
      </dgm:t>
    </dgm:pt>
    <dgm:pt modelId="{5AEE995C-C1B2-45EF-85E0-F4BBE6A73836}" type="sibTrans" cxnId="{B75D0863-6C75-4F45-B4E6-12C5283F5B2E}">
      <dgm:prSet/>
      <dgm:spPr/>
      <dgm:t>
        <a:bodyPr/>
        <a:lstStyle/>
        <a:p>
          <a:endParaRPr lang="ru-RU"/>
        </a:p>
      </dgm:t>
    </dgm:pt>
    <dgm:pt modelId="{9A9F6C9F-6617-4E85-A07C-0BF43290A92F}">
      <dgm:prSet phldrT="[Текст]">
        <dgm:style>
          <a:lnRef idx="3">
            <a:schemeClr val="lt1"/>
          </a:lnRef>
          <a:fillRef idx="1">
            <a:schemeClr val="accent4"/>
          </a:fillRef>
          <a:effectRef idx="1">
            <a:schemeClr val="accent4"/>
          </a:effectRef>
          <a:fontRef idx="minor">
            <a:schemeClr val="lt1"/>
          </a:fontRef>
        </dgm:style>
      </dgm:prSet>
      <dgm:spPr/>
      <dgm:t>
        <a:bodyPr/>
        <a:lstStyle/>
        <a:p>
          <a:r>
            <a:rPr lang="uk-UA" b="1" dirty="0" smtClean="0">
              <a:solidFill>
                <a:schemeClr val="tx1"/>
              </a:solidFill>
              <a:effectLst>
                <a:outerShdw blurRad="38100" dist="38100" dir="2700000" algn="tl">
                  <a:srgbClr val="000000">
                    <a:alpha val="43137"/>
                  </a:srgbClr>
                </a:outerShdw>
              </a:effectLst>
            </a:rPr>
            <a:t>Лужноземельні метали</a:t>
          </a:r>
          <a:endParaRPr lang="ru-RU" b="1" dirty="0">
            <a:solidFill>
              <a:schemeClr val="tx1"/>
            </a:solidFill>
            <a:effectLst>
              <a:outerShdw blurRad="38100" dist="38100" dir="2700000" algn="tl">
                <a:srgbClr val="000000">
                  <a:alpha val="43137"/>
                </a:srgbClr>
              </a:outerShdw>
            </a:effectLst>
          </a:endParaRPr>
        </a:p>
      </dgm:t>
    </dgm:pt>
    <dgm:pt modelId="{A1D5210D-E75F-4787-B367-747D3364553F}" type="parTrans" cxnId="{91E18D81-CC78-44DB-A6D4-0EC5B90A9925}">
      <dgm:prSet/>
      <dgm:spPr/>
      <dgm:t>
        <a:bodyPr/>
        <a:lstStyle/>
        <a:p>
          <a:endParaRPr lang="ru-RU"/>
        </a:p>
      </dgm:t>
    </dgm:pt>
    <dgm:pt modelId="{9B14F673-2857-4997-A672-F1AC04172078}" type="sibTrans" cxnId="{91E18D81-CC78-44DB-A6D4-0EC5B90A9925}">
      <dgm:prSet/>
      <dgm:spPr/>
      <dgm:t>
        <a:bodyPr/>
        <a:lstStyle/>
        <a:p>
          <a:endParaRPr lang="ru-RU"/>
        </a:p>
      </dgm:t>
    </dgm:pt>
    <dgm:pt modelId="{B902B8D7-5BA8-46F1-8AA8-A56AB773A77D}">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en-US" sz="1600" b="1" dirty="0" smtClean="0"/>
            <a:t>Mg, Ca, </a:t>
          </a:r>
          <a:r>
            <a:rPr lang="en-US" sz="1600" b="1" dirty="0" err="1" smtClean="0"/>
            <a:t>Sr</a:t>
          </a:r>
          <a:r>
            <a:rPr lang="en-US" sz="1600" b="1" dirty="0" smtClean="0"/>
            <a:t>, </a:t>
          </a:r>
          <a:r>
            <a:rPr lang="en-US" sz="1600" b="1" dirty="0" err="1" smtClean="0"/>
            <a:t>Ba</a:t>
          </a:r>
          <a:r>
            <a:rPr lang="en-US" sz="1600" b="1" dirty="0" smtClean="0"/>
            <a:t>, Ra</a:t>
          </a:r>
          <a:r>
            <a:rPr lang="en-US" sz="1600" dirty="0" smtClean="0"/>
            <a:t>.</a:t>
          </a:r>
          <a:endParaRPr lang="ru-RU" sz="1600" dirty="0"/>
        </a:p>
      </dgm:t>
    </dgm:pt>
    <dgm:pt modelId="{6E9C4881-8AAA-4715-8E20-9FE83537F352}" type="parTrans" cxnId="{B9573897-B10B-44A7-97AC-3E8438EBCC7B}">
      <dgm:prSet/>
      <dgm:spPr/>
      <dgm:t>
        <a:bodyPr/>
        <a:lstStyle/>
        <a:p>
          <a:endParaRPr lang="ru-RU"/>
        </a:p>
      </dgm:t>
    </dgm:pt>
    <dgm:pt modelId="{7B969DDF-BDAC-42D6-A77B-FD096A5B0B4D}" type="sibTrans" cxnId="{B9573897-B10B-44A7-97AC-3E8438EBCC7B}">
      <dgm:prSet/>
      <dgm:spPr/>
      <dgm:t>
        <a:bodyPr/>
        <a:lstStyle/>
        <a:p>
          <a:endParaRPr lang="ru-RU"/>
        </a:p>
      </dgm:t>
    </dgm:pt>
    <dgm:pt modelId="{8B5472EF-F96F-47D3-9CEB-ED58C172A354}">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600" i="1" dirty="0" smtClean="0"/>
            <a:t>Н</a:t>
          </a:r>
          <a:r>
            <a:rPr lang="uk-UA" sz="1600" i="1" dirty="0" smtClean="0"/>
            <a:t>агадують лужні метали, але з речовинами реагують не так енергійною.</a:t>
          </a:r>
          <a:endParaRPr lang="ru-RU" sz="1600" i="1" dirty="0"/>
        </a:p>
      </dgm:t>
    </dgm:pt>
    <dgm:pt modelId="{DBDA94DC-2CDB-4EBB-9232-CD89CFC735E4}" type="parTrans" cxnId="{CA73B300-34A5-43A9-92DA-BEF2AE7D37E0}">
      <dgm:prSet/>
      <dgm:spPr/>
      <dgm:t>
        <a:bodyPr/>
        <a:lstStyle/>
        <a:p>
          <a:endParaRPr lang="ru-RU"/>
        </a:p>
      </dgm:t>
    </dgm:pt>
    <dgm:pt modelId="{6BC8E401-FCA8-45BA-ACB8-754CD9C79BCE}" type="sibTrans" cxnId="{CA73B300-34A5-43A9-92DA-BEF2AE7D37E0}">
      <dgm:prSet/>
      <dgm:spPr/>
      <dgm:t>
        <a:bodyPr/>
        <a:lstStyle/>
        <a:p>
          <a:endParaRPr lang="ru-RU"/>
        </a:p>
      </dgm:t>
    </dgm:pt>
    <dgm:pt modelId="{7EB46AB2-EE9D-4EA7-910B-83CF4A41795F}">
      <dgm:prSet phldrT="[Текст]">
        <dgm:style>
          <a:lnRef idx="3">
            <a:schemeClr val="lt1"/>
          </a:lnRef>
          <a:fillRef idx="1">
            <a:schemeClr val="accent4"/>
          </a:fillRef>
          <a:effectRef idx="1">
            <a:schemeClr val="accent4"/>
          </a:effectRef>
          <a:fontRef idx="minor">
            <a:schemeClr val="lt1"/>
          </a:fontRef>
        </dgm:style>
      </dgm:prSet>
      <dgm:spPr/>
      <dgm:t>
        <a:bodyPr/>
        <a:lstStyle/>
        <a:p>
          <a:r>
            <a:rPr lang="uk-UA" b="1" dirty="0" smtClean="0">
              <a:solidFill>
                <a:schemeClr val="tx1"/>
              </a:solidFill>
              <a:effectLst>
                <a:outerShdw blurRad="38100" dist="38100" dir="2700000" algn="tl">
                  <a:srgbClr val="000000">
                    <a:alpha val="43137"/>
                  </a:srgbClr>
                </a:outerShdw>
              </a:effectLst>
            </a:rPr>
            <a:t>Галогени</a:t>
          </a:r>
          <a:endParaRPr lang="ru-RU" b="1" dirty="0">
            <a:solidFill>
              <a:schemeClr val="tx1"/>
            </a:solidFill>
            <a:effectLst>
              <a:outerShdw blurRad="38100" dist="38100" dir="2700000" algn="tl">
                <a:srgbClr val="000000">
                  <a:alpha val="43137"/>
                </a:srgbClr>
              </a:outerShdw>
            </a:effectLst>
          </a:endParaRPr>
        </a:p>
      </dgm:t>
    </dgm:pt>
    <dgm:pt modelId="{1F01519E-BE3F-4F4D-98B9-DD1AC6280FF8}" type="parTrans" cxnId="{1FF4F406-F3BA-4EA5-9246-9FA3E406EE1A}">
      <dgm:prSet/>
      <dgm:spPr/>
      <dgm:t>
        <a:bodyPr/>
        <a:lstStyle/>
        <a:p>
          <a:endParaRPr lang="ru-RU"/>
        </a:p>
      </dgm:t>
    </dgm:pt>
    <dgm:pt modelId="{A9214F15-7577-4BE6-AF01-2FCB7A9E9A72}" type="sibTrans" cxnId="{1FF4F406-F3BA-4EA5-9246-9FA3E406EE1A}">
      <dgm:prSet/>
      <dgm:spPr/>
      <dgm:t>
        <a:bodyPr/>
        <a:lstStyle/>
        <a:p>
          <a:endParaRPr lang="ru-RU"/>
        </a:p>
      </dgm:t>
    </dgm:pt>
    <dgm:pt modelId="{971D83F9-C4FA-401C-80C9-DE720AEA0DF2}">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en-US" sz="1600" b="1" dirty="0" smtClean="0"/>
            <a:t>F, </a:t>
          </a:r>
          <a:r>
            <a:rPr lang="en-US" sz="1600" b="1" dirty="0" err="1" smtClean="0"/>
            <a:t>Cl</a:t>
          </a:r>
          <a:r>
            <a:rPr lang="en-US" sz="1600" b="1" dirty="0" smtClean="0"/>
            <a:t>, Br, I.</a:t>
          </a:r>
          <a:endParaRPr lang="ru-RU" sz="1600" b="1" dirty="0"/>
        </a:p>
      </dgm:t>
    </dgm:pt>
    <dgm:pt modelId="{81D45263-D277-4515-AAC8-A06627FFB8B8}" type="parTrans" cxnId="{EEAF12BF-C6E4-4469-946E-69E2889C71CE}">
      <dgm:prSet/>
      <dgm:spPr/>
      <dgm:t>
        <a:bodyPr/>
        <a:lstStyle/>
        <a:p>
          <a:endParaRPr lang="ru-RU"/>
        </a:p>
      </dgm:t>
    </dgm:pt>
    <dgm:pt modelId="{F2B81474-24AE-401F-8ECA-505D21C3EA67}" type="sibTrans" cxnId="{EEAF12BF-C6E4-4469-946E-69E2889C71CE}">
      <dgm:prSet/>
      <dgm:spPr/>
      <dgm:t>
        <a:bodyPr/>
        <a:lstStyle/>
        <a:p>
          <a:endParaRPr lang="ru-RU"/>
        </a:p>
      </dgm:t>
    </dgm:pt>
    <dgm:pt modelId="{C55BD305-30B9-4C01-B147-03B623207B58}">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uk-UA" sz="1600" i="1" dirty="0" smtClean="0"/>
            <a:t>Легкі, м'які,  легкоплавкі та у хімічних реакціях проявляють дуже високу активність.</a:t>
          </a:r>
          <a:endParaRPr lang="ru-RU" sz="1600" i="1" dirty="0"/>
        </a:p>
      </dgm:t>
    </dgm:pt>
    <dgm:pt modelId="{EDFF6DE7-5DAE-446A-A8D5-9C372842A2AE}" type="parTrans" cxnId="{B37D1837-744B-4541-B958-9E4BBF3AC42B}">
      <dgm:prSet/>
      <dgm:spPr/>
      <dgm:t>
        <a:bodyPr/>
        <a:lstStyle/>
        <a:p>
          <a:endParaRPr lang="ru-RU"/>
        </a:p>
      </dgm:t>
    </dgm:pt>
    <dgm:pt modelId="{FF843083-265F-4A35-BB36-B5F8D1C40236}" type="sibTrans" cxnId="{B37D1837-744B-4541-B958-9E4BBF3AC42B}">
      <dgm:prSet/>
      <dgm:spPr/>
      <dgm:t>
        <a:bodyPr/>
        <a:lstStyle/>
        <a:p>
          <a:endParaRPr lang="ru-RU"/>
        </a:p>
      </dgm:t>
    </dgm:pt>
    <dgm:pt modelId="{7EB77778-4B78-4935-BAEA-1595DEFF5A9B}">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uk-UA" sz="1600" i="1" dirty="0" smtClean="0"/>
            <a:t>Найактивніші метали. Взаємодіють з багатьма металами,  продукти реакцій-солі.</a:t>
          </a:r>
          <a:endParaRPr lang="ru-RU" sz="1600" i="1" dirty="0"/>
        </a:p>
      </dgm:t>
    </dgm:pt>
    <dgm:pt modelId="{1FC5BD4E-B9AE-4F89-B885-00F2F37784C6}" type="parTrans" cxnId="{13A325A7-5672-4FFB-90D3-02215621E89D}">
      <dgm:prSet/>
      <dgm:spPr/>
      <dgm:t>
        <a:bodyPr/>
        <a:lstStyle/>
        <a:p>
          <a:endParaRPr lang="ru-RU"/>
        </a:p>
      </dgm:t>
    </dgm:pt>
    <dgm:pt modelId="{501B06BD-3008-458C-A119-CA35B67AB683}" type="sibTrans" cxnId="{13A325A7-5672-4FFB-90D3-02215621E89D}">
      <dgm:prSet/>
      <dgm:spPr/>
      <dgm:t>
        <a:bodyPr/>
        <a:lstStyle/>
        <a:p>
          <a:endParaRPr lang="ru-RU"/>
        </a:p>
      </dgm:t>
    </dgm:pt>
    <dgm:pt modelId="{43E5D308-75B0-40F0-9BF1-69F08EE0B468}">
      <dgm:prSet custT="1">
        <dgm:style>
          <a:lnRef idx="3">
            <a:schemeClr val="lt1"/>
          </a:lnRef>
          <a:fillRef idx="1">
            <a:schemeClr val="accent4"/>
          </a:fillRef>
          <a:effectRef idx="1">
            <a:schemeClr val="accent4"/>
          </a:effectRef>
          <a:fontRef idx="minor">
            <a:schemeClr val="lt1"/>
          </a:fontRef>
        </dgm:style>
      </dgm:prSet>
      <dgm:spPr/>
      <dgm:t>
        <a:bodyPr/>
        <a:lstStyle/>
        <a:p>
          <a:r>
            <a:rPr lang="uk-UA" sz="1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Інертні гази</a:t>
          </a:r>
          <a:endParaRPr lang="ru-RU"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B3F258C5-2D19-4052-826C-B443E2645B70}" type="sibTrans" cxnId="{BE743AE4-6BC1-4E1C-BC2D-439ECD61AAD1}">
      <dgm:prSet/>
      <dgm:spPr/>
      <dgm:t>
        <a:bodyPr/>
        <a:lstStyle/>
        <a:p>
          <a:endParaRPr lang="ru-RU"/>
        </a:p>
      </dgm:t>
    </dgm:pt>
    <dgm:pt modelId="{641FD930-11E1-4E88-BEA0-286A897CF9E4}" type="parTrans" cxnId="{BE743AE4-6BC1-4E1C-BC2D-439ECD61AAD1}">
      <dgm:prSet/>
      <dgm:spPr/>
      <dgm:t>
        <a:bodyPr/>
        <a:lstStyle/>
        <a:p>
          <a:endParaRPr lang="ru-RU"/>
        </a:p>
      </dgm:t>
    </dgm:pt>
    <dgm:pt modelId="{FE3503C4-6DFA-45D9-8B40-8F31548BB7E7}">
      <dgm:prSet custT="1">
        <dgm:style>
          <a:lnRef idx="1">
            <a:schemeClr val="accent4"/>
          </a:lnRef>
          <a:fillRef idx="2">
            <a:schemeClr val="accent4"/>
          </a:fillRef>
          <a:effectRef idx="1">
            <a:schemeClr val="accent4"/>
          </a:effectRef>
          <a:fontRef idx="minor">
            <a:schemeClr val="dk1"/>
          </a:fontRef>
        </dgm:style>
      </dgm:prSet>
      <dgm:spPr/>
      <dgm:t>
        <a:bodyPr/>
        <a:lstStyle/>
        <a:p>
          <a:r>
            <a:rPr lang="en-US" sz="1600" b="1" dirty="0" smtClean="0"/>
            <a:t>He, </a:t>
          </a:r>
          <a:r>
            <a:rPr lang="en-US" sz="1600" b="1" dirty="0" err="1" smtClean="0"/>
            <a:t>Ar</a:t>
          </a:r>
          <a:r>
            <a:rPr lang="en-US" sz="1600" b="1" dirty="0" smtClean="0"/>
            <a:t>, Kr, </a:t>
          </a:r>
          <a:r>
            <a:rPr lang="en-US" sz="1600" b="1" dirty="0" err="1" smtClean="0"/>
            <a:t>Xe</a:t>
          </a:r>
          <a:r>
            <a:rPr lang="en-US" sz="1600" b="1" dirty="0" smtClean="0"/>
            <a:t>, </a:t>
          </a:r>
          <a:r>
            <a:rPr lang="en-US" sz="1600" b="1" dirty="0" err="1" smtClean="0"/>
            <a:t>Rn</a:t>
          </a:r>
          <a:r>
            <a:rPr lang="en-US" sz="1600" b="1" dirty="0" smtClean="0"/>
            <a:t>.</a:t>
          </a:r>
          <a:endParaRPr lang="ru-RU" sz="1600" b="1" dirty="0"/>
        </a:p>
      </dgm:t>
    </dgm:pt>
    <dgm:pt modelId="{DE9A4FF1-805A-44AA-8E80-65ABFB10543F}" type="parTrans" cxnId="{845E5883-FC0E-43EF-A098-B71E8DB4DE37}">
      <dgm:prSet/>
      <dgm:spPr/>
      <dgm:t>
        <a:bodyPr/>
        <a:lstStyle/>
        <a:p>
          <a:endParaRPr lang="ru-RU"/>
        </a:p>
      </dgm:t>
    </dgm:pt>
    <dgm:pt modelId="{6DAA6944-CB4F-4A0F-9D4E-45E35EB880A6}" type="sibTrans" cxnId="{845E5883-FC0E-43EF-A098-B71E8DB4DE37}">
      <dgm:prSet/>
      <dgm:spPr/>
      <dgm:t>
        <a:bodyPr/>
        <a:lstStyle/>
        <a:p>
          <a:endParaRPr lang="ru-RU"/>
        </a:p>
      </dgm:t>
    </dgm:pt>
    <dgm:pt modelId="{7507FB8F-A34C-48D3-9A83-FF006670E538}">
      <dgm:prSet custT="1">
        <dgm:style>
          <a:lnRef idx="1">
            <a:schemeClr val="accent4"/>
          </a:lnRef>
          <a:fillRef idx="2">
            <a:schemeClr val="accent4"/>
          </a:fillRef>
          <a:effectRef idx="1">
            <a:schemeClr val="accent4"/>
          </a:effectRef>
          <a:fontRef idx="minor">
            <a:schemeClr val="dk1"/>
          </a:fontRef>
        </dgm:style>
      </dgm:prSet>
      <dgm:spPr/>
      <dgm:t>
        <a:bodyPr/>
        <a:lstStyle/>
        <a:p>
          <a:r>
            <a:rPr lang="uk-UA" sz="1600" i="1" dirty="0" smtClean="0"/>
            <a:t>Не вступають в хімічні реакції, бо складаються з атомів.</a:t>
          </a:r>
          <a:endParaRPr lang="ru-RU" sz="1600" i="1" dirty="0"/>
        </a:p>
      </dgm:t>
    </dgm:pt>
    <dgm:pt modelId="{28AA824F-172B-4CC5-BACE-B6860A080908}" type="parTrans" cxnId="{8FFC6113-03F8-4136-BF4D-CDEF1F769054}">
      <dgm:prSet/>
      <dgm:spPr/>
      <dgm:t>
        <a:bodyPr/>
        <a:lstStyle/>
        <a:p>
          <a:endParaRPr lang="ru-RU"/>
        </a:p>
      </dgm:t>
    </dgm:pt>
    <dgm:pt modelId="{1C427C9A-31DD-46AC-8D86-1C51B223E615}" type="sibTrans" cxnId="{8FFC6113-03F8-4136-BF4D-CDEF1F769054}">
      <dgm:prSet/>
      <dgm:spPr/>
      <dgm:t>
        <a:bodyPr/>
        <a:lstStyle/>
        <a:p>
          <a:endParaRPr lang="ru-RU"/>
        </a:p>
      </dgm:t>
    </dgm:pt>
    <dgm:pt modelId="{F6DC7098-998E-47F1-A0E0-93DD0B67E1F2}" type="pres">
      <dgm:prSet presAssocID="{3162C160-6804-444E-9FAD-C4C48F72BCB6}" presName="linearFlow" presStyleCnt="0">
        <dgm:presLayoutVars>
          <dgm:dir/>
          <dgm:animLvl val="lvl"/>
          <dgm:resizeHandles val="exact"/>
        </dgm:presLayoutVars>
      </dgm:prSet>
      <dgm:spPr/>
      <dgm:t>
        <a:bodyPr/>
        <a:lstStyle/>
        <a:p>
          <a:endParaRPr lang="ru-RU"/>
        </a:p>
      </dgm:t>
    </dgm:pt>
    <dgm:pt modelId="{4184BF9C-834B-4872-A373-535EA2D7A8A6}" type="pres">
      <dgm:prSet presAssocID="{F3E3E729-8E06-4FCF-A14C-4CA2523AAA82}" presName="composite" presStyleCnt="0"/>
      <dgm:spPr/>
    </dgm:pt>
    <dgm:pt modelId="{E397F13F-93FE-493B-817B-FF3FAD68D3C0}" type="pres">
      <dgm:prSet presAssocID="{F3E3E729-8E06-4FCF-A14C-4CA2523AAA82}" presName="parentText" presStyleLbl="alignNode1" presStyleIdx="0" presStyleCnt="4" custScaleX="181702" custLinFactNeighborX="-885" custLinFactNeighborY="-307">
        <dgm:presLayoutVars>
          <dgm:chMax val="1"/>
          <dgm:bulletEnabled val="1"/>
        </dgm:presLayoutVars>
      </dgm:prSet>
      <dgm:spPr/>
      <dgm:t>
        <a:bodyPr/>
        <a:lstStyle/>
        <a:p>
          <a:endParaRPr lang="ru-RU"/>
        </a:p>
      </dgm:t>
    </dgm:pt>
    <dgm:pt modelId="{9458DE96-12F6-4411-BB2F-40B75E7A9C15}" type="pres">
      <dgm:prSet presAssocID="{F3E3E729-8E06-4FCF-A14C-4CA2523AAA82}" presName="descendantText" presStyleLbl="alignAcc1" presStyleIdx="0" presStyleCnt="4" custScaleX="78312" custLinFactNeighborX="8415" custLinFactNeighborY="7038">
        <dgm:presLayoutVars>
          <dgm:bulletEnabled val="1"/>
        </dgm:presLayoutVars>
      </dgm:prSet>
      <dgm:spPr/>
      <dgm:t>
        <a:bodyPr/>
        <a:lstStyle/>
        <a:p>
          <a:endParaRPr lang="ru-RU"/>
        </a:p>
      </dgm:t>
    </dgm:pt>
    <dgm:pt modelId="{05FAD064-3EB8-4A2E-9CBE-553B96AF1ACC}" type="pres">
      <dgm:prSet presAssocID="{40D91D85-589A-4684-A0C4-324E3B03AA96}" presName="sp" presStyleCnt="0"/>
      <dgm:spPr/>
    </dgm:pt>
    <dgm:pt modelId="{F81ED3BB-092C-4050-A8B2-E35EDD6829E2}" type="pres">
      <dgm:prSet presAssocID="{9A9F6C9F-6617-4E85-A07C-0BF43290A92F}" presName="composite" presStyleCnt="0"/>
      <dgm:spPr/>
    </dgm:pt>
    <dgm:pt modelId="{71D0AE68-34DF-4652-B0ED-0BAC54420229}" type="pres">
      <dgm:prSet presAssocID="{9A9F6C9F-6617-4E85-A07C-0BF43290A92F}" presName="parentText" presStyleLbl="alignNode1" presStyleIdx="1" presStyleCnt="4" custScaleX="178966">
        <dgm:presLayoutVars>
          <dgm:chMax val="1"/>
          <dgm:bulletEnabled val="1"/>
        </dgm:presLayoutVars>
      </dgm:prSet>
      <dgm:spPr/>
      <dgm:t>
        <a:bodyPr/>
        <a:lstStyle/>
        <a:p>
          <a:endParaRPr lang="ru-RU"/>
        </a:p>
      </dgm:t>
    </dgm:pt>
    <dgm:pt modelId="{FD627256-0B33-4A6F-9141-DAB764A0437B}" type="pres">
      <dgm:prSet presAssocID="{9A9F6C9F-6617-4E85-A07C-0BF43290A92F}" presName="descendantText" presStyleLbl="alignAcc1" presStyleIdx="1" presStyleCnt="4" custScaleX="78294" custLinFactNeighborX="8586" custLinFactNeighborY="-2080">
        <dgm:presLayoutVars>
          <dgm:bulletEnabled val="1"/>
        </dgm:presLayoutVars>
      </dgm:prSet>
      <dgm:spPr/>
      <dgm:t>
        <a:bodyPr/>
        <a:lstStyle/>
        <a:p>
          <a:endParaRPr lang="ru-RU"/>
        </a:p>
      </dgm:t>
    </dgm:pt>
    <dgm:pt modelId="{DA57F522-CDBD-4EF2-B010-EC994373A3A2}" type="pres">
      <dgm:prSet presAssocID="{9B14F673-2857-4997-A672-F1AC04172078}" presName="sp" presStyleCnt="0"/>
      <dgm:spPr/>
    </dgm:pt>
    <dgm:pt modelId="{D87059F5-3F0F-47D1-AB10-8F5AA91C6DED}" type="pres">
      <dgm:prSet presAssocID="{7EB46AB2-EE9D-4EA7-910B-83CF4A41795F}" presName="composite" presStyleCnt="0"/>
      <dgm:spPr/>
    </dgm:pt>
    <dgm:pt modelId="{930004B9-3C12-4C4F-91CB-BD0256B0DEBA}" type="pres">
      <dgm:prSet presAssocID="{7EB46AB2-EE9D-4EA7-910B-83CF4A41795F}" presName="parentText" presStyleLbl="alignNode1" presStyleIdx="2" presStyleCnt="4" custScaleX="176278">
        <dgm:presLayoutVars>
          <dgm:chMax val="1"/>
          <dgm:bulletEnabled val="1"/>
        </dgm:presLayoutVars>
      </dgm:prSet>
      <dgm:spPr/>
      <dgm:t>
        <a:bodyPr/>
        <a:lstStyle/>
        <a:p>
          <a:endParaRPr lang="ru-RU"/>
        </a:p>
      </dgm:t>
    </dgm:pt>
    <dgm:pt modelId="{6E4FFFC6-794D-4BE4-B73A-B1C90C4FBE08}" type="pres">
      <dgm:prSet presAssocID="{7EB46AB2-EE9D-4EA7-910B-83CF4A41795F}" presName="descendantText" presStyleLbl="alignAcc1" presStyleIdx="2" presStyleCnt="4" custScaleX="77541" custLinFactNeighborX="8601" custLinFactNeighborY="4130">
        <dgm:presLayoutVars>
          <dgm:bulletEnabled val="1"/>
        </dgm:presLayoutVars>
      </dgm:prSet>
      <dgm:spPr/>
      <dgm:t>
        <a:bodyPr/>
        <a:lstStyle/>
        <a:p>
          <a:endParaRPr lang="ru-RU"/>
        </a:p>
      </dgm:t>
    </dgm:pt>
    <dgm:pt modelId="{42C22261-F17F-4D9C-844B-6D0310C1C96B}" type="pres">
      <dgm:prSet presAssocID="{A9214F15-7577-4BE6-AF01-2FCB7A9E9A72}" presName="sp" presStyleCnt="0"/>
      <dgm:spPr/>
    </dgm:pt>
    <dgm:pt modelId="{A2BA0467-0F89-49DA-BBED-50F4F15F7B8B}" type="pres">
      <dgm:prSet presAssocID="{43E5D308-75B0-40F0-9BF1-69F08EE0B468}" presName="composite" presStyleCnt="0"/>
      <dgm:spPr/>
    </dgm:pt>
    <dgm:pt modelId="{A2572D25-344B-47CD-A800-A40FF8CAC93E}" type="pres">
      <dgm:prSet presAssocID="{43E5D308-75B0-40F0-9BF1-69F08EE0B468}" presName="parentText" presStyleLbl="alignNode1" presStyleIdx="3" presStyleCnt="4" custScaleX="184609">
        <dgm:presLayoutVars>
          <dgm:chMax val="1"/>
          <dgm:bulletEnabled val="1"/>
        </dgm:presLayoutVars>
      </dgm:prSet>
      <dgm:spPr/>
      <dgm:t>
        <a:bodyPr/>
        <a:lstStyle/>
        <a:p>
          <a:endParaRPr lang="ru-RU"/>
        </a:p>
      </dgm:t>
    </dgm:pt>
    <dgm:pt modelId="{426BDBE2-AFB6-431F-83A4-DEC1E62CEA8C}" type="pres">
      <dgm:prSet presAssocID="{43E5D308-75B0-40F0-9BF1-69F08EE0B468}" presName="descendantText" presStyleLbl="alignAcc1" presStyleIdx="3" presStyleCnt="4" custScaleX="79030" custLinFactNeighborX="8800" custLinFactNeighborY="-5640">
        <dgm:presLayoutVars>
          <dgm:bulletEnabled val="1"/>
        </dgm:presLayoutVars>
      </dgm:prSet>
      <dgm:spPr/>
      <dgm:t>
        <a:bodyPr/>
        <a:lstStyle/>
        <a:p>
          <a:endParaRPr lang="ru-RU"/>
        </a:p>
      </dgm:t>
    </dgm:pt>
  </dgm:ptLst>
  <dgm:cxnLst>
    <dgm:cxn modelId="{064E3A88-14A2-4FFA-9678-16E1CA3F369B}" type="presOf" srcId="{7EB46AB2-EE9D-4EA7-910B-83CF4A41795F}" destId="{930004B9-3C12-4C4F-91CB-BD0256B0DEBA}" srcOrd="0" destOrd="0" presId="urn:microsoft.com/office/officeart/2005/8/layout/chevron2"/>
    <dgm:cxn modelId="{13A325A7-5672-4FFB-90D3-02215621E89D}" srcId="{7EB46AB2-EE9D-4EA7-910B-83CF4A41795F}" destId="{7EB77778-4B78-4935-BAEA-1595DEFF5A9B}" srcOrd="1" destOrd="0" parTransId="{1FC5BD4E-B9AE-4F89-B885-00F2F37784C6}" sibTransId="{501B06BD-3008-458C-A119-CA35B67AB683}"/>
    <dgm:cxn modelId="{E6E060E7-70CB-4742-BC02-E983B1F1C3F2}" type="presOf" srcId="{9A9F6C9F-6617-4E85-A07C-0BF43290A92F}" destId="{71D0AE68-34DF-4652-B0ED-0BAC54420229}" srcOrd="0" destOrd="0" presId="urn:microsoft.com/office/officeart/2005/8/layout/chevron2"/>
    <dgm:cxn modelId="{0FA9EF22-3FDE-4360-A442-FCB3641F1AE7}" type="presOf" srcId="{FE3503C4-6DFA-45D9-8B40-8F31548BB7E7}" destId="{426BDBE2-AFB6-431F-83A4-DEC1E62CEA8C}" srcOrd="0" destOrd="0" presId="urn:microsoft.com/office/officeart/2005/8/layout/chevron2"/>
    <dgm:cxn modelId="{F1EC2116-3D0D-44BA-830B-B84966D42F13}" type="presOf" srcId="{7EB77778-4B78-4935-BAEA-1595DEFF5A9B}" destId="{6E4FFFC6-794D-4BE4-B73A-B1C90C4FBE08}" srcOrd="0" destOrd="1" presId="urn:microsoft.com/office/officeart/2005/8/layout/chevron2"/>
    <dgm:cxn modelId="{E016458B-A614-4F6E-95A3-D6104BEC41BA}" type="presOf" srcId="{F3E3E729-8E06-4FCF-A14C-4CA2523AAA82}" destId="{E397F13F-93FE-493B-817B-FF3FAD68D3C0}" srcOrd="0" destOrd="0" presId="urn:microsoft.com/office/officeart/2005/8/layout/chevron2"/>
    <dgm:cxn modelId="{0864F114-CA88-4195-870D-542C690A2478}" type="presOf" srcId="{C55BD305-30B9-4C01-B147-03B623207B58}" destId="{9458DE96-12F6-4411-BB2F-40B75E7A9C15}" srcOrd="0" destOrd="1" presId="urn:microsoft.com/office/officeart/2005/8/layout/chevron2"/>
    <dgm:cxn modelId="{A1A074A2-939A-4659-8224-91A2DA6CEA73}" type="presOf" srcId="{3162C160-6804-444E-9FAD-C4C48F72BCB6}" destId="{F6DC7098-998E-47F1-A0E0-93DD0B67E1F2}" srcOrd="0" destOrd="0" presId="urn:microsoft.com/office/officeart/2005/8/layout/chevron2"/>
    <dgm:cxn modelId="{EE4EEAAA-6573-44EC-9F39-B28D1F90914D}" type="presOf" srcId="{971D83F9-C4FA-401C-80C9-DE720AEA0DF2}" destId="{6E4FFFC6-794D-4BE4-B73A-B1C90C4FBE08}" srcOrd="0" destOrd="0" presId="urn:microsoft.com/office/officeart/2005/8/layout/chevron2"/>
    <dgm:cxn modelId="{89819BE1-0C2B-44D3-8F13-6B5170D87650}" type="presOf" srcId="{7507FB8F-A34C-48D3-9A83-FF006670E538}" destId="{426BDBE2-AFB6-431F-83A4-DEC1E62CEA8C}" srcOrd="0" destOrd="1" presId="urn:microsoft.com/office/officeart/2005/8/layout/chevron2"/>
    <dgm:cxn modelId="{845E5883-FC0E-43EF-A098-B71E8DB4DE37}" srcId="{43E5D308-75B0-40F0-9BF1-69F08EE0B468}" destId="{FE3503C4-6DFA-45D9-8B40-8F31548BB7E7}" srcOrd="0" destOrd="0" parTransId="{DE9A4FF1-805A-44AA-8E80-65ABFB10543F}" sibTransId="{6DAA6944-CB4F-4A0F-9D4E-45E35EB880A6}"/>
    <dgm:cxn modelId="{8FFC6113-03F8-4136-BF4D-CDEF1F769054}" srcId="{43E5D308-75B0-40F0-9BF1-69F08EE0B468}" destId="{7507FB8F-A34C-48D3-9A83-FF006670E538}" srcOrd="1" destOrd="0" parTransId="{28AA824F-172B-4CC5-BACE-B6860A080908}" sibTransId="{1C427C9A-31DD-46AC-8D86-1C51B223E615}"/>
    <dgm:cxn modelId="{464E6258-4EA0-425A-9F31-97C0EC66EBF4}" type="presOf" srcId="{B902B8D7-5BA8-46F1-8AA8-A56AB773A77D}" destId="{FD627256-0B33-4A6F-9141-DAB764A0437B}" srcOrd="0" destOrd="0" presId="urn:microsoft.com/office/officeart/2005/8/layout/chevron2"/>
    <dgm:cxn modelId="{B75D0863-6C75-4F45-B4E6-12C5283F5B2E}" srcId="{F3E3E729-8E06-4FCF-A14C-4CA2523AAA82}" destId="{998CCCB7-3068-425B-93AE-9C3225BBF4C7}" srcOrd="0" destOrd="0" parTransId="{1A50D775-B59B-4421-8148-2A823457B8B7}" sibTransId="{5AEE995C-C1B2-45EF-85E0-F4BBE6A73836}"/>
    <dgm:cxn modelId="{BD704F13-4FF4-43EB-AA4C-E39AC939082A}" type="presOf" srcId="{43E5D308-75B0-40F0-9BF1-69F08EE0B468}" destId="{A2572D25-344B-47CD-A800-A40FF8CAC93E}" srcOrd="0" destOrd="0" presId="urn:microsoft.com/office/officeart/2005/8/layout/chevron2"/>
    <dgm:cxn modelId="{B9573897-B10B-44A7-97AC-3E8438EBCC7B}" srcId="{9A9F6C9F-6617-4E85-A07C-0BF43290A92F}" destId="{B902B8D7-5BA8-46F1-8AA8-A56AB773A77D}" srcOrd="0" destOrd="0" parTransId="{6E9C4881-8AAA-4715-8E20-9FE83537F352}" sibTransId="{7B969DDF-BDAC-42D6-A77B-FD096A5B0B4D}"/>
    <dgm:cxn modelId="{770DD3FC-699C-4B4F-83EA-0E10755B618D}" srcId="{3162C160-6804-444E-9FAD-C4C48F72BCB6}" destId="{F3E3E729-8E06-4FCF-A14C-4CA2523AAA82}" srcOrd="0" destOrd="0" parTransId="{1AEDBA2E-A010-414B-A07C-3ECE6EEF6C61}" sibTransId="{40D91D85-589A-4684-A0C4-324E3B03AA96}"/>
    <dgm:cxn modelId="{EEAF12BF-C6E4-4469-946E-69E2889C71CE}" srcId="{7EB46AB2-EE9D-4EA7-910B-83CF4A41795F}" destId="{971D83F9-C4FA-401C-80C9-DE720AEA0DF2}" srcOrd="0" destOrd="0" parTransId="{81D45263-D277-4515-AAC8-A06627FFB8B8}" sibTransId="{F2B81474-24AE-401F-8ECA-505D21C3EA67}"/>
    <dgm:cxn modelId="{BE743AE4-6BC1-4E1C-BC2D-439ECD61AAD1}" srcId="{3162C160-6804-444E-9FAD-C4C48F72BCB6}" destId="{43E5D308-75B0-40F0-9BF1-69F08EE0B468}" srcOrd="3" destOrd="0" parTransId="{641FD930-11E1-4E88-BEA0-286A897CF9E4}" sibTransId="{B3F258C5-2D19-4052-826C-B443E2645B70}"/>
    <dgm:cxn modelId="{0A488BDD-A24E-48C0-A6FA-F8FBE75F9965}" type="presOf" srcId="{998CCCB7-3068-425B-93AE-9C3225BBF4C7}" destId="{9458DE96-12F6-4411-BB2F-40B75E7A9C15}" srcOrd="0" destOrd="0" presId="urn:microsoft.com/office/officeart/2005/8/layout/chevron2"/>
    <dgm:cxn modelId="{1FF4F406-F3BA-4EA5-9246-9FA3E406EE1A}" srcId="{3162C160-6804-444E-9FAD-C4C48F72BCB6}" destId="{7EB46AB2-EE9D-4EA7-910B-83CF4A41795F}" srcOrd="2" destOrd="0" parTransId="{1F01519E-BE3F-4F4D-98B9-DD1AC6280FF8}" sibTransId="{A9214F15-7577-4BE6-AF01-2FCB7A9E9A72}"/>
    <dgm:cxn modelId="{91E18D81-CC78-44DB-A6D4-0EC5B90A9925}" srcId="{3162C160-6804-444E-9FAD-C4C48F72BCB6}" destId="{9A9F6C9F-6617-4E85-A07C-0BF43290A92F}" srcOrd="1" destOrd="0" parTransId="{A1D5210D-E75F-4787-B367-747D3364553F}" sibTransId="{9B14F673-2857-4997-A672-F1AC04172078}"/>
    <dgm:cxn modelId="{B37D1837-744B-4541-B958-9E4BBF3AC42B}" srcId="{F3E3E729-8E06-4FCF-A14C-4CA2523AAA82}" destId="{C55BD305-30B9-4C01-B147-03B623207B58}" srcOrd="1" destOrd="0" parTransId="{EDFF6DE7-5DAE-446A-A8D5-9C372842A2AE}" sibTransId="{FF843083-265F-4A35-BB36-B5F8D1C40236}"/>
    <dgm:cxn modelId="{4DE3DB74-A554-49AE-A722-455236978F68}" type="presOf" srcId="{8B5472EF-F96F-47D3-9CEB-ED58C172A354}" destId="{FD627256-0B33-4A6F-9141-DAB764A0437B}" srcOrd="0" destOrd="1" presId="urn:microsoft.com/office/officeart/2005/8/layout/chevron2"/>
    <dgm:cxn modelId="{CA73B300-34A5-43A9-92DA-BEF2AE7D37E0}" srcId="{9A9F6C9F-6617-4E85-A07C-0BF43290A92F}" destId="{8B5472EF-F96F-47D3-9CEB-ED58C172A354}" srcOrd="1" destOrd="0" parTransId="{DBDA94DC-2CDB-4EBB-9232-CD89CFC735E4}" sibTransId="{6BC8E401-FCA8-45BA-ACB8-754CD9C79BCE}"/>
    <dgm:cxn modelId="{9A88A6A6-8556-4F68-84CA-757986121BC2}" type="presParOf" srcId="{F6DC7098-998E-47F1-A0E0-93DD0B67E1F2}" destId="{4184BF9C-834B-4872-A373-535EA2D7A8A6}" srcOrd="0" destOrd="0" presId="urn:microsoft.com/office/officeart/2005/8/layout/chevron2"/>
    <dgm:cxn modelId="{520A958E-916F-4021-ADF9-F4ADB7C98940}" type="presParOf" srcId="{4184BF9C-834B-4872-A373-535EA2D7A8A6}" destId="{E397F13F-93FE-493B-817B-FF3FAD68D3C0}" srcOrd="0" destOrd="0" presId="urn:microsoft.com/office/officeart/2005/8/layout/chevron2"/>
    <dgm:cxn modelId="{2B3E0E4B-F392-465D-9FA5-233DF455EA68}" type="presParOf" srcId="{4184BF9C-834B-4872-A373-535EA2D7A8A6}" destId="{9458DE96-12F6-4411-BB2F-40B75E7A9C15}" srcOrd="1" destOrd="0" presId="urn:microsoft.com/office/officeart/2005/8/layout/chevron2"/>
    <dgm:cxn modelId="{36BDD7CF-F16D-428F-9511-6D0D750F64D9}" type="presParOf" srcId="{F6DC7098-998E-47F1-A0E0-93DD0B67E1F2}" destId="{05FAD064-3EB8-4A2E-9CBE-553B96AF1ACC}" srcOrd="1" destOrd="0" presId="urn:microsoft.com/office/officeart/2005/8/layout/chevron2"/>
    <dgm:cxn modelId="{405903D4-F2B5-40AB-95AB-93D7061531DE}" type="presParOf" srcId="{F6DC7098-998E-47F1-A0E0-93DD0B67E1F2}" destId="{F81ED3BB-092C-4050-A8B2-E35EDD6829E2}" srcOrd="2" destOrd="0" presId="urn:microsoft.com/office/officeart/2005/8/layout/chevron2"/>
    <dgm:cxn modelId="{ECEE62B0-905B-4512-81E8-C074234D5DF0}" type="presParOf" srcId="{F81ED3BB-092C-4050-A8B2-E35EDD6829E2}" destId="{71D0AE68-34DF-4652-B0ED-0BAC54420229}" srcOrd="0" destOrd="0" presId="urn:microsoft.com/office/officeart/2005/8/layout/chevron2"/>
    <dgm:cxn modelId="{09A874D2-8CA8-4C9F-A59E-89568B7A4FFF}" type="presParOf" srcId="{F81ED3BB-092C-4050-A8B2-E35EDD6829E2}" destId="{FD627256-0B33-4A6F-9141-DAB764A0437B}" srcOrd="1" destOrd="0" presId="urn:microsoft.com/office/officeart/2005/8/layout/chevron2"/>
    <dgm:cxn modelId="{B011F81C-43F7-49E4-8688-C12C27B1F751}" type="presParOf" srcId="{F6DC7098-998E-47F1-A0E0-93DD0B67E1F2}" destId="{DA57F522-CDBD-4EF2-B010-EC994373A3A2}" srcOrd="3" destOrd="0" presId="urn:microsoft.com/office/officeart/2005/8/layout/chevron2"/>
    <dgm:cxn modelId="{8150FD61-9A0B-4E23-8AB9-EFA7455DA70C}" type="presParOf" srcId="{F6DC7098-998E-47F1-A0E0-93DD0B67E1F2}" destId="{D87059F5-3F0F-47D1-AB10-8F5AA91C6DED}" srcOrd="4" destOrd="0" presId="urn:microsoft.com/office/officeart/2005/8/layout/chevron2"/>
    <dgm:cxn modelId="{BA2B11B0-5BAB-412D-80F0-EC1A09C7BE3F}" type="presParOf" srcId="{D87059F5-3F0F-47D1-AB10-8F5AA91C6DED}" destId="{930004B9-3C12-4C4F-91CB-BD0256B0DEBA}" srcOrd="0" destOrd="0" presId="urn:microsoft.com/office/officeart/2005/8/layout/chevron2"/>
    <dgm:cxn modelId="{1A815137-DEBB-462C-8054-837C66638BAB}" type="presParOf" srcId="{D87059F5-3F0F-47D1-AB10-8F5AA91C6DED}" destId="{6E4FFFC6-794D-4BE4-B73A-B1C90C4FBE08}" srcOrd="1" destOrd="0" presId="urn:microsoft.com/office/officeart/2005/8/layout/chevron2"/>
    <dgm:cxn modelId="{FBD6F0E7-1E2A-4E5D-8B60-C4774B359FAC}" type="presParOf" srcId="{F6DC7098-998E-47F1-A0E0-93DD0B67E1F2}" destId="{42C22261-F17F-4D9C-844B-6D0310C1C96B}" srcOrd="5" destOrd="0" presId="urn:microsoft.com/office/officeart/2005/8/layout/chevron2"/>
    <dgm:cxn modelId="{2F7ACA70-D010-470F-87FE-629CFF578D5D}" type="presParOf" srcId="{F6DC7098-998E-47F1-A0E0-93DD0B67E1F2}" destId="{A2BA0467-0F89-49DA-BBED-50F4F15F7B8B}" srcOrd="6" destOrd="0" presId="urn:microsoft.com/office/officeart/2005/8/layout/chevron2"/>
    <dgm:cxn modelId="{67ADBD19-FC25-45A3-A09A-670AF0E3C221}" type="presParOf" srcId="{A2BA0467-0F89-49DA-BBED-50F4F15F7B8B}" destId="{A2572D25-344B-47CD-A800-A40FF8CAC93E}" srcOrd="0" destOrd="0" presId="urn:microsoft.com/office/officeart/2005/8/layout/chevron2"/>
    <dgm:cxn modelId="{24BD50F5-80F0-45FE-9CE9-74DB4D1402AE}" type="presParOf" srcId="{A2BA0467-0F89-49DA-BBED-50F4F15F7B8B}" destId="{426BDBE2-AFB6-431F-83A4-DEC1E62CEA8C}"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4A6C6A-E868-41FC-AFDB-1A174B553FB0}" type="datetimeFigureOut">
              <a:rPr lang="ru-RU" smtClean="0"/>
              <a:pPr/>
              <a:t>05.03.2012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D5D011-E0C0-4C98-B738-570A078156C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4D5D011-E0C0-4C98-B738-570A078156C3}" type="slidenum">
              <a:rPr lang="ru-RU" smtClean="0"/>
              <a:pPr/>
              <a:t>16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4D5D011-E0C0-4C98-B738-570A078156C3}"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85A354C-28FD-4026-9D7A-D4FC457FDEBC}" type="datetimeFigureOut">
              <a:rPr lang="ru-RU"/>
              <a:pPr>
                <a:defRPr/>
              </a:pPr>
              <a:t>05.03.2012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B333D91-BFFB-4893-8E6B-CA05549B093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0F15AE6-0902-4EC8-86B6-E416B8A8A3D0}" type="datetimeFigureOut">
              <a:rPr lang="ru-RU"/>
              <a:pPr>
                <a:defRPr/>
              </a:pPr>
              <a:t>05.03.2012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CE2424A-4BA9-4FA7-8E50-69D9D3CAA7D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4EAE0CF-8781-4389-A278-F2DE0E6230A4}" type="datetimeFigureOut">
              <a:rPr lang="ru-RU"/>
              <a:pPr>
                <a:defRPr/>
              </a:pPr>
              <a:t>05.03.2012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60DA5BE-BCEF-4F82-8DE0-767005D7ECD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9035752-41C0-4A3C-B7DF-A63F8D8D0F55}" type="datetimeFigureOut">
              <a:rPr lang="ru-RU"/>
              <a:pPr>
                <a:defRPr/>
              </a:pPr>
              <a:t>05.03.2012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24FD9ED-F3C4-4702-844E-52DDC06E121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9586D85-D540-4C3B-8F6C-02DFD10A0E80}" type="datetimeFigureOut">
              <a:rPr lang="ru-RU"/>
              <a:pPr>
                <a:defRPr/>
              </a:pPr>
              <a:t>05.03.2012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F8E705E-22D8-4757-A0AF-C26C8164C77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38E6607-B9D9-44A1-82E6-DDCB6CBFB94D}" type="datetimeFigureOut">
              <a:rPr lang="ru-RU"/>
              <a:pPr>
                <a:defRPr/>
              </a:pPr>
              <a:t>05.03.2012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4C4811C-7D1C-46DC-A561-7669D2DDE06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07A971B-441E-4AE1-B598-B40FC5B1B3C8}" type="datetimeFigureOut">
              <a:rPr lang="ru-RU"/>
              <a:pPr>
                <a:defRPr/>
              </a:pPr>
              <a:t>05.03.2012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0DB272D-D371-4479-B56B-AB1E16162FF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B47F450-2748-4077-A6D9-898F3ABA8655}" type="datetimeFigureOut">
              <a:rPr lang="ru-RU"/>
              <a:pPr>
                <a:defRPr/>
              </a:pPr>
              <a:t>05.03.2012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4C5842F-4189-4564-9364-5E7DBA2F7F9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2532DF8-EB1F-48EE-A370-3650FAF8986D}" type="datetimeFigureOut">
              <a:rPr lang="ru-RU"/>
              <a:pPr>
                <a:defRPr/>
              </a:pPr>
              <a:t>05.03.2012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DBBCF47-9308-4574-A1A3-D41504758A7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A4FFA21-44C3-43C6-92E3-993CC6720A5D}" type="datetimeFigureOut">
              <a:rPr lang="ru-RU"/>
              <a:pPr>
                <a:defRPr/>
              </a:pPr>
              <a:t>05.03.2012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F5770FB-04C9-4501-8D87-B277994206C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78A8E53-6D19-4E05-AF33-8966710A8523}" type="datetimeFigureOut">
              <a:rPr lang="ru-RU"/>
              <a:pPr>
                <a:defRPr/>
              </a:pPr>
              <a:t>05.03.2012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27E7A26-6A25-43E4-96FA-6367B12033F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Рисунок 6" descr="физика.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D1CEC0A-5C67-43DC-BF05-462E26884097}" type="datetimeFigureOut">
              <a:rPr lang="ru-RU"/>
              <a:pPr>
                <a:defRPr/>
              </a:pPr>
              <a:t>05.03.2012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461ECAF-066A-4F61-8931-A8E44A596D8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uk.wikipedia.org/w/index.php?title=%D0%91%D0%B5%D0%B7%D0%B4%D0%B8%D0%BC%D0%BD%D0%B8%D0%B9_%D0%BF%D0%BE%D1%80%D0%BE%D1%85&amp;action=edit&amp;redlink=1" TargetMode="External"/><Relationship Id="rId13" Type="http://schemas.openxmlformats.org/officeDocument/2006/relationships/image" Target="../media/image27.jpeg"/><Relationship Id="rId3" Type="http://schemas.openxmlformats.org/officeDocument/2006/relationships/hyperlink" Target="http://uk.wikipedia.org/wiki/%D0%9D%D0%B0%D1%83%D0%BA%D0%BE%D0%B2%D0%B5_%D1%82%D0%BE%D0%B2%D0%B0%D1%80%D0%B8%D1%81%D1%82%D0%B2%D0%BE" TargetMode="External"/><Relationship Id="rId7" Type="http://schemas.openxmlformats.org/officeDocument/2006/relationships/hyperlink" Target="http://uk.wikipedia.org/wiki/%D0%95%D0%BD%D1%86%D0%B8%D0%BA%D0%BB%D0%BE%D0%BF%D0%B5%D0%B4%D0%B8%D1%87%D0%BD%D0%B8%D0%B9_%D1%81%D0%BB%D0%BE%D0%B2%D0%BD%D0%B8%D0%BA_%D0%91%D1%80%D0%BE%D0%BA%D0%B3%D0%B0%D1%83%D0%B7%D0%B0_%D1%96_%D0%84%D1%84%D1%80%D0%BE%D0%BD%D0%B0" TargetMode="External"/><Relationship Id="rId12" Type="http://schemas.openxmlformats.org/officeDocument/2006/relationships/hyperlink" Target="http://uk.wikipedia.org/wiki/%D0%97%D0%B0%D0%BF%D0%B0%D0%BB%D0%B5%D0%BD%D0%BD%D1%8F_%D0%BB%D0%B5%D0%B3%D0%B5%D0%BD%D1%8C" TargetMode="External"/><Relationship Id="rId2" Type="http://schemas.openxmlformats.org/officeDocument/2006/relationships/hyperlink" Target="http://uk.wikipedia.org/wiki/%D0%90%D0%BA%D0%B0%D0%B4%D0%B5%D0%BC%D1%96%D1%8F_%D0%BD%D0%B0%D1%83%D0%BA" TargetMode="External"/><Relationship Id="rId1" Type="http://schemas.openxmlformats.org/officeDocument/2006/relationships/slideLayout" Target="../slideLayouts/slideLayout4.xml"/><Relationship Id="rId6" Type="http://schemas.openxmlformats.org/officeDocument/2006/relationships/hyperlink" Target="http://uk.wikipedia.org/wiki/1890" TargetMode="External"/><Relationship Id="rId11" Type="http://schemas.openxmlformats.org/officeDocument/2006/relationships/hyperlink" Target="http://uk.wikipedia.org/wiki/%D0%A1%D0%B0%D0%BD%D0%BA%D1%82-%D0%9F%D0%B5%D1%82%D0%B5%D1%80%D0%B1%D1%83%D1%80%D0%B3" TargetMode="External"/><Relationship Id="rId5" Type="http://schemas.openxmlformats.org/officeDocument/2006/relationships/hyperlink" Target="http://uk.wikipedia.org/wiki/1880" TargetMode="External"/><Relationship Id="rId10" Type="http://schemas.openxmlformats.org/officeDocument/2006/relationships/hyperlink" Target="http://uk.wikipedia.org/wiki/1907" TargetMode="External"/><Relationship Id="rId4" Type="http://schemas.openxmlformats.org/officeDocument/2006/relationships/hyperlink" Target="http://uk.wikipedia.org/wiki/%D0%A0%D0%BE%D1%81%D1%96%D0%B9%D1%81%D1%8C%D0%BA%D0%B0_%D0%B0%D0%BA%D0%B0%D0%B4%D0%B5%D0%BC%D1%96%D1%8F_%D0%BD%D0%B0%D1%83%D0%BA" TargetMode="External"/><Relationship Id="rId9" Type="http://schemas.openxmlformats.org/officeDocument/2006/relationships/hyperlink" Target="http://uk.wikipedia.org/wiki/1893" TargetMode="External"/><Relationship Id="rId1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571472" y="214290"/>
            <a:ext cx="7772400" cy="1928826"/>
          </a:xfrm>
        </p:spPr>
        <p:txBody>
          <a:bodyPr/>
          <a:lstStyle/>
          <a:p>
            <a:pPr fontAlgn="auto">
              <a:spcAft>
                <a:spcPts val="0"/>
              </a:spcAft>
              <a:defRPr/>
            </a:pPr>
            <a:r>
              <a:rPr lang="uk-UA" sz="3600" b="1" dirty="0" smtClean="0">
                <a:solidFill>
                  <a:schemeClr val="tx2">
                    <a:lumMod val="75000"/>
                  </a:schemeClr>
                </a:solidFill>
              </a:rPr>
              <a:t>  Презентація на тему </a:t>
            </a:r>
            <a:r>
              <a:rPr lang="uk-UA" sz="2400" dirty="0" smtClean="0">
                <a:solidFill>
                  <a:srgbClr val="0070C0"/>
                </a:solidFill>
              </a:rPr>
              <a:t/>
            </a:r>
            <a:br>
              <a:rPr lang="uk-UA" sz="2400" dirty="0" smtClean="0">
                <a:solidFill>
                  <a:srgbClr val="0070C0"/>
                </a:solidFill>
              </a:rPr>
            </a:br>
            <a:r>
              <a:rPr lang="uk-UA" sz="4000" b="1" i="1" dirty="0" smtClean="0">
                <a:solidFill>
                  <a:schemeClr val="tx2">
                    <a:lumMod val="75000"/>
                  </a:schemeClr>
                </a:solidFill>
                <a:effectLst>
                  <a:outerShdw blurRad="38100" dist="38100" dir="2700000" algn="tl">
                    <a:srgbClr val="000000">
                      <a:alpha val="43137"/>
                    </a:srgbClr>
                  </a:outerShdw>
                </a:effectLst>
                <a:latin typeface="Comic Sans MS" pitchFamily="66" charset="0"/>
              </a:rPr>
              <a:t>“ </a:t>
            </a:r>
            <a:r>
              <a:rPr lang="uk-UA" sz="4000" b="1" dirty="0" smtClean="0">
                <a:ln w="17780" cmpd="sng">
                  <a:solidFill>
                    <a:srgbClr val="FFFFFF"/>
                  </a:solidFill>
                  <a:prstDash val="solid"/>
                  <a:miter lim="800000"/>
                </a:ln>
                <a:solidFill>
                  <a:srgbClr val="8439BD"/>
                </a:solidFill>
                <a:effectLst>
                  <a:outerShdw blurRad="50800" algn="tl" rotWithShape="0">
                    <a:srgbClr val="000000"/>
                  </a:outerShdw>
                </a:effectLst>
                <a:latin typeface="Comic Sans MS" pitchFamily="66" charset="0"/>
              </a:rPr>
              <a:t>Періодична система хімічних елементів</a:t>
            </a:r>
            <a:r>
              <a:rPr lang="uk-UA" sz="4000" b="1" dirty="0" smtClean="0">
                <a:solidFill>
                  <a:srgbClr val="7E2696"/>
                </a:solidFill>
                <a:effectLst>
                  <a:outerShdw blurRad="38100" dist="38100" dir="2700000" algn="tl">
                    <a:srgbClr val="000000">
                      <a:alpha val="43137"/>
                    </a:srgbClr>
                  </a:outerShdw>
                </a:effectLst>
                <a:latin typeface="Comic Sans MS" pitchFamily="66" charset="0"/>
              </a:rPr>
              <a:t> </a:t>
            </a:r>
            <a:r>
              <a:rPr lang="uk-UA" sz="3200" b="1" dirty="0" smtClean="0">
                <a:solidFill>
                  <a:schemeClr val="tx2">
                    <a:lumMod val="75000"/>
                  </a:schemeClr>
                </a:solidFill>
                <a:effectLst>
                  <a:outerShdw blurRad="38100" dist="38100" dir="2700000" algn="tl">
                    <a:srgbClr val="000000">
                      <a:alpha val="43137"/>
                    </a:srgbClr>
                  </a:outerShdw>
                </a:effectLst>
                <a:latin typeface="Comic Sans MS" pitchFamily="66" charset="0"/>
              </a:rPr>
              <a:t>"</a:t>
            </a:r>
            <a:r>
              <a:rPr lang="ru-RU" sz="1600" b="1" dirty="0" smtClean="0">
                <a:latin typeface="Comic Sans MS" pitchFamily="66" charset="0"/>
              </a:rPr>
              <a:t/>
            </a:r>
            <a:br>
              <a:rPr lang="ru-RU" sz="1600" b="1" dirty="0" smtClean="0">
                <a:latin typeface="Comic Sans MS" pitchFamily="66" charset="0"/>
              </a:rPr>
            </a:br>
            <a:endParaRPr lang="ru-RU" sz="1600" b="1" dirty="0" smtClean="0">
              <a:latin typeface="Comic Sans MS" pitchFamily="66" charset="0"/>
            </a:endParaRPr>
          </a:p>
        </p:txBody>
      </p:sp>
      <p:sp>
        <p:nvSpPr>
          <p:cNvPr id="3" name="Подзаголовок 2"/>
          <p:cNvSpPr>
            <a:spLocks noGrp="1"/>
          </p:cNvSpPr>
          <p:nvPr>
            <p:ph type="subTitle" idx="1"/>
          </p:nvPr>
        </p:nvSpPr>
        <p:spPr>
          <a:xfrm>
            <a:off x="285720" y="2428868"/>
            <a:ext cx="4929222" cy="3857676"/>
          </a:xfrm>
        </p:spPr>
        <p:txBody>
          <a:bodyPr rtlCol="0">
            <a:normAutofit/>
          </a:bodyPr>
          <a:lstStyle/>
          <a:p>
            <a:pPr marL="514350" indent="-514350" algn="l">
              <a:buClr>
                <a:srgbClr val="000000"/>
              </a:buClr>
              <a:buSzPct val="100000"/>
              <a:buFont typeface="Wingdings" pitchFamily="2" charset="2"/>
              <a:buChar char="Ø"/>
            </a:pPr>
            <a:r>
              <a:rPr lang="uk-UA" sz="2800" b="1" i="1" dirty="0" smtClean="0">
                <a:solidFill>
                  <a:srgbClr val="002060"/>
                </a:solidFill>
                <a:effectLst>
                  <a:outerShdw blurRad="38100" dist="38100" dir="2700000" algn="tl">
                    <a:srgbClr val="000000">
                      <a:alpha val="43137"/>
                    </a:srgbClr>
                  </a:outerShdw>
                </a:effectLst>
                <a:latin typeface="+mj-lt"/>
              </a:rPr>
              <a:t>Спроби класифікацій хімічних елементів</a:t>
            </a:r>
            <a:endParaRPr lang="ru-RU" sz="2800" b="1" i="1" dirty="0" smtClean="0">
              <a:solidFill>
                <a:srgbClr val="002060"/>
              </a:solidFill>
              <a:effectLst>
                <a:outerShdw blurRad="38100" dist="38100" dir="2700000" algn="tl">
                  <a:srgbClr val="000000">
                    <a:alpha val="43137"/>
                  </a:srgbClr>
                </a:outerShdw>
              </a:effectLst>
              <a:latin typeface="+mj-lt"/>
            </a:endParaRPr>
          </a:p>
          <a:p>
            <a:pPr marL="514350" indent="-514350" algn="l">
              <a:buClr>
                <a:srgbClr val="000000"/>
              </a:buClr>
              <a:buSzPct val="100000"/>
              <a:buFont typeface="Wingdings" pitchFamily="2" charset="2"/>
              <a:buChar char="Ø"/>
            </a:pPr>
            <a:r>
              <a:rPr lang="uk-UA" sz="2800" b="1" i="1" dirty="0" smtClean="0">
                <a:solidFill>
                  <a:srgbClr val="002060"/>
                </a:solidFill>
                <a:effectLst>
                  <a:outerShdw blurRad="38100" dist="38100" dir="2700000" algn="tl">
                    <a:srgbClr val="000000">
                      <a:alpha val="43137"/>
                    </a:srgbClr>
                  </a:outerShdw>
                </a:effectLst>
                <a:latin typeface="+mj-lt"/>
              </a:rPr>
              <a:t>Історія відкриття періодичного закону,</a:t>
            </a:r>
            <a:r>
              <a:rPr lang="ru-RU" sz="2800" b="1" i="1" dirty="0" smtClean="0">
                <a:solidFill>
                  <a:srgbClr val="002060"/>
                </a:solidFill>
                <a:effectLst>
                  <a:outerShdw blurRad="38100" dist="38100" dir="2700000" algn="tl">
                    <a:srgbClr val="000000">
                      <a:alpha val="43137"/>
                    </a:srgbClr>
                  </a:outerShdw>
                </a:effectLst>
                <a:latin typeface="+mj-lt"/>
              </a:rPr>
              <a:t> </a:t>
            </a:r>
            <a:r>
              <a:rPr lang="uk-UA" sz="2800" b="1" i="1" dirty="0" smtClean="0">
                <a:solidFill>
                  <a:srgbClr val="002060"/>
                </a:solidFill>
                <a:effectLst>
                  <a:outerShdw blurRad="38100" dist="38100" dir="2700000" algn="tl">
                    <a:srgbClr val="000000">
                      <a:alpha val="43137"/>
                    </a:srgbClr>
                  </a:outerShdw>
                </a:effectLst>
                <a:latin typeface="+mj-lt"/>
              </a:rPr>
              <a:t>«укріплювачі» системи Д. І. Менделєєва</a:t>
            </a:r>
          </a:p>
          <a:p>
            <a:pPr marL="514350" indent="-514350" algn="l">
              <a:buClr>
                <a:srgbClr val="000000"/>
              </a:buClr>
              <a:buSzPct val="100000"/>
              <a:buFont typeface="Wingdings" pitchFamily="2" charset="2"/>
              <a:buChar char="Ø"/>
            </a:pPr>
            <a:r>
              <a:rPr lang="uk-UA" sz="2800" b="1" i="1" dirty="0" smtClean="0">
                <a:solidFill>
                  <a:srgbClr val="002060"/>
                </a:solidFill>
                <a:effectLst>
                  <a:outerShdw blurRad="38100" dist="38100" dir="2700000" algn="tl">
                    <a:srgbClr val="000000">
                      <a:alpha val="43137"/>
                    </a:srgbClr>
                  </a:outerShdw>
                </a:effectLst>
                <a:latin typeface="+mj-lt"/>
              </a:rPr>
              <a:t>Біографія </a:t>
            </a:r>
            <a:r>
              <a:rPr lang="ru-RU" sz="2800" b="1" i="1" dirty="0" err="1" smtClean="0">
                <a:solidFill>
                  <a:srgbClr val="002060"/>
                </a:solidFill>
                <a:effectLst>
                  <a:outerShdw blurRad="38100" dist="38100" dir="2700000" algn="tl">
                    <a:srgbClr val="000000">
                      <a:alpha val="43137"/>
                    </a:srgbClr>
                  </a:outerShdw>
                </a:effectLst>
                <a:latin typeface="+mj-lt"/>
              </a:rPr>
              <a:t>Д.И.Менделєєва</a:t>
            </a:r>
            <a:endParaRPr lang="ru-RU" sz="2800" b="1" i="1" dirty="0" smtClean="0">
              <a:solidFill>
                <a:srgbClr val="002060"/>
              </a:solidFill>
              <a:effectLst>
                <a:outerShdw blurRad="38100" dist="38100" dir="2700000" algn="tl">
                  <a:srgbClr val="000000">
                    <a:alpha val="43137"/>
                  </a:srgbClr>
                </a:outerShdw>
              </a:effectLst>
              <a:latin typeface="+mj-lt"/>
            </a:endParaRPr>
          </a:p>
        </p:txBody>
      </p:sp>
      <p:sp>
        <p:nvSpPr>
          <p:cNvPr id="4" name="TextBox 3"/>
          <p:cNvSpPr txBox="1"/>
          <p:nvPr/>
        </p:nvSpPr>
        <p:spPr>
          <a:xfrm>
            <a:off x="1643042" y="6000768"/>
            <a:ext cx="4357718"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b="1" i="1" u="sng" spc="50" dirty="0" smtClean="0">
                <a:ln w="11430"/>
                <a:solidFill>
                  <a:srgbClr val="8439BD"/>
                </a:solidFill>
                <a:effectLst>
                  <a:outerShdw blurRad="76200" dist="50800" dir="5400000" algn="tl" rotWithShape="0">
                    <a:srgbClr val="000000">
                      <a:alpha val="65000"/>
                    </a:srgbClr>
                  </a:outerShdw>
                </a:effectLst>
              </a:rPr>
              <a:t>Підготувала учениця 8 – </a:t>
            </a:r>
            <a:r>
              <a:rPr lang="uk-UA" b="1" i="1" u="sng" spc="50" dirty="0" err="1" smtClean="0">
                <a:ln w="11430"/>
                <a:solidFill>
                  <a:srgbClr val="8439BD"/>
                </a:solidFill>
                <a:effectLst>
                  <a:outerShdw blurRad="76200" dist="50800" dir="5400000" algn="tl" rotWithShape="0">
                    <a:srgbClr val="000000">
                      <a:alpha val="65000"/>
                    </a:srgbClr>
                  </a:outerShdw>
                </a:effectLst>
              </a:rPr>
              <a:t>го</a:t>
            </a:r>
            <a:r>
              <a:rPr lang="uk-UA" b="1" i="1" u="sng" spc="50" dirty="0" smtClean="0">
                <a:ln w="11430"/>
                <a:solidFill>
                  <a:srgbClr val="8439BD"/>
                </a:solidFill>
                <a:effectLst>
                  <a:outerShdw blurRad="76200" dist="50800" dir="5400000" algn="tl" rotWithShape="0">
                    <a:srgbClr val="000000">
                      <a:alpha val="65000"/>
                    </a:srgbClr>
                  </a:outerShdw>
                </a:effectLst>
              </a:rPr>
              <a:t> класу</a:t>
            </a:r>
          </a:p>
          <a:p>
            <a:r>
              <a:rPr lang="uk-UA" b="1" i="1" u="sng" spc="50" dirty="0" smtClean="0">
                <a:ln w="11430"/>
                <a:solidFill>
                  <a:srgbClr val="8439BD"/>
                </a:solidFill>
                <a:effectLst>
                  <a:outerShdw blurRad="76200" dist="50800" dir="5400000" algn="tl" rotWithShape="0">
                    <a:srgbClr val="000000">
                      <a:alpha val="65000"/>
                    </a:srgbClr>
                  </a:outerShdw>
                </a:effectLst>
              </a:rPr>
              <a:t>Петриченко Юлія  </a:t>
            </a:r>
            <a:endParaRPr lang="uk-UA" b="1" i="1" u="sng" spc="50" dirty="0">
              <a:ln w="11430"/>
              <a:solidFill>
                <a:srgbClr val="8439BD"/>
              </a:solidFill>
              <a:effectLst>
                <a:outerShdw blurRad="76200" dist="50800" dir="5400000" algn="tl" rotWithShape="0">
                  <a:srgbClr val="000000">
                    <a:alpha val="65000"/>
                  </a:srgbClr>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2" end="2"/>
                                            </p:txEl>
                                          </p:spTgt>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8929718" cy="1714512"/>
          </a:xfrm>
        </p:spPr>
        <p:txBody>
          <a:bodyPr/>
          <a:lstStyle/>
          <a:p>
            <a:r>
              <a:rPr lang="uk-UA" sz="2000" b="1" u="sng" dirty="0" smtClean="0">
                <a:ln w="12700">
                  <a:solidFill>
                    <a:schemeClr val="tx2">
                      <a:satMod val="155000"/>
                    </a:schemeClr>
                  </a:solidFill>
                  <a:prstDash val="solid"/>
                </a:ln>
                <a:solidFill>
                  <a:srgbClr val="8439BD"/>
                </a:solidFill>
                <a:latin typeface="Comic Sans MS" pitchFamily="66" charset="0"/>
              </a:rPr>
              <a:t>Періодична система хімічних елементів </a:t>
            </a:r>
            <a:r>
              <a:rPr lang="uk-UA" sz="2000" b="1" dirty="0" smtClean="0">
                <a:ln w="12700">
                  <a:solidFill>
                    <a:schemeClr val="tx2">
                      <a:satMod val="155000"/>
                    </a:schemeClr>
                  </a:solidFill>
                  <a:prstDash val="solid"/>
                </a:ln>
                <a:solidFill>
                  <a:schemeClr val="bg1"/>
                </a:solidFill>
                <a:latin typeface="Comic Sans MS" pitchFamily="66" charset="0"/>
              </a:rPr>
              <a:t>(таблиця Менделєєва) - класифікація хімічних елементів, що встановлює залежність різних властивостей елементів від заряду атомного ядра. Система є графічним виразом періодичного закону, встановленого російським хіміком</a:t>
            </a:r>
            <a:r>
              <a:rPr lang="uk-UA" sz="2000" b="1" dirty="0" smtClean="0">
                <a:ln w="12700">
                  <a:solidFill>
                    <a:schemeClr val="tx2">
                      <a:satMod val="155000"/>
                    </a:schemeClr>
                  </a:solidFill>
                  <a:prstDash val="solid"/>
                </a:ln>
                <a:solidFill>
                  <a:srgbClr val="C00000"/>
                </a:solidFill>
                <a:latin typeface="Comic Sans MS" pitchFamily="66" charset="0"/>
              </a:rPr>
              <a:t> </a:t>
            </a:r>
            <a:r>
              <a:rPr lang="uk-UA" sz="2000" b="1" u="sng" dirty="0" smtClean="0">
                <a:ln w="12700">
                  <a:solidFill>
                    <a:schemeClr val="tx2">
                      <a:satMod val="155000"/>
                    </a:schemeClr>
                  </a:solidFill>
                  <a:prstDash val="solid"/>
                </a:ln>
                <a:solidFill>
                  <a:srgbClr val="8439BD"/>
                </a:solidFill>
                <a:latin typeface="Comic Sans MS" pitchFamily="66" charset="0"/>
              </a:rPr>
              <a:t>Д. І. Менделєєвим</a:t>
            </a:r>
            <a:r>
              <a:rPr lang="uk-UA" sz="2000" b="1" dirty="0" smtClean="0">
                <a:ln w="12700">
                  <a:solidFill>
                    <a:schemeClr val="tx2">
                      <a:satMod val="155000"/>
                    </a:schemeClr>
                  </a:solidFill>
                  <a:prstDash val="solid"/>
                </a:ln>
                <a:solidFill>
                  <a:srgbClr val="8439BD"/>
                </a:solidFill>
                <a:latin typeface="Comic Sans MS" pitchFamily="66" charset="0"/>
              </a:rPr>
              <a:t> </a:t>
            </a:r>
            <a:r>
              <a:rPr lang="uk-UA" sz="2000" b="1" dirty="0" smtClean="0">
                <a:ln w="12700">
                  <a:solidFill>
                    <a:schemeClr val="tx2">
                      <a:satMod val="155000"/>
                    </a:schemeClr>
                  </a:solidFill>
                  <a:prstDash val="solid"/>
                </a:ln>
                <a:solidFill>
                  <a:schemeClr val="bg1"/>
                </a:solidFill>
                <a:latin typeface="Comic Sans MS" pitchFamily="66" charset="0"/>
              </a:rPr>
              <a:t>в</a:t>
            </a:r>
            <a:r>
              <a:rPr lang="uk-UA" sz="2000" b="1" dirty="0" smtClean="0">
                <a:ln w="12700">
                  <a:solidFill>
                    <a:schemeClr val="tx2">
                      <a:satMod val="155000"/>
                    </a:schemeClr>
                  </a:solidFill>
                  <a:prstDash val="solid"/>
                </a:ln>
                <a:solidFill>
                  <a:srgbClr val="C00000"/>
                </a:solidFill>
                <a:latin typeface="Comic Sans MS" pitchFamily="66" charset="0"/>
              </a:rPr>
              <a:t> </a:t>
            </a:r>
            <a:r>
              <a:rPr lang="uk-UA" sz="2000" b="1" u="sng" dirty="0" smtClean="0">
                <a:ln w="12700">
                  <a:solidFill>
                    <a:schemeClr val="tx2">
                      <a:satMod val="155000"/>
                    </a:schemeClr>
                  </a:solidFill>
                  <a:prstDash val="solid"/>
                </a:ln>
                <a:solidFill>
                  <a:srgbClr val="8439BD"/>
                </a:solidFill>
                <a:latin typeface="Comic Sans MS" pitchFamily="66" charset="0"/>
              </a:rPr>
              <a:t>1869</a:t>
            </a:r>
            <a:r>
              <a:rPr lang="uk-UA" sz="2000" b="1" dirty="0" smtClean="0">
                <a:ln w="12700">
                  <a:solidFill>
                    <a:schemeClr val="tx2">
                      <a:satMod val="155000"/>
                    </a:schemeClr>
                  </a:solidFill>
                  <a:prstDash val="solid"/>
                </a:ln>
                <a:solidFill>
                  <a:srgbClr val="C00000"/>
                </a:solidFill>
                <a:latin typeface="Comic Sans MS" pitchFamily="66" charset="0"/>
              </a:rPr>
              <a:t> </a:t>
            </a:r>
            <a:r>
              <a:rPr lang="uk-UA" sz="2000" b="1" dirty="0" smtClean="0">
                <a:ln w="12700">
                  <a:solidFill>
                    <a:schemeClr val="tx2">
                      <a:satMod val="155000"/>
                    </a:schemeClr>
                  </a:solidFill>
                  <a:prstDash val="solid"/>
                </a:ln>
                <a:solidFill>
                  <a:schemeClr val="bg1"/>
                </a:solidFill>
                <a:latin typeface="Comic Sans MS" pitchFamily="66" charset="0"/>
              </a:rPr>
              <a:t>році.</a:t>
            </a:r>
            <a:endParaRPr lang="ru-RU" sz="2000" b="1" dirty="0">
              <a:ln w="12700">
                <a:solidFill>
                  <a:schemeClr val="tx2">
                    <a:satMod val="155000"/>
                  </a:schemeClr>
                </a:solidFill>
                <a:prstDash val="solid"/>
              </a:ln>
              <a:solidFill>
                <a:schemeClr val="bg1"/>
              </a:solidFill>
              <a:latin typeface="Comic Sans MS" pitchFamily="66" charset="0"/>
            </a:endParaRPr>
          </a:p>
        </p:txBody>
      </p:sp>
      <p:pic>
        <p:nvPicPr>
          <p:cNvPr id="20487" name="Picture 7"/>
          <p:cNvPicPr>
            <a:picLocks noGrp="1" noChangeAspect="1" noChangeArrowheads="1"/>
          </p:cNvPicPr>
          <p:nvPr>
            <p:ph idx="1"/>
          </p:nvPr>
        </p:nvPicPr>
        <p:blipFill>
          <a:blip r:embed="rId2" cstate="print"/>
          <a:srcRect/>
          <a:stretch>
            <a:fillRect/>
          </a:stretch>
        </p:blipFill>
        <p:spPr bwMode="auto">
          <a:xfrm>
            <a:off x="1000100" y="2643182"/>
            <a:ext cx="6572296" cy="390099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20487"/>
                                        </p:tgtEl>
                                        <p:attrNameLst>
                                          <p:attrName>style.visibility</p:attrName>
                                        </p:attrNameLst>
                                      </p:cBhvr>
                                      <p:to>
                                        <p:strVal val="visible"/>
                                      </p:to>
                                    </p:set>
                                    <p:anim calcmode="lin" valueType="num">
                                      <p:cBhvr>
                                        <p:cTn id="11" dur="1000" fill="hold"/>
                                        <p:tgtEl>
                                          <p:spTgt spid="20487"/>
                                        </p:tgtEl>
                                        <p:attrNameLst>
                                          <p:attrName>ppt_w</p:attrName>
                                        </p:attrNameLst>
                                      </p:cBhvr>
                                      <p:tavLst>
                                        <p:tav tm="0">
                                          <p:val>
                                            <p:strVal val="#ppt_w*0.70"/>
                                          </p:val>
                                        </p:tav>
                                        <p:tav tm="100000">
                                          <p:val>
                                            <p:strVal val="#ppt_w"/>
                                          </p:val>
                                        </p:tav>
                                      </p:tavLst>
                                    </p:anim>
                                    <p:anim calcmode="lin" valueType="num">
                                      <p:cBhvr>
                                        <p:cTn id="12" dur="1000" fill="hold"/>
                                        <p:tgtEl>
                                          <p:spTgt spid="20487"/>
                                        </p:tgtEl>
                                        <p:attrNameLst>
                                          <p:attrName>ppt_h</p:attrName>
                                        </p:attrNameLst>
                                      </p:cBhvr>
                                      <p:tavLst>
                                        <p:tav tm="0">
                                          <p:val>
                                            <p:strVal val="#ppt_h"/>
                                          </p:val>
                                        </p:tav>
                                        <p:tav tm="100000">
                                          <p:val>
                                            <p:strVal val="#ppt_h"/>
                                          </p:val>
                                        </p:tav>
                                      </p:tavLst>
                                    </p:anim>
                                    <p:animEffect transition="in" filter="fade">
                                      <p:cBhvr>
                                        <p:cTn id="13" dur="1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785950"/>
          </a:xfrm>
        </p:spPr>
        <p:style>
          <a:lnRef idx="1">
            <a:schemeClr val="accent4"/>
          </a:lnRef>
          <a:fillRef idx="2">
            <a:schemeClr val="accent4"/>
          </a:fillRef>
          <a:effectRef idx="1">
            <a:schemeClr val="accent4"/>
          </a:effectRef>
          <a:fontRef idx="minor">
            <a:schemeClr val="dk1"/>
          </a:fontRef>
        </p:style>
        <p:txBody>
          <a:bodyPr/>
          <a:lstStyle/>
          <a:p>
            <a:pPr algn="l"/>
            <a:r>
              <a:rPr lang="uk-UA" sz="2800" b="1" dirty="0" smtClean="0">
                <a:ln w="12700">
                  <a:solidFill>
                    <a:schemeClr val="tx2">
                      <a:satMod val="155000"/>
                    </a:schemeClr>
                  </a:solidFill>
                  <a:prstDash val="solid"/>
                </a:ln>
                <a:solidFill>
                  <a:srgbClr val="8439BD"/>
                </a:solidFill>
                <a:effectLst>
                  <a:outerShdw blurRad="41275" dist="20320" dir="1800000" algn="tl" rotWithShape="0">
                    <a:srgbClr val="000000">
                      <a:alpha val="40000"/>
                    </a:srgbClr>
                  </a:outerShdw>
                </a:effectLst>
                <a:latin typeface="Comic Sans MS" pitchFamily="66" charset="0"/>
              </a:rPr>
              <a:t>Періоди</a:t>
            </a:r>
            <a:r>
              <a:rPr lang="uk-UA"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 це горизонтальні ряди в таблиці Менделєєва. Періоди поділяються на малі, що складаються з одного ряду (1—3 періоди), і великі, що складаються з двох рядів (4—7 періоди). </a:t>
            </a:r>
            <a:br>
              <a:rPr lang="uk-UA"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br>
            <a:r>
              <a:rPr lang="uk-UA"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У періодах добре помітна періодичність зміни властивостей елементів, простих речовин, утворених цими елементами, та їх сполук.</a:t>
            </a:r>
            <a:r>
              <a:rPr lang="uk-UA" sz="1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У періодах із зростанням порядкового номера елементів їх металічні властивості слабшають, а неметалічні посилюються.</a:t>
            </a:r>
            <a:br>
              <a:rPr lang="uk-UA" sz="1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br>
            <a:endParaRPr lang="uk-UA"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endParaRPr>
          </a:p>
        </p:txBody>
      </p:sp>
      <p:sp>
        <p:nvSpPr>
          <p:cNvPr id="4" name="Прямоугольник 3"/>
          <p:cNvSpPr/>
          <p:nvPr/>
        </p:nvSpPr>
        <p:spPr>
          <a:xfrm>
            <a:off x="428596" y="3929066"/>
            <a:ext cx="8215370"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uk-UA" sz="2800" b="1" dirty="0" smtClean="0">
                <a:ln w="12700">
                  <a:solidFill>
                    <a:schemeClr val="tx2">
                      <a:satMod val="155000"/>
                    </a:schemeClr>
                  </a:solidFill>
                  <a:prstDash val="solid"/>
                </a:ln>
                <a:solidFill>
                  <a:srgbClr val="8439BD"/>
                </a:solidFill>
                <a:effectLst>
                  <a:outerShdw blurRad="41275" dist="20320" dir="1800000" algn="tl" rotWithShape="0">
                    <a:srgbClr val="000000">
                      <a:alpha val="40000"/>
                    </a:srgbClr>
                  </a:outerShdw>
                </a:effectLst>
                <a:latin typeface="Comic Sans MS" pitchFamily="66" charset="0"/>
              </a:rPr>
              <a:t>Група</a:t>
            </a:r>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a:t>
            </a:r>
            <a:r>
              <a:rPr lang="uk-UA"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це вертикальний стовпчик у таблиці Менделєєва, у якому розміщені подібні за властивостями хімічні елементи.</a:t>
            </a:r>
            <a:br>
              <a:rPr lang="uk-UA"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br>
            <a:r>
              <a:rPr lang="uk-UA"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У </a:t>
            </a:r>
            <a:r>
              <a:rPr lang="uk-UA" sz="1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короткоперіодному</a:t>
            </a:r>
            <a:r>
              <a:rPr lang="uk-UA"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варіанті Періо­дичної системи кожна група поділяється на підгрупи — головну (або А) і побічну (або Б). До складу головної підгрупи входять елементи великих і малих періодів, а до складу побічних підгруп — тільки великих періодів і лише метали.</a:t>
            </a:r>
            <a:br>
              <a:rPr lang="uk-UA"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br>
            <a:r>
              <a:rPr lang="uk-UA"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У групах у головних підгрупах виявляється подібність елементів (наприклад однакова вища валентність) та їхніх сполук (наприклад загальні формули вищих оксидів і водневих сполук). </a:t>
            </a:r>
            <a:br>
              <a:rPr lang="uk-UA"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br>
            <a:r>
              <a:rPr lang="uk-UA" sz="1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У групах із зростанням порядкового номера металічні властивості елементів посилюються, а неметалічні послаблюються.</a:t>
            </a:r>
            <a:endParaRPr lang="ru-RU" sz="1400" dirty="0"/>
          </a:p>
        </p:txBody>
      </p:sp>
      <p:pic>
        <p:nvPicPr>
          <p:cNvPr id="3076" name="Picture 4" descr="D:\Юлечка\av-9278.gif"/>
          <p:cNvPicPr>
            <a:picLocks noChangeAspect="1" noChangeArrowheads="1" noCrop="1"/>
          </p:cNvPicPr>
          <p:nvPr/>
        </p:nvPicPr>
        <p:blipFill>
          <a:blip r:embed="rId2"/>
          <a:srcRect/>
          <a:stretch>
            <a:fillRect/>
          </a:stretch>
        </p:blipFill>
        <p:spPr bwMode="auto">
          <a:xfrm>
            <a:off x="3500430" y="2357430"/>
            <a:ext cx="1928826" cy="1357322"/>
          </a:xfrm>
          <a:prstGeom prst="rect">
            <a:avLst/>
          </a:prstGeom>
          <a:noFill/>
        </p:spPr>
      </p:pic>
      <p:pic>
        <p:nvPicPr>
          <p:cNvPr id="3077" name="Picture 5" descr="D:\Юлечка\anim4_3_2a.gif"/>
          <p:cNvPicPr>
            <a:picLocks noChangeAspect="1" noChangeArrowheads="1" noCrop="1"/>
          </p:cNvPicPr>
          <p:nvPr/>
        </p:nvPicPr>
        <p:blipFill>
          <a:blip r:embed="rId3"/>
          <a:srcRect/>
          <a:stretch>
            <a:fillRect/>
          </a:stretch>
        </p:blipFill>
        <p:spPr bwMode="auto">
          <a:xfrm>
            <a:off x="428596" y="2285992"/>
            <a:ext cx="2071702" cy="1485910"/>
          </a:xfrm>
          <a:prstGeom prst="rect">
            <a:avLst/>
          </a:prstGeom>
          <a:noFill/>
        </p:spPr>
      </p:pic>
      <p:pic>
        <p:nvPicPr>
          <p:cNvPr id="3078" name="Picture 6" descr="D:\Юлечка\molecule.gif"/>
          <p:cNvPicPr>
            <a:picLocks noChangeAspect="1" noChangeArrowheads="1" noCrop="1"/>
          </p:cNvPicPr>
          <p:nvPr/>
        </p:nvPicPr>
        <p:blipFill>
          <a:blip r:embed="rId4"/>
          <a:srcRect/>
          <a:stretch>
            <a:fillRect/>
          </a:stretch>
        </p:blipFill>
        <p:spPr bwMode="auto">
          <a:xfrm>
            <a:off x="6572264" y="2214554"/>
            <a:ext cx="2071702" cy="1500198"/>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077"/>
                                        </p:tgtEl>
                                        <p:attrNameLst>
                                          <p:attrName>style.visibility</p:attrName>
                                        </p:attrNameLst>
                                      </p:cBhvr>
                                      <p:to>
                                        <p:strVal val="visible"/>
                                      </p:to>
                                    </p:set>
                                    <p:animEffect transition="in" filter="fade">
                                      <p:cBhvr>
                                        <p:cTn id="13" dur="1000"/>
                                        <p:tgtEl>
                                          <p:spTgt spid="3077"/>
                                        </p:tgtEl>
                                      </p:cBhvr>
                                    </p:animEffect>
                                  </p:childTnLst>
                                </p:cTn>
                              </p:par>
                              <p:par>
                                <p:cTn id="14" presetID="10" presetClass="entr" presetSubtype="0" fill="hold" nodeType="withEffect">
                                  <p:stCondLst>
                                    <p:cond delay="0"/>
                                  </p:stCondLst>
                                  <p:childTnLst>
                                    <p:set>
                                      <p:cBhvr>
                                        <p:cTn id="15" dur="1" fill="hold">
                                          <p:stCondLst>
                                            <p:cond delay="0"/>
                                          </p:stCondLst>
                                        </p:cTn>
                                        <p:tgtEl>
                                          <p:spTgt spid="3076"/>
                                        </p:tgtEl>
                                        <p:attrNameLst>
                                          <p:attrName>style.visibility</p:attrName>
                                        </p:attrNameLst>
                                      </p:cBhvr>
                                      <p:to>
                                        <p:strVal val="visible"/>
                                      </p:to>
                                    </p:set>
                                    <p:animEffect transition="in" filter="fade">
                                      <p:cBhvr>
                                        <p:cTn id="16" dur="1000"/>
                                        <p:tgtEl>
                                          <p:spTgt spid="3076"/>
                                        </p:tgtEl>
                                      </p:cBhvr>
                                    </p:animEffect>
                                  </p:childTnLst>
                                </p:cTn>
                              </p:par>
                              <p:par>
                                <p:cTn id="17" presetID="10" presetClass="entr" presetSubtype="0" fill="hold" nodeType="with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fade">
                                      <p:cBhvr>
                                        <p:cTn id="19" dur="1000"/>
                                        <p:tgtEl>
                                          <p:spTgt spid="3078"/>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85728"/>
            <a:ext cx="6858048" cy="1928826"/>
          </a:xfrm>
        </p:spPr>
        <p:txBody>
          <a:bodyPr/>
          <a:lstStyle/>
          <a:p>
            <a:r>
              <a:rPr lang="uk-UA" sz="1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Зіставляючи між собою відомі на той час хімічні елементи, Менделєєв після колосальної роботи відкрив, нарешті, ту чудову залежність, ту загальну закономірний зв'язок між окремими елементами, в якій вони постають як єдине ціле, де властивості кожного елемента є не чимось відірваним, самостійним , само собою існуючим, а періодично і правильно повторюваним явищем</a:t>
            </a:r>
            <a:r>
              <a:rPr lang="uk-UA"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a:t>
            </a:r>
            <a:endParaRPr lang="ru-RU" sz="2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pic>
        <p:nvPicPr>
          <p:cNvPr id="6" name="Содержимое 5" descr="J0076135.gif"/>
          <p:cNvPicPr>
            <a:picLocks noGrp="1" noChangeAspect="1"/>
          </p:cNvPicPr>
          <p:nvPr>
            <p:ph idx="1"/>
          </p:nvPr>
        </p:nvPicPr>
        <p:blipFill>
          <a:blip r:embed="rId2"/>
          <a:stretch>
            <a:fillRect/>
          </a:stretch>
        </p:blipFill>
        <p:spPr>
          <a:xfrm>
            <a:off x="2214546" y="2214554"/>
            <a:ext cx="4643470" cy="2765261"/>
          </a:xfrm>
        </p:spPr>
      </p:pic>
      <p:sp>
        <p:nvSpPr>
          <p:cNvPr id="7" name="TextBox 6"/>
          <p:cNvSpPr txBox="1"/>
          <p:nvPr/>
        </p:nvSpPr>
        <p:spPr>
          <a:xfrm>
            <a:off x="571472" y="5286388"/>
            <a:ext cx="8027870" cy="1200329"/>
          </a:xfrm>
          <a:prstGeom prst="rect">
            <a:avLst/>
          </a:prstGeom>
          <a:noFill/>
        </p:spPr>
        <p:txBody>
          <a:bodyPr wrap="square" rtlCol="0">
            <a:spAutoFit/>
          </a:bodyPr>
          <a:lstStyle/>
          <a:p>
            <a:r>
              <a:rPr lang="uk-UA"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Періодична система Д. І. Менделєєва стала найважливішою віхою в розвитку атомно-молекулярного вчення. </a:t>
            </a:r>
          </a:p>
          <a:p>
            <a:r>
              <a:rPr lang="uk-UA"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Завдяки їй склалося сучасне поняття про хімічний елемент, були уточнені уявлення про прості речовини і з'єднаннях.</a:t>
            </a:r>
            <a:endParaRPr lang="ru-RU"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429132"/>
            <a:ext cx="8229600" cy="2000264"/>
          </a:xfrm>
        </p:spPr>
        <p:style>
          <a:lnRef idx="1">
            <a:schemeClr val="accent5"/>
          </a:lnRef>
          <a:fillRef idx="2">
            <a:schemeClr val="accent5"/>
          </a:fillRef>
          <a:effectRef idx="1">
            <a:schemeClr val="accent5"/>
          </a:effectRef>
          <a:fontRef idx="minor">
            <a:schemeClr val="dk1"/>
          </a:fontRef>
        </p:style>
        <p:txBody>
          <a:bodyPr/>
          <a:lstStyle/>
          <a:p>
            <a:r>
              <a:rPr lang="uk-UA"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При переміщенні вздовж періоду справа ліворуч металеві властивості елементів посилюється. У зворотному напрямку зростають неметалічні.</a:t>
            </a:r>
            <a:br>
              <a:rPr lang="uk-UA"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Це пояснюється тим, що правіше знаходяться елементи, електронні оболонки яких ближче до октету. Елементи в правій частині періоду менш схильні віддавати свої електрони для утворення металевого зв'язку і взагалі в хімічних реакціях. </a:t>
            </a:r>
            <a:r>
              <a:rPr lang="ru-RU"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Слева направо в периоде также увеличивается и заряд ядра.</a:t>
            </a:r>
            <a:endParaRPr lang="ru-RU"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0" name="Picture 2"/>
          <p:cNvPicPr>
            <a:picLocks noGrp="1" noChangeAspect="1" noChangeArrowheads="1"/>
          </p:cNvPicPr>
          <p:nvPr>
            <p:ph idx="1"/>
          </p:nvPr>
        </p:nvPicPr>
        <p:blipFill>
          <a:blip r:embed="rId2"/>
          <a:srcRect/>
          <a:stretch>
            <a:fillRect/>
          </a:stretch>
        </p:blipFill>
        <p:spPr bwMode="auto">
          <a:xfrm>
            <a:off x="2285984" y="1571612"/>
            <a:ext cx="3643338" cy="27860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TextBox 4"/>
          <p:cNvSpPr txBox="1"/>
          <p:nvPr/>
        </p:nvSpPr>
        <p:spPr>
          <a:xfrm>
            <a:off x="357158" y="142852"/>
            <a:ext cx="8072494"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 сучасному варіанті системи передбачається зведення елементів у двовимірну таблицю, в якій кожна</a:t>
            </a:r>
          </a:p>
          <a:p>
            <a:pPr algn="ctr"/>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група (їх 8) визначає основні фізико-хімічні властивості, а періоди (їх 7), певною мірою подібні один одному.</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checkerboard(across)">
                                      <p:cBhvr>
                                        <p:cTn id="13" dur="1000"/>
                                        <p:tgtEl>
                                          <p:spTgt spid="2050"/>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latin typeface="Comic Sans MS" pitchFamily="66" charset="0"/>
              </a:rPr>
              <a:t>Біографія Д.І.Менделєєва</a:t>
            </a:r>
            <a:r>
              <a:rPr lang="uk-UA" sz="1800" b="1" i="1" dirty="0" smtClean="0">
                <a:solidFill>
                  <a:srgbClr val="002060"/>
                </a:solidFill>
                <a:effectLst>
                  <a:outerShdw blurRad="38100" dist="38100" dir="2700000" algn="tl">
                    <a:srgbClr val="000000">
                      <a:alpha val="43137"/>
                    </a:srgbClr>
                  </a:outerShdw>
                </a:effectLst>
              </a:rPr>
              <a:t/>
            </a:r>
            <a:br>
              <a:rPr lang="uk-UA" sz="1800" b="1" i="1" dirty="0" smtClean="0">
                <a:solidFill>
                  <a:srgbClr val="002060"/>
                </a:solidFill>
                <a:effectLst>
                  <a:outerShdw blurRad="38100" dist="38100" dir="2700000" algn="tl">
                    <a:srgbClr val="000000">
                      <a:alpha val="43137"/>
                    </a:srgbClr>
                  </a:outerShdw>
                </a:effectLst>
              </a:rPr>
            </a:br>
            <a:endParaRPr lang="uk-UA" sz="1800" dirty="0"/>
          </a:p>
        </p:txBody>
      </p:sp>
      <p:pic>
        <p:nvPicPr>
          <p:cNvPr id="4" name="Содержимое 3" descr="mendeleev.jpg"/>
          <p:cNvPicPr>
            <a:picLocks noGrp="1" noChangeAspect="1"/>
          </p:cNvPicPr>
          <p:nvPr>
            <p:ph idx="1"/>
          </p:nvPr>
        </p:nvPicPr>
        <p:blipFill>
          <a:blip r:embed="rId2"/>
          <a:stretch>
            <a:fillRect/>
          </a:stretch>
        </p:blipFill>
        <p:spPr>
          <a:xfrm>
            <a:off x="1000100" y="1643050"/>
            <a:ext cx="7032178" cy="4500594"/>
          </a:xfr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1143000"/>
          </a:xfrm>
        </p:spPr>
        <p:txBody>
          <a:bodyPr/>
          <a:lstStyle/>
          <a:p>
            <a:r>
              <a:rPr lang="uk-UA" sz="1600" b="1" dirty="0" smtClean="0">
                <a:ln w="12700">
                  <a:solidFill>
                    <a:schemeClr val="tx2">
                      <a:satMod val="155000"/>
                    </a:schemeClr>
                  </a:solidFill>
                  <a:prstDash val="solid"/>
                </a:ln>
                <a:solidFill>
                  <a:schemeClr val="bg1"/>
                </a:solidFill>
                <a:latin typeface="Comic Sans MS" pitchFamily="66" charset="0"/>
              </a:rPr>
              <a:t>Дмитро Іванович Менделєєв народився </a:t>
            </a:r>
            <a:r>
              <a:rPr lang="uk-UA" sz="1600" b="1" i="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8 лютого</a:t>
            </a:r>
            <a:r>
              <a:rPr lang="uk-UA" sz="1600" b="1" i="1" u="sng"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omic Sans MS" pitchFamily="66" charset="0"/>
              </a:rPr>
              <a:t>1834</a:t>
            </a:r>
            <a:r>
              <a:rPr lang="uk-UA"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omic Sans MS" pitchFamily="66" charset="0"/>
              </a:rPr>
              <a:t> </a:t>
            </a:r>
            <a:r>
              <a:rPr lang="uk-UA" sz="1600" b="1" dirty="0" smtClean="0">
                <a:ln w="12700">
                  <a:solidFill>
                    <a:schemeClr val="tx2">
                      <a:satMod val="155000"/>
                    </a:schemeClr>
                  </a:solidFill>
                  <a:prstDash val="solid"/>
                </a:ln>
                <a:solidFill>
                  <a:schemeClr val="bg1"/>
                </a:solidFill>
                <a:latin typeface="Comic Sans MS" pitchFamily="66" charset="0"/>
              </a:rPr>
              <a:t>року у </a:t>
            </a:r>
            <a:r>
              <a:rPr lang="uk-UA" sz="1600" b="1" i="1" u="sng"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Тобольську</a:t>
            </a:r>
            <a:r>
              <a:rPr lang="uk-UA" sz="1600" b="1" dirty="0" smtClean="0">
                <a:ln w="12700">
                  <a:solidFill>
                    <a:schemeClr val="tx2">
                      <a:satMod val="155000"/>
                    </a:schemeClr>
                  </a:solidFill>
                  <a:prstDash val="solid"/>
                </a:ln>
                <a:solidFill>
                  <a:schemeClr val="bg1"/>
                </a:solidFill>
                <a:latin typeface="Comic Sans MS" pitchFamily="66" charset="0"/>
              </a:rPr>
              <a:t>, у родині директора місцевої гімназії. З </a:t>
            </a:r>
            <a:r>
              <a:rPr lang="uk-UA" sz="1600" b="1" i="1" u="sng"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1850</a:t>
            </a:r>
            <a:r>
              <a:rPr lang="uk-UA" sz="1600" b="1" dirty="0" smtClean="0">
                <a:ln w="12700">
                  <a:solidFill>
                    <a:schemeClr val="tx2">
                      <a:satMod val="155000"/>
                    </a:schemeClr>
                  </a:solidFill>
                  <a:prstDash val="solid"/>
                </a:ln>
                <a:solidFill>
                  <a:schemeClr val="bg1"/>
                </a:solidFill>
                <a:latin typeface="Comic Sans MS" pitchFamily="66" charset="0"/>
              </a:rPr>
              <a:t> р. навчався на фізико-математичному факультеті Петербурзького педагогічного інституту. У </a:t>
            </a:r>
            <a:r>
              <a:rPr lang="uk-UA" sz="1600" b="1" i="1" u="sng"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1855</a:t>
            </a:r>
            <a:r>
              <a:rPr lang="uk-UA" sz="1600" b="1" dirty="0" smtClean="0">
                <a:ln w="12700">
                  <a:solidFill>
                    <a:schemeClr val="tx2">
                      <a:satMod val="155000"/>
                    </a:schemeClr>
                  </a:solidFill>
                  <a:prstDash val="solid"/>
                </a:ln>
                <a:solidFill>
                  <a:schemeClr val="bg1"/>
                </a:solidFill>
                <a:latin typeface="Comic Sans MS" pitchFamily="66" charset="0"/>
              </a:rPr>
              <a:t> р. закінчив його з золотою медаллю</a:t>
            </a:r>
            <a:endParaRPr lang="uk-UA" sz="1600" b="1" dirty="0">
              <a:ln w="12700">
                <a:solidFill>
                  <a:schemeClr val="tx2">
                    <a:satMod val="155000"/>
                  </a:schemeClr>
                </a:solidFill>
                <a:prstDash val="solid"/>
              </a:ln>
              <a:solidFill>
                <a:schemeClr val="bg1"/>
              </a:solidFill>
              <a:latin typeface="Comic Sans MS" pitchFamily="66" charset="0"/>
            </a:endParaRPr>
          </a:p>
        </p:txBody>
      </p:sp>
      <p:pic>
        <p:nvPicPr>
          <p:cNvPr id="4" name="Рисунок 3"/>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428596" y="1571612"/>
            <a:ext cx="1785950" cy="2236772"/>
          </a:xfrm>
          <a:prstGeom prst="rect">
            <a:avLst/>
          </a:prstGeom>
        </p:spPr>
      </p:pic>
      <p:sp>
        <p:nvSpPr>
          <p:cNvPr id="5" name="TextBox 4"/>
          <p:cNvSpPr txBox="1"/>
          <p:nvPr/>
        </p:nvSpPr>
        <p:spPr>
          <a:xfrm>
            <a:off x="214282" y="3786190"/>
            <a:ext cx="2428892" cy="461665"/>
          </a:xfrm>
          <a:prstGeom prst="rect">
            <a:avLst/>
          </a:prstGeom>
          <a:noFill/>
        </p:spPr>
        <p:txBody>
          <a:bodyPr wrap="square" rtlCol="0">
            <a:spAutoFit/>
          </a:bodyPr>
          <a:lstStyle/>
          <a:p>
            <a:r>
              <a:rPr lang="uk-UA" sz="1200" b="1" dirty="0" smtClean="0">
                <a:ln w="12700">
                  <a:solidFill>
                    <a:schemeClr val="tx2">
                      <a:satMod val="155000"/>
                    </a:schemeClr>
                  </a:solidFill>
                  <a:prstDash val="solid"/>
                </a:ln>
                <a:solidFill>
                  <a:schemeClr val="bg2">
                    <a:tint val="85000"/>
                    <a:satMod val="155000"/>
                  </a:schemeClr>
                </a:solidFill>
                <a:latin typeface="Comic Sans MS" pitchFamily="66" charset="0"/>
              </a:rPr>
              <a:t>Іван Павлович Менделєєв</a:t>
            </a:r>
            <a:r>
              <a:rPr lang="ru-RU" sz="1200" b="1" dirty="0" smtClean="0">
                <a:ln w="12700">
                  <a:solidFill>
                    <a:schemeClr val="tx2">
                      <a:satMod val="155000"/>
                    </a:schemeClr>
                  </a:solidFill>
                  <a:prstDash val="solid"/>
                </a:ln>
                <a:solidFill>
                  <a:schemeClr val="bg2">
                    <a:tint val="85000"/>
                    <a:satMod val="155000"/>
                  </a:schemeClr>
                </a:solidFill>
                <a:latin typeface="Comic Sans MS" pitchFamily="66" charset="0"/>
              </a:rPr>
              <a:t>, </a:t>
            </a:r>
          </a:p>
          <a:p>
            <a:r>
              <a:rPr lang="uk-UA" sz="1200" b="1" dirty="0" smtClean="0">
                <a:ln w="12700">
                  <a:solidFill>
                    <a:schemeClr val="tx2">
                      <a:satMod val="155000"/>
                    </a:schemeClr>
                  </a:solidFill>
                  <a:prstDash val="solid"/>
                </a:ln>
                <a:solidFill>
                  <a:schemeClr val="bg2">
                    <a:tint val="85000"/>
                    <a:satMod val="155000"/>
                  </a:schemeClr>
                </a:solidFill>
                <a:latin typeface="Comic Sans MS" pitchFamily="66" charset="0"/>
              </a:rPr>
              <a:t>батько вченого</a:t>
            </a:r>
            <a:endParaRPr lang="ru-RU" sz="1200" b="1" dirty="0">
              <a:ln w="12700">
                <a:solidFill>
                  <a:schemeClr val="tx2">
                    <a:satMod val="155000"/>
                  </a:schemeClr>
                </a:solidFill>
                <a:prstDash val="solid"/>
              </a:ln>
              <a:solidFill>
                <a:schemeClr val="bg2">
                  <a:tint val="85000"/>
                  <a:satMod val="155000"/>
                </a:schemeClr>
              </a:solidFill>
              <a:latin typeface="Comic Sans MS" pitchFamily="66" charset="0"/>
            </a:endParaRPr>
          </a:p>
        </p:txBody>
      </p:sp>
      <p:pic>
        <p:nvPicPr>
          <p:cNvPr id="6" name="Рисунок 5"/>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6715140" y="1643050"/>
            <a:ext cx="1785950" cy="2214578"/>
          </a:xfrm>
          <a:prstGeom prst="rect">
            <a:avLst/>
          </a:prstGeom>
        </p:spPr>
      </p:pic>
      <p:sp>
        <p:nvSpPr>
          <p:cNvPr id="7" name="TextBox 6"/>
          <p:cNvSpPr txBox="1"/>
          <p:nvPr/>
        </p:nvSpPr>
        <p:spPr>
          <a:xfrm>
            <a:off x="6572264" y="3857628"/>
            <a:ext cx="2714612" cy="461665"/>
          </a:xfrm>
          <a:prstGeom prst="rect">
            <a:avLst/>
          </a:prstGeom>
          <a:noFill/>
        </p:spPr>
        <p:txBody>
          <a:bodyPr wrap="square" rtlCol="0">
            <a:spAutoFit/>
          </a:bodyPr>
          <a:lstStyle/>
          <a:p>
            <a:r>
              <a:rPr lang="uk-UA" sz="1200" b="1" dirty="0" smtClean="0">
                <a:ln w="12700">
                  <a:solidFill>
                    <a:schemeClr val="tx2">
                      <a:satMod val="155000"/>
                    </a:schemeClr>
                  </a:solidFill>
                  <a:prstDash val="solid"/>
                </a:ln>
                <a:solidFill>
                  <a:schemeClr val="bg2">
                    <a:tint val="85000"/>
                    <a:satMod val="155000"/>
                  </a:schemeClr>
                </a:solidFill>
                <a:latin typeface="Comic Sans MS" pitchFamily="66" charset="0"/>
              </a:rPr>
              <a:t>Марія Дмитрівна Менделєєва, </a:t>
            </a:r>
          </a:p>
          <a:p>
            <a:r>
              <a:rPr lang="uk-UA" sz="1200" b="1" dirty="0" smtClean="0">
                <a:ln w="12700">
                  <a:solidFill>
                    <a:schemeClr val="tx2">
                      <a:satMod val="155000"/>
                    </a:schemeClr>
                  </a:solidFill>
                  <a:prstDash val="solid"/>
                </a:ln>
                <a:solidFill>
                  <a:schemeClr val="bg2">
                    <a:tint val="85000"/>
                    <a:satMod val="155000"/>
                  </a:schemeClr>
                </a:solidFill>
                <a:latin typeface="Comic Sans MS" pitchFamily="66" charset="0"/>
              </a:rPr>
              <a:t>мати вченого</a:t>
            </a:r>
            <a:endParaRPr lang="uk-UA" sz="1200" b="1" dirty="0">
              <a:ln w="12700">
                <a:solidFill>
                  <a:schemeClr val="tx2">
                    <a:satMod val="155000"/>
                  </a:schemeClr>
                </a:solidFill>
                <a:prstDash val="solid"/>
              </a:ln>
              <a:solidFill>
                <a:schemeClr val="bg2">
                  <a:tint val="85000"/>
                  <a:satMod val="155000"/>
                </a:schemeClr>
              </a:solidFill>
              <a:latin typeface="Comic Sans MS" pitchFamily="66" charset="0"/>
            </a:endParaRPr>
          </a:p>
        </p:txBody>
      </p:sp>
      <p:pic>
        <p:nvPicPr>
          <p:cNvPr id="8" name="Рисунок 7"/>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3500430" y="1643050"/>
            <a:ext cx="1785950" cy="2214578"/>
          </a:xfrm>
          <a:prstGeom prst="rect">
            <a:avLst/>
          </a:prstGeom>
        </p:spPr>
      </p:pic>
      <p:sp>
        <p:nvSpPr>
          <p:cNvPr id="9" name="TextBox 8"/>
          <p:cNvSpPr txBox="1"/>
          <p:nvPr/>
        </p:nvSpPr>
        <p:spPr>
          <a:xfrm>
            <a:off x="3214678" y="3857628"/>
            <a:ext cx="2555412" cy="461665"/>
          </a:xfrm>
          <a:prstGeom prst="rect">
            <a:avLst/>
          </a:prstGeom>
          <a:noFill/>
        </p:spPr>
        <p:txBody>
          <a:bodyPr wrap="square" rtlCol="0">
            <a:spAutoFit/>
          </a:bodyPr>
          <a:lstStyle/>
          <a:p>
            <a:pPr algn="ctr"/>
            <a:r>
              <a:rPr lang="uk-UA" sz="1200" b="1" dirty="0" smtClean="0">
                <a:ln w="12700">
                  <a:solidFill>
                    <a:schemeClr val="tx2">
                      <a:satMod val="155000"/>
                    </a:schemeClr>
                  </a:solidFill>
                  <a:prstDash val="solid"/>
                </a:ln>
                <a:solidFill>
                  <a:schemeClr val="bg2">
                    <a:tint val="85000"/>
                    <a:satMod val="155000"/>
                  </a:schemeClr>
                </a:solidFill>
                <a:latin typeface="Comic Sans MS" pitchFamily="66" charset="0"/>
              </a:rPr>
              <a:t>Дмитро Іванович </a:t>
            </a:r>
          </a:p>
          <a:p>
            <a:pPr algn="ctr"/>
            <a:r>
              <a:rPr lang="ru-RU" sz="1200" b="1" dirty="0" smtClean="0">
                <a:ln w="12700">
                  <a:solidFill>
                    <a:schemeClr val="tx2">
                      <a:satMod val="155000"/>
                    </a:schemeClr>
                  </a:solidFill>
                  <a:prstDash val="solid"/>
                </a:ln>
                <a:solidFill>
                  <a:schemeClr val="bg2">
                    <a:tint val="85000"/>
                    <a:satMod val="155000"/>
                  </a:schemeClr>
                </a:solidFill>
                <a:latin typeface="Comic Sans MS" pitchFamily="66" charset="0"/>
              </a:rPr>
              <a:t>Менделеев, 1885 год</a:t>
            </a:r>
            <a:endParaRPr lang="ru-RU" sz="1200" b="1" dirty="0">
              <a:ln w="12700">
                <a:solidFill>
                  <a:schemeClr val="tx2">
                    <a:satMod val="155000"/>
                  </a:schemeClr>
                </a:solidFill>
                <a:prstDash val="solid"/>
              </a:ln>
              <a:solidFill>
                <a:schemeClr val="bg2">
                  <a:tint val="85000"/>
                  <a:satMod val="155000"/>
                </a:schemeClr>
              </a:solidFill>
              <a:latin typeface="Comic Sans MS" pitchFamily="66" charset="0"/>
            </a:endParaRPr>
          </a:p>
        </p:txBody>
      </p:sp>
      <p:sp>
        <p:nvSpPr>
          <p:cNvPr id="10" name="TextBox 9"/>
          <p:cNvSpPr txBox="1"/>
          <p:nvPr/>
        </p:nvSpPr>
        <p:spPr>
          <a:xfrm>
            <a:off x="1428728" y="6286520"/>
            <a:ext cx="2481770" cy="461665"/>
          </a:xfrm>
          <a:prstGeom prst="rect">
            <a:avLst/>
          </a:prstGeom>
          <a:noFill/>
        </p:spPr>
        <p:txBody>
          <a:bodyPr wrap="none" rtlCol="0">
            <a:spAutoFit/>
          </a:bodyPr>
          <a:lstStyle/>
          <a:p>
            <a:pPr algn="ctr"/>
            <a:r>
              <a:rPr lang="uk-UA"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Тобольська гімназія,</a:t>
            </a:r>
          </a:p>
          <a:p>
            <a:pPr algn="ctr"/>
            <a:r>
              <a:rPr lang="uk-UA"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у якій вчився Д.І.Менделєєв</a:t>
            </a:r>
            <a:endParaRPr lang="uk-UA"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endParaRPr>
          </a:p>
        </p:txBody>
      </p:sp>
      <p:pic>
        <p:nvPicPr>
          <p:cNvPr id="11" name="Рисунок 10"/>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1142976" y="4429132"/>
            <a:ext cx="3071834" cy="1857388"/>
          </a:xfrm>
          <a:prstGeom prst="rect">
            <a:avLst/>
          </a:prstGeom>
        </p:spPr>
      </p:pic>
      <p:pic>
        <p:nvPicPr>
          <p:cNvPr id="12" name="Рисунок 11"/>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a:off x="5000628" y="4429132"/>
            <a:ext cx="3071834" cy="2000264"/>
          </a:xfrm>
          <a:prstGeom prst="rect">
            <a:avLst/>
          </a:prstGeom>
        </p:spPr>
      </p:pic>
      <p:sp>
        <p:nvSpPr>
          <p:cNvPr id="13" name="TextBox 12"/>
          <p:cNvSpPr txBox="1"/>
          <p:nvPr/>
        </p:nvSpPr>
        <p:spPr>
          <a:xfrm>
            <a:off x="5072066" y="6429396"/>
            <a:ext cx="1714512" cy="276999"/>
          </a:xfrm>
          <a:prstGeom prst="rect">
            <a:avLst/>
          </a:prstGeom>
          <a:noFill/>
        </p:spPr>
        <p:txBody>
          <a:bodyPr wrap="square" rtlCol="0">
            <a:spAutoFit/>
          </a:bodyPr>
          <a:lstStyle/>
          <a:p>
            <a:r>
              <a:rPr lang="ru-RU" sz="1200" b="1" dirty="0" smtClean="0">
                <a:ln w="12700">
                  <a:solidFill>
                    <a:schemeClr val="tx2">
                      <a:satMod val="155000"/>
                    </a:schemeClr>
                  </a:solidFill>
                  <a:prstDash val="solid"/>
                </a:ln>
                <a:solidFill>
                  <a:schemeClr val="bg2">
                    <a:tint val="85000"/>
                    <a:satMod val="155000"/>
                  </a:schemeClr>
                </a:solidFill>
                <a:latin typeface="Comic Sans MS" pitchFamily="66" charset="0"/>
              </a:rPr>
              <a:t>Вид Тобольска</a:t>
            </a:r>
            <a:endParaRPr lang="ru-RU" sz="1200" b="1" dirty="0">
              <a:ln w="12700">
                <a:solidFill>
                  <a:schemeClr val="tx2">
                    <a:satMod val="155000"/>
                  </a:schemeClr>
                </a:solidFill>
                <a:prstDash val="solid"/>
              </a:ln>
              <a:solidFill>
                <a:schemeClr val="bg2">
                  <a:tint val="85000"/>
                  <a:satMod val="155000"/>
                </a:schemeClr>
              </a:solidFill>
              <a:latin typeface="Comic Sans MS" pitchFamily="66"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4" presetClass="entr" presetSubtype="0" accel="10000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05"/>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 calcmode="lin" valueType="num">
                                      <p:cBhvr>
                                        <p:cTn id="15" dur="1000" fill="hold"/>
                                        <p:tgtEl>
                                          <p:spTgt spid="4"/>
                                        </p:tgtEl>
                                        <p:attrNameLst>
                                          <p:attrName>ppt_x</p:attrName>
                                        </p:attrNameLst>
                                      </p:cBhvr>
                                      <p:tavLst>
                                        <p:tav tm="0">
                                          <p:val>
                                            <p:strVal val="#ppt_x-.2"/>
                                          </p:val>
                                        </p:tav>
                                        <p:tav tm="100000">
                                          <p:val>
                                            <p:strVal val="#ppt_x"/>
                                          </p:val>
                                        </p:tav>
                                      </p:tavLst>
                                    </p:anim>
                                    <p:anim calcmode="lin" valueType="num">
                                      <p:cBhvr>
                                        <p:cTn id="16" dur="1000" fill="hold"/>
                                        <p:tgtEl>
                                          <p:spTgt spid="4"/>
                                        </p:tgtEl>
                                        <p:attrNameLst>
                                          <p:attrName>ppt_y</p:attrName>
                                        </p:attrNameLst>
                                      </p:cBhvr>
                                      <p:tavLst>
                                        <p:tav tm="0">
                                          <p:val>
                                            <p:strVal val="#ppt_y"/>
                                          </p:val>
                                        </p:tav>
                                        <p:tav tm="100000">
                                          <p:val>
                                            <p:strVal val="#ppt_y"/>
                                          </p:val>
                                        </p:tav>
                                      </p:tavLst>
                                    </p:anim>
                                    <p:animEffect transition="in" filter="fade">
                                      <p:cBhvr>
                                        <p:cTn id="17" dur="1000"/>
                                        <p:tgtEl>
                                          <p:spTgt spid="4"/>
                                        </p:tgtEl>
                                      </p:cBhvr>
                                    </p:animEffect>
                                  </p:childTnLst>
                                </p:cTn>
                              </p:par>
                              <p:par>
                                <p:cTn id="18" presetID="54" presetClass="entr" presetSubtype="0" accel="10000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1000" fill="hold"/>
                                        <p:tgtEl>
                                          <p:spTgt spid="5"/>
                                        </p:tgtEl>
                                        <p:attrNameLst>
                                          <p:attrName>ppt_x</p:attrName>
                                        </p:attrNameLst>
                                      </p:cBhvr>
                                      <p:tavLst>
                                        <p:tav tm="0">
                                          <p:val>
                                            <p:strVal val="#ppt_x-.2"/>
                                          </p:val>
                                        </p:tav>
                                        <p:tav tm="100000">
                                          <p:val>
                                            <p:strVal val="#ppt_x"/>
                                          </p:val>
                                        </p:tav>
                                      </p:tavLst>
                                    </p:anim>
                                    <p:anim calcmode="lin" valueType="num">
                                      <p:cBhvr>
                                        <p:cTn id="23" dur="1000" fill="hold"/>
                                        <p:tgtEl>
                                          <p:spTgt spid="5"/>
                                        </p:tgtEl>
                                        <p:attrNameLst>
                                          <p:attrName>ppt_y</p:attrName>
                                        </p:attrNameLst>
                                      </p:cBhvr>
                                      <p:tavLst>
                                        <p:tav tm="0">
                                          <p:val>
                                            <p:strVal val="#ppt_y"/>
                                          </p:val>
                                        </p:tav>
                                        <p:tav tm="100000">
                                          <p:val>
                                            <p:strVal val="#ppt_y"/>
                                          </p:val>
                                        </p:tav>
                                      </p:tavLst>
                                    </p:anim>
                                    <p:animEffect transition="in" filter="fade">
                                      <p:cBhvr>
                                        <p:cTn id="24" dur="1000"/>
                                        <p:tgtEl>
                                          <p:spTgt spid="5"/>
                                        </p:tgtEl>
                                      </p:cBhvr>
                                    </p:animEffect>
                                  </p:childTnLst>
                                </p:cTn>
                              </p:par>
                            </p:childTnLst>
                          </p:cTn>
                        </p:par>
                        <p:par>
                          <p:cTn id="25" fill="hold">
                            <p:stCondLst>
                              <p:cond delay="2000"/>
                            </p:stCondLst>
                            <p:childTnLst>
                              <p:par>
                                <p:cTn id="26" presetID="54" presetClass="entr" presetSubtype="0" accel="10000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05"/>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 calcmode="lin" valueType="num">
                                      <p:cBhvr>
                                        <p:cTn id="30" dur="1000" fill="hold"/>
                                        <p:tgtEl>
                                          <p:spTgt spid="8"/>
                                        </p:tgtEl>
                                        <p:attrNameLst>
                                          <p:attrName>ppt_x</p:attrName>
                                        </p:attrNameLst>
                                      </p:cBhvr>
                                      <p:tavLst>
                                        <p:tav tm="0">
                                          <p:val>
                                            <p:strVal val="#ppt_x-.2"/>
                                          </p:val>
                                        </p:tav>
                                        <p:tav tm="100000">
                                          <p:val>
                                            <p:strVal val="#ppt_x"/>
                                          </p:val>
                                        </p:tav>
                                      </p:tavLst>
                                    </p:anim>
                                    <p:anim calcmode="lin" valueType="num">
                                      <p:cBhvr>
                                        <p:cTn id="31" dur="1000" fill="hold"/>
                                        <p:tgtEl>
                                          <p:spTgt spid="8"/>
                                        </p:tgtEl>
                                        <p:attrNameLst>
                                          <p:attrName>ppt_y</p:attrName>
                                        </p:attrNameLst>
                                      </p:cBhvr>
                                      <p:tavLst>
                                        <p:tav tm="0">
                                          <p:val>
                                            <p:strVal val="#ppt_y"/>
                                          </p:val>
                                        </p:tav>
                                        <p:tav tm="100000">
                                          <p:val>
                                            <p:strVal val="#ppt_y"/>
                                          </p:val>
                                        </p:tav>
                                      </p:tavLst>
                                    </p:anim>
                                    <p:animEffect transition="in" filter="fade">
                                      <p:cBhvr>
                                        <p:cTn id="32" dur="1000"/>
                                        <p:tgtEl>
                                          <p:spTgt spid="8"/>
                                        </p:tgtEl>
                                      </p:cBhvr>
                                    </p:animEffect>
                                  </p:childTnLst>
                                </p:cTn>
                              </p:par>
                              <p:par>
                                <p:cTn id="33" presetID="54" presetClass="entr" presetSubtype="0" accel="100000" fill="hold" grpId="1" nodeType="withEffect">
                                  <p:stCondLst>
                                    <p:cond delay="0"/>
                                  </p:stCondLst>
                                  <p:iterate type="lt">
                                    <p:tmPct val="0"/>
                                  </p:iterate>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05"/>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 calcmode="lin" valueType="num">
                                      <p:cBhvr>
                                        <p:cTn id="37" dur="1000" fill="hold"/>
                                        <p:tgtEl>
                                          <p:spTgt spid="9"/>
                                        </p:tgtEl>
                                        <p:attrNameLst>
                                          <p:attrName>ppt_x</p:attrName>
                                        </p:attrNameLst>
                                      </p:cBhvr>
                                      <p:tavLst>
                                        <p:tav tm="0">
                                          <p:val>
                                            <p:strVal val="#ppt_x-.2"/>
                                          </p:val>
                                        </p:tav>
                                        <p:tav tm="100000">
                                          <p:val>
                                            <p:strVal val="#ppt_x"/>
                                          </p:val>
                                        </p:tav>
                                      </p:tavLst>
                                    </p:anim>
                                    <p:anim calcmode="lin" valueType="num">
                                      <p:cBhvr>
                                        <p:cTn id="38" dur="1000" fill="hold"/>
                                        <p:tgtEl>
                                          <p:spTgt spid="9"/>
                                        </p:tgtEl>
                                        <p:attrNameLst>
                                          <p:attrName>ppt_y</p:attrName>
                                        </p:attrNameLst>
                                      </p:cBhvr>
                                      <p:tavLst>
                                        <p:tav tm="0">
                                          <p:val>
                                            <p:strVal val="#ppt_y"/>
                                          </p:val>
                                        </p:tav>
                                        <p:tav tm="100000">
                                          <p:val>
                                            <p:strVal val="#ppt_y"/>
                                          </p:val>
                                        </p:tav>
                                      </p:tavLst>
                                    </p:anim>
                                    <p:animEffect transition="in" filter="fade">
                                      <p:cBhvr>
                                        <p:cTn id="39" dur="1000"/>
                                        <p:tgtEl>
                                          <p:spTgt spid="9"/>
                                        </p:tgtEl>
                                      </p:cBhvr>
                                    </p:animEffect>
                                  </p:childTnLst>
                                </p:cTn>
                              </p:par>
                            </p:childTnLst>
                          </p:cTn>
                        </p:par>
                        <p:par>
                          <p:cTn id="40" fill="hold">
                            <p:stCondLst>
                              <p:cond delay="3000"/>
                            </p:stCondLst>
                            <p:childTnLst>
                              <p:par>
                                <p:cTn id="41" presetID="54" presetClass="entr" presetSubtype="0" accel="10000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strVal val="#ppt_w*0.05"/>
                                          </p:val>
                                        </p:tav>
                                        <p:tav tm="100000">
                                          <p:val>
                                            <p:strVal val="#ppt_w"/>
                                          </p:val>
                                        </p:tav>
                                      </p:tavLst>
                                    </p:anim>
                                    <p:anim calcmode="lin" valueType="num">
                                      <p:cBhvr>
                                        <p:cTn id="44" dur="1000" fill="hold"/>
                                        <p:tgtEl>
                                          <p:spTgt spid="6"/>
                                        </p:tgtEl>
                                        <p:attrNameLst>
                                          <p:attrName>ppt_h</p:attrName>
                                        </p:attrNameLst>
                                      </p:cBhvr>
                                      <p:tavLst>
                                        <p:tav tm="0">
                                          <p:val>
                                            <p:strVal val="#ppt_h"/>
                                          </p:val>
                                        </p:tav>
                                        <p:tav tm="100000">
                                          <p:val>
                                            <p:strVal val="#ppt_h"/>
                                          </p:val>
                                        </p:tav>
                                      </p:tavLst>
                                    </p:anim>
                                    <p:anim calcmode="lin" valueType="num">
                                      <p:cBhvr>
                                        <p:cTn id="45" dur="1000" fill="hold"/>
                                        <p:tgtEl>
                                          <p:spTgt spid="6"/>
                                        </p:tgtEl>
                                        <p:attrNameLst>
                                          <p:attrName>ppt_x</p:attrName>
                                        </p:attrNameLst>
                                      </p:cBhvr>
                                      <p:tavLst>
                                        <p:tav tm="0">
                                          <p:val>
                                            <p:strVal val="#ppt_x-.2"/>
                                          </p:val>
                                        </p:tav>
                                        <p:tav tm="100000">
                                          <p:val>
                                            <p:strVal val="#ppt_x"/>
                                          </p:val>
                                        </p:tav>
                                      </p:tavLst>
                                    </p:anim>
                                    <p:anim calcmode="lin" valueType="num">
                                      <p:cBhvr>
                                        <p:cTn id="46" dur="1000" fill="hold"/>
                                        <p:tgtEl>
                                          <p:spTgt spid="6"/>
                                        </p:tgtEl>
                                        <p:attrNameLst>
                                          <p:attrName>ppt_y</p:attrName>
                                        </p:attrNameLst>
                                      </p:cBhvr>
                                      <p:tavLst>
                                        <p:tav tm="0">
                                          <p:val>
                                            <p:strVal val="#ppt_y"/>
                                          </p:val>
                                        </p:tav>
                                        <p:tav tm="100000">
                                          <p:val>
                                            <p:strVal val="#ppt_y"/>
                                          </p:val>
                                        </p:tav>
                                      </p:tavLst>
                                    </p:anim>
                                    <p:animEffect transition="in" filter="fade">
                                      <p:cBhvr>
                                        <p:cTn id="47" dur="1000"/>
                                        <p:tgtEl>
                                          <p:spTgt spid="6"/>
                                        </p:tgtEl>
                                      </p:cBhvr>
                                    </p:animEffect>
                                  </p:childTnLst>
                                </p:cTn>
                              </p:par>
                              <p:par>
                                <p:cTn id="48" presetID="54" presetClass="entr" presetSubtype="0" accel="10000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1000" fill="hold"/>
                                        <p:tgtEl>
                                          <p:spTgt spid="7"/>
                                        </p:tgtEl>
                                        <p:attrNameLst>
                                          <p:attrName>ppt_w</p:attrName>
                                        </p:attrNameLst>
                                      </p:cBhvr>
                                      <p:tavLst>
                                        <p:tav tm="0">
                                          <p:val>
                                            <p:strVal val="#ppt_w*0.05"/>
                                          </p:val>
                                        </p:tav>
                                        <p:tav tm="100000">
                                          <p:val>
                                            <p:strVal val="#ppt_w"/>
                                          </p:val>
                                        </p:tav>
                                      </p:tavLst>
                                    </p:anim>
                                    <p:anim calcmode="lin" valueType="num">
                                      <p:cBhvr>
                                        <p:cTn id="51" dur="1000" fill="hold"/>
                                        <p:tgtEl>
                                          <p:spTgt spid="7"/>
                                        </p:tgtEl>
                                        <p:attrNameLst>
                                          <p:attrName>ppt_h</p:attrName>
                                        </p:attrNameLst>
                                      </p:cBhvr>
                                      <p:tavLst>
                                        <p:tav tm="0">
                                          <p:val>
                                            <p:strVal val="#ppt_h"/>
                                          </p:val>
                                        </p:tav>
                                        <p:tav tm="100000">
                                          <p:val>
                                            <p:strVal val="#ppt_h"/>
                                          </p:val>
                                        </p:tav>
                                      </p:tavLst>
                                    </p:anim>
                                    <p:anim calcmode="lin" valueType="num">
                                      <p:cBhvr>
                                        <p:cTn id="52" dur="1000" fill="hold"/>
                                        <p:tgtEl>
                                          <p:spTgt spid="7"/>
                                        </p:tgtEl>
                                        <p:attrNameLst>
                                          <p:attrName>ppt_x</p:attrName>
                                        </p:attrNameLst>
                                      </p:cBhvr>
                                      <p:tavLst>
                                        <p:tav tm="0">
                                          <p:val>
                                            <p:strVal val="#ppt_x-.2"/>
                                          </p:val>
                                        </p:tav>
                                        <p:tav tm="100000">
                                          <p:val>
                                            <p:strVal val="#ppt_x"/>
                                          </p:val>
                                        </p:tav>
                                      </p:tavLst>
                                    </p:anim>
                                    <p:anim calcmode="lin" valueType="num">
                                      <p:cBhvr>
                                        <p:cTn id="53" dur="1000" fill="hold"/>
                                        <p:tgtEl>
                                          <p:spTgt spid="7"/>
                                        </p:tgtEl>
                                        <p:attrNameLst>
                                          <p:attrName>ppt_y</p:attrName>
                                        </p:attrNameLst>
                                      </p:cBhvr>
                                      <p:tavLst>
                                        <p:tav tm="0">
                                          <p:val>
                                            <p:strVal val="#ppt_y"/>
                                          </p:val>
                                        </p:tav>
                                        <p:tav tm="100000">
                                          <p:val>
                                            <p:strVal val="#ppt_y"/>
                                          </p:val>
                                        </p:tav>
                                      </p:tavLst>
                                    </p:anim>
                                    <p:animEffect transition="in" filter="fade">
                                      <p:cBhvr>
                                        <p:cTn id="54" dur="1000"/>
                                        <p:tgtEl>
                                          <p:spTgt spid="7"/>
                                        </p:tgtEl>
                                      </p:cBhvr>
                                    </p:animEffect>
                                  </p:childTnLst>
                                </p:cTn>
                              </p:par>
                            </p:childTnLst>
                          </p:cTn>
                        </p:par>
                        <p:par>
                          <p:cTn id="55" fill="hold">
                            <p:stCondLst>
                              <p:cond delay="4000"/>
                            </p:stCondLst>
                            <p:childTnLst>
                              <p:par>
                                <p:cTn id="56" presetID="42" presetClass="entr" presetSubtype="0"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par>
                                <p:cTn id="61" presetID="42" presetClass="entr" presetSubtype="0" fill="hold" grpId="1" nodeType="withEffect">
                                  <p:stCondLst>
                                    <p:cond delay="0"/>
                                  </p:stCondLst>
                                  <p:iterate type="lt">
                                    <p:tmPct val="0"/>
                                  </p:iterate>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1000" fill="hold"/>
                                        <p:tgtEl>
                                          <p:spTgt spid="1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1"/>
      <p:bldP spid="10" grpId="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2500330"/>
          </a:xfrm>
        </p:spPr>
        <p:style>
          <a:lnRef idx="1">
            <a:schemeClr val="accent1"/>
          </a:lnRef>
          <a:fillRef idx="2">
            <a:schemeClr val="accent1"/>
          </a:fillRef>
          <a:effectRef idx="1">
            <a:schemeClr val="accent1"/>
          </a:effectRef>
          <a:fontRef idx="minor">
            <a:schemeClr val="dk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sz="1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uk-UA" sz="1400" b="1" dirty="0" smtClean="0">
                <a:ln w="12700">
                  <a:solidFill>
                    <a:schemeClr val="tx2">
                      <a:satMod val="155000"/>
                    </a:schemeClr>
                  </a:solidFill>
                  <a:prstDash val="solid"/>
                </a:ln>
                <a:solidFill>
                  <a:srgbClr val="FFFF00"/>
                </a:solidFill>
                <a:effectLst>
                  <a:outerShdw blurRad="80000" dist="40000" dir="5040000" algn="tl">
                    <a:srgbClr val="000000">
                      <a:alpha val="30000"/>
                    </a:srgbClr>
                  </a:outerShdw>
                </a:effectLst>
                <a:latin typeface="Comic Sans MS" pitchFamily="66" charset="0"/>
              </a:rPr>
              <a:t>Б</a:t>
            </a:r>
            <a:r>
              <a:rPr lang="uk-UA" sz="1400" b="1" dirty="0" smtClean="0">
                <a:ln w="12700">
                  <a:solidFill>
                    <a:schemeClr val="tx2">
                      <a:satMod val="155000"/>
                    </a:schemeClr>
                  </a:solidFill>
                  <a:prstDash val="solid"/>
                </a:ln>
                <a:solidFill>
                  <a:srgbClr val="FFFF00"/>
                </a:solidFill>
                <a:latin typeface="Comic Sans MS" pitchFamily="66" charset="0"/>
              </a:rPr>
              <a:t>ув направлений учителем гімназії спочатку в Сімферополь, а потім в Одесу. У 1856 р. Дмитро Менделєєв відправився у Петербург і захистив магістерську дисертацію за темою</a:t>
            </a:r>
            <a:r>
              <a:rPr lang="uk-UA" sz="1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mic Sans MS" pitchFamily="66" charset="0"/>
              </a:rPr>
              <a:t> </a:t>
            </a:r>
            <a:r>
              <a:rPr lang="uk-UA" sz="1400" b="1" i="1" u="sng"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omic Sans MS" pitchFamily="66" charset="0"/>
              </a:rPr>
              <a:t>«Про питомі об'єми</a:t>
            </a:r>
            <a:r>
              <a:rPr lang="uk-UA" sz="1400" b="1" i="1" u="sng" dirty="0" smtClean="0">
                <a:ln w="12700">
                  <a:solidFill>
                    <a:schemeClr val="tx2">
                      <a:satMod val="155000"/>
                    </a:schemeClr>
                  </a:solidFill>
                  <a:prstDash val="solid"/>
                </a:ln>
                <a:solidFill>
                  <a:schemeClr val="bg1"/>
                </a:solidFill>
                <a:latin typeface="Comic Sans MS" pitchFamily="66" charset="0"/>
              </a:rPr>
              <a:t>», </a:t>
            </a:r>
            <a:r>
              <a:rPr lang="uk-UA" sz="1400" b="1" dirty="0" smtClean="0">
                <a:ln w="12700">
                  <a:solidFill>
                    <a:schemeClr val="tx2">
                      <a:satMod val="155000"/>
                    </a:schemeClr>
                  </a:solidFill>
                  <a:prstDash val="solid"/>
                </a:ln>
                <a:solidFill>
                  <a:srgbClr val="FFFF00"/>
                </a:solidFill>
                <a:latin typeface="Comic Sans MS" pitchFamily="66" charset="0"/>
              </a:rPr>
              <a:t>після чого на початку 1857 р. був прийнятий</a:t>
            </a:r>
            <a:r>
              <a:rPr lang="uk-UA" sz="1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mic Sans MS" pitchFamily="66" charset="0"/>
              </a:rPr>
              <a:t> </a:t>
            </a:r>
            <a:r>
              <a:rPr lang="uk-UA" sz="1400" b="1" dirty="0" smtClean="0">
                <a:ln w="12700">
                  <a:solidFill>
                    <a:schemeClr val="tx2">
                      <a:satMod val="155000"/>
                    </a:schemeClr>
                  </a:solidFill>
                  <a:prstDash val="solid"/>
                </a:ln>
                <a:solidFill>
                  <a:srgbClr val="FFFF00"/>
                </a:solidFill>
                <a:latin typeface="Comic Sans MS" pitchFamily="66" charset="0"/>
              </a:rPr>
              <a:t>приват-доцентом на кафедру хімії Петербурзького університету. 1859 — 1861 р. він перебував у науковому відрядженні у Німеччині, у </a:t>
            </a:r>
            <a:r>
              <a:rPr lang="uk-UA" sz="1400" b="1" i="1" u="sng"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Гейдельберзькому університеті</a:t>
            </a:r>
            <a:r>
              <a:rPr lang="uk-UA" sz="1400" b="1" dirty="0" smtClean="0">
                <a:ln w="12700">
                  <a:solidFill>
                    <a:schemeClr val="tx2">
                      <a:satMod val="155000"/>
                    </a:schemeClr>
                  </a:solidFill>
                  <a:prstDash val="solid"/>
                </a:ln>
                <a:solidFill>
                  <a:srgbClr val="FFFF00"/>
                </a:solidFill>
                <a:latin typeface="Comic Sans MS" pitchFamily="66" charset="0"/>
              </a:rPr>
              <a:t>. У </a:t>
            </a:r>
            <a:r>
              <a:rPr lang="uk-UA" sz="1400" b="1" i="1" u="sng" dirty="0" smtClean="0">
                <a:ln w="12700">
                  <a:solidFill>
                    <a:schemeClr val="tx2">
                      <a:satMod val="155000"/>
                    </a:schemeClr>
                  </a:solidFill>
                  <a:prstDash val="solid"/>
                </a:ln>
                <a:solidFill>
                  <a:schemeClr val="bg1"/>
                </a:solidFill>
                <a:latin typeface="Comic Sans MS" pitchFamily="66" charset="0"/>
              </a:rPr>
              <a:t>1860</a:t>
            </a:r>
            <a:r>
              <a:rPr lang="uk-UA" sz="1400" b="1" dirty="0" smtClean="0">
                <a:ln w="12700">
                  <a:solidFill>
                    <a:schemeClr val="tx2">
                      <a:satMod val="155000"/>
                    </a:schemeClr>
                  </a:solidFill>
                  <a:prstDash val="solid"/>
                </a:ln>
                <a:solidFill>
                  <a:srgbClr val="FFFF00"/>
                </a:solidFill>
                <a:latin typeface="Comic Sans MS" pitchFamily="66" charset="0"/>
              </a:rPr>
              <a:t> р. Менделєєв взяв участь у роботі першого міжнародного хімічного конгресу в </a:t>
            </a:r>
            <a:r>
              <a:rPr lang="uk-UA" sz="1400" b="1" i="1" u="sng" dirty="0" err="1" smtClean="0">
                <a:ln w="12700">
                  <a:solidFill>
                    <a:schemeClr val="tx2">
                      <a:satMod val="155000"/>
                    </a:schemeClr>
                  </a:solidFill>
                  <a:prstDash val="solid"/>
                </a:ln>
                <a:solidFill>
                  <a:schemeClr val="bg1"/>
                </a:solidFill>
                <a:latin typeface="Comic Sans MS" pitchFamily="66" charset="0"/>
              </a:rPr>
              <a:t>Карлсрує</a:t>
            </a:r>
            <a:r>
              <a:rPr lang="uk-UA" sz="1400" b="1" dirty="0" smtClean="0">
                <a:ln w="12700">
                  <a:solidFill>
                    <a:schemeClr val="tx2">
                      <a:satMod val="155000"/>
                    </a:schemeClr>
                  </a:solidFill>
                  <a:prstDash val="solid"/>
                </a:ln>
                <a:solidFill>
                  <a:srgbClr val="FFFF00"/>
                </a:solidFill>
                <a:latin typeface="Comic Sans MS" pitchFamily="66" charset="0"/>
              </a:rPr>
              <a:t>. У </a:t>
            </a:r>
            <a:r>
              <a:rPr lang="uk-UA" sz="1400" b="1" i="1" u="sng"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1861</a:t>
            </a:r>
            <a:r>
              <a:rPr lang="uk-UA" sz="1400" b="1" dirty="0" smtClean="0">
                <a:ln w="12700">
                  <a:solidFill>
                    <a:schemeClr val="tx2">
                      <a:satMod val="155000"/>
                    </a:schemeClr>
                  </a:solidFill>
                  <a:prstDash val="solid"/>
                </a:ln>
                <a:solidFill>
                  <a:srgbClr val="FFFF00"/>
                </a:solidFill>
                <a:latin typeface="Comic Sans MS" pitchFamily="66" charset="0"/>
              </a:rPr>
              <a:t> р. Менделєєв написав перший у Росії підручник з органічної хімії. Навесні 1862 р. підручник був визнаний гідним повної </a:t>
            </a:r>
            <a:r>
              <a:rPr lang="uk-UA" sz="1400" b="1" i="1" u="sng" dirty="0" err="1"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Демидівської</a:t>
            </a:r>
            <a:r>
              <a:rPr lang="uk-UA" sz="1400" b="1" dirty="0" smtClean="0">
                <a:ln w="12700">
                  <a:solidFill>
                    <a:schemeClr val="tx2">
                      <a:satMod val="155000"/>
                    </a:schemeClr>
                  </a:solidFill>
                  <a:prstDash val="solid"/>
                </a:ln>
                <a:solidFill>
                  <a:srgbClr val="FFFF00"/>
                </a:solidFill>
                <a:latin typeface="Comic Sans MS" pitchFamily="66" charset="0"/>
              </a:rPr>
              <a:t> премії. У 1863 р. він отримав місце професора у Петербурзькому технологічному інституті, а в 1866 р. — у Петербурзькому університеті, де читав лекції з органічної, неорганічної і технічної хімії. У 1865 р. </a:t>
            </a:r>
            <a:r>
              <a:rPr lang="uk-UA" sz="1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mic Sans MS" pitchFamily="66" charset="0"/>
              </a:rPr>
              <a:t>Менделєєв захистив докторську дисертацію за темою </a:t>
            </a:r>
            <a:r>
              <a:rPr lang="uk-UA" sz="1400" b="1" i="1" u="sng"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omic Sans MS" pitchFamily="66" charset="0"/>
              </a:rPr>
              <a:t>«Про сполуки спирту з водою».</a:t>
            </a:r>
            <a:endParaRPr lang="ru-RU" sz="1400" b="1" i="1" u="sng" dirty="0">
              <a:ln w="11430"/>
              <a:solidFill>
                <a:schemeClr val="bg1"/>
              </a:solidFill>
              <a:effectLst>
                <a:outerShdw blurRad="80000" dist="40000" dir="5040000" algn="tl">
                  <a:srgbClr val="000000">
                    <a:alpha val="30000"/>
                  </a:srgbClr>
                </a:outerShdw>
              </a:effectLst>
              <a:latin typeface="Comic Sans MS" pitchFamily="66" charset="0"/>
            </a:endParaRPr>
          </a:p>
        </p:txBody>
      </p:sp>
      <p:pic>
        <p:nvPicPr>
          <p:cNvPr id="4098" name="Picture 2"/>
          <p:cNvPicPr>
            <a:picLocks noGrp="1" noChangeAspect="1" noChangeArrowheads="1"/>
          </p:cNvPicPr>
          <p:nvPr>
            <p:ph idx="1"/>
          </p:nvPr>
        </p:nvPicPr>
        <p:blipFill>
          <a:blip r:embed="rId3"/>
          <a:srcRect/>
          <a:stretch>
            <a:fillRect/>
          </a:stretch>
        </p:blipFill>
        <p:spPr bwMode="auto">
          <a:xfrm>
            <a:off x="500034" y="2928934"/>
            <a:ext cx="2389282" cy="3336146"/>
          </a:xfrm>
          <a:prstGeom prst="rect">
            <a:avLst/>
          </a:prstGeom>
          <a:noFill/>
          <a:ln w="9525">
            <a:noFill/>
            <a:miter lim="800000"/>
            <a:headEnd/>
            <a:tailEnd/>
          </a:ln>
          <a:effectLst/>
        </p:spPr>
      </p:pic>
      <p:pic>
        <p:nvPicPr>
          <p:cNvPr id="5" name="Рисунок 4"/>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6357950" y="3000372"/>
            <a:ext cx="2388804" cy="3367713"/>
          </a:xfrm>
          <a:prstGeom prst="rect">
            <a:avLst/>
          </a:prstGeom>
        </p:spPr>
      </p:pic>
      <p:pic>
        <p:nvPicPr>
          <p:cNvPr id="4099" name="Picture 3"/>
          <p:cNvPicPr>
            <a:picLocks noChangeAspect="1" noChangeArrowheads="1"/>
          </p:cNvPicPr>
          <p:nvPr/>
        </p:nvPicPr>
        <p:blipFill>
          <a:blip r:embed="rId5"/>
          <a:srcRect/>
          <a:stretch>
            <a:fillRect/>
          </a:stretch>
        </p:blipFill>
        <p:spPr bwMode="auto">
          <a:xfrm>
            <a:off x="3500430" y="3857628"/>
            <a:ext cx="2357454" cy="1890465"/>
          </a:xfrm>
          <a:prstGeom prst="rect">
            <a:avLst/>
          </a:prstGeom>
          <a:noFill/>
          <a:ln w="9525">
            <a:noFill/>
            <a:miter lim="800000"/>
            <a:headEnd/>
            <a:tailEnd/>
          </a:ln>
          <a:effectLst/>
        </p:spPr>
      </p:pic>
      <p:sp>
        <p:nvSpPr>
          <p:cNvPr id="8" name="TextBox 7"/>
          <p:cNvSpPr txBox="1"/>
          <p:nvPr/>
        </p:nvSpPr>
        <p:spPr>
          <a:xfrm>
            <a:off x="3500430" y="5857892"/>
            <a:ext cx="2536272" cy="523220"/>
          </a:xfrm>
          <a:prstGeom prst="rect">
            <a:avLst/>
          </a:prstGeom>
          <a:noFill/>
        </p:spPr>
        <p:txBody>
          <a:bodyPr wrap="none" rtlCol="0">
            <a:spAutoFit/>
          </a:bodyPr>
          <a:lstStyle/>
          <a:p>
            <a:r>
              <a:rPr lang="uk-UA" sz="1400" b="1" dirty="0" smtClean="0">
                <a:ln w="12700">
                  <a:solidFill>
                    <a:schemeClr val="tx2">
                      <a:satMod val="155000"/>
                    </a:schemeClr>
                  </a:solidFill>
                  <a:prstDash val="solid"/>
                </a:ln>
                <a:solidFill>
                  <a:srgbClr val="FFFF00"/>
                </a:solidFill>
                <a:latin typeface="Comic Sans MS" pitchFamily="66" charset="0"/>
              </a:rPr>
              <a:t>перший у Росії підручник </a:t>
            </a:r>
          </a:p>
          <a:p>
            <a:r>
              <a:rPr lang="uk-UA" sz="1400" b="1" dirty="0" smtClean="0">
                <a:ln w="12700">
                  <a:solidFill>
                    <a:schemeClr val="tx2">
                      <a:satMod val="155000"/>
                    </a:schemeClr>
                  </a:solidFill>
                  <a:prstDash val="solid"/>
                </a:ln>
                <a:solidFill>
                  <a:srgbClr val="FFFF00"/>
                </a:solidFill>
                <a:latin typeface="Comic Sans MS" pitchFamily="66" charset="0"/>
              </a:rPr>
              <a:t>з органічної хімії</a:t>
            </a:r>
            <a:endParaRPr lang="ru-RU" sz="14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1000" fill="hold"/>
                                        <p:tgtEl>
                                          <p:spTgt spid="4098"/>
                                        </p:tgtEl>
                                        <p:attrNameLst>
                                          <p:attrName>ppt_w</p:attrName>
                                        </p:attrNameLst>
                                      </p:cBhvr>
                                      <p:tavLst>
                                        <p:tav tm="0">
                                          <p:val>
                                            <p:fltVal val="0"/>
                                          </p:val>
                                        </p:tav>
                                        <p:tav tm="100000">
                                          <p:val>
                                            <p:strVal val="#ppt_w"/>
                                          </p:val>
                                        </p:tav>
                                      </p:tavLst>
                                    </p:anim>
                                    <p:anim calcmode="lin" valueType="num">
                                      <p:cBhvr>
                                        <p:cTn id="14" dur="1000" fill="hold"/>
                                        <p:tgtEl>
                                          <p:spTgt spid="4098"/>
                                        </p:tgtEl>
                                        <p:attrNameLst>
                                          <p:attrName>ppt_h</p:attrName>
                                        </p:attrNameLst>
                                      </p:cBhvr>
                                      <p:tavLst>
                                        <p:tav tm="0">
                                          <p:val>
                                            <p:fltVal val="0"/>
                                          </p:val>
                                        </p:tav>
                                        <p:tav tm="100000">
                                          <p:val>
                                            <p:strVal val="#ppt_h"/>
                                          </p:val>
                                        </p:tav>
                                      </p:tavLst>
                                    </p:anim>
                                    <p:animEffect transition="in" filter="fade">
                                      <p:cBhvr>
                                        <p:cTn id="15" dur="1000"/>
                                        <p:tgtEl>
                                          <p:spTgt spid="4098"/>
                                        </p:tgtEl>
                                      </p:cBhvr>
                                    </p:animEffect>
                                  </p:childTnLst>
                                </p:cTn>
                              </p:par>
                            </p:childTnLst>
                          </p:cTn>
                        </p:par>
                        <p:par>
                          <p:cTn id="16" fill="hold">
                            <p:stCondLst>
                              <p:cond delay="2000"/>
                            </p:stCondLst>
                            <p:childTnLst>
                              <p:par>
                                <p:cTn id="17" presetID="53" presetClass="entr" presetSubtype="0" fill="hold" nodeType="afterEffect">
                                  <p:stCondLst>
                                    <p:cond delay="0"/>
                                  </p:stCondLst>
                                  <p:childTnLst>
                                    <p:set>
                                      <p:cBhvr>
                                        <p:cTn id="18" dur="1" fill="hold">
                                          <p:stCondLst>
                                            <p:cond delay="0"/>
                                          </p:stCondLst>
                                        </p:cTn>
                                        <p:tgtEl>
                                          <p:spTgt spid="4099"/>
                                        </p:tgtEl>
                                        <p:attrNameLst>
                                          <p:attrName>style.visibility</p:attrName>
                                        </p:attrNameLst>
                                      </p:cBhvr>
                                      <p:to>
                                        <p:strVal val="visible"/>
                                      </p:to>
                                    </p:set>
                                    <p:anim calcmode="lin" valueType="num">
                                      <p:cBhvr>
                                        <p:cTn id="19" dur="1000" fill="hold"/>
                                        <p:tgtEl>
                                          <p:spTgt spid="4099"/>
                                        </p:tgtEl>
                                        <p:attrNameLst>
                                          <p:attrName>ppt_w</p:attrName>
                                        </p:attrNameLst>
                                      </p:cBhvr>
                                      <p:tavLst>
                                        <p:tav tm="0">
                                          <p:val>
                                            <p:fltVal val="0"/>
                                          </p:val>
                                        </p:tav>
                                        <p:tav tm="100000">
                                          <p:val>
                                            <p:strVal val="#ppt_w"/>
                                          </p:val>
                                        </p:tav>
                                      </p:tavLst>
                                    </p:anim>
                                    <p:anim calcmode="lin" valueType="num">
                                      <p:cBhvr>
                                        <p:cTn id="20" dur="1000" fill="hold"/>
                                        <p:tgtEl>
                                          <p:spTgt spid="4099"/>
                                        </p:tgtEl>
                                        <p:attrNameLst>
                                          <p:attrName>ppt_h</p:attrName>
                                        </p:attrNameLst>
                                      </p:cBhvr>
                                      <p:tavLst>
                                        <p:tav tm="0">
                                          <p:val>
                                            <p:fltVal val="0"/>
                                          </p:val>
                                        </p:tav>
                                        <p:tav tm="100000">
                                          <p:val>
                                            <p:strVal val="#ppt_h"/>
                                          </p:val>
                                        </p:tav>
                                      </p:tavLst>
                                    </p:anim>
                                    <p:animEffect transition="in" filter="fade">
                                      <p:cBhvr>
                                        <p:cTn id="21" dur="1000"/>
                                        <p:tgtEl>
                                          <p:spTgt spid="4099"/>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Effect transition="in" filter="fade">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p:cNvPicPr>
            <a:picLocks noGrp="1" noChangeAspect="1"/>
          </p:cNvPicPr>
          <p:nvPr>
            <p:ph sz="half" idx="1"/>
          </p:nvPr>
        </p:nvPicPr>
        <p:blipFill>
          <a:blip r:embed="rId3" cstate="email">
            <a:extLst>
              <a:ext uri="{28A0092B-C50C-407E-A947-70E740481C1C}">
                <a14:useLocalDpi xmlns="" xmlns:a14="http://schemas.microsoft.com/office/drawing/2010/main" val="0"/>
              </a:ext>
            </a:extLst>
          </a:blip>
          <a:stretch>
            <a:fillRect/>
          </a:stretch>
        </p:blipFill>
        <p:spPr>
          <a:xfrm>
            <a:off x="642910" y="357166"/>
            <a:ext cx="3500462" cy="4525963"/>
          </a:xfrm>
          <a:prstGeom prst="rect">
            <a:avLst/>
          </a:prstGeom>
        </p:spPr>
      </p:pic>
      <p:pic>
        <p:nvPicPr>
          <p:cNvPr id="8" name="Содержимое 7"/>
          <p:cNvPicPr>
            <a:picLocks noGrp="1" noChangeAspect="1"/>
          </p:cNvPicPr>
          <p:nvPr>
            <p:ph sz="half" idx="2"/>
          </p:nvPr>
        </p:nvPicPr>
        <p:blipFill>
          <a:blip r:embed="rId4" cstate="email">
            <a:extLst>
              <a:ext uri="{28A0092B-C50C-407E-A947-70E740481C1C}">
                <a14:useLocalDpi xmlns="" xmlns:a14="http://schemas.microsoft.com/office/drawing/2010/main" val="0"/>
              </a:ext>
            </a:extLst>
          </a:blip>
          <a:stretch>
            <a:fillRect/>
          </a:stretch>
        </p:blipFill>
        <p:spPr>
          <a:xfrm>
            <a:off x="5000628" y="357166"/>
            <a:ext cx="3474648" cy="4525963"/>
          </a:xfrm>
          <a:prstGeom prst="rect">
            <a:avLst/>
          </a:prstGeom>
        </p:spPr>
      </p:pic>
      <p:sp>
        <p:nvSpPr>
          <p:cNvPr id="9" name="TextBox 8"/>
          <p:cNvSpPr txBox="1"/>
          <p:nvPr/>
        </p:nvSpPr>
        <p:spPr>
          <a:xfrm>
            <a:off x="642911" y="5286388"/>
            <a:ext cx="3571900"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Феозва</a:t>
            </a:r>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t>
            </a:r>
            <a:r>
              <a:rPr lang="uk-UA"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Микитична</a:t>
            </a:r>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t>
            </a:r>
            <a:r>
              <a:rPr lang="uk-UA"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Лещова</a:t>
            </a:r>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a:t>
            </a:r>
          </a:p>
          <a:p>
            <a:pPr algn="ctr"/>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Дружина Менделєєва, 1860-е роки</a:t>
            </a:r>
            <a:endParaRPr lang="uk-UA"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
        <p:nvSpPr>
          <p:cNvPr id="10" name="TextBox 9"/>
          <p:cNvSpPr txBox="1"/>
          <p:nvPr/>
        </p:nvSpPr>
        <p:spPr>
          <a:xfrm>
            <a:off x="4929190" y="5143512"/>
            <a:ext cx="3510898" cy="1015663"/>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Ганна Іванівна Попова, </a:t>
            </a:r>
          </a:p>
          <a:p>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Друга дружина </a:t>
            </a:r>
          </a:p>
          <a:p>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Менделєєва</a:t>
            </a:r>
            <a:endParaRPr lang="uk-UA"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anim calcmode="lin" valueType="num">
                                      <p:cBhvr>
                                        <p:cTn id="1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
                                        </p:tgtEl>
                                      </p:cBhvr>
                                    </p:animEffect>
                                  </p:childTnLst>
                                </p:cTn>
                              </p:par>
                              <p:par>
                                <p:cTn id="19" presetID="8"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in)">
                                      <p:cBhvr>
                                        <p:cTn id="21" dur="1000"/>
                                        <p:tgtEl>
                                          <p:spTgt spid="7"/>
                                        </p:tgtEl>
                                      </p:cBhvr>
                                    </p:animEffect>
                                  </p:childTnLst>
                                </p:cTn>
                              </p:par>
                              <p:par>
                                <p:cTn id="22" presetID="42" presetClass="entr" presetSubtype="0" fill="hold" grpId="1" nodeType="withEffect">
                                  <p:stCondLst>
                                    <p:cond delay="0"/>
                                  </p:stCondLst>
                                  <p:iterate type="lt">
                                    <p:tmPct val="0"/>
                                  </p:iterate>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2950"/>
                            </p:stCondLst>
                            <p:childTnLst>
                              <p:par>
                                <p:cTn id="28" presetID="8" presetClass="entr" presetSubtype="16"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amond(in)">
                                      <p:cBhvr>
                                        <p:cTn id="30" dur="1000"/>
                                        <p:tgtEl>
                                          <p:spTgt spid="8"/>
                                        </p:tgtEl>
                                      </p:cBhvr>
                                    </p:animEffect>
                                  </p:childTnLst>
                                </p:cTn>
                              </p:par>
                              <p:par>
                                <p:cTn id="31" presetID="42" presetClass="entr" presetSubtype="0" fill="hold" grpId="1" nodeType="withEffect">
                                  <p:stCondLst>
                                    <p:cond delay="0"/>
                                  </p:stCondLst>
                                  <p:iterate type="lt">
                                    <p:tmPct val="0"/>
                                  </p:iterate>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p:cNvPicPr>
            <a:picLocks noGrp="1" noChangeAspect="1"/>
          </p:cNvPicPr>
          <p:nvPr>
            <p:ph sz="half" idx="1"/>
          </p:nvPr>
        </p:nvPicPr>
        <p:blipFill>
          <a:blip r:embed="rId2" cstate="email">
            <a:extLst>
              <a:ext uri="{28A0092B-C50C-407E-A947-70E740481C1C}">
                <a14:useLocalDpi xmlns="" xmlns:a14="http://schemas.microsoft.com/office/drawing/2010/main" val="0"/>
              </a:ext>
            </a:extLst>
          </a:blip>
          <a:stretch>
            <a:fillRect/>
          </a:stretch>
        </p:blipFill>
        <p:spPr>
          <a:xfrm>
            <a:off x="571472" y="785794"/>
            <a:ext cx="3643338" cy="4429156"/>
          </a:xfrm>
          <a:prstGeom prst="rect">
            <a:avLst/>
          </a:prstGeom>
        </p:spPr>
      </p:pic>
      <p:sp>
        <p:nvSpPr>
          <p:cNvPr id="6" name="TextBox 5"/>
          <p:cNvSpPr txBox="1"/>
          <p:nvPr/>
        </p:nvSpPr>
        <p:spPr>
          <a:xfrm>
            <a:off x="714348" y="5286388"/>
            <a:ext cx="3429024" cy="101566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000" b="1" spc="50" dirty="0" smtClean="0">
                <a:ln w="11430"/>
                <a:solidFill>
                  <a:srgbClr val="8439BD"/>
                </a:solidFill>
                <a:effectLst>
                  <a:outerShdw blurRad="76200" dist="50800" dir="5400000" algn="tl" rotWithShape="0">
                    <a:srgbClr val="000000">
                      <a:alpha val="65000"/>
                    </a:srgbClr>
                  </a:outerShdw>
                </a:effectLst>
                <a:latin typeface="Comic Sans MS" pitchFamily="66" charset="0"/>
              </a:rPr>
              <a:t>Дочка Д.І.Менделєєва – Ольга </a:t>
            </a:r>
            <a:r>
              <a:rPr lang="uk-UA" sz="2000" b="1" spc="50" dirty="0" err="1" smtClean="0">
                <a:ln w="11430"/>
                <a:solidFill>
                  <a:srgbClr val="8439BD"/>
                </a:solidFill>
                <a:effectLst>
                  <a:outerShdw blurRad="76200" dist="50800" dir="5400000" algn="tl" rotWithShape="0">
                    <a:srgbClr val="000000">
                      <a:alpha val="65000"/>
                    </a:srgbClr>
                  </a:outerShdw>
                </a:effectLst>
                <a:latin typeface="Comic Sans MS" pitchFamily="66" charset="0"/>
              </a:rPr>
              <a:t>Трирогова</a:t>
            </a:r>
            <a:r>
              <a:rPr lang="uk-UA" sz="2000" b="1" spc="50" dirty="0" smtClean="0">
                <a:ln w="11430"/>
                <a:solidFill>
                  <a:srgbClr val="8439BD"/>
                </a:solidFill>
                <a:effectLst>
                  <a:outerShdw blurRad="76200" dist="50800" dir="5400000" algn="tl" rotWithShape="0">
                    <a:srgbClr val="000000">
                      <a:alpha val="65000"/>
                    </a:srgbClr>
                  </a:outerShdw>
                </a:effectLst>
                <a:latin typeface="Comic Sans MS" pitchFamily="66" charset="0"/>
              </a:rPr>
              <a:t> </a:t>
            </a:r>
          </a:p>
          <a:p>
            <a:pPr algn="ctr"/>
            <a:r>
              <a:rPr lang="uk-UA" sz="2000" b="1" spc="50" dirty="0" smtClean="0">
                <a:ln w="11430"/>
                <a:solidFill>
                  <a:srgbClr val="8439BD"/>
                </a:solidFill>
                <a:effectLst>
                  <a:outerShdw blurRad="76200" dist="50800" dir="5400000" algn="tl" rotWithShape="0">
                    <a:srgbClr val="000000">
                      <a:alpha val="65000"/>
                    </a:srgbClr>
                  </a:outerShdw>
                </a:effectLst>
                <a:latin typeface="Comic Sans MS" pitchFamily="66" charset="0"/>
              </a:rPr>
              <a:t>та його внучка Наталя</a:t>
            </a:r>
            <a:endParaRPr lang="uk-UA" sz="2000" b="1" spc="50" dirty="0">
              <a:ln w="11430"/>
              <a:solidFill>
                <a:srgbClr val="8439BD"/>
              </a:solidFill>
              <a:effectLst>
                <a:outerShdw blurRad="76200" dist="50800" dir="5400000" algn="tl" rotWithShape="0">
                  <a:srgbClr val="000000">
                    <a:alpha val="65000"/>
                  </a:srgbClr>
                </a:outerShdw>
              </a:effectLst>
              <a:latin typeface="Comic Sans MS" pitchFamily="66" charset="0"/>
            </a:endParaRPr>
          </a:p>
        </p:txBody>
      </p:sp>
      <p:pic>
        <p:nvPicPr>
          <p:cNvPr id="9" name="Содержимое 8" descr="Рисунок1.jpg"/>
          <p:cNvPicPr>
            <a:picLocks noGrp="1" noChangeAspect="1"/>
          </p:cNvPicPr>
          <p:nvPr>
            <p:ph sz="half" idx="2"/>
          </p:nvPr>
        </p:nvPicPr>
        <p:blipFill>
          <a:blip r:embed="rId3"/>
          <a:stretch>
            <a:fillRect/>
          </a:stretch>
        </p:blipFill>
        <p:spPr>
          <a:xfrm>
            <a:off x="4643438" y="785794"/>
            <a:ext cx="4019550" cy="4429156"/>
          </a:xfrm>
        </p:spPr>
      </p:pic>
      <p:sp>
        <p:nvSpPr>
          <p:cNvPr id="10" name="TextBox 9"/>
          <p:cNvSpPr txBox="1"/>
          <p:nvPr/>
        </p:nvSpPr>
        <p:spPr>
          <a:xfrm>
            <a:off x="4857752" y="5429264"/>
            <a:ext cx="3550524" cy="70788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2000" b="1" spc="50" dirty="0" smtClean="0">
                <a:ln w="11430"/>
                <a:solidFill>
                  <a:srgbClr val="8439BD"/>
                </a:solidFill>
                <a:effectLst>
                  <a:outerShdw blurRad="76200" dist="50800" dir="5400000" algn="tl" rotWithShape="0">
                    <a:srgbClr val="000000">
                      <a:alpha val="65000"/>
                    </a:srgbClr>
                  </a:outerShdw>
                </a:effectLst>
              </a:rPr>
              <a:t>Дочка Менделєєва Люба </a:t>
            </a:r>
          </a:p>
          <a:p>
            <a:r>
              <a:rPr lang="uk-UA" sz="2000" b="1" spc="50" dirty="0" smtClean="0">
                <a:ln w="11430"/>
                <a:solidFill>
                  <a:srgbClr val="8439BD"/>
                </a:solidFill>
                <a:effectLst>
                  <a:outerShdw blurRad="76200" dist="50800" dir="5400000" algn="tl" rotWithShape="0">
                    <a:srgbClr val="000000">
                      <a:alpha val="65000"/>
                    </a:srgbClr>
                  </a:outerShdw>
                </a:effectLst>
              </a:rPr>
              <a:t>та її чоловік</a:t>
            </a:r>
            <a:endParaRPr lang="ru-RU" sz="2000" b="1" spc="50" dirty="0">
              <a:ln w="11430"/>
              <a:solidFill>
                <a:srgbClr val="8439BD"/>
              </a:solidFill>
              <a:effectLst>
                <a:outerShdw blurRad="76200" dist="50800" dir="5400000" algn="tl" rotWithShape="0">
                  <a:srgbClr val="000000">
                    <a:alpha val="65000"/>
                  </a:srgbClr>
                </a:outerShdw>
              </a:effectLst>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4"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1000"/>
                                        <p:tgtEl>
                                          <p:spTgt spid="5"/>
                                        </p:tgtEl>
                                      </p:cBhvr>
                                    </p:animEffect>
                                  </p:childTnLst>
                                </p:cTn>
                              </p:par>
                              <p:par>
                                <p:cTn id="15" presetID="42" presetClass="entr" presetSubtype="0" fill="hold" grpId="1" nodeType="withEffect">
                                  <p:stCondLst>
                                    <p:cond delay="0"/>
                                  </p:stCondLst>
                                  <p:iterate type="lt">
                                    <p:tmPct val="0"/>
                                  </p:iterate>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3050"/>
                            </p:stCondLst>
                            <p:childTnLst>
                              <p:par>
                                <p:cTn id="21" presetID="4"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1000"/>
                                        <p:tgtEl>
                                          <p:spTgt spid="9"/>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2214554"/>
          </a:xfrm>
        </p:spPr>
        <p:txBody>
          <a:bodyPr/>
          <a:lstStyle/>
          <a:p>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У наступні роки з-під пера Менделєєва вийшло ще кілька основних праць з різних розділів хімії. Його повна наукова і літературна спадщина величезна і містить 431 роботу. Праці Менделєєва отримали широке міжнародне визнання. Він був обраний членом багатьох </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hlinkClick r:id="rId2" tooltip="Академія наук"/>
              </a:rPr>
              <a:t>академій наук</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 іноземних </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hlinkClick r:id="rId3" tooltip="Наукове товариство"/>
              </a:rPr>
              <a:t>наукових товариств</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 Тільки </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hlinkClick r:id="rId4" tooltip="Російська академія наук"/>
              </a:rPr>
              <a:t>Російська академія наук</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 на виборах </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hlinkClick r:id="rId5" tooltip="1880"/>
              </a:rPr>
              <a:t>1880</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 р. забалотувала його через внутрішні інтриги.</a:t>
            </a:r>
            <a:b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b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Пішовши в </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hlinkClick r:id="rId6" tooltip="1890"/>
              </a:rPr>
              <a:t>1890</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 у відставку, Менделєєв брав активну участь у виданні </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hlinkClick r:id="rId7" tooltip="Енциклопедичний словник Брокгауза і Єфрона"/>
              </a:rPr>
              <a:t>Енциклопедичного словника </a:t>
            </a:r>
            <a:r>
              <a:rPr lang="uk-UA" sz="1200" b="1" spc="50" dirty="0" err="1" smtClean="0">
                <a:ln w="11430"/>
                <a:solidFill>
                  <a:srgbClr val="0070C0"/>
                </a:solidFill>
                <a:effectLst>
                  <a:outerShdw blurRad="76200" dist="50800" dir="5400000" algn="tl" rotWithShape="0">
                    <a:srgbClr val="000000">
                      <a:alpha val="65000"/>
                    </a:srgbClr>
                  </a:outerShdw>
                </a:effectLst>
                <a:latin typeface="Comic Sans MS" pitchFamily="66" charset="0"/>
                <a:hlinkClick r:id="rId7" tooltip="Енциклопедичний словник Брокгауза і Єфрона"/>
              </a:rPr>
              <a:t>Брокгауза</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hlinkClick r:id="rId7" tooltip="Енциклопедичний словник Брокгауза і Єфрона"/>
              </a:rPr>
              <a:t> й </a:t>
            </a:r>
            <a:r>
              <a:rPr lang="uk-UA" sz="1200" b="1" spc="50" dirty="0" err="1" smtClean="0">
                <a:ln w="11430"/>
                <a:solidFill>
                  <a:srgbClr val="0070C0"/>
                </a:solidFill>
                <a:effectLst>
                  <a:outerShdw blurRad="76200" dist="50800" dir="5400000" algn="tl" rotWithShape="0">
                    <a:srgbClr val="000000">
                      <a:alpha val="65000"/>
                    </a:srgbClr>
                  </a:outerShdw>
                </a:effectLst>
                <a:latin typeface="Comic Sans MS" pitchFamily="66" charset="0"/>
                <a:hlinkClick r:id="rId7" tooltip="Енциклопедичний словник Брокгауза і Єфрона"/>
              </a:rPr>
              <a:t>Ефрона</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 був консультантом у пороховій лабораторії при Морському міністерстві. Провівши необхідні дослідження, усього за три роки він розробив ефективний склад </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hlinkClick r:id="rId8" tooltip="Бездимний порох (ще не написана)"/>
              </a:rPr>
              <a:t>бездимного пороху</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 У </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hlinkClick r:id="rId9" tooltip="1893"/>
              </a:rPr>
              <a:t>1893</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 р. Менделєєв був призначений хранителем (керівником) Головної палати мір і ваги.</a:t>
            </a:r>
            <a:b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b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Помер у лютому </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hlinkClick r:id="rId10" tooltip="1907"/>
              </a:rPr>
              <a:t>1907</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 р. в </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hlinkClick r:id="rId11" tooltip="Санкт-Петербург"/>
              </a:rPr>
              <a:t>Санкт-Петербургу</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 від </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hlinkClick r:id="rId12" tooltip="Запалення легень"/>
              </a:rPr>
              <a:t>запалення легень</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a:t>
            </a:r>
            <a:endParaRPr lang="ru-RU" sz="1200" dirty="0"/>
          </a:p>
        </p:txBody>
      </p:sp>
      <p:pic>
        <p:nvPicPr>
          <p:cNvPr id="5" name="Содержимое 4"/>
          <p:cNvPicPr>
            <a:picLocks noGrp="1" noChangeAspect="1"/>
          </p:cNvPicPr>
          <p:nvPr>
            <p:ph sz="half" idx="1"/>
          </p:nvPr>
        </p:nvPicPr>
        <p:blipFill>
          <a:blip r:embed="rId13" cstate="email">
            <a:extLst>
              <a:ext uri="{28A0092B-C50C-407E-A947-70E740481C1C}">
                <a14:useLocalDpi xmlns="" xmlns:a14="http://schemas.microsoft.com/office/drawing/2010/main" val="0"/>
              </a:ext>
            </a:extLst>
          </a:blip>
          <a:stretch>
            <a:fillRect/>
          </a:stretch>
        </p:blipFill>
        <p:spPr>
          <a:xfrm>
            <a:off x="571472" y="2285992"/>
            <a:ext cx="3600450" cy="3714776"/>
          </a:xfrm>
          <a:prstGeom prst="rect">
            <a:avLst/>
          </a:prstGeom>
        </p:spPr>
      </p:pic>
      <p:pic>
        <p:nvPicPr>
          <p:cNvPr id="6" name="Содержимое 7" descr="Рисунок2.jpg"/>
          <p:cNvPicPr>
            <a:picLocks noGrp="1" noChangeAspect="1"/>
          </p:cNvPicPr>
          <p:nvPr>
            <p:ph sz="half" idx="2"/>
          </p:nvPr>
        </p:nvPicPr>
        <p:blipFill>
          <a:blip r:embed="rId14"/>
          <a:stretch>
            <a:fillRect/>
          </a:stretch>
        </p:blipFill>
        <p:spPr>
          <a:xfrm>
            <a:off x="4786314" y="2285992"/>
            <a:ext cx="3846687" cy="3714776"/>
          </a:xfrm>
        </p:spPr>
      </p:pic>
      <p:sp>
        <p:nvSpPr>
          <p:cNvPr id="7" name="TextBox 6"/>
          <p:cNvSpPr txBox="1"/>
          <p:nvPr/>
        </p:nvSpPr>
        <p:spPr>
          <a:xfrm>
            <a:off x="714348" y="6000768"/>
            <a:ext cx="3071834"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1600" b="1" spc="50" dirty="0" smtClean="0">
                <a:ln w="11430"/>
                <a:solidFill>
                  <a:srgbClr val="8439BD"/>
                </a:solidFill>
                <a:effectLst>
                  <a:outerShdw blurRad="76200" dist="50800" dir="5400000" algn="tl" rotWithShape="0">
                    <a:srgbClr val="000000">
                      <a:alpha val="65000"/>
                    </a:srgbClr>
                  </a:outerShdw>
                </a:effectLst>
              </a:rPr>
              <a:t>Могила Д.І.Менделєєва </a:t>
            </a:r>
          </a:p>
          <a:p>
            <a:pPr algn="ctr"/>
            <a:r>
              <a:rPr lang="uk-UA" sz="1600" b="1" spc="50" dirty="0" smtClean="0">
                <a:ln w="11430"/>
                <a:solidFill>
                  <a:srgbClr val="8439BD"/>
                </a:solidFill>
                <a:effectLst>
                  <a:outerShdw blurRad="76200" dist="50800" dir="5400000" algn="tl" rotWithShape="0">
                    <a:srgbClr val="000000">
                      <a:alpha val="65000"/>
                    </a:srgbClr>
                  </a:outerShdw>
                </a:effectLst>
              </a:rPr>
              <a:t>на </a:t>
            </a:r>
            <a:r>
              <a:rPr lang="uk-UA" sz="1600" b="1" spc="50" dirty="0" err="1" smtClean="0">
                <a:ln w="11430"/>
                <a:solidFill>
                  <a:srgbClr val="8439BD"/>
                </a:solidFill>
                <a:effectLst>
                  <a:outerShdw blurRad="76200" dist="50800" dir="5400000" algn="tl" rotWithShape="0">
                    <a:srgbClr val="000000">
                      <a:alpha val="65000"/>
                    </a:srgbClr>
                  </a:outerShdw>
                </a:effectLst>
              </a:rPr>
              <a:t>Волковому</a:t>
            </a:r>
            <a:r>
              <a:rPr lang="uk-UA" sz="1600" b="1" spc="50" dirty="0" smtClean="0">
                <a:ln w="11430"/>
                <a:solidFill>
                  <a:srgbClr val="8439BD"/>
                </a:solidFill>
                <a:effectLst>
                  <a:outerShdw blurRad="76200" dist="50800" dir="5400000" algn="tl" rotWithShape="0">
                    <a:srgbClr val="000000">
                      <a:alpha val="65000"/>
                    </a:srgbClr>
                  </a:outerShdw>
                </a:effectLst>
              </a:rPr>
              <a:t> </a:t>
            </a:r>
            <a:r>
              <a:rPr lang="uk-UA" sz="1600" b="1" spc="50" dirty="0" err="1" smtClean="0">
                <a:ln w="11430"/>
                <a:solidFill>
                  <a:srgbClr val="8439BD"/>
                </a:solidFill>
                <a:effectLst>
                  <a:outerShdw blurRad="76200" dist="50800" dir="5400000" algn="tl" rotWithShape="0">
                    <a:srgbClr val="000000">
                      <a:alpha val="65000"/>
                    </a:srgbClr>
                  </a:outerShdw>
                </a:effectLst>
              </a:rPr>
              <a:t>кладовищи</a:t>
            </a:r>
            <a:endParaRPr lang="uk-UA" sz="1600" b="1" spc="50" dirty="0">
              <a:ln w="11430"/>
              <a:solidFill>
                <a:srgbClr val="8439BD"/>
              </a:solidFill>
              <a:effectLst>
                <a:outerShdw blurRad="76200" dist="50800" dir="5400000" algn="tl" rotWithShape="0">
                  <a:srgbClr val="000000">
                    <a:alpha val="65000"/>
                  </a:srgbClr>
                </a:outerShdw>
              </a:effectLst>
            </a:endParaRPr>
          </a:p>
        </p:txBody>
      </p:sp>
      <p:sp>
        <p:nvSpPr>
          <p:cNvPr id="8" name="TextBox 7"/>
          <p:cNvSpPr txBox="1"/>
          <p:nvPr/>
        </p:nvSpPr>
        <p:spPr>
          <a:xfrm>
            <a:off x="5000628" y="6072206"/>
            <a:ext cx="3399329"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b="1" spc="50" dirty="0" smtClean="0">
                <a:ln w="11430"/>
                <a:solidFill>
                  <a:srgbClr val="8439BD"/>
                </a:solidFill>
                <a:effectLst>
                  <a:outerShdw blurRad="76200" dist="50800" dir="5400000" algn="tl" rotWithShape="0">
                    <a:srgbClr val="000000">
                      <a:alpha val="65000"/>
                    </a:srgbClr>
                  </a:outerShdw>
                </a:effectLst>
              </a:rPr>
              <a:t>Пам'ятник  </a:t>
            </a:r>
            <a:r>
              <a:rPr lang="uk-UA" b="1" spc="50" dirty="0" smtClean="0">
                <a:ln w="11430"/>
                <a:solidFill>
                  <a:srgbClr val="8439BD"/>
                </a:solidFill>
                <a:effectLst>
                  <a:outerShdw blurRad="76200" dist="50800" dir="5400000" algn="tl" rotWithShape="0">
                    <a:srgbClr val="000000">
                      <a:alpha val="65000"/>
                    </a:srgbClr>
                  </a:outerShdw>
                </a:effectLst>
              </a:rPr>
              <a:t>Д.І.Менделєєву</a:t>
            </a:r>
            <a:endParaRPr lang="ru-RU" b="1" spc="50" dirty="0">
              <a:ln w="11430"/>
              <a:solidFill>
                <a:srgbClr val="8439BD"/>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childTnLst>
                          </p:cTn>
                        </p:par>
                        <p:par>
                          <p:cTn id="15" fill="hold">
                            <p:stCondLst>
                              <p:cond delay="2450"/>
                            </p:stCondLst>
                            <p:childTnLst>
                              <p:par>
                                <p:cTn id="16" presetID="50" presetClass="entr" presetSubtype="0" decel="10000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3"/>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par>
                                <p:cTn id="21" presetID="42" presetClass="entr" presetSubtype="0" fill="hold" grpId="1" nodeType="withEffect">
                                  <p:stCondLst>
                                    <p:cond delay="0"/>
                                  </p:stCondLst>
                                  <p:iterate type="lt">
                                    <p:tmPct val="0"/>
                                  </p:iterate>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450"/>
                            </p:stCondLst>
                            <p:childTnLst>
                              <p:par>
                                <p:cTn id="27" presetID="50" presetClass="entr" presetSubtype="0" decel="10000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strVal val="#ppt_w+.3"/>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Effect transition="in" filter="fade">
                                      <p:cBhvr>
                                        <p:cTn id="31" dur="1000"/>
                                        <p:tgtEl>
                                          <p:spTgt spid="6"/>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7" grpId="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42910" y="500042"/>
            <a:ext cx="7772400" cy="1643074"/>
          </a:xfrm>
        </p:spPr>
        <p:txBody>
          <a:bodyPr/>
          <a:lstStyle/>
          <a:p>
            <a:r>
              <a:rPr lang="uk-UA" b="1" dirty="0" smtClean="0">
                <a:ln w="17780" cmpd="sng">
                  <a:solidFill>
                    <a:srgbClr val="FFFFFF"/>
                  </a:solidFill>
                  <a:prstDash val="solid"/>
                  <a:miter lim="800000"/>
                </a:ln>
                <a:solidFill>
                  <a:srgbClr val="8439BD"/>
                </a:solidFill>
                <a:effectLst>
                  <a:outerShdw blurRad="50800" algn="tl" rotWithShape="0">
                    <a:srgbClr val="000000"/>
                  </a:outerShdw>
                </a:effectLst>
                <a:latin typeface="Comic Sans MS" pitchFamily="66" charset="0"/>
              </a:rPr>
              <a:t>Спроби класифікацій хімічних </a:t>
            </a:r>
            <a:r>
              <a:rPr lang="uk-UA" b="1" dirty="0" smtClean="0">
                <a:ln w="17780" cmpd="sng">
                  <a:solidFill>
                    <a:srgbClr val="FFFFFF"/>
                  </a:solidFill>
                  <a:prstDash val="solid"/>
                  <a:miter lim="800000"/>
                </a:ln>
                <a:solidFill>
                  <a:srgbClr val="8439BD"/>
                </a:solidFill>
                <a:effectLst>
                  <a:outerShdw blurRad="50800" algn="tl" rotWithShape="0">
                    <a:srgbClr val="000000"/>
                  </a:outerShdw>
                </a:effectLst>
                <a:latin typeface="Comic Sans MS" pitchFamily="66" charset="0"/>
              </a:rPr>
              <a:t>е</a:t>
            </a:r>
            <a:r>
              <a:rPr lang="uk-UA" b="1" dirty="0" smtClean="0">
                <a:ln w="17780" cmpd="sng">
                  <a:solidFill>
                    <a:srgbClr val="FFFFFF"/>
                  </a:solidFill>
                  <a:prstDash val="solid"/>
                  <a:miter lim="800000"/>
                </a:ln>
                <a:solidFill>
                  <a:srgbClr val="8439BD"/>
                </a:solidFill>
                <a:effectLst>
                  <a:outerShdw blurRad="50800" algn="tl" rotWithShape="0">
                    <a:srgbClr val="000000"/>
                  </a:outerShdw>
                </a:effectLst>
                <a:latin typeface="Comic Sans MS" pitchFamily="66" charset="0"/>
              </a:rPr>
              <a:t>лементів</a:t>
            </a:r>
            <a:r>
              <a:rPr lang="ru-RU" b="1" i="1" dirty="0" smtClean="0">
                <a:solidFill>
                  <a:srgbClr val="8439BD"/>
                </a:solidFill>
                <a:effectLst>
                  <a:outerShdw blurRad="38100" dist="38100" dir="2700000" algn="tl">
                    <a:srgbClr val="000000">
                      <a:alpha val="43137"/>
                    </a:srgbClr>
                  </a:outerShdw>
                </a:effectLst>
                <a:latin typeface="+mj-lt"/>
              </a:rPr>
              <a:t/>
            </a:r>
            <a:br>
              <a:rPr lang="ru-RU" b="1" i="1" dirty="0" smtClean="0">
                <a:solidFill>
                  <a:srgbClr val="8439BD"/>
                </a:solidFill>
                <a:effectLst>
                  <a:outerShdw blurRad="38100" dist="38100" dir="2700000" algn="tl">
                    <a:srgbClr val="000000">
                      <a:alpha val="43137"/>
                    </a:srgbClr>
                  </a:outerShdw>
                </a:effectLst>
                <a:latin typeface="+mj-lt"/>
              </a:rPr>
            </a:br>
            <a:endParaRPr lang="ru-RU" dirty="0">
              <a:solidFill>
                <a:srgbClr val="8439BD"/>
              </a:solidFill>
              <a:effectLst>
                <a:outerShdw blurRad="38100" dist="38100" dir="2700000" algn="tl">
                  <a:srgbClr val="000000">
                    <a:alpha val="43137"/>
                  </a:srgbClr>
                </a:outerShdw>
              </a:effectLst>
            </a:endParaRPr>
          </a:p>
        </p:txBody>
      </p:sp>
      <p:sp>
        <p:nvSpPr>
          <p:cNvPr id="6" name="Подзаголовок 5"/>
          <p:cNvSpPr>
            <a:spLocks noGrp="1"/>
          </p:cNvSpPr>
          <p:nvPr>
            <p:ph type="subTitle" idx="1"/>
          </p:nvPr>
        </p:nvSpPr>
        <p:spPr>
          <a:xfrm>
            <a:off x="428596" y="4572008"/>
            <a:ext cx="6786610" cy="2071702"/>
          </a:xfrm>
        </p:spPr>
        <p:txBody>
          <a:bodyPr/>
          <a:lstStyle/>
          <a:p>
            <a:endParaRPr lang="ru-RU" sz="1800" dirty="0" smtClean="0"/>
          </a:p>
          <a:p>
            <a:pPr algn="l"/>
            <a:r>
              <a:rPr lang="uk-UA" sz="3600" b="1" i="1" dirty="0" smtClean="0">
                <a:solidFill>
                  <a:srgbClr val="7E2696"/>
                </a:solidFill>
                <a:effectLst>
                  <a:outerShdw blurRad="38100" dist="38100" dir="2700000" algn="tl">
                    <a:srgbClr val="000000">
                      <a:alpha val="43137"/>
                    </a:srgbClr>
                  </a:outerShdw>
                </a:effectLst>
              </a:rPr>
              <a:t>В хімії існують класифікації елементів, речовин, хімічних реакцій</a:t>
            </a:r>
            <a:endParaRPr lang="ru-RU" sz="3600" b="1" i="1" dirty="0">
              <a:solidFill>
                <a:srgbClr val="7E2696"/>
              </a:solidFill>
              <a:effectLst>
                <a:outerShdw blurRad="38100" dist="38100" dir="2700000" algn="tl">
                  <a:srgbClr val="000000">
                    <a:alpha val="43137"/>
                  </a:srgbClr>
                </a:outerShdw>
              </a:effectLst>
            </a:endParaRPr>
          </a:p>
        </p:txBody>
      </p:sp>
      <p:sp>
        <p:nvSpPr>
          <p:cNvPr id="9" name="TextBox 8"/>
          <p:cNvSpPr txBox="1"/>
          <p:nvPr/>
        </p:nvSpPr>
        <p:spPr>
          <a:xfrm>
            <a:off x="357158" y="1857364"/>
            <a:ext cx="6500858" cy="2862322"/>
          </a:xfrm>
          <a:prstGeom prst="rect">
            <a:avLst/>
          </a:prstGeom>
          <a:noFill/>
        </p:spPr>
        <p:txBody>
          <a:bodyPr wrap="square" rtlCol="0">
            <a:spAutoFit/>
          </a:bodyPr>
          <a:lstStyle/>
          <a:p>
            <a:r>
              <a:rPr lang="uk-UA" sz="3600" b="1" u="sng" dirty="0">
                <a:effectLst>
                  <a:outerShdw blurRad="38100" dist="38100" dir="2700000" algn="tl">
                    <a:srgbClr val="000000">
                      <a:alpha val="43137"/>
                    </a:srgbClr>
                  </a:outerShdw>
                </a:effectLst>
              </a:rPr>
              <a:t>К</a:t>
            </a:r>
            <a:r>
              <a:rPr lang="uk-UA" sz="3600" b="1" u="sng" dirty="0" smtClean="0">
                <a:effectLst>
                  <a:outerShdw blurRad="38100" dist="38100" dir="2700000" algn="tl">
                    <a:srgbClr val="000000">
                      <a:alpha val="43137"/>
                    </a:srgbClr>
                  </a:outerShdw>
                </a:effectLst>
              </a:rPr>
              <a:t>ласифікація</a:t>
            </a:r>
            <a:r>
              <a:rPr lang="uk-UA" sz="3600" dirty="0" smtClean="0"/>
              <a:t> -</a:t>
            </a:r>
            <a:br>
              <a:rPr lang="uk-UA" sz="3600" dirty="0" smtClean="0"/>
            </a:br>
            <a:r>
              <a:rPr lang="uk-UA" sz="3600" b="1" dirty="0" smtClean="0">
                <a:latin typeface="+mj-lt"/>
              </a:rPr>
              <a:t>це розподіл об'єктів</a:t>
            </a:r>
            <a:br>
              <a:rPr lang="uk-UA" sz="3600" b="1" dirty="0" smtClean="0">
                <a:latin typeface="+mj-lt"/>
              </a:rPr>
            </a:br>
            <a:r>
              <a:rPr lang="uk-UA" sz="3600" b="1" dirty="0" smtClean="0">
                <a:latin typeface="+mj-lt"/>
              </a:rPr>
              <a:t>на групи</a:t>
            </a:r>
            <a:br>
              <a:rPr lang="uk-UA" sz="3600" b="1" dirty="0" smtClean="0">
                <a:latin typeface="+mj-lt"/>
              </a:rPr>
            </a:br>
            <a:r>
              <a:rPr lang="uk-UA" sz="3600" b="1" dirty="0" smtClean="0">
                <a:latin typeface="+mj-lt"/>
              </a:rPr>
              <a:t>або класи за певними</a:t>
            </a:r>
            <a:br>
              <a:rPr lang="uk-UA" sz="3600" b="1" dirty="0" smtClean="0">
                <a:latin typeface="+mj-lt"/>
              </a:rPr>
            </a:br>
            <a:r>
              <a:rPr lang="uk-UA" sz="3600" b="1" dirty="0" smtClean="0">
                <a:latin typeface="+mj-lt"/>
              </a:rPr>
              <a:t>ознаками</a:t>
            </a:r>
            <a:endParaRPr lang="ru-RU" sz="3600" b="1" dirty="0">
              <a:latin typeface="+mj-lt"/>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9"/>
                                        </p:tgtEl>
                                        <p:attrNameLst>
                                          <p:attrName>style.visibility</p:attrName>
                                        </p:attrNameLst>
                                      </p:cBhvr>
                                      <p:to>
                                        <p:strVal val="visible"/>
                                      </p:to>
                                    </p:set>
                                    <p:anim calcmode="discrete" valueType="clr">
                                      <p:cBhvr override="childStyle">
                                        <p:cTn id="13"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
                                        </p:tgtEl>
                                        <p:attrNameLst>
                                          <p:attrName>fillcolor</p:attrName>
                                        </p:attrNameLst>
                                      </p:cBhvr>
                                      <p:tavLst>
                                        <p:tav tm="0">
                                          <p:val>
                                            <p:clrVal>
                                              <a:schemeClr val="accent2"/>
                                            </p:clrVal>
                                          </p:val>
                                        </p:tav>
                                        <p:tav tm="50000">
                                          <p:val>
                                            <p:clrVal>
                                              <a:schemeClr val="hlink"/>
                                            </p:clrVal>
                                          </p:val>
                                        </p:tav>
                                      </p:tavLst>
                                    </p:anim>
                                    <p:set>
                                      <p:cBhvr>
                                        <p:cTn id="15" dur="80"/>
                                        <p:tgtEl>
                                          <p:spTgt spid="9"/>
                                        </p:tgtEl>
                                        <p:attrNameLst>
                                          <p:attrName>fill.type</p:attrName>
                                        </p:attrNameLst>
                                      </p:cBhvr>
                                      <p:to>
                                        <p:strVal val="solid"/>
                                      </p:to>
                                    </p:set>
                                  </p:childTnLst>
                                </p:cTn>
                              </p:par>
                            </p:childTnLst>
                          </p:cTn>
                        </p:par>
                        <p:par>
                          <p:cTn id="16" fill="hold">
                            <p:stCondLst>
                              <p:cond delay="3560"/>
                            </p:stCondLst>
                            <p:childTnLst>
                              <p:par>
                                <p:cTn id="17" presetID="3" presetClass="entr" presetSubtype="10"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blinds(horizontal)">
                                      <p:cBhvr>
                                        <p:cTn id="1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928670"/>
            <a:ext cx="4043362" cy="4643470"/>
          </a:xfrm>
        </p:spPr>
        <p:txBody>
          <a:bodyPr/>
          <a:lstStyle/>
          <a:p>
            <a:r>
              <a:rPr lang="uk-UA" sz="2400" dirty="0" smtClean="0">
                <a:effectLst>
                  <a:outerShdw blurRad="38100" dist="38100" dir="2700000" algn="tl">
                    <a:srgbClr val="000000">
                      <a:alpha val="43137"/>
                    </a:srgbClr>
                  </a:outerShdw>
                </a:effectLst>
              </a:rPr>
              <a:t>В кінці </a:t>
            </a:r>
            <a:r>
              <a:rPr lang="ru-RU" sz="2400" dirty="0" smtClean="0">
                <a:effectLst>
                  <a:outerShdw blurRad="38100" dist="38100" dir="2700000" algn="tl">
                    <a:srgbClr val="000000">
                      <a:alpha val="43137"/>
                    </a:srgbClr>
                  </a:outerShdw>
                </a:effectLst>
              </a:rPr>
              <a:t>Х</a:t>
            </a:r>
            <a:r>
              <a:rPr lang="en-US" sz="2400" dirty="0" smtClean="0">
                <a:effectLst>
                  <a:outerShdw blurRad="38100" dist="38100" dir="2700000" algn="tl">
                    <a:srgbClr val="000000">
                      <a:alpha val="43137"/>
                    </a:srgbClr>
                  </a:outerShdw>
                </a:effectLst>
              </a:rPr>
              <a:t>V</a:t>
            </a:r>
            <a:r>
              <a:rPr lang="ru-RU" sz="2400" dirty="0" smtClean="0">
                <a:effectLst>
                  <a:outerShdw blurRad="38100" dist="38100" dir="2700000" algn="tl">
                    <a:srgbClr val="000000">
                      <a:alpha val="43137"/>
                    </a:srgbClr>
                  </a:outerShdw>
                </a:effectLst>
              </a:rPr>
              <a:t>ІІІ ст</a:t>
            </a:r>
            <a:r>
              <a:rPr lang="ru-RU" sz="2400" b="1" u="sng" dirty="0" smtClean="0">
                <a:solidFill>
                  <a:srgbClr val="7E2696"/>
                </a:solidFill>
                <a:effectLst>
                  <a:outerShdw blurRad="38100" dist="38100" dir="2700000" algn="tl">
                    <a:srgbClr val="000000">
                      <a:alpha val="43137"/>
                    </a:srgbClr>
                  </a:outerShdw>
                </a:effectLst>
              </a:rPr>
              <a:t>. А.-Л. </a:t>
            </a:r>
            <a:r>
              <a:rPr lang="ru-RU" sz="2400" b="1" u="sng" dirty="0" err="1" smtClean="0">
                <a:solidFill>
                  <a:srgbClr val="7E2696"/>
                </a:solidFill>
                <a:effectLst>
                  <a:outerShdw blurRad="38100" dist="38100" dir="2700000" algn="tl">
                    <a:srgbClr val="000000">
                      <a:alpha val="43137"/>
                    </a:srgbClr>
                  </a:outerShdw>
                </a:effectLst>
              </a:rPr>
              <a:t>Лавуазьє</a:t>
            </a:r>
            <a:r>
              <a:rPr lang="ru-RU" sz="2400" b="1" u="sng" dirty="0" smtClean="0">
                <a:solidFill>
                  <a:srgbClr val="7E2696"/>
                </a:solidFill>
                <a:effectLst>
                  <a:outerShdw blurRad="38100" dist="38100" dir="2700000" algn="tl">
                    <a:srgbClr val="000000">
                      <a:alpha val="43137"/>
                    </a:srgbClr>
                  </a:outerShdw>
                </a:effectLst>
              </a:rPr>
              <a:t> </a:t>
            </a:r>
            <a:r>
              <a:rPr lang="uk-UA" sz="2400" dirty="0" smtClean="0">
                <a:effectLst>
                  <a:outerShdw blurRad="38100" dist="38100" dir="2700000" algn="tl">
                    <a:srgbClr val="000000">
                      <a:alpha val="43137"/>
                    </a:srgbClr>
                  </a:outerShdw>
                </a:effectLst>
              </a:rPr>
              <a:t>запропонував </a:t>
            </a:r>
            <a:r>
              <a:rPr lang="ru-RU" sz="2400" dirty="0" smtClean="0">
                <a:effectLst>
                  <a:outerShdw blurRad="38100" dist="38100" dir="2700000" algn="tl">
                    <a:srgbClr val="000000">
                      <a:alpha val="43137"/>
                    </a:srgbClr>
                  </a:outerShdw>
                </a:effectLst>
              </a:rPr>
              <a:t>першу </a:t>
            </a:r>
            <a:r>
              <a:rPr lang="uk-UA" sz="2400" dirty="0" smtClean="0">
                <a:effectLst>
                  <a:outerShdw blurRad="38100" dist="38100" dir="2700000" algn="tl">
                    <a:srgbClr val="000000">
                      <a:alpha val="43137"/>
                    </a:srgbClr>
                  </a:outerShdw>
                </a:effectLst>
              </a:rPr>
              <a:t>класифікацію хімічних елементів. Він розділив прості речовини на </a:t>
            </a:r>
            <a:r>
              <a:rPr lang="uk-UA" sz="2400" b="1" u="sng" dirty="0" smtClean="0">
                <a:solidFill>
                  <a:srgbClr val="7E2696"/>
                </a:solidFill>
                <a:effectLst>
                  <a:outerShdw blurRad="38100" dist="38100" dir="2700000" algn="tl">
                    <a:srgbClr val="000000">
                      <a:alpha val="43137"/>
                    </a:srgbClr>
                  </a:outerShdw>
                </a:effectLst>
              </a:rPr>
              <a:t>метали</a:t>
            </a:r>
            <a:r>
              <a:rPr lang="uk-UA" sz="2400" dirty="0" smtClean="0">
                <a:effectLst>
                  <a:outerShdw blurRad="38100" dist="38100" dir="2700000" algn="tl">
                    <a:srgbClr val="000000">
                      <a:alpha val="43137"/>
                    </a:srgbClr>
                  </a:outerShdw>
                </a:effectLst>
              </a:rPr>
              <a:t> і </a:t>
            </a:r>
            <a:r>
              <a:rPr lang="uk-UA" sz="2400" b="1" u="sng" dirty="0" smtClean="0">
                <a:solidFill>
                  <a:srgbClr val="7E2696"/>
                </a:solidFill>
                <a:effectLst>
                  <a:outerShdw blurRad="38100" dist="38100" dir="2700000" algn="tl">
                    <a:srgbClr val="000000">
                      <a:alpha val="43137"/>
                    </a:srgbClr>
                  </a:outerShdw>
                </a:effectLst>
              </a:rPr>
              <a:t>неметали</a:t>
            </a:r>
            <a:r>
              <a:rPr lang="uk-UA" sz="2400" dirty="0" smtClean="0">
                <a:effectLst>
                  <a:outerShdw blurRad="38100" dist="38100" dir="2700000" algn="tl">
                    <a:srgbClr val="000000">
                      <a:alpha val="43137"/>
                    </a:srgbClr>
                  </a:outerShdw>
                </a:effectLst>
              </a:rPr>
              <a:t>.  Така класифікація була недосконалою, але розподіл простих речовин, а також хімічних елементів на дві великі групи відіграло важливу роль у розвитку хімії.</a:t>
            </a:r>
            <a:endParaRPr lang="uk-UA" sz="2400" dirty="0">
              <a:effectLst>
                <a:outerShdw blurRad="38100" dist="38100" dir="2700000" algn="tl">
                  <a:srgbClr val="000000">
                    <a:alpha val="43137"/>
                  </a:srgbClr>
                </a:outerShdw>
              </a:effectLst>
            </a:endParaRPr>
          </a:p>
        </p:txBody>
      </p:sp>
      <p:pic>
        <p:nvPicPr>
          <p:cNvPr id="16386" name="Picture 2"/>
          <p:cNvPicPr>
            <a:picLocks noGrp="1" noChangeAspect="1" noChangeArrowheads="1"/>
          </p:cNvPicPr>
          <p:nvPr>
            <p:ph idx="1"/>
          </p:nvPr>
        </p:nvPicPr>
        <p:blipFill>
          <a:blip r:embed="rId2"/>
          <a:srcRect/>
          <a:stretch>
            <a:fillRect/>
          </a:stretch>
        </p:blipFill>
        <p:spPr bwMode="auto">
          <a:xfrm>
            <a:off x="5087268" y="928670"/>
            <a:ext cx="3655323" cy="4714908"/>
          </a:xfrm>
          <a:prstGeom prst="rect">
            <a:avLst/>
          </a:prstGeom>
          <a:noFill/>
          <a:ln w="9525">
            <a:noFill/>
            <a:miter lim="800000"/>
            <a:headEnd/>
            <a:tailEnd/>
          </a:ln>
          <a:effectLst/>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4" presetClass="entr" presetSubtype="0" accel="100000" fill="hold" nodeType="afterEffect">
                                  <p:stCondLst>
                                    <p:cond delay="0"/>
                                  </p:stCondLst>
                                  <p:childTnLst>
                                    <p:set>
                                      <p:cBhvr>
                                        <p:cTn id="12" dur="1" fill="hold">
                                          <p:stCondLst>
                                            <p:cond delay="0"/>
                                          </p:stCondLst>
                                        </p:cTn>
                                        <p:tgtEl>
                                          <p:spTgt spid="16386"/>
                                        </p:tgtEl>
                                        <p:attrNameLst>
                                          <p:attrName>style.visibility</p:attrName>
                                        </p:attrNameLst>
                                      </p:cBhvr>
                                      <p:to>
                                        <p:strVal val="visible"/>
                                      </p:to>
                                    </p:set>
                                    <p:anim calcmode="lin" valueType="num">
                                      <p:cBhvr>
                                        <p:cTn id="13" dur="500" fill="hold"/>
                                        <p:tgtEl>
                                          <p:spTgt spid="16386"/>
                                        </p:tgtEl>
                                        <p:attrNameLst>
                                          <p:attrName>ppt_w</p:attrName>
                                        </p:attrNameLst>
                                      </p:cBhvr>
                                      <p:tavLst>
                                        <p:tav tm="0">
                                          <p:val>
                                            <p:strVal val="#ppt_w*0.05"/>
                                          </p:val>
                                        </p:tav>
                                        <p:tav tm="100000">
                                          <p:val>
                                            <p:strVal val="#ppt_w"/>
                                          </p:val>
                                        </p:tav>
                                      </p:tavLst>
                                    </p:anim>
                                    <p:anim calcmode="lin" valueType="num">
                                      <p:cBhvr>
                                        <p:cTn id="14" dur="500" fill="hold"/>
                                        <p:tgtEl>
                                          <p:spTgt spid="16386"/>
                                        </p:tgtEl>
                                        <p:attrNameLst>
                                          <p:attrName>ppt_h</p:attrName>
                                        </p:attrNameLst>
                                      </p:cBhvr>
                                      <p:tavLst>
                                        <p:tav tm="0">
                                          <p:val>
                                            <p:strVal val="#ppt_h"/>
                                          </p:val>
                                        </p:tav>
                                        <p:tav tm="100000">
                                          <p:val>
                                            <p:strVal val="#ppt_h"/>
                                          </p:val>
                                        </p:tav>
                                      </p:tavLst>
                                    </p:anim>
                                    <p:anim calcmode="lin" valueType="num">
                                      <p:cBhvr>
                                        <p:cTn id="15" dur="500" fill="hold"/>
                                        <p:tgtEl>
                                          <p:spTgt spid="16386"/>
                                        </p:tgtEl>
                                        <p:attrNameLst>
                                          <p:attrName>ppt_x</p:attrName>
                                        </p:attrNameLst>
                                      </p:cBhvr>
                                      <p:tavLst>
                                        <p:tav tm="0">
                                          <p:val>
                                            <p:strVal val="#ppt_x-.2"/>
                                          </p:val>
                                        </p:tav>
                                        <p:tav tm="100000">
                                          <p:val>
                                            <p:strVal val="#ppt_x"/>
                                          </p:val>
                                        </p:tav>
                                      </p:tavLst>
                                    </p:anim>
                                    <p:anim calcmode="lin" valueType="num">
                                      <p:cBhvr>
                                        <p:cTn id="16" dur="500" fill="hold"/>
                                        <p:tgtEl>
                                          <p:spTgt spid="16386"/>
                                        </p:tgtEl>
                                        <p:attrNameLst>
                                          <p:attrName>ppt_y</p:attrName>
                                        </p:attrNameLst>
                                      </p:cBhvr>
                                      <p:tavLst>
                                        <p:tav tm="0">
                                          <p:val>
                                            <p:strVal val="#ppt_y"/>
                                          </p:val>
                                        </p:tav>
                                        <p:tav tm="100000">
                                          <p:val>
                                            <p:strVal val="#ppt_y"/>
                                          </p:val>
                                        </p:tav>
                                      </p:tavLst>
                                    </p:anim>
                                    <p:animEffect transition="in" filter="fade">
                                      <p:cBhvr>
                                        <p:cTn id="1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sz="2800" b="1" i="1" u="sng" dirty="0" smtClean="0">
                <a:ln w="17780" cmpd="sng">
                  <a:solidFill>
                    <a:srgbClr val="FFFFFF"/>
                  </a:solidFill>
                  <a:prstDash val="solid"/>
                  <a:miter lim="800000"/>
                </a:ln>
                <a:solidFill>
                  <a:srgbClr val="FFC000"/>
                </a:solidFill>
                <a:effectLst>
                  <a:outerShdw blurRad="50800" algn="tl" rotWithShape="0">
                    <a:srgbClr val="000000"/>
                  </a:outerShdw>
                </a:effectLst>
                <a:latin typeface="Comic Sans MS" pitchFamily="66" charset="0"/>
              </a:rPr>
              <a:t>Вчені об'єднали їх в окремі групи.</a:t>
            </a:r>
            <a:br>
              <a:rPr lang="uk-UA" sz="2800" b="1" i="1" u="sng" dirty="0" smtClean="0">
                <a:ln w="17780" cmpd="sng">
                  <a:solidFill>
                    <a:srgbClr val="FFFFFF"/>
                  </a:solidFill>
                  <a:prstDash val="solid"/>
                  <a:miter lim="800000"/>
                </a:ln>
                <a:solidFill>
                  <a:srgbClr val="FFC000"/>
                </a:solidFill>
                <a:effectLst>
                  <a:outerShdw blurRad="50800" algn="tl" rotWithShape="0">
                    <a:srgbClr val="000000"/>
                  </a:outerShdw>
                </a:effectLst>
                <a:latin typeface="Comic Sans MS" pitchFamily="66" charset="0"/>
              </a:rPr>
            </a:br>
            <a:r>
              <a:rPr lang="uk-UA" sz="2800" b="1" i="1" u="sng" dirty="0" smtClean="0">
                <a:ln w="17780" cmpd="sng">
                  <a:solidFill>
                    <a:srgbClr val="FFFFFF"/>
                  </a:solidFill>
                  <a:prstDash val="solid"/>
                  <a:miter lim="800000"/>
                </a:ln>
                <a:solidFill>
                  <a:srgbClr val="FFC000"/>
                </a:solidFill>
                <a:effectLst>
                  <a:outerShdw blurRad="50800" algn="tl" rotWithShape="0">
                    <a:srgbClr val="000000"/>
                  </a:outerShdw>
                </a:effectLst>
                <a:latin typeface="Comic Sans MS" pitchFamily="66" charset="0"/>
              </a:rPr>
              <a:t>Прості речовини кожної групи отримали такі загальні назви:</a:t>
            </a:r>
            <a:endParaRPr lang="ru-RU" sz="2800" b="1" i="1" u="sng" dirty="0">
              <a:ln w="17780" cmpd="sng">
                <a:solidFill>
                  <a:srgbClr val="FFFFFF"/>
                </a:solidFill>
                <a:prstDash val="solid"/>
                <a:miter lim="800000"/>
              </a:ln>
              <a:solidFill>
                <a:srgbClr val="FFC000"/>
              </a:solidFill>
              <a:effectLst>
                <a:outerShdw blurRad="50800" algn="tl" rotWithShape="0">
                  <a:srgbClr val="000000"/>
                </a:outerShdw>
              </a:effectLst>
              <a:latin typeface="Comic Sans MS" pitchFamily="66" charset="0"/>
            </a:endParaRPr>
          </a:p>
        </p:txBody>
      </p:sp>
      <p:graphicFrame>
        <p:nvGraphicFramePr>
          <p:cNvPr id="6" name="Содержимое 5"/>
          <p:cNvGraphicFramePr>
            <a:graphicFrameLocks noGrp="1"/>
          </p:cNvGraphicFramePr>
          <p:nvPr>
            <p:ph idx="1"/>
          </p:nvPr>
        </p:nvGraphicFramePr>
        <p:xfrm>
          <a:off x="500034" y="1571612"/>
          <a:ext cx="8229600"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6">
                                            <p:graphicEl>
                                              <a:dgm id="{E397F13F-93FE-493B-817B-FF3FAD68D3C0}"/>
                                            </p:graphicEl>
                                          </p:spTgt>
                                        </p:tgtEl>
                                        <p:attrNameLst>
                                          <p:attrName>style.visibility</p:attrName>
                                        </p:attrNameLst>
                                      </p:cBhvr>
                                      <p:to>
                                        <p:strVal val="visible"/>
                                      </p:to>
                                    </p:set>
                                    <p:anim calcmode="lin" valueType="num">
                                      <p:cBhvr>
                                        <p:cTn id="13" dur="2000" fill="hold"/>
                                        <p:tgtEl>
                                          <p:spTgt spid="6">
                                            <p:graphicEl>
                                              <a:dgm id="{E397F13F-93FE-493B-817B-FF3FAD68D3C0}"/>
                                            </p:graphicEl>
                                          </p:spTgt>
                                        </p:tgtEl>
                                        <p:attrNameLst>
                                          <p:attrName>ppt_x</p:attrName>
                                        </p:attrNameLst>
                                      </p:cBhvr>
                                      <p:tavLst>
                                        <p:tav tm="0">
                                          <p:val>
                                            <p:strVal val="#ppt_x-.2"/>
                                          </p:val>
                                        </p:tav>
                                        <p:tav tm="100000">
                                          <p:val>
                                            <p:strVal val="#ppt_x"/>
                                          </p:val>
                                        </p:tav>
                                      </p:tavLst>
                                    </p:anim>
                                    <p:anim calcmode="lin" valueType="num">
                                      <p:cBhvr>
                                        <p:cTn id="14" dur="2000" fill="hold"/>
                                        <p:tgtEl>
                                          <p:spTgt spid="6">
                                            <p:graphicEl>
                                              <a:dgm id="{E397F13F-93FE-493B-817B-FF3FAD68D3C0}"/>
                                            </p:graphicEl>
                                          </p:spTgt>
                                        </p:tgtEl>
                                        <p:attrNameLst>
                                          <p:attrName>ppt_y</p:attrName>
                                        </p:attrNameLst>
                                      </p:cBhvr>
                                      <p:tavLst>
                                        <p:tav tm="0">
                                          <p:val>
                                            <p:strVal val="#ppt_y"/>
                                          </p:val>
                                        </p:tav>
                                        <p:tav tm="100000">
                                          <p:val>
                                            <p:strVal val="#ppt_y"/>
                                          </p:val>
                                        </p:tav>
                                      </p:tavLst>
                                    </p:anim>
                                    <p:animEffect transition="in" filter="wipe(right)" prLst="gradientSize: 0.1">
                                      <p:cBhvr>
                                        <p:cTn id="15" dur="2000"/>
                                        <p:tgtEl>
                                          <p:spTgt spid="6">
                                            <p:graphicEl>
                                              <a:dgm id="{E397F13F-93FE-493B-817B-FF3FAD68D3C0}"/>
                                            </p:graphicEl>
                                          </p:spTgt>
                                        </p:tgtEl>
                                      </p:cBhvr>
                                    </p:animEffect>
                                  </p:childTnLst>
                                </p:cTn>
                              </p:par>
                            </p:childTnLst>
                          </p:cTn>
                        </p:par>
                        <p:par>
                          <p:cTn id="16" fill="hold">
                            <p:stCondLst>
                              <p:cond delay="3000"/>
                            </p:stCondLst>
                            <p:childTnLst>
                              <p:par>
                                <p:cTn id="17" presetID="29" presetClass="entr" presetSubtype="0" fill="hold" grpId="0" nodeType="afterEffect">
                                  <p:stCondLst>
                                    <p:cond delay="0"/>
                                  </p:stCondLst>
                                  <p:childTnLst>
                                    <p:set>
                                      <p:cBhvr>
                                        <p:cTn id="18" dur="1" fill="hold">
                                          <p:stCondLst>
                                            <p:cond delay="0"/>
                                          </p:stCondLst>
                                        </p:cTn>
                                        <p:tgtEl>
                                          <p:spTgt spid="6">
                                            <p:graphicEl>
                                              <a:dgm id="{9458DE96-12F6-4411-BB2F-40B75E7A9C15}"/>
                                            </p:graphicEl>
                                          </p:spTgt>
                                        </p:tgtEl>
                                        <p:attrNameLst>
                                          <p:attrName>style.visibility</p:attrName>
                                        </p:attrNameLst>
                                      </p:cBhvr>
                                      <p:to>
                                        <p:strVal val="visible"/>
                                      </p:to>
                                    </p:set>
                                    <p:anim calcmode="lin" valueType="num">
                                      <p:cBhvr>
                                        <p:cTn id="19" dur="2000" fill="hold"/>
                                        <p:tgtEl>
                                          <p:spTgt spid="6">
                                            <p:graphicEl>
                                              <a:dgm id="{9458DE96-12F6-4411-BB2F-40B75E7A9C15}"/>
                                            </p:graphicEl>
                                          </p:spTgt>
                                        </p:tgtEl>
                                        <p:attrNameLst>
                                          <p:attrName>ppt_x</p:attrName>
                                        </p:attrNameLst>
                                      </p:cBhvr>
                                      <p:tavLst>
                                        <p:tav tm="0">
                                          <p:val>
                                            <p:strVal val="#ppt_x-.2"/>
                                          </p:val>
                                        </p:tav>
                                        <p:tav tm="100000">
                                          <p:val>
                                            <p:strVal val="#ppt_x"/>
                                          </p:val>
                                        </p:tav>
                                      </p:tavLst>
                                    </p:anim>
                                    <p:anim calcmode="lin" valueType="num">
                                      <p:cBhvr>
                                        <p:cTn id="20" dur="2000" fill="hold"/>
                                        <p:tgtEl>
                                          <p:spTgt spid="6">
                                            <p:graphicEl>
                                              <a:dgm id="{9458DE96-12F6-4411-BB2F-40B75E7A9C15}"/>
                                            </p:graphicEl>
                                          </p:spTgt>
                                        </p:tgtEl>
                                        <p:attrNameLst>
                                          <p:attrName>ppt_y</p:attrName>
                                        </p:attrNameLst>
                                      </p:cBhvr>
                                      <p:tavLst>
                                        <p:tav tm="0">
                                          <p:val>
                                            <p:strVal val="#ppt_y"/>
                                          </p:val>
                                        </p:tav>
                                        <p:tav tm="100000">
                                          <p:val>
                                            <p:strVal val="#ppt_y"/>
                                          </p:val>
                                        </p:tav>
                                      </p:tavLst>
                                    </p:anim>
                                    <p:animEffect transition="in" filter="wipe(right)" prLst="gradientSize: 0.1">
                                      <p:cBhvr>
                                        <p:cTn id="21" dur="2000"/>
                                        <p:tgtEl>
                                          <p:spTgt spid="6">
                                            <p:graphicEl>
                                              <a:dgm id="{9458DE96-12F6-4411-BB2F-40B75E7A9C15}"/>
                                            </p:graphicEl>
                                          </p:spTgt>
                                        </p:tgtEl>
                                      </p:cBhvr>
                                    </p:animEffect>
                                  </p:childTnLst>
                                </p:cTn>
                              </p:par>
                            </p:childTnLst>
                          </p:cTn>
                        </p:par>
                        <p:par>
                          <p:cTn id="22" fill="hold">
                            <p:stCondLst>
                              <p:cond delay="5000"/>
                            </p:stCondLst>
                            <p:childTnLst>
                              <p:par>
                                <p:cTn id="23" presetID="29" presetClass="entr" presetSubtype="0" fill="hold" grpId="0" nodeType="afterEffect">
                                  <p:stCondLst>
                                    <p:cond delay="0"/>
                                  </p:stCondLst>
                                  <p:childTnLst>
                                    <p:set>
                                      <p:cBhvr>
                                        <p:cTn id="24" dur="1" fill="hold">
                                          <p:stCondLst>
                                            <p:cond delay="0"/>
                                          </p:stCondLst>
                                        </p:cTn>
                                        <p:tgtEl>
                                          <p:spTgt spid="6">
                                            <p:graphicEl>
                                              <a:dgm id="{71D0AE68-34DF-4652-B0ED-0BAC54420229}"/>
                                            </p:graphicEl>
                                          </p:spTgt>
                                        </p:tgtEl>
                                        <p:attrNameLst>
                                          <p:attrName>style.visibility</p:attrName>
                                        </p:attrNameLst>
                                      </p:cBhvr>
                                      <p:to>
                                        <p:strVal val="visible"/>
                                      </p:to>
                                    </p:set>
                                    <p:anim calcmode="lin" valueType="num">
                                      <p:cBhvr>
                                        <p:cTn id="25" dur="2000" fill="hold"/>
                                        <p:tgtEl>
                                          <p:spTgt spid="6">
                                            <p:graphicEl>
                                              <a:dgm id="{71D0AE68-34DF-4652-B0ED-0BAC54420229}"/>
                                            </p:graphicEl>
                                          </p:spTgt>
                                        </p:tgtEl>
                                        <p:attrNameLst>
                                          <p:attrName>ppt_x</p:attrName>
                                        </p:attrNameLst>
                                      </p:cBhvr>
                                      <p:tavLst>
                                        <p:tav tm="0">
                                          <p:val>
                                            <p:strVal val="#ppt_x-.2"/>
                                          </p:val>
                                        </p:tav>
                                        <p:tav tm="100000">
                                          <p:val>
                                            <p:strVal val="#ppt_x"/>
                                          </p:val>
                                        </p:tav>
                                      </p:tavLst>
                                    </p:anim>
                                    <p:anim calcmode="lin" valueType="num">
                                      <p:cBhvr>
                                        <p:cTn id="26" dur="2000" fill="hold"/>
                                        <p:tgtEl>
                                          <p:spTgt spid="6">
                                            <p:graphicEl>
                                              <a:dgm id="{71D0AE68-34DF-4652-B0ED-0BAC54420229}"/>
                                            </p:graphicEl>
                                          </p:spTgt>
                                        </p:tgtEl>
                                        <p:attrNameLst>
                                          <p:attrName>ppt_y</p:attrName>
                                        </p:attrNameLst>
                                      </p:cBhvr>
                                      <p:tavLst>
                                        <p:tav tm="0">
                                          <p:val>
                                            <p:strVal val="#ppt_y"/>
                                          </p:val>
                                        </p:tav>
                                        <p:tav tm="100000">
                                          <p:val>
                                            <p:strVal val="#ppt_y"/>
                                          </p:val>
                                        </p:tav>
                                      </p:tavLst>
                                    </p:anim>
                                    <p:animEffect transition="in" filter="wipe(right)" prLst="gradientSize: 0.1">
                                      <p:cBhvr>
                                        <p:cTn id="27" dur="2000"/>
                                        <p:tgtEl>
                                          <p:spTgt spid="6">
                                            <p:graphicEl>
                                              <a:dgm id="{71D0AE68-34DF-4652-B0ED-0BAC54420229}"/>
                                            </p:graphicEl>
                                          </p:spTgt>
                                        </p:tgtEl>
                                      </p:cBhvr>
                                    </p:animEffect>
                                  </p:childTnLst>
                                </p:cTn>
                              </p:par>
                            </p:childTnLst>
                          </p:cTn>
                        </p:par>
                        <p:par>
                          <p:cTn id="28" fill="hold">
                            <p:stCondLst>
                              <p:cond delay="7000"/>
                            </p:stCondLst>
                            <p:childTnLst>
                              <p:par>
                                <p:cTn id="29" presetID="29" presetClass="entr" presetSubtype="0" fill="hold" grpId="0" nodeType="afterEffect">
                                  <p:stCondLst>
                                    <p:cond delay="0"/>
                                  </p:stCondLst>
                                  <p:childTnLst>
                                    <p:set>
                                      <p:cBhvr>
                                        <p:cTn id="30" dur="1" fill="hold">
                                          <p:stCondLst>
                                            <p:cond delay="0"/>
                                          </p:stCondLst>
                                        </p:cTn>
                                        <p:tgtEl>
                                          <p:spTgt spid="6">
                                            <p:graphicEl>
                                              <a:dgm id="{FD627256-0B33-4A6F-9141-DAB764A0437B}"/>
                                            </p:graphicEl>
                                          </p:spTgt>
                                        </p:tgtEl>
                                        <p:attrNameLst>
                                          <p:attrName>style.visibility</p:attrName>
                                        </p:attrNameLst>
                                      </p:cBhvr>
                                      <p:to>
                                        <p:strVal val="visible"/>
                                      </p:to>
                                    </p:set>
                                    <p:anim calcmode="lin" valueType="num">
                                      <p:cBhvr>
                                        <p:cTn id="31" dur="2000" fill="hold"/>
                                        <p:tgtEl>
                                          <p:spTgt spid="6">
                                            <p:graphicEl>
                                              <a:dgm id="{FD627256-0B33-4A6F-9141-DAB764A0437B}"/>
                                            </p:graphicEl>
                                          </p:spTgt>
                                        </p:tgtEl>
                                        <p:attrNameLst>
                                          <p:attrName>ppt_x</p:attrName>
                                        </p:attrNameLst>
                                      </p:cBhvr>
                                      <p:tavLst>
                                        <p:tav tm="0">
                                          <p:val>
                                            <p:strVal val="#ppt_x-.2"/>
                                          </p:val>
                                        </p:tav>
                                        <p:tav tm="100000">
                                          <p:val>
                                            <p:strVal val="#ppt_x"/>
                                          </p:val>
                                        </p:tav>
                                      </p:tavLst>
                                    </p:anim>
                                    <p:anim calcmode="lin" valueType="num">
                                      <p:cBhvr>
                                        <p:cTn id="32" dur="2000" fill="hold"/>
                                        <p:tgtEl>
                                          <p:spTgt spid="6">
                                            <p:graphicEl>
                                              <a:dgm id="{FD627256-0B33-4A6F-9141-DAB764A0437B}"/>
                                            </p:graphicEl>
                                          </p:spTgt>
                                        </p:tgtEl>
                                        <p:attrNameLst>
                                          <p:attrName>ppt_y</p:attrName>
                                        </p:attrNameLst>
                                      </p:cBhvr>
                                      <p:tavLst>
                                        <p:tav tm="0">
                                          <p:val>
                                            <p:strVal val="#ppt_y"/>
                                          </p:val>
                                        </p:tav>
                                        <p:tav tm="100000">
                                          <p:val>
                                            <p:strVal val="#ppt_y"/>
                                          </p:val>
                                        </p:tav>
                                      </p:tavLst>
                                    </p:anim>
                                    <p:animEffect transition="in" filter="wipe(right)" prLst="gradientSize: 0.1">
                                      <p:cBhvr>
                                        <p:cTn id="33" dur="2000"/>
                                        <p:tgtEl>
                                          <p:spTgt spid="6">
                                            <p:graphicEl>
                                              <a:dgm id="{FD627256-0B33-4A6F-9141-DAB764A0437B}"/>
                                            </p:graphicEl>
                                          </p:spTgt>
                                        </p:tgtEl>
                                      </p:cBhvr>
                                    </p:animEffect>
                                  </p:childTnLst>
                                </p:cTn>
                              </p:par>
                            </p:childTnLst>
                          </p:cTn>
                        </p:par>
                        <p:par>
                          <p:cTn id="34" fill="hold">
                            <p:stCondLst>
                              <p:cond delay="9000"/>
                            </p:stCondLst>
                            <p:childTnLst>
                              <p:par>
                                <p:cTn id="35" presetID="29" presetClass="entr" presetSubtype="0" fill="hold" grpId="0" nodeType="afterEffect">
                                  <p:stCondLst>
                                    <p:cond delay="0"/>
                                  </p:stCondLst>
                                  <p:childTnLst>
                                    <p:set>
                                      <p:cBhvr>
                                        <p:cTn id="36" dur="1" fill="hold">
                                          <p:stCondLst>
                                            <p:cond delay="0"/>
                                          </p:stCondLst>
                                        </p:cTn>
                                        <p:tgtEl>
                                          <p:spTgt spid="6">
                                            <p:graphicEl>
                                              <a:dgm id="{930004B9-3C12-4C4F-91CB-BD0256B0DEBA}"/>
                                            </p:graphicEl>
                                          </p:spTgt>
                                        </p:tgtEl>
                                        <p:attrNameLst>
                                          <p:attrName>style.visibility</p:attrName>
                                        </p:attrNameLst>
                                      </p:cBhvr>
                                      <p:to>
                                        <p:strVal val="visible"/>
                                      </p:to>
                                    </p:set>
                                    <p:anim calcmode="lin" valueType="num">
                                      <p:cBhvr>
                                        <p:cTn id="37" dur="2000" fill="hold"/>
                                        <p:tgtEl>
                                          <p:spTgt spid="6">
                                            <p:graphicEl>
                                              <a:dgm id="{930004B9-3C12-4C4F-91CB-BD0256B0DEBA}"/>
                                            </p:graphicEl>
                                          </p:spTgt>
                                        </p:tgtEl>
                                        <p:attrNameLst>
                                          <p:attrName>ppt_x</p:attrName>
                                        </p:attrNameLst>
                                      </p:cBhvr>
                                      <p:tavLst>
                                        <p:tav tm="0">
                                          <p:val>
                                            <p:strVal val="#ppt_x-.2"/>
                                          </p:val>
                                        </p:tav>
                                        <p:tav tm="100000">
                                          <p:val>
                                            <p:strVal val="#ppt_x"/>
                                          </p:val>
                                        </p:tav>
                                      </p:tavLst>
                                    </p:anim>
                                    <p:anim calcmode="lin" valueType="num">
                                      <p:cBhvr>
                                        <p:cTn id="38" dur="2000" fill="hold"/>
                                        <p:tgtEl>
                                          <p:spTgt spid="6">
                                            <p:graphicEl>
                                              <a:dgm id="{930004B9-3C12-4C4F-91CB-BD0256B0DEBA}"/>
                                            </p:graphicEl>
                                          </p:spTgt>
                                        </p:tgtEl>
                                        <p:attrNameLst>
                                          <p:attrName>ppt_y</p:attrName>
                                        </p:attrNameLst>
                                      </p:cBhvr>
                                      <p:tavLst>
                                        <p:tav tm="0">
                                          <p:val>
                                            <p:strVal val="#ppt_y"/>
                                          </p:val>
                                        </p:tav>
                                        <p:tav tm="100000">
                                          <p:val>
                                            <p:strVal val="#ppt_y"/>
                                          </p:val>
                                        </p:tav>
                                      </p:tavLst>
                                    </p:anim>
                                    <p:animEffect transition="in" filter="wipe(right)" prLst="gradientSize: 0.1">
                                      <p:cBhvr>
                                        <p:cTn id="39" dur="2000"/>
                                        <p:tgtEl>
                                          <p:spTgt spid="6">
                                            <p:graphicEl>
                                              <a:dgm id="{930004B9-3C12-4C4F-91CB-BD0256B0DEBA}"/>
                                            </p:graphicEl>
                                          </p:spTgt>
                                        </p:tgtEl>
                                      </p:cBhvr>
                                    </p:animEffect>
                                  </p:childTnLst>
                                </p:cTn>
                              </p:par>
                            </p:childTnLst>
                          </p:cTn>
                        </p:par>
                        <p:par>
                          <p:cTn id="40" fill="hold">
                            <p:stCondLst>
                              <p:cond delay="11000"/>
                            </p:stCondLst>
                            <p:childTnLst>
                              <p:par>
                                <p:cTn id="41" presetID="29" presetClass="entr" presetSubtype="0" fill="hold" grpId="0" nodeType="afterEffect">
                                  <p:stCondLst>
                                    <p:cond delay="0"/>
                                  </p:stCondLst>
                                  <p:childTnLst>
                                    <p:set>
                                      <p:cBhvr>
                                        <p:cTn id="42" dur="1" fill="hold">
                                          <p:stCondLst>
                                            <p:cond delay="0"/>
                                          </p:stCondLst>
                                        </p:cTn>
                                        <p:tgtEl>
                                          <p:spTgt spid="6">
                                            <p:graphicEl>
                                              <a:dgm id="{6E4FFFC6-794D-4BE4-B73A-B1C90C4FBE08}"/>
                                            </p:graphicEl>
                                          </p:spTgt>
                                        </p:tgtEl>
                                        <p:attrNameLst>
                                          <p:attrName>style.visibility</p:attrName>
                                        </p:attrNameLst>
                                      </p:cBhvr>
                                      <p:to>
                                        <p:strVal val="visible"/>
                                      </p:to>
                                    </p:set>
                                    <p:anim calcmode="lin" valueType="num">
                                      <p:cBhvr>
                                        <p:cTn id="43" dur="2000" fill="hold"/>
                                        <p:tgtEl>
                                          <p:spTgt spid="6">
                                            <p:graphicEl>
                                              <a:dgm id="{6E4FFFC6-794D-4BE4-B73A-B1C90C4FBE08}"/>
                                            </p:graphicEl>
                                          </p:spTgt>
                                        </p:tgtEl>
                                        <p:attrNameLst>
                                          <p:attrName>ppt_x</p:attrName>
                                        </p:attrNameLst>
                                      </p:cBhvr>
                                      <p:tavLst>
                                        <p:tav tm="0">
                                          <p:val>
                                            <p:strVal val="#ppt_x-.2"/>
                                          </p:val>
                                        </p:tav>
                                        <p:tav tm="100000">
                                          <p:val>
                                            <p:strVal val="#ppt_x"/>
                                          </p:val>
                                        </p:tav>
                                      </p:tavLst>
                                    </p:anim>
                                    <p:anim calcmode="lin" valueType="num">
                                      <p:cBhvr>
                                        <p:cTn id="44" dur="2000" fill="hold"/>
                                        <p:tgtEl>
                                          <p:spTgt spid="6">
                                            <p:graphicEl>
                                              <a:dgm id="{6E4FFFC6-794D-4BE4-B73A-B1C90C4FBE08}"/>
                                            </p:graphicEl>
                                          </p:spTgt>
                                        </p:tgtEl>
                                        <p:attrNameLst>
                                          <p:attrName>ppt_y</p:attrName>
                                        </p:attrNameLst>
                                      </p:cBhvr>
                                      <p:tavLst>
                                        <p:tav tm="0">
                                          <p:val>
                                            <p:strVal val="#ppt_y"/>
                                          </p:val>
                                        </p:tav>
                                        <p:tav tm="100000">
                                          <p:val>
                                            <p:strVal val="#ppt_y"/>
                                          </p:val>
                                        </p:tav>
                                      </p:tavLst>
                                    </p:anim>
                                    <p:animEffect transition="in" filter="wipe(right)" prLst="gradientSize: 0.1">
                                      <p:cBhvr>
                                        <p:cTn id="45" dur="2000"/>
                                        <p:tgtEl>
                                          <p:spTgt spid="6">
                                            <p:graphicEl>
                                              <a:dgm id="{6E4FFFC6-794D-4BE4-B73A-B1C90C4FBE08}"/>
                                            </p:graphicEl>
                                          </p:spTgt>
                                        </p:tgtEl>
                                      </p:cBhvr>
                                    </p:animEffect>
                                  </p:childTnLst>
                                </p:cTn>
                              </p:par>
                            </p:childTnLst>
                          </p:cTn>
                        </p:par>
                        <p:par>
                          <p:cTn id="46" fill="hold">
                            <p:stCondLst>
                              <p:cond delay="13000"/>
                            </p:stCondLst>
                            <p:childTnLst>
                              <p:par>
                                <p:cTn id="47" presetID="29" presetClass="entr" presetSubtype="0" fill="hold" grpId="0" nodeType="afterEffect">
                                  <p:stCondLst>
                                    <p:cond delay="0"/>
                                  </p:stCondLst>
                                  <p:childTnLst>
                                    <p:set>
                                      <p:cBhvr>
                                        <p:cTn id="48" dur="1" fill="hold">
                                          <p:stCondLst>
                                            <p:cond delay="0"/>
                                          </p:stCondLst>
                                        </p:cTn>
                                        <p:tgtEl>
                                          <p:spTgt spid="6">
                                            <p:graphicEl>
                                              <a:dgm id="{A2572D25-344B-47CD-A800-A40FF8CAC93E}"/>
                                            </p:graphicEl>
                                          </p:spTgt>
                                        </p:tgtEl>
                                        <p:attrNameLst>
                                          <p:attrName>style.visibility</p:attrName>
                                        </p:attrNameLst>
                                      </p:cBhvr>
                                      <p:to>
                                        <p:strVal val="visible"/>
                                      </p:to>
                                    </p:set>
                                    <p:anim calcmode="lin" valueType="num">
                                      <p:cBhvr>
                                        <p:cTn id="49" dur="2000" fill="hold"/>
                                        <p:tgtEl>
                                          <p:spTgt spid="6">
                                            <p:graphicEl>
                                              <a:dgm id="{A2572D25-344B-47CD-A800-A40FF8CAC93E}"/>
                                            </p:graphicEl>
                                          </p:spTgt>
                                        </p:tgtEl>
                                        <p:attrNameLst>
                                          <p:attrName>ppt_x</p:attrName>
                                        </p:attrNameLst>
                                      </p:cBhvr>
                                      <p:tavLst>
                                        <p:tav tm="0">
                                          <p:val>
                                            <p:strVal val="#ppt_x-.2"/>
                                          </p:val>
                                        </p:tav>
                                        <p:tav tm="100000">
                                          <p:val>
                                            <p:strVal val="#ppt_x"/>
                                          </p:val>
                                        </p:tav>
                                      </p:tavLst>
                                    </p:anim>
                                    <p:anim calcmode="lin" valueType="num">
                                      <p:cBhvr>
                                        <p:cTn id="50" dur="2000" fill="hold"/>
                                        <p:tgtEl>
                                          <p:spTgt spid="6">
                                            <p:graphicEl>
                                              <a:dgm id="{A2572D25-344B-47CD-A800-A40FF8CAC93E}"/>
                                            </p:graphicEl>
                                          </p:spTgt>
                                        </p:tgtEl>
                                        <p:attrNameLst>
                                          <p:attrName>ppt_y</p:attrName>
                                        </p:attrNameLst>
                                      </p:cBhvr>
                                      <p:tavLst>
                                        <p:tav tm="0">
                                          <p:val>
                                            <p:strVal val="#ppt_y"/>
                                          </p:val>
                                        </p:tav>
                                        <p:tav tm="100000">
                                          <p:val>
                                            <p:strVal val="#ppt_y"/>
                                          </p:val>
                                        </p:tav>
                                      </p:tavLst>
                                    </p:anim>
                                    <p:animEffect transition="in" filter="wipe(right)" prLst="gradientSize: 0.1">
                                      <p:cBhvr>
                                        <p:cTn id="51" dur="2000"/>
                                        <p:tgtEl>
                                          <p:spTgt spid="6">
                                            <p:graphicEl>
                                              <a:dgm id="{A2572D25-344B-47CD-A800-A40FF8CAC93E}"/>
                                            </p:graphicEl>
                                          </p:spTgt>
                                        </p:tgtEl>
                                      </p:cBhvr>
                                    </p:animEffect>
                                  </p:childTnLst>
                                </p:cTn>
                              </p:par>
                            </p:childTnLst>
                          </p:cTn>
                        </p:par>
                        <p:par>
                          <p:cTn id="52" fill="hold">
                            <p:stCondLst>
                              <p:cond delay="15000"/>
                            </p:stCondLst>
                            <p:childTnLst>
                              <p:par>
                                <p:cTn id="53" presetID="29" presetClass="entr" presetSubtype="0" fill="hold" grpId="0" nodeType="afterEffect">
                                  <p:stCondLst>
                                    <p:cond delay="0"/>
                                  </p:stCondLst>
                                  <p:childTnLst>
                                    <p:set>
                                      <p:cBhvr>
                                        <p:cTn id="54" dur="1" fill="hold">
                                          <p:stCondLst>
                                            <p:cond delay="0"/>
                                          </p:stCondLst>
                                        </p:cTn>
                                        <p:tgtEl>
                                          <p:spTgt spid="6">
                                            <p:graphicEl>
                                              <a:dgm id="{426BDBE2-AFB6-431F-83A4-DEC1E62CEA8C}"/>
                                            </p:graphicEl>
                                          </p:spTgt>
                                        </p:tgtEl>
                                        <p:attrNameLst>
                                          <p:attrName>style.visibility</p:attrName>
                                        </p:attrNameLst>
                                      </p:cBhvr>
                                      <p:to>
                                        <p:strVal val="visible"/>
                                      </p:to>
                                    </p:set>
                                    <p:anim calcmode="lin" valueType="num">
                                      <p:cBhvr>
                                        <p:cTn id="55" dur="2000" fill="hold"/>
                                        <p:tgtEl>
                                          <p:spTgt spid="6">
                                            <p:graphicEl>
                                              <a:dgm id="{426BDBE2-AFB6-431F-83A4-DEC1E62CEA8C}"/>
                                            </p:graphicEl>
                                          </p:spTgt>
                                        </p:tgtEl>
                                        <p:attrNameLst>
                                          <p:attrName>ppt_x</p:attrName>
                                        </p:attrNameLst>
                                      </p:cBhvr>
                                      <p:tavLst>
                                        <p:tav tm="0">
                                          <p:val>
                                            <p:strVal val="#ppt_x-.2"/>
                                          </p:val>
                                        </p:tav>
                                        <p:tav tm="100000">
                                          <p:val>
                                            <p:strVal val="#ppt_x"/>
                                          </p:val>
                                        </p:tav>
                                      </p:tavLst>
                                    </p:anim>
                                    <p:anim calcmode="lin" valueType="num">
                                      <p:cBhvr>
                                        <p:cTn id="56" dur="2000" fill="hold"/>
                                        <p:tgtEl>
                                          <p:spTgt spid="6">
                                            <p:graphicEl>
                                              <a:dgm id="{426BDBE2-AFB6-431F-83A4-DEC1E62CEA8C}"/>
                                            </p:graphicEl>
                                          </p:spTgt>
                                        </p:tgtEl>
                                        <p:attrNameLst>
                                          <p:attrName>ppt_y</p:attrName>
                                        </p:attrNameLst>
                                      </p:cBhvr>
                                      <p:tavLst>
                                        <p:tav tm="0">
                                          <p:val>
                                            <p:strVal val="#ppt_y"/>
                                          </p:val>
                                        </p:tav>
                                        <p:tav tm="100000">
                                          <p:val>
                                            <p:strVal val="#ppt_y"/>
                                          </p:val>
                                        </p:tav>
                                      </p:tavLst>
                                    </p:anim>
                                    <p:animEffect transition="in" filter="wipe(right)" prLst="gradientSize: 0.1">
                                      <p:cBhvr>
                                        <p:cTn id="57" dur="2000"/>
                                        <p:tgtEl>
                                          <p:spTgt spid="6">
                                            <p:graphicEl>
                                              <a:dgm id="{426BDBE2-AFB6-431F-83A4-DEC1E62CEA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71480"/>
            <a:ext cx="3714776" cy="5715040"/>
          </a:xfrm>
        </p:spPr>
        <p:txBody>
          <a:bodyPr/>
          <a:lstStyle/>
          <a:p>
            <a:r>
              <a:rPr lang="uk-UA"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rPr>
              <a:t>У ХІХ ст. німецький вчений </a:t>
            </a:r>
            <a:br>
              <a:rPr lang="uk-UA"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rPr>
            </a:br>
            <a:r>
              <a:rPr lang="uk-UA" sz="2000" u="sng"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В. Деберейнер </a:t>
            </a:r>
            <a:r>
              <a:rPr lang="uk-UA"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rPr>
              <a:t>розподілив частину подібних елементів на</a:t>
            </a:r>
            <a:r>
              <a:rPr lang="uk-UA" sz="2000" dirty="0" smtClean="0">
                <a:ln w="12700">
                  <a:solidFill>
                    <a:schemeClr val="tx2">
                      <a:satMod val="155000"/>
                    </a:schemeClr>
                  </a:solidFill>
                  <a:prstDash val="solid"/>
                </a:ln>
                <a:latin typeface="Comic Sans MS" pitchFamily="66" charset="0"/>
              </a:rPr>
              <a:t> </a:t>
            </a:r>
            <a:r>
              <a:rPr lang="uk-UA" sz="2000" u="sng"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тріади</a:t>
            </a:r>
            <a:r>
              <a:rPr lang="uk-UA" sz="2000"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a:t>
            </a:r>
            <a:r>
              <a:rPr lang="uk-UA" sz="2000" dirty="0" smtClean="0">
                <a:ln w="12700">
                  <a:solidFill>
                    <a:schemeClr val="tx2">
                      <a:satMod val="155000"/>
                    </a:schemeClr>
                  </a:solidFill>
                  <a:prstDash val="solid"/>
                </a:ln>
                <a:solidFill>
                  <a:schemeClr val="bg1"/>
                </a:solidFill>
                <a:latin typeface="Comic Sans MS" pitchFamily="66" charset="0"/>
              </a:rPr>
              <a:t/>
            </a:r>
            <a:br>
              <a:rPr lang="uk-UA" sz="2000" dirty="0" smtClean="0">
                <a:ln w="12700">
                  <a:solidFill>
                    <a:schemeClr val="tx2">
                      <a:satMod val="155000"/>
                    </a:schemeClr>
                  </a:solidFill>
                  <a:prstDash val="solid"/>
                </a:ln>
                <a:solidFill>
                  <a:schemeClr val="bg1"/>
                </a:solidFill>
                <a:latin typeface="Comic Sans MS" pitchFamily="66" charset="0"/>
              </a:rPr>
            </a:br>
            <a:r>
              <a:rPr lang="uk-UA" sz="2000" i="1"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1 тріада </a:t>
            </a:r>
            <a:r>
              <a:rPr lang="uk-UA" sz="2000" dirty="0" smtClean="0">
                <a:ln w="12700">
                  <a:solidFill>
                    <a:schemeClr val="tx2">
                      <a:satMod val="155000"/>
                    </a:schemeClr>
                  </a:solidFill>
                  <a:prstDash val="solid"/>
                </a:ln>
                <a:solidFill>
                  <a:schemeClr val="bg1"/>
                </a:solidFill>
                <a:latin typeface="Comic Sans MS" pitchFamily="66" charset="0"/>
              </a:rPr>
              <a:t>- </a:t>
            </a:r>
            <a:r>
              <a:rPr lang="uk-UA"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rPr>
              <a:t>лужні елементи</a:t>
            </a:r>
            <a:r>
              <a:rPr lang="uk-UA" sz="2000" dirty="0" smtClean="0">
                <a:ln w="12700">
                  <a:solidFill>
                    <a:schemeClr val="tx2">
                      <a:satMod val="155000"/>
                    </a:schemeClr>
                  </a:solidFill>
                  <a:prstDash val="solid"/>
                </a:ln>
                <a:solidFill>
                  <a:schemeClr val="bg1"/>
                </a:solidFill>
                <a:latin typeface="Comic Sans MS" pitchFamily="66" charset="0"/>
              </a:rPr>
              <a:t/>
            </a:r>
            <a:br>
              <a:rPr lang="uk-UA" sz="2000" dirty="0" smtClean="0">
                <a:ln w="12700">
                  <a:solidFill>
                    <a:schemeClr val="tx2">
                      <a:satMod val="155000"/>
                    </a:schemeClr>
                  </a:solidFill>
                  <a:prstDash val="solid"/>
                </a:ln>
                <a:solidFill>
                  <a:schemeClr val="bg1"/>
                </a:solidFill>
                <a:latin typeface="Comic Sans MS" pitchFamily="66" charset="0"/>
              </a:rPr>
            </a:br>
            <a:r>
              <a:rPr lang="uk-UA" sz="2000" i="1"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2 тріада </a:t>
            </a:r>
            <a:r>
              <a:rPr lang="uk-UA" sz="2000" dirty="0" smtClean="0">
                <a:ln w="12700">
                  <a:solidFill>
                    <a:schemeClr val="tx2">
                      <a:satMod val="155000"/>
                    </a:schemeClr>
                  </a:solidFill>
                  <a:prstDash val="solid"/>
                </a:ln>
                <a:solidFill>
                  <a:schemeClr val="bg1"/>
                </a:solidFill>
                <a:latin typeface="Comic Sans MS" pitchFamily="66" charset="0"/>
              </a:rPr>
              <a:t>– </a:t>
            </a:r>
            <a:r>
              <a:rPr lang="uk-UA"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rPr>
              <a:t>лужноземельні</a:t>
            </a:r>
            <a:r>
              <a:rPr lang="uk-UA" sz="2000" dirty="0" smtClean="0">
                <a:ln w="12700">
                  <a:solidFill>
                    <a:schemeClr val="tx2">
                      <a:satMod val="155000"/>
                    </a:schemeClr>
                  </a:solidFill>
                  <a:prstDash val="solid"/>
                </a:ln>
                <a:solidFill>
                  <a:schemeClr val="bg1"/>
                </a:solidFill>
                <a:latin typeface="Comic Sans MS" pitchFamily="66" charset="0"/>
              </a:rPr>
              <a:t/>
            </a:r>
            <a:br>
              <a:rPr lang="uk-UA" sz="2000" dirty="0" smtClean="0">
                <a:ln w="12700">
                  <a:solidFill>
                    <a:schemeClr val="tx2">
                      <a:satMod val="155000"/>
                    </a:schemeClr>
                  </a:solidFill>
                  <a:prstDash val="solid"/>
                </a:ln>
                <a:solidFill>
                  <a:schemeClr val="bg1"/>
                </a:solidFill>
                <a:latin typeface="Comic Sans MS" pitchFamily="66" charset="0"/>
              </a:rPr>
            </a:br>
            <a:r>
              <a:rPr lang="uk-UA" sz="2000" i="1"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4 тріада </a:t>
            </a:r>
            <a:r>
              <a:rPr lang="uk-UA" sz="2000" dirty="0" smtClean="0">
                <a:ln w="12700">
                  <a:solidFill>
                    <a:schemeClr val="tx2">
                      <a:satMod val="155000"/>
                    </a:schemeClr>
                  </a:solidFill>
                  <a:prstDash val="solid"/>
                </a:ln>
                <a:latin typeface="Comic Sans MS" pitchFamily="66" charset="0"/>
              </a:rPr>
              <a:t>– </a:t>
            </a:r>
            <a:r>
              <a:rPr lang="uk-UA"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rPr>
              <a:t>галогени.</a:t>
            </a:r>
            <a:r>
              <a:rPr lang="uk-UA" sz="2000" dirty="0" smtClean="0">
                <a:ln w="12700">
                  <a:solidFill>
                    <a:schemeClr val="tx2">
                      <a:satMod val="155000"/>
                    </a:schemeClr>
                  </a:solidFill>
                  <a:prstDash val="solid"/>
                </a:ln>
                <a:solidFill>
                  <a:schemeClr val="bg1"/>
                </a:solidFill>
                <a:latin typeface="Comic Sans MS" pitchFamily="66" charset="0"/>
              </a:rPr>
              <a:t/>
            </a:r>
            <a:br>
              <a:rPr lang="uk-UA" sz="2000" dirty="0" smtClean="0">
                <a:ln w="12700">
                  <a:solidFill>
                    <a:schemeClr val="tx2">
                      <a:satMod val="155000"/>
                    </a:schemeClr>
                  </a:solidFill>
                  <a:prstDash val="solid"/>
                </a:ln>
                <a:solidFill>
                  <a:schemeClr val="bg1"/>
                </a:solidFill>
                <a:latin typeface="Comic Sans MS" pitchFamily="66" charset="0"/>
              </a:rPr>
            </a:br>
            <a:r>
              <a:rPr lang="uk-UA"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rPr>
              <a:t>Розмістив їх за збільшенням атомних мас.</a:t>
            </a:r>
            <a:r>
              <a:rPr lang="uk-UA" sz="2000" dirty="0" smtClean="0">
                <a:ln w="12700">
                  <a:solidFill>
                    <a:schemeClr val="tx2">
                      <a:satMod val="155000"/>
                    </a:schemeClr>
                  </a:solidFill>
                  <a:prstDash val="solid"/>
                </a:ln>
                <a:solidFill>
                  <a:schemeClr val="bg1"/>
                </a:solidFill>
                <a:latin typeface="Comic Sans MS" pitchFamily="66" charset="0"/>
              </a:rPr>
              <a:t/>
            </a:r>
            <a:br>
              <a:rPr lang="uk-UA" sz="2000" dirty="0" smtClean="0">
                <a:ln w="12700">
                  <a:solidFill>
                    <a:schemeClr val="tx2">
                      <a:satMod val="155000"/>
                    </a:schemeClr>
                  </a:solidFill>
                  <a:prstDash val="solid"/>
                </a:ln>
                <a:solidFill>
                  <a:schemeClr val="bg1"/>
                </a:solidFill>
                <a:latin typeface="Comic Sans MS" pitchFamily="66" charset="0"/>
              </a:rPr>
            </a:br>
            <a:r>
              <a:rPr lang="uk-UA" sz="2000" i="1"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Закономірність</a:t>
            </a:r>
            <a:r>
              <a:rPr lang="uk-UA" sz="2000" dirty="0" smtClean="0">
                <a:ln w="12700">
                  <a:solidFill>
                    <a:schemeClr val="tx2">
                      <a:satMod val="155000"/>
                    </a:schemeClr>
                  </a:solidFill>
                  <a:prstDash val="solid"/>
                </a:ln>
                <a:solidFill>
                  <a:schemeClr val="bg1"/>
                </a:solidFill>
                <a:latin typeface="Comic Sans MS" pitchFamily="66" charset="0"/>
              </a:rPr>
              <a:t>: </a:t>
            </a:r>
            <a:r>
              <a:rPr lang="uk-UA"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rPr>
              <a:t>напівсума елементів приблизно дорівнює відносній атомній масі середнього елемента.</a:t>
            </a:r>
            <a:endParaRPr lang="ru-RU"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endParaRPr>
          </a:p>
        </p:txBody>
      </p:sp>
      <p:pic>
        <p:nvPicPr>
          <p:cNvPr id="17412" name="Picture 4"/>
          <p:cNvPicPr>
            <a:picLocks noGrp="1" noChangeAspect="1" noChangeArrowheads="1"/>
          </p:cNvPicPr>
          <p:nvPr>
            <p:ph idx="1"/>
          </p:nvPr>
        </p:nvPicPr>
        <p:blipFill>
          <a:blip r:embed="rId2"/>
          <a:srcRect/>
          <a:stretch>
            <a:fillRect/>
          </a:stretch>
        </p:blipFill>
        <p:spPr bwMode="auto">
          <a:xfrm>
            <a:off x="4786314" y="1142984"/>
            <a:ext cx="3638046" cy="4525597"/>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4" presetClass="entr" presetSubtype="0" accel="100000" fill="hold" nodeType="afterEffect">
                                  <p:stCondLst>
                                    <p:cond delay="0"/>
                                  </p:stCondLst>
                                  <p:childTnLst>
                                    <p:set>
                                      <p:cBhvr>
                                        <p:cTn id="12" dur="1" fill="hold">
                                          <p:stCondLst>
                                            <p:cond delay="0"/>
                                          </p:stCondLst>
                                        </p:cTn>
                                        <p:tgtEl>
                                          <p:spTgt spid="17412"/>
                                        </p:tgtEl>
                                        <p:attrNameLst>
                                          <p:attrName>style.visibility</p:attrName>
                                        </p:attrNameLst>
                                      </p:cBhvr>
                                      <p:to>
                                        <p:strVal val="visible"/>
                                      </p:to>
                                    </p:set>
                                    <p:anim calcmode="lin" valueType="num">
                                      <p:cBhvr>
                                        <p:cTn id="13" dur="500" fill="hold"/>
                                        <p:tgtEl>
                                          <p:spTgt spid="17412"/>
                                        </p:tgtEl>
                                        <p:attrNameLst>
                                          <p:attrName>ppt_w</p:attrName>
                                        </p:attrNameLst>
                                      </p:cBhvr>
                                      <p:tavLst>
                                        <p:tav tm="0">
                                          <p:val>
                                            <p:strVal val="#ppt_w*0.05"/>
                                          </p:val>
                                        </p:tav>
                                        <p:tav tm="100000">
                                          <p:val>
                                            <p:strVal val="#ppt_w"/>
                                          </p:val>
                                        </p:tav>
                                      </p:tavLst>
                                    </p:anim>
                                    <p:anim calcmode="lin" valueType="num">
                                      <p:cBhvr>
                                        <p:cTn id="14" dur="500" fill="hold"/>
                                        <p:tgtEl>
                                          <p:spTgt spid="17412"/>
                                        </p:tgtEl>
                                        <p:attrNameLst>
                                          <p:attrName>ppt_h</p:attrName>
                                        </p:attrNameLst>
                                      </p:cBhvr>
                                      <p:tavLst>
                                        <p:tav tm="0">
                                          <p:val>
                                            <p:strVal val="#ppt_h"/>
                                          </p:val>
                                        </p:tav>
                                        <p:tav tm="100000">
                                          <p:val>
                                            <p:strVal val="#ppt_h"/>
                                          </p:val>
                                        </p:tav>
                                      </p:tavLst>
                                    </p:anim>
                                    <p:anim calcmode="lin" valueType="num">
                                      <p:cBhvr>
                                        <p:cTn id="15" dur="500" fill="hold"/>
                                        <p:tgtEl>
                                          <p:spTgt spid="17412"/>
                                        </p:tgtEl>
                                        <p:attrNameLst>
                                          <p:attrName>ppt_x</p:attrName>
                                        </p:attrNameLst>
                                      </p:cBhvr>
                                      <p:tavLst>
                                        <p:tav tm="0">
                                          <p:val>
                                            <p:strVal val="#ppt_x-.2"/>
                                          </p:val>
                                        </p:tav>
                                        <p:tav tm="100000">
                                          <p:val>
                                            <p:strVal val="#ppt_x"/>
                                          </p:val>
                                        </p:tav>
                                      </p:tavLst>
                                    </p:anim>
                                    <p:anim calcmode="lin" valueType="num">
                                      <p:cBhvr>
                                        <p:cTn id="16" dur="500" fill="hold"/>
                                        <p:tgtEl>
                                          <p:spTgt spid="17412"/>
                                        </p:tgtEl>
                                        <p:attrNameLst>
                                          <p:attrName>ppt_y</p:attrName>
                                        </p:attrNameLst>
                                      </p:cBhvr>
                                      <p:tavLst>
                                        <p:tav tm="0">
                                          <p:val>
                                            <p:strVal val="#ppt_y"/>
                                          </p:val>
                                        </p:tav>
                                        <p:tav tm="100000">
                                          <p:val>
                                            <p:strVal val="#ppt_y"/>
                                          </p:val>
                                        </p:tav>
                                      </p:tavLst>
                                    </p:anim>
                                    <p:animEffect transition="in" filter="fade">
                                      <p:cBhvr>
                                        <p:cTn id="1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857628"/>
            <a:ext cx="4286280" cy="2786082"/>
          </a:xfrm>
          <a:noFill/>
          <a:ln>
            <a:noFill/>
          </a:ln>
        </p:spPr>
        <p:style>
          <a:lnRef idx="1">
            <a:schemeClr val="accent4"/>
          </a:lnRef>
          <a:fillRef idx="2">
            <a:schemeClr val="accent4"/>
          </a:fillRef>
          <a:effectRef idx="1">
            <a:schemeClr val="accent4"/>
          </a:effectRef>
          <a:fontRef idx="minor">
            <a:schemeClr val="dk1"/>
          </a:fontRef>
        </p:style>
        <p:txBody>
          <a:bodyPr/>
          <a:lstStyle/>
          <a:p>
            <a:pPr algn="l"/>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1800" b="1" dirty="0" smtClean="0">
                <a:ln w="12700">
                  <a:solidFill>
                    <a:schemeClr val="tx2">
                      <a:satMod val="155000"/>
                    </a:schemeClr>
                  </a:solidFill>
                  <a:prstDash val="solid"/>
                </a:ln>
                <a:solidFill>
                  <a:srgbClr val="1F4A7F"/>
                </a:solidFill>
                <a:latin typeface="Comic Sans MS" pitchFamily="66" charset="0"/>
                <a:cs typeface="Arial" pitchFamily="34" charset="0"/>
              </a:rPr>
              <a:t>Він помітив, що в багатьох випадках кожний восьмий елемент є подібним до обраного за перший (таку особливість має звуковий ряд у музиці).</a:t>
            </a:r>
            <a:br>
              <a:rPr lang="uk-UA" sz="1800" b="1" dirty="0" smtClean="0">
                <a:ln w="12700">
                  <a:solidFill>
                    <a:schemeClr val="tx2">
                      <a:satMod val="155000"/>
                    </a:schemeClr>
                  </a:solidFill>
                  <a:prstDash val="solid"/>
                </a:ln>
                <a:solidFill>
                  <a:srgbClr val="1F4A7F"/>
                </a:solidFill>
                <a:latin typeface="Comic Sans MS" pitchFamily="66" charset="0"/>
                <a:cs typeface="Arial" pitchFamily="34" charset="0"/>
              </a:rPr>
            </a:br>
            <a:r>
              <a:rPr lang="uk-UA" sz="1800" b="1" dirty="0" smtClean="0">
                <a:ln w="12700">
                  <a:solidFill>
                    <a:schemeClr val="tx2">
                      <a:satMod val="155000"/>
                    </a:schemeClr>
                  </a:solidFill>
                  <a:prstDash val="solid"/>
                </a:ln>
                <a:solidFill>
                  <a:srgbClr val="1F4A7F"/>
                </a:solidFill>
                <a:latin typeface="Comic Sans MS" pitchFamily="66" charset="0"/>
                <a:cs typeface="Arial" pitchFamily="34" charset="0"/>
              </a:rPr>
              <a:t>Тому таку закономірність виявлену</a:t>
            </a:r>
            <a:r>
              <a:rPr lang="uk-UA" sz="1800" b="1" dirty="0" smtClean="0">
                <a:ln w="12700">
                  <a:solidFill>
                    <a:schemeClr val="tx2">
                      <a:satMod val="155000"/>
                    </a:schemeClr>
                  </a:solidFill>
                  <a:prstDash val="solid"/>
                </a:ln>
                <a:solidFill>
                  <a:schemeClr val="bg2">
                    <a:tint val="85000"/>
                    <a:satMod val="155000"/>
                  </a:schemeClr>
                </a:solidFill>
                <a:latin typeface="Comic Sans MS" pitchFamily="66" charset="0"/>
                <a:cs typeface="Arial" pitchFamily="34" charset="0"/>
              </a:rPr>
              <a:t> </a:t>
            </a:r>
            <a:r>
              <a:rPr lang="uk-UA" sz="1800" b="1" dirty="0" smtClean="0">
                <a:ln w="12700">
                  <a:solidFill>
                    <a:schemeClr val="tx2">
                      <a:satMod val="155000"/>
                    </a:schemeClr>
                  </a:solidFill>
                  <a:prstDash val="solid"/>
                </a:ln>
                <a:solidFill>
                  <a:srgbClr val="1F4A7F"/>
                </a:solidFill>
                <a:latin typeface="Comic Sans MS" pitchFamily="66" charset="0"/>
                <a:cs typeface="Arial" pitchFamily="34" charset="0"/>
              </a:rPr>
              <a:t>цим ученим назвали </a:t>
            </a:r>
            <a:r>
              <a:rPr lang="uk-UA" sz="20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правилом октав</a:t>
            </a:r>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endParaRPr>
          </a:p>
        </p:txBody>
      </p:sp>
      <p:pic>
        <p:nvPicPr>
          <p:cNvPr id="18434" name="Picture 2"/>
          <p:cNvPicPr>
            <a:picLocks noGrp="1" noChangeAspect="1" noChangeArrowheads="1"/>
          </p:cNvPicPr>
          <p:nvPr>
            <p:ph idx="1"/>
          </p:nvPr>
        </p:nvPicPr>
        <p:blipFill>
          <a:blip r:embed="rId2"/>
          <a:srcRect/>
          <a:stretch>
            <a:fillRect/>
          </a:stretch>
        </p:blipFill>
        <p:spPr bwMode="auto">
          <a:xfrm>
            <a:off x="5143504" y="1000108"/>
            <a:ext cx="3571900" cy="4429156"/>
          </a:xfrm>
          <a:prstGeom prst="rect">
            <a:avLst/>
          </a:prstGeom>
          <a:noFill/>
          <a:ln w="9525">
            <a:noFill/>
            <a:miter lim="800000"/>
            <a:headEnd/>
            <a:tailEnd/>
          </a:ln>
          <a:effectLst/>
        </p:spPr>
      </p:pic>
      <p:sp>
        <p:nvSpPr>
          <p:cNvPr id="6" name="TextBox 5"/>
          <p:cNvSpPr txBox="1"/>
          <p:nvPr/>
        </p:nvSpPr>
        <p:spPr>
          <a:xfrm>
            <a:off x="428596" y="428604"/>
            <a:ext cx="5072066" cy="1200329"/>
          </a:xfrm>
          <a:prstGeom prst="rect">
            <a:avLst/>
          </a:prstGeom>
          <a:noFill/>
        </p:spPr>
        <p:txBody>
          <a:bodyPr wrap="square" rtlCol="0">
            <a:spAutoFit/>
          </a:bodyPr>
          <a:lstStyle/>
          <a:p>
            <a:r>
              <a:rPr lang="uk-UA" b="1" dirty="0" smtClean="0">
                <a:ln w="12700">
                  <a:solidFill>
                    <a:schemeClr val="tx2">
                      <a:satMod val="155000"/>
                    </a:schemeClr>
                  </a:solidFill>
                  <a:prstDash val="solid"/>
                </a:ln>
                <a:solidFill>
                  <a:srgbClr val="1F4A7F"/>
                </a:solidFill>
                <a:latin typeface="Comic Sans MS" pitchFamily="66" charset="0"/>
              </a:rPr>
              <a:t>У 1865. англійський вчений </a:t>
            </a:r>
            <a:r>
              <a:rPr lang="uk-UA"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omic Sans MS" pitchFamily="66" charset="0"/>
              </a:rPr>
              <a:t/>
            </a:r>
            <a:br>
              <a:rPr lang="uk-UA"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omic Sans MS" pitchFamily="66" charset="0"/>
              </a:rPr>
            </a:br>
            <a:r>
              <a:rPr lang="uk-UA" b="1" u="sng"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omic Sans MS" pitchFamily="66" charset="0"/>
              </a:rPr>
              <a:t>Дж. Ньюлендс</a:t>
            </a:r>
            <a:r>
              <a:rPr lang="uk-UA"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omic Sans MS" pitchFamily="66" charset="0"/>
              </a:rPr>
              <a:t> </a:t>
            </a:r>
            <a:r>
              <a:rPr lang="uk-UA" b="1" dirty="0" smtClean="0">
                <a:ln w="12700">
                  <a:solidFill>
                    <a:schemeClr val="tx2">
                      <a:satMod val="155000"/>
                    </a:schemeClr>
                  </a:solidFill>
                  <a:prstDash val="solid"/>
                </a:ln>
                <a:solidFill>
                  <a:srgbClr val="1F4A7F"/>
                </a:solidFill>
                <a:latin typeface="Comic Sans MS" pitchFamily="66" charset="0"/>
              </a:rPr>
              <a:t>розмістив відомі тоді хімічні елементи у ряд за зростанням відносних атомних мас.</a:t>
            </a:r>
            <a:endParaRPr lang="ru-RU" dirty="0">
              <a:solidFill>
                <a:srgbClr val="1F4A7F"/>
              </a:solidFill>
              <a:latin typeface="Comic Sans MS" pitchFamily="66" charset="0"/>
            </a:endParaRPr>
          </a:p>
        </p:txBody>
      </p:sp>
      <p:sp>
        <p:nvSpPr>
          <p:cNvPr id="7" name="TextBox 6"/>
          <p:cNvSpPr txBox="1"/>
          <p:nvPr/>
        </p:nvSpPr>
        <p:spPr>
          <a:xfrm>
            <a:off x="357158" y="1785926"/>
            <a:ext cx="4786346" cy="2062103"/>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latin typeface="Comic Sans MS" pitchFamily="66" charset="0"/>
              </a:rPr>
              <a:t>H, Li, Be, B, C, N, </a:t>
            </a:r>
          </a:p>
          <a:p>
            <a:r>
              <a:rPr lang="en-US" sz="3200" b="1" dirty="0" smtClean="0">
                <a:effectLst>
                  <a:outerShdw blurRad="38100" dist="38100" dir="2700000" algn="tl">
                    <a:srgbClr val="000000">
                      <a:alpha val="43137"/>
                    </a:srgbClr>
                  </a:outerShdw>
                </a:effectLst>
                <a:latin typeface="Comic Sans MS" pitchFamily="66" charset="0"/>
              </a:rPr>
              <a:t>O, F, Na, Mg, Al, Si, P, S, </a:t>
            </a:r>
            <a:r>
              <a:rPr lang="en-US" sz="3200" b="1" dirty="0" err="1" smtClean="0">
                <a:effectLst>
                  <a:outerShdw blurRad="38100" dist="38100" dir="2700000" algn="tl">
                    <a:srgbClr val="000000">
                      <a:alpha val="43137"/>
                    </a:srgbClr>
                  </a:outerShdw>
                </a:effectLst>
                <a:latin typeface="Comic Sans MS" pitchFamily="66" charset="0"/>
              </a:rPr>
              <a:t>Cl</a:t>
            </a:r>
            <a:r>
              <a:rPr lang="en-US" sz="3200" b="1" dirty="0" smtClean="0">
                <a:effectLst>
                  <a:outerShdw blurRad="38100" dist="38100" dir="2700000" algn="tl">
                    <a:srgbClr val="000000">
                      <a:alpha val="43137"/>
                    </a:srgbClr>
                  </a:outerShdw>
                </a:effectLst>
                <a:latin typeface="Comic Sans MS" pitchFamily="66" charset="0"/>
              </a:rPr>
              <a:t>, K, Ca, Cr,</a:t>
            </a:r>
            <a:endParaRPr lang="uk-UA" sz="3200" b="1" dirty="0" smtClean="0">
              <a:effectLst>
                <a:outerShdw blurRad="38100" dist="38100" dir="2700000" algn="tl">
                  <a:srgbClr val="000000">
                    <a:alpha val="43137"/>
                  </a:srgbClr>
                </a:outerShdw>
              </a:effectLst>
              <a:latin typeface="Comic Sans MS" pitchFamily="66" charset="0"/>
            </a:endParaRPr>
          </a:p>
          <a:p>
            <a:r>
              <a:rPr lang="en-US" sz="3200" b="1" dirty="0" smtClean="0">
                <a:effectLst>
                  <a:outerShdw blurRad="38100" dist="38100" dir="2700000" algn="tl">
                    <a:srgbClr val="000000">
                      <a:alpha val="43137"/>
                    </a:srgbClr>
                  </a:outerShdw>
                </a:effectLst>
                <a:latin typeface="Comic Sans MS" pitchFamily="66" charset="0"/>
              </a:rPr>
              <a:t>Ti, </a:t>
            </a:r>
            <a:r>
              <a:rPr lang="en-US" sz="3200" b="1" dirty="0" err="1" smtClean="0">
                <a:effectLst>
                  <a:outerShdw blurRad="38100" dist="38100" dir="2700000" algn="tl">
                    <a:srgbClr val="000000">
                      <a:alpha val="43137"/>
                    </a:srgbClr>
                  </a:outerShdw>
                </a:effectLst>
                <a:latin typeface="Comic Sans MS" pitchFamily="66" charset="0"/>
              </a:rPr>
              <a:t>Mn</a:t>
            </a:r>
            <a:r>
              <a:rPr lang="en-US" sz="3200" b="1" dirty="0" smtClean="0">
                <a:effectLst>
                  <a:outerShdw blurRad="38100" dist="38100" dir="2700000" algn="tl">
                    <a:srgbClr val="000000">
                      <a:alpha val="43137"/>
                    </a:srgbClr>
                  </a:outerShdw>
                </a:effectLst>
                <a:latin typeface="Comic Sans MS" pitchFamily="66" charset="0"/>
              </a:rPr>
              <a:t>, Fe…</a:t>
            </a:r>
            <a:endParaRPr lang="ru-RU" sz="3200" b="1" dirty="0">
              <a:effectLst>
                <a:outerShdw blurRad="38100" dist="38100" dir="2700000" algn="tl">
                  <a:srgbClr val="000000">
                    <a:alpha val="43137"/>
                  </a:srgbClr>
                </a:outerShdw>
              </a:effectLst>
              <a:latin typeface="Comic Sans MS" pitchFamily="66"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7"/>
                                        </p:tgtEl>
                                        <p:attrNameLst>
                                          <p:attrName>style.visibility</p:attrName>
                                        </p:attrNameLst>
                                      </p:cBhvr>
                                      <p:to>
                                        <p:strVal val="visible"/>
                                      </p:to>
                                    </p:set>
                                    <p:anim calcmode="discrete" valueType="clr">
                                      <p:cBhvr override="childStyle">
                                        <p:cTn id="11"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7"/>
                                        </p:tgtEl>
                                        <p:attrNameLst>
                                          <p:attrName>fillcolor</p:attrName>
                                        </p:attrNameLst>
                                      </p:cBhvr>
                                      <p:tavLst>
                                        <p:tav tm="0">
                                          <p:val>
                                            <p:clrVal>
                                              <a:schemeClr val="accent2"/>
                                            </p:clrVal>
                                          </p:val>
                                        </p:tav>
                                        <p:tav tm="50000">
                                          <p:val>
                                            <p:clrVal>
                                              <a:schemeClr val="hlink"/>
                                            </p:clrVal>
                                          </p:val>
                                        </p:tav>
                                      </p:tavLst>
                                    </p:anim>
                                    <p:set>
                                      <p:cBhvr>
                                        <p:cTn id="13" dur="80"/>
                                        <p:tgtEl>
                                          <p:spTgt spid="7"/>
                                        </p:tgtEl>
                                        <p:attrNameLst>
                                          <p:attrName>fill.type</p:attrName>
                                        </p:attrNameLst>
                                      </p:cBhvr>
                                      <p:to>
                                        <p:strVal val="solid"/>
                                      </p:to>
                                    </p:set>
                                  </p:childTnLst>
                                </p:cTn>
                              </p:par>
                            </p:childTnLst>
                          </p:cTn>
                        </p:par>
                        <p:par>
                          <p:cTn id="14" fill="hold">
                            <p:stCondLst>
                              <p:cond delay="4200"/>
                            </p:stCondLst>
                            <p:childTnLst>
                              <p:par>
                                <p:cTn id="15" presetID="54" presetClass="entr" presetSubtype="0" accel="100000" fill="hold" nodeType="afterEffect">
                                  <p:stCondLst>
                                    <p:cond delay="0"/>
                                  </p:stCondLst>
                                  <p:childTnLst>
                                    <p:set>
                                      <p:cBhvr>
                                        <p:cTn id="16" dur="1" fill="hold">
                                          <p:stCondLst>
                                            <p:cond delay="0"/>
                                          </p:stCondLst>
                                        </p:cTn>
                                        <p:tgtEl>
                                          <p:spTgt spid="18434"/>
                                        </p:tgtEl>
                                        <p:attrNameLst>
                                          <p:attrName>style.visibility</p:attrName>
                                        </p:attrNameLst>
                                      </p:cBhvr>
                                      <p:to>
                                        <p:strVal val="visible"/>
                                      </p:to>
                                    </p:set>
                                    <p:anim calcmode="lin" valueType="num">
                                      <p:cBhvr>
                                        <p:cTn id="17" dur="500" fill="hold"/>
                                        <p:tgtEl>
                                          <p:spTgt spid="18434"/>
                                        </p:tgtEl>
                                        <p:attrNameLst>
                                          <p:attrName>ppt_w</p:attrName>
                                        </p:attrNameLst>
                                      </p:cBhvr>
                                      <p:tavLst>
                                        <p:tav tm="0">
                                          <p:val>
                                            <p:strVal val="#ppt_w*0.05"/>
                                          </p:val>
                                        </p:tav>
                                        <p:tav tm="100000">
                                          <p:val>
                                            <p:strVal val="#ppt_w"/>
                                          </p:val>
                                        </p:tav>
                                      </p:tavLst>
                                    </p:anim>
                                    <p:anim calcmode="lin" valueType="num">
                                      <p:cBhvr>
                                        <p:cTn id="18" dur="500" fill="hold"/>
                                        <p:tgtEl>
                                          <p:spTgt spid="18434"/>
                                        </p:tgtEl>
                                        <p:attrNameLst>
                                          <p:attrName>ppt_h</p:attrName>
                                        </p:attrNameLst>
                                      </p:cBhvr>
                                      <p:tavLst>
                                        <p:tav tm="0">
                                          <p:val>
                                            <p:strVal val="#ppt_h"/>
                                          </p:val>
                                        </p:tav>
                                        <p:tav tm="100000">
                                          <p:val>
                                            <p:strVal val="#ppt_h"/>
                                          </p:val>
                                        </p:tav>
                                      </p:tavLst>
                                    </p:anim>
                                    <p:anim calcmode="lin" valueType="num">
                                      <p:cBhvr>
                                        <p:cTn id="19" dur="500" fill="hold"/>
                                        <p:tgtEl>
                                          <p:spTgt spid="18434"/>
                                        </p:tgtEl>
                                        <p:attrNameLst>
                                          <p:attrName>ppt_x</p:attrName>
                                        </p:attrNameLst>
                                      </p:cBhvr>
                                      <p:tavLst>
                                        <p:tav tm="0">
                                          <p:val>
                                            <p:strVal val="#ppt_x-.2"/>
                                          </p:val>
                                        </p:tav>
                                        <p:tav tm="100000">
                                          <p:val>
                                            <p:strVal val="#ppt_x"/>
                                          </p:val>
                                        </p:tav>
                                      </p:tavLst>
                                    </p:anim>
                                    <p:anim calcmode="lin" valueType="num">
                                      <p:cBhvr>
                                        <p:cTn id="20" dur="500" fill="hold"/>
                                        <p:tgtEl>
                                          <p:spTgt spid="18434"/>
                                        </p:tgtEl>
                                        <p:attrNameLst>
                                          <p:attrName>ppt_y</p:attrName>
                                        </p:attrNameLst>
                                      </p:cBhvr>
                                      <p:tavLst>
                                        <p:tav tm="0">
                                          <p:val>
                                            <p:strVal val="#ppt_y"/>
                                          </p:val>
                                        </p:tav>
                                        <p:tav tm="100000">
                                          <p:val>
                                            <p:strVal val="#ppt_y"/>
                                          </p:val>
                                        </p:tav>
                                      </p:tavLst>
                                    </p:anim>
                                    <p:animEffect transition="in" filter="fade">
                                      <p:cBhvr>
                                        <p:cTn id="21" dur="500"/>
                                        <p:tgtEl>
                                          <p:spTgt spid="18434"/>
                                        </p:tgtEl>
                                      </p:cBhvr>
                                    </p:animEffect>
                                  </p:childTnLst>
                                </p:cTn>
                              </p:par>
                            </p:childTnLst>
                          </p:cTn>
                        </p:par>
                        <p:par>
                          <p:cTn id="22" fill="hold">
                            <p:stCondLst>
                              <p:cond delay="47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43372" y="571480"/>
            <a:ext cx="4572032" cy="2928958"/>
          </a:xfrm>
        </p:spPr>
        <p:style>
          <a:lnRef idx="1">
            <a:schemeClr val="accent5"/>
          </a:lnRef>
          <a:fillRef idx="2">
            <a:schemeClr val="accent5"/>
          </a:fillRef>
          <a:effectRef idx="1">
            <a:schemeClr val="accent5"/>
          </a:effectRef>
          <a:fontRef idx="minor">
            <a:schemeClr val="dk1"/>
          </a:fontRef>
        </p:style>
        <p:txBody>
          <a:bodyPr/>
          <a:lstStyle/>
          <a:p>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У 1864р. німецький хімік </a:t>
            </a:r>
            <a:r>
              <a:rPr lang="uk-UA" sz="2000" b="1" u="sng" dirty="0" smtClean="0">
                <a:ln w="12700">
                  <a:solidFill>
                    <a:schemeClr val="tx2">
                      <a:satMod val="155000"/>
                    </a:schemeClr>
                  </a:solidFill>
                  <a:prstDash val="solid"/>
                </a:ln>
                <a:solidFill>
                  <a:srgbClr val="8439BD"/>
                </a:solidFill>
                <a:effectLst>
                  <a:outerShdw blurRad="38100" dist="38100" dir="2700000" algn="tl">
                    <a:srgbClr val="000000">
                      <a:alpha val="43137"/>
                    </a:srgbClr>
                  </a:outerShdw>
                </a:effectLst>
                <a:latin typeface="Comic Sans MS" pitchFamily="66" charset="0"/>
              </a:rPr>
              <a:t>Л.Мейєр</a:t>
            </a:r>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запропонував таблицю, в якій розмістив елементи за зростанням відносних атомних мас і відповідно до їх валентності. Однак деякі данні були помилковими або взагалі невідомими.</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endParaRPr>
          </a:p>
        </p:txBody>
      </p:sp>
      <p:pic>
        <p:nvPicPr>
          <p:cNvPr id="19461" name="Picture 5"/>
          <p:cNvPicPr>
            <a:picLocks noGrp="1" noChangeAspect="1" noChangeArrowheads="1"/>
          </p:cNvPicPr>
          <p:nvPr>
            <p:ph idx="1"/>
          </p:nvPr>
        </p:nvPicPr>
        <p:blipFill>
          <a:blip r:embed="rId2"/>
          <a:srcRect/>
          <a:stretch>
            <a:fillRect/>
          </a:stretch>
        </p:blipFill>
        <p:spPr bwMode="auto">
          <a:xfrm>
            <a:off x="357158" y="1000108"/>
            <a:ext cx="3356872" cy="4556839"/>
          </a:xfrm>
          <a:prstGeom prst="rect">
            <a:avLst/>
          </a:prstGeom>
          <a:noFill/>
          <a:ln w="9525">
            <a:noFill/>
            <a:miter lim="800000"/>
            <a:headEnd/>
            <a:tailEnd/>
          </a:ln>
          <a:effectLst/>
        </p:spPr>
      </p:pic>
      <p:pic>
        <p:nvPicPr>
          <p:cNvPr id="19462" name="Picture 6"/>
          <p:cNvPicPr>
            <a:picLocks noChangeAspect="1" noChangeArrowheads="1"/>
          </p:cNvPicPr>
          <p:nvPr/>
        </p:nvPicPr>
        <p:blipFill>
          <a:blip r:embed="rId3"/>
          <a:srcRect/>
          <a:stretch>
            <a:fillRect/>
          </a:stretch>
        </p:blipFill>
        <p:spPr bwMode="auto">
          <a:xfrm>
            <a:off x="4143372" y="4071942"/>
            <a:ext cx="4643470" cy="2071702"/>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54" presetClass="entr" presetSubtype="0" accel="100000" fill="hold" nodeType="afterEffect">
                                  <p:stCondLst>
                                    <p:cond delay="0"/>
                                  </p:stCondLst>
                                  <p:childTnLst>
                                    <p:set>
                                      <p:cBhvr>
                                        <p:cTn id="10" dur="1" fill="hold">
                                          <p:stCondLst>
                                            <p:cond delay="0"/>
                                          </p:stCondLst>
                                        </p:cTn>
                                        <p:tgtEl>
                                          <p:spTgt spid="19461"/>
                                        </p:tgtEl>
                                        <p:attrNameLst>
                                          <p:attrName>style.visibility</p:attrName>
                                        </p:attrNameLst>
                                      </p:cBhvr>
                                      <p:to>
                                        <p:strVal val="visible"/>
                                      </p:to>
                                    </p:set>
                                    <p:anim calcmode="lin" valueType="num">
                                      <p:cBhvr>
                                        <p:cTn id="11" dur="1000" fill="hold"/>
                                        <p:tgtEl>
                                          <p:spTgt spid="19461"/>
                                        </p:tgtEl>
                                        <p:attrNameLst>
                                          <p:attrName>ppt_w</p:attrName>
                                        </p:attrNameLst>
                                      </p:cBhvr>
                                      <p:tavLst>
                                        <p:tav tm="0">
                                          <p:val>
                                            <p:strVal val="#ppt_w*0.05"/>
                                          </p:val>
                                        </p:tav>
                                        <p:tav tm="100000">
                                          <p:val>
                                            <p:strVal val="#ppt_w"/>
                                          </p:val>
                                        </p:tav>
                                      </p:tavLst>
                                    </p:anim>
                                    <p:anim calcmode="lin" valueType="num">
                                      <p:cBhvr>
                                        <p:cTn id="12" dur="1000" fill="hold"/>
                                        <p:tgtEl>
                                          <p:spTgt spid="19461"/>
                                        </p:tgtEl>
                                        <p:attrNameLst>
                                          <p:attrName>ppt_h</p:attrName>
                                        </p:attrNameLst>
                                      </p:cBhvr>
                                      <p:tavLst>
                                        <p:tav tm="0">
                                          <p:val>
                                            <p:strVal val="#ppt_h"/>
                                          </p:val>
                                        </p:tav>
                                        <p:tav tm="100000">
                                          <p:val>
                                            <p:strVal val="#ppt_h"/>
                                          </p:val>
                                        </p:tav>
                                      </p:tavLst>
                                    </p:anim>
                                    <p:anim calcmode="lin" valueType="num">
                                      <p:cBhvr>
                                        <p:cTn id="13" dur="1000" fill="hold"/>
                                        <p:tgtEl>
                                          <p:spTgt spid="19461"/>
                                        </p:tgtEl>
                                        <p:attrNameLst>
                                          <p:attrName>ppt_x</p:attrName>
                                        </p:attrNameLst>
                                      </p:cBhvr>
                                      <p:tavLst>
                                        <p:tav tm="0">
                                          <p:val>
                                            <p:strVal val="#ppt_x-.2"/>
                                          </p:val>
                                        </p:tav>
                                        <p:tav tm="100000">
                                          <p:val>
                                            <p:strVal val="#ppt_x"/>
                                          </p:val>
                                        </p:tav>
                                      </p:tavLst>
                                    </p:anim>
                                    <p:anim calcmode="lin" valueType="num">
                                      <p:cBhvr>
                                        <p:cTn id="14" dur="1000" fill="hold"/>
                                        <p:tgtEl>
                                          <p:spTgt spid="19461"/>
                                        </p:tgtEl>
                                        <p:attrNameLst>
                                          <p:attrName>ppt_y</p:attrName>
                                        </p:attrNameLst>
                                      </p:cBhvr>
                                      <p:tavLst>
                                        <p:tav tm="0">
                                          <p:val>
                                            <p:strVal val="#ppt_y"/>
                                          </p:val>
                                        </p:tav>
                                        <p:tav tm="100000">
                                          <p:val>
                                            <p:strVal val="#ppt_y"/>
                                          </p:val>
                                        </p:tav>
                                      </p:tavLst>
                                    </p:anim>
                                    <p:animEffect transition="in" filter="fade">
                                      <p:cBhvr>
                                        <p:cTn id="15" dur="1000"/>
                                        <p:tgtEl>
                                          <p:spTgt spid="19461"/>
                                        </p:tgtEl>
                                      </p:cBhvr>
                                    </p:animEffect>
                                  </p:childTnLst>
                                </p:cTn>
                              </p:par>
                            </p:childTnLst>
                          </p:cTn>
                        </p:par>
                        <p:par>
                          <p:cTn id="16" fill="hold">
                            <p:stCondLst>
                              <p:cond delay="1500"/>
                            </p:stCondLst>
                            <p:childTnLst>
                              <p:par>
                                <p:cTn id="17" presetID="50" presetClass="entr" presetSubtype="0" decel="100000" fill="hold" nodeType="afterEffect">
                                  <p:stCondLst>
                                    <p:cond delay="0"/>
                                  </p:stCondLst>
                                  <p:childTnLst>
                                    <p:set>
                                      <p:cBhvr>
                                        <p:cTn id="18" dur="1" fill="hold">
                                          <p:stCondLst>
                                            <p:cond delay="0"/>
                                          </p:stCondLst>
                                        </p:cTn>
                                        <p:tgtEl>
                                          <p:spTgt spid="19462"/>
                                        </p:tgtEl>
                                        <p:attrNameLst>
                                          <p:attrName>style.visibility</p:attrName>
                                        </p:attrNameLst>
                                      </p:cBhvr>
                                      <p:to>
                                        <p:strVal val="visible"/>
                                      </p:to>
                                    </p:set>
                                    <p:anim calcmode="lin" valueType="num">
                                      <p:cBhvr>
                                        <p:cTn id="19" dur="1000" fill="hold"/>
                                        <p:tgtEl>
                                          <p:spTgt spid="19462"/>
                                        </p:tgtEl>
                                        <p:attrNameLst>
                                          <p:attrName>ppt_w</p:attrName>
                                        </p:attrNameLst>
                                      </p:cBhvr>
                                      <p:tavLst>
                                        <p:tav tm="0">
                                          <p:val>
                                            <p:strVal val="#ppt_w+.3"/>
                                          </p:val>
                                        </p:tav>
                                        <p:tav tm="100000">
                                          <p:val>
                                            <p:strVal val="#ppt_w"/>
                                          </p:val>
                                        </p:tav>
                                      </p:tavLst>
                                    </p:anim>
                                    <p:anim calcmode="lin" valueType="num">
                                      <p:cBhvr>
                                        <p:cTn id="20" dur="1000" fill="hold"/>
                                        <p:tgtEl>
                                          <p:spTgt spid="19462"/>
                                        </p:tgtEl>
                                        <p:attrNameLst>
                                          <p:attrName>ppt_h</p:attrName>
                                        </p:attrNameLst>
                                      </p:cBhvr>
                                      <p:tavLst>
                                        <p:tav tm="0">
                                          <p:val>
                                            <p:strVal val="#ppt_h"/>
                                          </p:val>
                                        </p:tav>
                                        <p:tav tm="100000">
                                          <p:val>
                                            <p:strVal val="#ppt_h"/>
                                          </p:val>
                                        </p:tav>
                                      </p:tavLst>
                                    </p:anim>
                                    <p:animEffect transition="in" filter="fade">
                                      <p:cBhvr>
                                        <p:cTn id="21" dur="1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142852"/>
            <a:ext cx="5857916" cy="2786082"/>
          </a:xfrm>
          <a:effectLst>
            <a:glow rad="228600">
              <a:schemeClr val="accent1">
                <a:satMod val="175000"/>
                <a:alpha val="40000"/>
              </a:schemeClr>
            </a:glow>
          </a:effectLst>
        </p:spPr>
        <p:txBody>
          <a:bodyPr/>
          <a:lstStyle/>
          <a:p>
            <a:r>
              <a:rPr lang="uk-UA" sz="3600" b="1" dirty="0" smtClean="0">
                <a:ln w="17780" cmpd="sng">
                  <a:solidFill>
                    <a:srgbClr val="FFFFFF"/>
                  </a:solidFill>
                  <a:prstDash val="solid"/>
                  <a:miter lim="800000"/>
                </a:ln>
                <a:solidFill>
                  <a:srgbClr val="8439BD"/>
                </a:solidFill>
                <a:effectLst>
                  <a:outerShdw blurRad="50800" algn="tl" rotWithShape="0">
                    <a:srgbClr val="000000"/>
                  </a:outerShdw>
                </a:effectLst>
                <a:latin typeface="Comic Sans MS" pitchFamily="66" charset="0"/>
              </a:rPr>
              <a:t>Періодична система Д.І. Менделеева.</a:t>
            </a:r>
            <a:br>
              <a:rPr lang="uk-UA" sz="3600" b="1" dirty="0" smtClean="0">
                <a:ln w="17780" cmpd="sng">
                  <a:solidFill>
                    <a:srgbClr val="FFFFFF"/>
                  </a:solidFill>
                  <a:prstDash val="solid"/>
                  <a:miter lim="800000"/>
                </a:ln>
                <a:solidFill>
                  <a:srgbClr val="8439BD"/>
                </a:solidFill>
                <a:effectLst>
                  <a:outerShdw blurRad="50800" algn="tl" rotWithShape="0">
                    <a:srgbClr val="000000"/>
                  </a:outerShdw>
                </a:effectLst>
                <a:latin typeface="Comic Sans MS" pitchFamily="66" charset="0"/>
              </a:rPr>
            </a:br>
            <a:r>
              <a:rPr lang="uk-UA" sz="3600" b="1" dirty="0" smtClean="0">
                <a:ln w="17780" cmpd="sng">
                  <a:solidFill>
                    <a:srgbClr val="FFFFFF"/>
                  </a:solidFill>
                  <a:prstDash val="solid"/>
                  <a:miter lim="800000"/>
                </a:ln>
                <a:solidFill>
                  <a:srgbClr val="8439BD"/>
                </a:solidFill>
                <a:effectLst>
                  <a:outerShdw blurRad="50800" algn="tl" rotWithShape="0">
                    <a:srgbClr val="000000"/>
                  </a:outerShdw>
                </a:effectLst>
                <a:latin typeface="Comic Sans MS" pitchFamily="66" charset="0"/>
              </a:rPr>
              <a:t>Історія відкриття періодичного закону.</a:t>
            </a:r>
            <a:endParaRPr lang="ru-RU" sz="3600" b="1" dirty="0">
              <a:ln w="17780" cmpd="sng">
                <a:solidFill>
                  <a:srgbClr val="FFFFFF"/>
                </a:solidFill>
                <a:prstDash val="solid"/>
                <a:miter lim="800000"/>
              </a:ln>
              <a:solidFill>
                <a:srgbClr val="8439BD"/>
              </a:solidFill>
              <a:effectLst>
                <a:outerShdw blurRad="50800" algn="tl" rotWithShape="0">
                  <a:srgbClr val="000000"/>
                </a:outerShdw>
              </a:effectLst>
              <a:latin typeface="Comic Sans MS" pitchFamily="66" charset="0"/>
            </a:endParaRPr>
          </a:p>
        </p:txBody>
      </p:sp>
      <p:sp>
        <p:nvSpPr>
          <p:cNvPr id="4" name="Прямоугольник 3"/>
          <p:cNvSpPr/>
          <p:nvPr/>
        </p:nvSpPr>
        <p:spPr>
          <a:xfrm>
            <a:off x="0" y="3000372"/>
            <a:ext cx="6858016" cy="2000548"/>
          </a:xfrm>
          <a:prstGeom prst="rect">
            <a:avLst/>
          </a:prstGeom>
        </p:spPr>
        <p:txBody>
          <a:bodyPr wrap="square">
            <a:spAutoFit/>
          </a:bodyPr>
          <a:lstStyle/>
          <a:p>
            <a:pPr algn="ctr"/>
            <a:r>
              <a:rPr lang="ru-RU" sz="4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onotype Corsiva" pitchFamily="66" charset="0"/>
              </a:rPr>
              <a:t>«Познавая бесконечное, наука сама бесконечна» </a:t>
            </a:r>
            <a:r>
              <a:rPr lang="ru-RU" sz="2800" dirty="0" smtClean="0">
                <a:solidFill>
                  <a:srgbClr val="C00000"/>
                </a:solidFill>
                <a:effectLst>
                  <a:outerShdw blurRad="38100" dist="38100" dir="2700000" algn="tl">
                    <a:srgbClr val="000000">
                      <a:alpha val="43137"/>
                    </a:srgbClr>
                  </a:outerShdw>
                </a:effectLst>
              </a:rPr>
              <a:t/>
            </a:r>
            <a:br>
              <a:rPr lang="ru-RU" sz="2800" dirty="0" smtClean="0">
                <a:solidFill>
                  <a:srgbClr val="C00000"/>
                </a:solidFill>
                <a:effectLst>
                  <a:outerShdw blurRad="38100" dist="38100" dir="2700000" algn="tl">
                    <a:srgbClr val="000000">
                      <a:alpha val="43137"/>
                    </a:srgbClr>
                  </a:outerShdw>
                </a:effectLst>
              </a:rPr>
            </a:br>
            <a:endParaRPr lang="ru-RU" sz="28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2643174" y="5072074"/>
            <a:ext cx="3500462" cy="646331"/>
          </a:xfrm>
          <a:prstGeom prst="rect">
            <a:avLst/>
          </a:prstGeom>
          <a:noFill/>
        </p:spPr>
        <p:txBody>
          <a:bodyPr wrap="square" rtlCol="0">
            <a:spAutoFit/>
          </a:bodyPr>
          <a:lstStyle/>
          <a:p>
            <a:r>
              <a:rPr lang="ru-RU" sz="3600"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Д.</a:t>
            </a:r>
            <a:r>
              <a:rPr lang="uk-UA" sz="3600"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І</a:t>
            </a:r>
            <a:r>
              <a:rPr lang="ru-RU" sz="3600"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a:t>
            </a:r>
            <a:r>
              <a:rPr lang="ru-RU" sz="3600"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Менделєєв</a:t>
            </a:r>
            <a:endParaRPr lang="ru-RU" sz="3600" dirty="0">
              <a:latin typeface="Comic Sans MS" pitchFamily="66"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par>
                          <p:cTn id="16" fill="hold">
                            <p:stCondLst>
                              <p:cond delay="268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500042"/>
            <a:ext cx="3929090" cy="5857916"/>
          </a:xfrm>
        </p:spPr>
        <p:style>
          <a:lnRef idx="3">
            <a:schemeClr val="lt1"/>
          </a:lnRef>
          <a:fillRef idx="1">
            <a:schemeClr val="dk1"/>
          </a:fillRef>
          <a:effectRef idx="1">
            <a:schemeClr val="dk1"/>
          </a:effectRef>
          <a:fontRef idx="minor">
            <a:schemeClr val="lt1"/>
          </a:fontRef>
        </p:style>
        <p:txBody>
          <a:bodyPr/>
          <a:lstStyle/>
          <a:p>
            <a:pPr marL="448056" indent="-384048" eaLnBrk="1" fontAlgn="auto" hangingPunct="1">
              <a:spcAft>
                <a:spcPts val="0"/>
              </a:spcAft>
              <a:defRPr/>
            </a:pPr>
            <a:r>
              <a:rPr lang="uk-UA" sz="1600" b="1" i="1" u="sng"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Періодичний закон </a:t>
            </a:r>
            <a:r>
              <a:rPr lang="uk-U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відкритий Д. І. Менделєєвим в</a:t>
            </a:r>
            <a:r>
              <a:rPr lang="uk-UA" sz="1600" dirty="0" smtClean="0">
                <a:ln w="12700">
                  <a:solidFill>
                    <a:schemeClr val="tx2">
                      <a:satMod val="155000"/>
                    </a:schemeClr>
                  </a:solidFill>
                  <a:prstDash val="solid"/>
                </a:ln>
                <a:solidFill>
                  <a:srgbClr val="C00000"/>
                </a:solidFill>
                <a:latin typeface="Comic Sans MS" pitchFamily="66" charset="0"/>
              </a:rPr>
              <a:t> </a:t>
            </a:r>
            <a:r>
              <a:rPr lang="uk-UA" sz="1600" b="1" i="1" u="sng"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березні 1869 </a:t>
            </a:r>
            <a:r>
              <a:rPr lang="uk-U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року при зіставленні властивостей всіх відомих на той час елементів і величин їхніх атомних мас (ваг). Термін «періодичний закон» Д.І.Менделеев вперше вжив у листопаді 1870, а в жовтні 1871 дав остаточне формулювання періодичного закону</a:t>
            </a:r>
            <a:r>
              <a:rPr lang="uk-UA" sz="1600" dirty="0" smtClean="0">
                <a:ln w="12700">
                  <a:solidFill>
                    <a:schemeClr val="tx2">
                      <a:satMod val="155000"/>
                    </a:schemeClr>
                  </a:solidFill>
                  <a:prstDash val="solid"/>
                </a:ln>
                <a:solidFill>
                  <a:schemeClr val="bg1"/>
                </a:solidFill>
                <a:latin typeface="Comic Sans MS" pitchFamily="66" charset="0"/>
              </a:rPr>
              <a:t>: </a:t>
            </a:r>
            <a:r>
              <a:rPr lang="uk-UA" sz="1600" b="1" i="1" u="sng"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 властивості елементів, а тому і властивості утворених ними простих і складних тіл, стоять у</a:t>
            </a:r>
            <a:br>
              <a:rPr lang="uk-UA" sz="1600" b="1" i="1" u="sng"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br>
            <a:r>
              <a:rPr lang="uk-UA" sz="1600" b="1" i="1" u="sng"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 періодичній залежності від їх атомної маси »</a:t>
            </a:r>
            <a:r>
              <a:rPr lang="uk-UA"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Графічним (табличним) зображенням періодичного закону є розроблена Менделєєвим періодична система елементів.</a:t>
            </a:r>
            <a:endParaRPr lang="ru-RU" sz="1600" dirty="0">
              <a:ln w="12700">
                <a:solidFill>
                  <a:schemeClr val="tx2">
                    <a:satMod val="155000"/>
                  </a:schemeClr>
                </a:solidFill>
                <a:prstDash val="solid"/>
              </a:ln>
              <a:solidFill>
                <a:schemeClr val="bg1"/>
              </a:solidFill>
              <a:latin typeface="Comic Sans MS" pitchFamily="66" charset="0"/>
            </a:endParaRPr>
          </a:p>
        </p:txBody>
      </p:sp>
      <p:pic>
        <p:nvPicPr>
          <p:cNvPr id="5" name="Содержимое 4" descr="54a7aabc0296.gif"/>
          <p:cNvPicPr>
            <a:picLocks noGrp="1" noChangeAspect="1"/>
          </p:cNvPicPr>
          <p:nvPr>
            <p:ph idx="1"/>
          </p:nvPr>
        </p:nvPicPr>
        <p:blipFill>
          <a:blip r:embed="rId2"/>
          <a:stretch>
            <a:fillRect/>
          </a:stretch>
        </p:blipFill>
        <p:spPr>
          <a:xfrm>
            <a:off x="5500694" y="571480"/>
            <a:ext cx="3346172" cy="5786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edg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783</Words>
  <Application>Microsoft Office PowerPoint</Application>
  <PresentationFormat>Экран (4:3)</PresentationFormat>
  <Paragraphs>73</Paragraphs>
  <Slides>19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  Презентація на тему  “ Періодична система хімічних елементів " </vt:lpstr>
      <vt:lpstr>Спроби класифікацій хімічних елементів </vt:lpstr>
      <vt:lpstr>В кінці ХVІІІ ст. А.-Л. Лавуазьє запропонував першу класифікацію хімічних елементів. Він розділив прості речовини на метали і неметали.  Така класифікація була недосконалою, але розподіл простих речовин, а також хімічних елементів на дві великі групи відіграло важливу роль у розвитку хімії.</vt:lpstr>
      <vt:lpstr>Вчені об'єднали їх в окремі групи. Прості речовини кожної групи отримали такі загальні назви:</vt:lpstr>
      <vt:lpstr>У ХІХ ст. німецький вчений  В. Деберейнер розподілив частину подібних елементів на тріади. 1 тріада - лужні елементи 2 тріада – лужноземельні 4 тріада – галогени. Розмістив їх за збільшенням атомних мас. Закономірність: напівсума елементів приблизно дорівнює відносній атомній масі середнього елемента.</vt:lpstr>
      <vt:lpstr> Він помітив, що в багатьох випадках кожний восьмий елемент є подібним до обраного за перший (таку особливість має звуковий ряд у музиці). Тому таку закономірність виявлену цим ученим назвали правилом октав.</vt:lpstr>
      <vt:lpstr>У 1864р. німецький хімік Л.Мейєр запропонував таблицю, в якій розмістив елементи за зростанням відносних атомних мас і відповідно до їх валентності. Однак деякі данні були помилковими або взагалі невідомими.</vt:lpstr>
      <vt:lpstr>Періодична система Д.І. Менделеева. Історія відкриття періодичного закону.</vt:lpstr>
      <vt:lpstr>Періодичний закон відкритий Д. І. Менделєєвим в березні 1869 року при зіставленні властивостей всіх відомих на той час елементів і величин їхніх атомних мас (ваг). Термін «періодичний закон» Д.І.Менделеев вперше вжив у листопаді 1870, а в жовтні 1871 дав остаточне формулювання періодичного закону: «... властивості елементів, а тому і властивості утворених ними простих і складних тіл, стоять у  періодичній залежності від їх атомної маси ». Графічним (табличним) зображенням періодичного закону є розроблена Менделєєвим періодична система елементів.</vt:lpstr>
      <vt:lpstr>Періодична система хімічних елементів (таблиця Менделєєва) - класифікація хімічних елементів, що встановлює залежність різних властивостей елементів від заряду атомного ядра. Система є графічним виразом періодичного закону, встановленого російським хіміком Д. І. Менделєєвим в 1869 році.</vt:lpstr>
      <vt:lpstr>Періоди — це горизонтальні ряди в таблиці Менделєєва. Періоди поділяються на малі, що складаються з одного ряду (1—3 періоди), і великі, що складаються з двох рядів (4—7 періоди).  У періодах добре помітна періодичність зміни властивостей елементів, простих речовин, утворених цими елементами, та їх сполук.У періодах із зростанням порядкового номера елементів їх металічні властивості слабшають, а неметалічні посилюються. </vt:lpstr>
      <vt:lpstr>Зіставляючи між собою відомі на той час хімічні елементи, Менделєєв після колосальної роботи відкрив, нарешті, ту чудову залежність, ту загальну закономірний зв'язок між окремими елементами, в якій вони постають як єдине ціле, де властивості кожного елемента є не чимось відірваним, самостійним , само собою існуючим, а періодично і правильно повторюваним явищем.</vt:lpstr>
      <vt:lpstr> При переміщенні вздовж періоду справа ліворуч металеві властивості елементів посилюється. У зворотному напрямку зростають неметалічні. Це пояснюється тим, що правіше знаходяться елементи, електронні оболонки яких ближче до октету. Елементи в правій частині періоду менш схильні віддавати свої електрони для утворення металевого зв'язку і взагалі в хімічних реакціях. Слева направо в периоде также увеличивается и заряд ядра.</vt:lpstr>
      <vt:lpstr>Біографія Д.І.Менделєєва </vt:lpstr>
      <vt:lpstr>Дмитро Іванович Менделєєв народився 8 лютого1834 року у Тобольську, у родині директора місцевої гімназії. З 1850 р. навчався на фізико-математичному факультеті Петербурзького педагогічного інституту. У 1855 р. закінчив його з золотою медаллю</vt:lpstr>
      <vt:lpstr> Був направлений учителем гімназії спочатку в Сімферополь, а потім в Одесу. У 1856 р. Дмитро Менделєєв відправився у Петербург і захистив магістерську дисертацію за темою «Про питомі об'єми», після чого на початку 1857 р. був прийнятий приват-доцентом на кафедру хімії Петербурзького університету. 1859 — 1861 р. він перебував у науковому відрядженні у Німеччині, у Гейдельберзькому університеті. У 1860 р. Менделєєв взяв участь у роботі першого міжнародного хімічного конгресу в Карлсрує. У 1861 р. Менделєєв написав перший у Росії підручник з органічної хімії. Навесні 1862 р. підручник був визнаний гідним повної Демидівської премії. У 1863 р. він отримав місце професора у Петербурзькому технологічному інституті, а в 1866 р. — у Петербурзькому університеті, де читав лекції з органічної, неорганічної і технічної хімії. У 1865 р. Менделєєв захистив докторську дисертацію за темою «Про сполуки спирту з водою».</vt:lpstr>
      <vt:lpstr>Слайд 17</vt:lpstr>
      <vt:lpstr>Слайд 18</vt:lpstr>
      <vt:lpstr>У наступні роки з-під пера Менделєєва вийшло ще кілька основних праць з різних розділів хімії. Його повна наукова і літературна спадщина величезна і містить 431 роботу. Праці Менделєєва отримали широке міжнародне визнання. Він був обраний членом багатьох академій наук, іноземних наукових товариств. Тільки Російська академія наук на виборах 1880 р. забалотувала його через внутрішні інтриги. Пішовши в 1890 у відставку, Менделєєв брав активну участь у виданні Енциклопедичного словника Брокгауза й Ефрона, був консультантом у пороховій лабораторії при Морському міністерстві. Провівши необхідні дослідження, усього за три роки він розробив ефективний склад бездимного пороху. У 1893 р. Менделєєв був призначений хранителем (керівником) Головної палати мір і ваги. Помер у лютому 1907 р. в Санкт-Петербургу від запалення легень.</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Дмитрий</dc:creator>
  <cp:lastModifiedBy>Admin</cp:lastModifiedBy>
  <cp:revision>64</cp:revision>
  <dcterms:created xsi:type="dcterms:W3CDTF">2011-07-03T15:08:20Z</dcterms:created>
  <dcterms:modified xsi:type="dcterms:W3CDTF">2012-03-05T20:28:03Z</dcterms:modified>
</cp:coreProperties>
</file>