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8" r:id="rId12"/>
    <p:sldId id="269" r:id="rId13"/>
    <p:sldId id="265" r:id="rId14"/>
    <p:sldId id="272" r:id="rId15"/>
    <p:sldId id="273" r:id="rId16"/>
    <p:sldId id="284" r:id="rId17"/>
    <p:sldId id="274" r:id="rId18"/>
    <p:sldId id="275" r:id="rId19"/>
    <p:sldId id="276" r:id="rId20"/>
    <p:sldId id="282" r:id="rId21"/>
    <p:sldId id="277" r:id="rId22"/>
    <p:sldId id="278" r:id="rId23"/>
    <p:sldId id="279" r:id="rId24"/>
    <p:sldId id="285" r:id="rId25"/>
    <p:sldId id="283" r:id="rId26"/>
    <p:sldId id="280" r:id="rId27"/>
    <p:sldId id="286" r:id="rId28"/>
    <p:sldId id="281" r:id="rId29"/>
  </p:sldIdLst>
  <p:sldSz cx="9721850" cy="7200900"/>
  <p:notesSz cx="9144000" cy="6858000"/>
  <p:defaultTextStyle>
    <a:defPPr>
      <a:defRPr lang="ru-RU"/>
    </a:defPPr>
    <a:lvl1pPr marL="0" algn="l" defTabSz="96684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83424" algn="l" defTabSz="96684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66849" algn="l" defTabSz="96684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50273" algn="l" defTabSz="96684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33697" algn="l" defTabSz="96684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17121" algn="l" defTabSz="96684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900546" algn="l" defTabSz="96684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83970" algn="l" defTabSz="96684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67395" algn="l" defTabSz="96684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00FF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 varScale="1">
        <p:scale>
          <a:sx n="100" d="100"/>
          <a:sy n="100" d="100"/>
        </p:scale>
        <p:origin x="-120" y="-84"/>
      </p:cViewPr>
      <p:guideLst>
        <p:guide orient="horz" pos="2268"/>
        <p:guide pos="306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0C9269-5F7B-45CA-ACDA-64AD9838E575}" type="datetimeFigureOut">
              <a:rPr lang="ru-RU" smtClean="0"/>
              <a:t>07.05.2015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36863" y="514350"/>
            <a:ext cx="3470275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835292-D772-4754-B82E-DDA81C8A5D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9293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6684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83424" algn="l" defTabSz="96684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66849" algn="l" defTabSz="96684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50273" algn="l" defTabSz="96684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33697" algn="l" defTabSz="96684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17121" algn="l" defTabSz="96684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00546" algn="l" defTabSz="96684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383970" algn="l" defTabSz="96684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867395" algn="l" defTabSz="96684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36863" y="514350"/>
            <a:ext cx="3470275" cy="2571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35292-D772-4754-B82E-DDA81C8A5D11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7334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9141" y="2236949"/>
            <a:ext cx="8263573" cy="154352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58280" y="4080510"/>
            <a:ext cx="6805295" cy="184023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833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66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500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33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167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00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835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66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1C7A0-9DB7-466F-8EDF-A9AFC5C053A8}" type="datetimeFigureOut">
              <a:rPr lang="ru-RU" smtClean="0"/>
              <a:t>07.05.2015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7AC03-A4A7-4232-9978-D618912F14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960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1C7A0-9DB7-466F-8EDF-A9AFC5C053A8}" type="datetimeFigureOut">
              <a:rPr lang="ru-RU" smtClean="0"/>
              <a:t>07.05.2015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7AC03-A4A7-4232-9978-D618912F14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301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93926" y="303374"/>
            <a:ext cx="2325818" cy="645080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16476" y="303374"/>
            <a:ext cx="6815422" cy="645080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1C7A0-9DB7-466F-8EDF-A9AFC5C053A8}" type="datetimeFigureOut">
              <a:rPr lang="ru-RU" smtClean="0"/>
              <a:t>07.05.2015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7AC03-A4A7-4232-9978-D618912F14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4633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1C7A0-9DB7-466F-8EDF-A9AFC5C053A8}" type="datetimeFigureOut">
              <a:rPr lang="ru-RU" smtClean="0"/>
              <a:t>07.05.2015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7AC03-A4A7-4232-9978-D618912F14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5993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7960" y="4627248"/>
            <a:ext cx="8263573" cy="1430179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67960" y="3052049"/>
            <a:ext cx="8263573" cy="1575196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8335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667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5007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3343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1679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001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835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668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1C7A0-9DB7-466F-8EDF-A9AFC5C053A8}" type="datetimeFigureOut">
              <a:rPr lang="ru-RU" smtClean="0"/>
              <a:t>07.05.2015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7AC03-A4A7-4232-9978-D618912F14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262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6473" y="1763554"/>
            <a:ext cx="4570620" cy="4990624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49124" y="1763554"/>
            <a:ext cx="4570620" cy="4990624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1C7A0-9DB7-466F-8EDF-A9AFC5C053A8}" type="datetimeFigureOut">
              <a:rPr lang="ru-RU" smtClean="0"/>
              <a:t>07.05.2015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7AC03-A4A7-4232-9978-D618912F14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195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95" y="288370"/>
            <a:ext cx="8749665" cy="12001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86095" y="1611869"/>
            <a:ext cx="4295505" cy="671750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83359" indent="0">
              <a:buNone/>
              <a:defRPr sz="2100" b="1"/>
            </a:lvl2pPr>
            <a:lvl3pPr marL="966720" indent="0">
              <a:buNone/>
              <a:defRPr sz="1900" b="1"/>
            </a:lvl3pPr>
            <a:lvl4pPr marL="1450079" indent="0">
              <a:buNone/>
              <a:defRPr sz="1700" b="1"/>
            </a:lvl4pPr>
            <a:lvl5pPr marL="1933439" indent="0">
              <a:buNone/>
              <a:defRPr sz="1700" b="1"/>
            </a:lvl5pPr>
            <a:lvl6pPr marL="2416798" indent="0">
              <a:buNone/>
              <a:defRPr sz="1700" b="1"/>
            </a:lvl6pPr>
            <a:lvl7pPr marL="2900158" indent="0">
              <a:buNone/>
              <a:defRPr sz="1700" b="1"/>
            </a:lvl7pPr>
            <a:lvl8pPr marL="3383518" indent="0">
              <a:buNone/>
              <a:defRPr sz="1700" b="1"/>
            </a:lvl8pPr>
            <a:lvl9pPr marL="3866878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6095" y="2283619"/>
            <a:ext cx="4295505" cy="4148852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938567" y="1611869"/>
            <a:ext cx="4297193" cy="671750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83359" indent="0">
              <a:buNone/>
              <a:defRPr sz="2100" b="1"/>
            </a:lvl2pPr>
            <a:lvl3pPr marL="966720" indent="0">
              <a:buNone/>
              <a:defRPr sz="1900" b="1"/>
            </a:lvl3pPr>
            <a:lvl4pPr marL="1450079" indent="0">
              <a:buNone/>
              <a:defRPr sz="1700" b="1"/>
            </a:lvl4pPr>
            <a:lvl5pPr marL="1933439" indent="0">
              <a:buNone/>
              <a:defRPr sz="1700" b="1"/>
            </a:lvl5pPr>
            <a:lvl6pPr marL="2416798" indent="0">
              <a:buNone/>
              <a:defRPr sz="1700" b="1"/>
            </a:lvl6pPr>
            <a:lvl7pPr marL="2900158" indent="0">
              <a:buNone/>
              <a:defRPr sz="1700" b="1"/>
            </a:lvl7pPr>
            <a:lvl8pPr marL="3383518" indent="0">
              <a:buNone/>
              <a:defRPr sz="1700" b="1"/>
            </a:lvl8pPr>
            <a:lvl9pPr marL="3866878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938567" y="2283619"/>
            <a:ext cx="4297193" cy="4148852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1C7A0-9DB7-466F-8EDF-A9AFC5C053A8}" type="datetimeFigureOut">
              <a:rPr lang="ru-RU" smtClean="0"/>
              <a:t>07.05.2015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7AC03-A4A7-4232-9978-D618912F14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469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1C7A0-9DB7-466F-8EDF-A9AFC5C053A8}" type="datetimeFigureOut">
              <a:rPr lang="ru-RU" smtClean="0"/>
              <a:t>07.05.2015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7AC03-A4A7-4232-9978-D618912F14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185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1C7A0-9DB7-466F-8EDF-A9AFC5C053A8}" type="datetimeFigureOut">
              <a:rPr lang="ru-RU" smtClean="0"/>
              <a:t>07.05.2015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7AC03-A4A7-4232-9978-D618912F14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901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95" y="286702"/>
            <a:ext cx="3198422" cy="1220153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00973" y="286705"/>
            <a:ext cx="5434784" cy="6145769"/>
          </a:xfrm>
        </p:spPr>
        <p:txBody>
          <a:bodyPr/>
          <a:lstStyle>
            <a:lvl1pPr>
              <a:defRPr sz="3400"/>
            </a:lvl1pPr>
            <a:lvl2pPr>
              <a:defRPr sz="30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6095" y="1506858"/>
            <a:ext cx="3198422" cy="4925616"/>
          </a:xfrm>
        </p:spPr>
        <p:txBody>
          <a:bodyPr/>
          <a:lstStyle>
            <a:lvl1pPr marL="0" indent="0">
              <a:buNone/>
              <a:defRPr sz="1500"/>
            </a:lvl1pPr>
            <a:lvl2pPr marL="483359" indent="0">
              <a:buNone/>
              <a:defRPr sz="1300"/>
            </a:lvl2pPr>
            <a:lvl3pPr marL="966720" indent="0">
              <a:buNone/>
              <a:defRPr sz="1100"/>
            </a:lvl3pPr>
            <a:lvl4pPr marL="1450079" indent="0">
              <a:buNone/>
              <a:defRPr sz="1000"/>
            </a:lvl4pPr>
            <a:lvl5pPr marL="1933439" indent="0">
              <a:buNone/>
              <a:defRPr sz="1000"/>
            </a:lvl5pPr>
            <a:lvl6pPr marL="2416798" indent="0">
              <a:buNone/>
              <a:defRPr sz="1000"/>
            </a:lvl6pPr>
            <a:lvl7pPr marL="2900158" indent="0">
              <a:buNone/>
              <a:defRPr sz="1000"/>
            </a:lvl7pPr>
            <a:lvl8pPr marL="3383518" indent="0">
              <a:buNone/>
              <a:defRPr sz="1000"/>
            </a:lvl8pPr>
            <a:lvl9pPr marL="3866878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1C7A0-9DB7-466F-8EDF-A9AFC5C053A8}" type="datetimeFigureOut">
              <a:rPr lang="ru-RU" smtClean="0"/>
              <a:t>07.05.2015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7AC03-A4A7-4232-9978-D618912F14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5085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551" y="5040631"/>
            <a:ext cx="5833110" cy="595075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05551" y="643414"/>
            <a:ext cx="5833110" cy="4320540"/>
          </a:xfrm>
        </p:spPr>
        <p:txBody>
          <a:bodyPr/>
          <a:lstStyle>
            <a:lvl1pPr marL="0" indent="0">
              <a:buNone/>
              <a:defRPr sz="3400"/>
            </a:lvl1pPr>
            <a:lvl2pPr marL="483359" indent="0">
              <a:buNone/>
              <a:defRPr sz="3000"/>
            </a:lvl2pPr>
            <a:lvl3pPr marL="966720" indent="0">
              <a:buNone/>
              <a:defRPr sz="2500"/>
            </a:lvl3pPr>
            <a:lvl4pPr marL="1450079" indent="0">
              <a:buNone/>
              <a:defRPr sz="2100"/>
            </a:lvl4pPr>
            <a:lvl5pPr marL="1933439" indent="0">
              <a:buNone/>
              <a:defRPr sz="2100"/>
            </a:lvl5pPr>
            <a:lvl6pPr marL="2416798" indent="0">
              <a:buNone/>
              <a:defRPr sz="2100"/>
            </a:lvl6pPr>
            <a:lvl7pPr marL="2900158" indent="0">
              <a:buNone/>
              <a:defRPr sz="2100"/>
            </a:lvl7pPr>
            <a:lvl8pPr marL="3383518" indent="0">
              <a:buNone/>
              <a:defRPr sz="2100"/>
            </a:lvl8pPr>
            <a:lvl9pPr marL="3866878" indent="0">
              <a:buNone/>
              <a:defRPr sz="21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05551" y="5635706"/>
            <a:ext cx="5833110" cy="845105"/>
          </a:xfrm>
        </p:spPr>
        <p:txBody>
          <a:bodyPr/>
          <a:lstStyle>
            <a:lvl1pPr marL="0" indent="0">
              <a:buNone/>
              <a:defRPr sz="1500"/>
            </a:lvl1pPr>
            <a:lvl2pPr marL="483359" indent="0">
              <a:buNone/>
              <a:defRPr sz="1300"/>
            </a:lvl2pPr>
            <a:lvl3pPr marL="966720" indent="0">
              <a:buNone/>
              <a:defRPr sz="1100"/>
            </a:lvl3pPr>
            <a:lvl4pPr marL="1450079" indent="0">
              <a:buNone/>
              <a:defRPr sz="1000"/>
            </a:lvl4pPr>
            <a:lvl5pPr marL="1933439" indent="0">
              <a:buNone/>
              <a:defRPr sz="1000"/>
            </a:lvl5pPr>
            <a:lvl6pPr marL="2416798" indent="0">
              <a:buNone/>
              <a:defRPr sz="1000"/>
            </a:lvl6pPr>
            <a:lvl7pPr marL="2900158" indent="0">
              <a:buNone/>
              <a:defRPr sz="1000"/>
            </a:lvl7pPr>
            <a:lvl8pPr marL="3383518" indent="0">
              <a:buNone/>
              <a:defRPr sz="1000"/>
            </a:lvl8pPr>
            <a:lvl9pPr marL="3866878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1C7A0-9DB7-466F-8EDF-A9AFC5C053A8}" type="datetimeFigureOut">
              <a:rPr lang="ru-RU" smtClean="0"/>
              <a:t>07.05.2015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7AC03-A4A7-4232-9978-D618912F14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252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95" y="288370"/>
            <a:ext cx="8749665" cy="1200150"/>
          </a:xfrm>
          <a:prstGeom prst="rect">
            <a:avLst/>
          </a:prstGeom>
        </p:spPr>
        <p:txBody>
          <a:bodyPr vert="horz" lIns="96672" tIns="48336" rIns="96672" bIns="48336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86095" y="1680213"/>
            <a:ext cx="8749665" cy="4752261"/>
          </a:xfrm>
          <a:prstGeom prst="rect">
            <a:avLst/>
          </a:prstGeom>
        </p:spPr>
        <p:txBody>
          <a:bodyPr vert="horz" lIns="96672" tIns="48336" rIns="96672" bIns="48336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86092" y="6674170"/>
            <a:ext cx="2268432" cy="383381"/>
          </a:xfrm>
          <a:prstGeom prst="rect">
            <a:avLst/>
          </a:prstGeom>
        </p:spPr>
        <p:txBody>
          <a:bodyPr vert="horz" lIns="96672" tIns="48336" rIns="96672" bIns="48336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31C7A0-9DB7-466F-8EDF-A9AFC5C053A8}" type="datetimeFigureOut">
              <a:rPr lang="ru-RU" smtClean="0"/>
              <a:t>07.05.2015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21632" y="6674170"/>
            <a:ext cx="3078586" cy="383381"/>
          </a:xfrm>
          <a:prstGeom prst="rect">
            <a:avLst/>
          </a:prstGeom>
        </p:spPr>
        <p:txBody>
          <a:bodyPr vert="horz" lIns="96672" tIns="48336" rIns="96672" bIns="48336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67326" y="6674170"/>
            <a:ext cx="2268432" cy="383381"/>
          </a:xfrm>
          <a:prstGeom prst="rect">
            <a:avLst/>
          </a:prstGeom>
        </p:spPr>
        <p:txBody>
          <a:bodyPr vert="horz" lIns="96672" tIns="48336" rIns="96672" bIns="48336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07AC03-A4A7-4232-9978-D618912F14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9638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66720" rtl="0" eaLnBrk="1" latinLnBrk="0" hangingPunct="1">
        <a:spcBef>
          <a:spcPct val="0"/>
        </a:spcBef>
        <a:buNone/>
        <a:defRPr sz="4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2519" indent="-362519" algn="l" defTabSz="966720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85460" indent="-302099" algn="l" defTabSz="966720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08400" indent="-241681" algn="l" defTabSz="966720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91759" indent="-241681" algn="l" defTabSz="96672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5119" indent="-241681" algn="l" defTabSz="966720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58479" indent="-241681" algn="l" defTabSz="96672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41839" indent="-241681" algn="l" defTabSz="96672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25198" indent="-241681" algn="l" defTabSz="96672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08559" indent="-241681" algn="l" defTabSz="96672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667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3359" algn="l" defTabSz="9667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6720" algn="l" defTabSz="9667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50079" algn="l" defTabSz="9667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33439" algn="l" defTabSz="9667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16798" algn="l" defTabSz="9667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00158" algn="l" defTabSz="9667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83518" algn="l" defTabSz="9667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66878" algn="l" defTabSz="9667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av"/><Relationship Id="rId7" Type="http://schemas.openxmlformats.org/officeDocument/2006/relationships/image" Target="../media/image2.png"/><Relationship Id="rId2" Type="http://schemas.microsoft.com/office/2007/relationships/media" Target="../media/media1.wav"/><Relationship Id="rId1" Type="http://schemas.openxmlformats.org/officeDocument/2006/relationships/tags" Target="../tags/tag1.xml"/><Relationship Id="rId6" Type="http://schemas.openxmlformats.org/officeDocument/2006/relationships/image" Target="../media/image1.jpe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40.jpeg"/><Relationship Id="rId5" Type="http://schemas.openxmlformats.org/officeDocument/2006/relationships/image" Target="../media/image39.jp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4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5" Type="http://schemas.openxmlformats.org/officeDocument/2006/relationships/image" Target="../media/image48.jpg"/><Relationship Id="rId4" Type="http://schemas.openxmlformats.org/officeDocument/2006/relationships/image" Target="../media/image4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6.jpe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4" Type="http://schemas.openxmlformats.org/officeDocument/2006/relationships/image" Target="../media/image5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4" Type="http://schemas.openxmlformats.org/officeDocument/2006/relationships/image" Target="../media/image6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6" Type="http://schemas.openxmlformats.org/officeDocument/2006/relationships/image" Target="../media/image71.jpeg"/><Relationship Id="rId5" Type="http://schemas.openxmlformats.org/officeDocument/2006/relationships/image" Target="../media/image70.jpg"/><Relationship Id="rId4" Type="http://schemas.openxmlformats.org/officeDocument/2006/relationships/image" Target="../media/image69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0.jpg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28.gif"/><Relationship Id="rId5" Type="http://schemas.openxmlformats.org/officeDocument/2006/relationships/image" Target="../media/image27.jpeg"/><Relationship Id="rId4" Type="http://schemas.openxmlformats.org/officeDocument/2006/relationships/image" Target="../media/image2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58279" y="2304307"/>
            <a:ext cx="6715015" cy="1152128"/>
          </a:xfrm>
        </p:spPr>
        <p:txBody>
          <a:bodyPr anchor="t">
            <a:noAutofit/>
          </a:bodyPr>
          <a:lstStyle/>
          <a:p>
            <a:r>
              <a:rPr lang="uk-UA" sz="9600" dirty="0" smtClean="0">
                <a:cs typeface="BrowalliaUPC" pitchFamily="34" charset="-34"/>
              </a:rPr>
              <a:t>ВОДА</a:t>
            </a:r>
            <a:endParaRPr lang="ru-RU" sz="9600" dirty="0">
              <a:cs typeface="BrowalliaUPC" pitchFamily="34" charset="-34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ru-RU" dirty="0"/>
          </a:p>
        </p:txBody>
      </p:sp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896350" y="63754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01714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3883">
        <p14:warp dir="in"/>
      </p:transition>
    </mc:Choice>
    <mc:Fallback xmlns="">
      <p:transition spd="slow" advTm="388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8397" y="5400650"/>
            <a:ext cx="4590853" cy="1679896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None/>
            </a:pPr>
            <a:r>
              <a:rPr lang="ru-RU" dirty="0" smtClean="0"/>
              <a:t>Кавун на 93% </a:t>
            </a:r>
            <a:r>
              <a:rPr lang="ru-RU" dirty="0" err="1" smtClean="0"/>
              <a:t>складається</a:t>
            </a:r>
            <a:r>
              <a:rPr lang="ru-RU" dirty="0" smtClean="0"/>
              <a:t> з води.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5373" y="4073063"/>
            <a:ext cx="2705100" cy="16859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0832" y="1873622"/>
            <a:ext cx="2533650" cy="2181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5722" y="3600450"/>
            <a:ext cx="3017520" cy="1885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3053" y="5016038"/>
            <a:ext cx="2952328" cy="21848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79508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7376">
        <p14:vortex dir="r"/>
      </p:transition>
    </mc:Choice>
    <mc:Fallback xmlns="">
      <p:transition spd="slow" advTm="737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48757" y="3744466"/>
            <a:ext cx="6535069" cy="3336081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У </a:t>
            </a:r>
            <a:r>
              <a:rPr lang="ru-RU" dirty="0" err="1" smtClean="0"/>
              <a:t>найглибшій</a:t>
            </a:r>
            <a:r>
              <a:rPr lang="ru-RU" dirty="0" smtClean="0"/>
              <a:t> </a:t>
            </a:r>
            <a:r>
              <a:rPr lang="ru-RU" dirty="0" err="1" smtClean="0"/>
              <a:t>точці</a:t>
            </a:r>
            <a:r>
              <a:rPr lang="ru-RU" dirty="0" smtClean="0"/>
              <a:t> </a:t>
            </a:r>
            <a:r>
              <a:rPr lang="ru-RU" dirty="0" err="1" smtClean="0"/>
              <a:t>світового</a:t>
            </a:r>
            <a:r>
              <a:rPr lang="ru-RU" dirty="0" smtClean="0"/>
              <a:t> океану (</a:t>
            </a:r>
            <a:r>
              <a:rPr lang="ru-RU" dirty="0" err="1" smtClean="0"/>
              <a:t>Маріанський</a:t>
            </a:r>
            <a:r>
              <a:rPr lang="ru-RU" dirty="0" smtClean="0"/>
              <a:t> </a:t>
            </a:r>
            <a:r>
              <a:rPr lang="ru-RU" dirty="0" err="1" smtClean="0"/>
              <a:t>жолоб</a:t>
            </a:r>
            <a:r>
              <a:rPr lang="ru-RU" dirty="0" smtClean="0"/>
              <a:t>, 11034 м.) </a:t>
            </a:r>
            <a:r>
              <a:rPr lang="ru-RU" dirty="0" err="1" smtClean="0"/>
              <a:t>кинутій</a:t>
            </a:r>
            <a:r>
              <a:rPr lang="ru-RU" dirty="0" smtClean="0"/>
              <a:t> у воду </a:t>
            </a:r>
            <a:r>
              <a:rPr lang="ru-RU" dirty="0" err="1" smtClean="0"/>
              <a:t>залізній</a:t>
            </a:r>
            <a:r>
              <a:rPr lang="ru-RU" dirty="0" smtClean="0"/>
              <a:t> </a:t>
            </a:r>
            <a:r>
              <a:rPr lang="ru-RU" dirty="0" err="1" smtClean="0"/>
              <a:t>кульці</a:t>
            </a:r>
            <a:r>
              <a:rPr lang="ru-RU" dirty="0" smtClean="0"/>
              <a:t> </a:t>
            </a:r>
            <a:r>
              <a:rPr lang="ru-RU" dirty="0" err="1" smtClean="0"/>
              <a:t>потрібно</a:t>
            </a:r>
            <a:r>
              <a:rPr lang="ru-RU" dirty="0" smtClean="0"/>
              <a:t> </a:t>
            </a:r>
            <a:r>
              <a:rPr lang="ru-RU" dirty="0" err="1" smtClean="0"/>
              <a:t>більше</a:t>
            </a:r>
            <a:r>
              <a:rPr lang="ru-RU" dirty="0" smtClean="0"/>
              <a:t> </a:t>
            </a:r>
            <a:r>
              <a:rPr lang="ru-RU" dirty="0" err="1" smtClean="0"/>
              <a:t>години</a:t>
            </a:r>
            <a:r>
              <a:rPr lang="ru-RU" dirty="0" smtClean="0"/>
              <a:t>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досягти</a:t>
            </a:r>
            <a:r>
              <a:rPr lang="ru-RU" dirty="0" smtClean="0"/>
              <a:t> </a:t>
            </a:r>
            <a:r>
              <a:rPr lang="ru-RU" dirty="0" err="1" smtClean="0"/>
              <a:t>океанського</a:t>
            </a:r>
            <a:r>
              <a:rPr lang="ru-RU" dirty="0" smtClean="0"/>
              <a:t> дна.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Недалеко </a:t>
            </a:r>
            <a:r>
              <a:rPr lang="ru-RU" dirty="0" err="1" smtClean="0"/>
              <a:t>від</a:t>
            </a:r>
            <a:r>
              <a:rPr lang="ru-RU" dirty="0" smtClean="0"/>
              <a:t> села </a:t>
            </a:r>
            <a:r>
              <a:rPr lang="ru-RU" dirty="0" err="1" smtClean="0"/>
              <a:t>Кергалан</a:t>
            </a:r>
            <a:r>
              <a:rPr lang="ru-RU" dirty="0" smtClean="0"/>
              <a:t> в </a:t>
            </a:r>
            <a:r>
              <a:rPr lang="ru-RU" dirty="0" err="1" smtClean="0"/>
              <a:t>Азербайджані</a:t>
            </a:r>
            <a:r>
              <a:rPr lang="ru-RU" dirty="0" smtClean="0"/>
              <a:t> є горюча вода.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сірника</a:t>
            </a:r>
            <a:r>
              <a:rPr lang="ru-RU" dirty="0" smtClean="0"/>
              <a:t> вода </a:t>
            </a:r>
            <a:r>
              <a:rPr lang="ru-RU" dirty="0" err="1" smtClean="0"/>
              <a:t>спалахує</a:t>
            </a:r>
            <a:r>
              <a:rPr lang="ru-RU" dirty="0" smtClean="0"/>
              <a:t> </a:t>
            </a:r>
            <a:r>
              <a:rPr lang="ru-RU" dirty="0" err="1" smtClean="0"/>
              <a:t>блакитним</a:t>
            </a:r>
            <a:r>
              <a:rPr lang="ru-RU" dirty="0" smtClean="0"/>
              <a:t> </a:t>
            </a:r>
            <a:r>
              <a:rPr lang="ru-RU" dirty="0" err="1" smtClean="0"/>
              <a:t>полум’ям</a:t>
            </a:r>
            <a:r>
              <a:rPr lang="ru-RU" dirty="0" smtClean="0"/>
              <a:t> через </a:t>
            </a:r>
            <a:r>
              <a:rPr lang="ru-RU" dirty="0" err="1" smtClean="0"/>
              <a:t>наявність</a:t>
            </a:r>
            <a:r>
              <a:rPr lang="ru-RU" dirty="0" smtClean="0"/>
              <a:t> у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складі</a:t>
            </a:r>
            <a:r>
              <a:rPr lang="ru-RU" dirty="0" smtClean="0"/>
              <a:t> метану.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461" y="4416524"/>
            <a:ext cx="2656323" cy="25162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1809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22132">
        <p14:glitter pattern="hexagon"/>
      </p:transition>
    </mc:Choice>
    <mc:Fallback xmlns="">
      <p:transition spd="slow" advTm="2213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437" y="3672458"/>
            <a:ext cx="7615190" cy="1128149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r>
              <a:rPr lang="ru-RU" dirty="0" smtClean="0">
                <a:solidFill>
                  <a:srgbClr val="92D050"/>
                </a:solidFill>
              </a:rPr>
              <a:t>У </a:t>
            </a:r>
            <a:r>
              <a:rPr lang="ru-RU" dirty="0" err="1" smtClean="0">
                <a:solidFill>
                  <a:srgbClr val="92D050"/>
                </a:solidFill>
              </a:rPr>
              <a:t>складі</a:t>
            </a:r>
            <a:r>
              <a:rPr lang="ru-RU" dirty="0" smtClean="0">
                <a:solidFill>
                  <a:srgbClr val="92D050"/>
                </a:solidFill>
              </a:rPr>
              <a:t> </a:t>
            </a:r>
            <a:r>
              <a:rPr lang="ru-RU" dirty="0" err="1" smtClean="0">
                <a:solidFill>
                  <a:srgbClr val="92D050"/>
                </a:solidFill>
              </a:rPr>
              <a:t>мантії</a:t>
            </a:r>
            <a:r>
              <a:rPr lang="ru-RU" dirty="0" smtClean="0">
                <a:solidFill>
                  <a:srgbClr val="92D050"/>
                </a:solidFill>
              </a:rPr>
              <a:t> </a:t>
            </a:r>
            <a:r>
              <a:rPr lang="ru-RU" dirty="0" err="1" smtClean="0">
                <a:solidFill>
                  <a:srgbClr val="92D050"/>
                </a:solidFill>
              </a:rPr>
              <a:t>Землі</a:t>
            </a:r>
            <a:r>
              <a:rPr lang="ru-RU" dirty="0" smtClean="0">
                <a:solidFill>
                  <a:srgbClr val="92D050"/>
                </a:solidFill>
              </a:rPr>
              <a:t> води </a:t>
            </a:r>
            <a:r>
              <a:rPr lang="ru-RU" dirty="0" err="1" smtClean="0">
                <a:solidFill>
                  <a:srgbClr val="92D050"/>
                </a:solidFill>
              </a:rPr>
              <a:t>міститься</a:t>
            </a:r>
            <a:r>
              <a:rPr lang="ru-RU" dirty="0" smtClean="0">
                <a:solidFill>
                  <a:srgbClr val="92D050"/>
                </a:solidFill>
              </a:rPr>
              <a:t> в 10-12 </a:t>
            </a:r>
            <a:r>
              <a:rPr lang="ru-RU" dirty="0" err="1" smtClean="0">
                <a:solidFill>
                  <a:srgbClr val="92D050"/>
                </a:solidFill>
              </a:rPr>
              <a:t>разів</a:t>
            </a:r>
            <a:r>
              <a:rPr lang="ru-RU" dirty="0" smtClean="0">
                <a:solidFill>
                  <a:srgbClr val="92D050"/>
                </a:solidFill>
              </a:rPr>
              <a:t> </a:t>
            </a:r>
            <a:r>
              <a:rPr lang="ru-RU" dirty="0" err="1" smtClean="0">
                <a:solidFill>
                  <a:srgbClr val="92D050"/>
                </a:solidFill>
              </a:rPr>
              <a:t>більше</a:t>
            </a:r>
            <a:r>
              <a:rPr lang="ru-RU" dirty="0" smtClean="0">
                <a:solidFill>
                  <a:srgbClr val="92D050"/>
                </a:solidFill>
              </a:rPr>
              <a:t>, </a:t>
            </a:r>
            <a:r>
              <a:rPr lang="ru-RU" dirty="0" err="1" smtClean="0">
                <a:solidFill>
                  <a:srgbClr val="92D050"/>
                </a:solidFill>
              </a:rPr>
              <a:t>ніж</a:t>
            </a:r>
            <a:r>
              <a:rPr lang="ru-RU" dirty="0" smtClean="0">
                <a:solidFill>
                  <a:srgbClr val="92D050"/>
                </a:solidFill>
              </a:rPr>
              <a:t> у </a:t>
            </a:r>
            <a:r>
              <a:rPr lang="ru-RU" dirty="0" err="1" smtClean="0">
                <a:solidFill>
                  <a:srgbClr val="92D050"/>
                </a:solidFill>
              </a:rPr>
              <a:t>Світовому</a:t>
            </a:r>
            <a:r>
              <a:rPr lang="ru-RU" dirty="0" smtClean="0">
                <a:solidFill>
                  <a:srgbClr val="92D050"/>
                </a:solidFill>
              </a:rPr>
              <a:t> </a:t>
            </a:r>
            <a:r>
              <a:rPr lang="ru-RU" dirty="0" err="1" smtClean="0">
                <a:solidFill>
                  <a:srgbClr val="92D050"/>
                </a:solidFill>
              </a:rPr>
              <a:t>океані</a:t>
            </a:r>
            <a:r>
              <a:rPr lang="ru-RU" dirty="0" smtClean="0">
                <a:solidFill>
                  <a:srgbClr val="92D050"/>
                </a:solidFill>
              </a:rPr>
              <a:t>.</a:t>
            </a:r>
            <a:endParaRPr lang="ru-RU" dirty="0">
              <a:solidFill>
                <a:srgbClr val="92D05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925" y="1353541"/>
            <a:ext cx="2232248" cy="22322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445" y="5184626"/>
            <a:ext cx="2465851" cy="18493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8757" y="5040610"/>
            <a:ext cx="2347508" cy="18675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7049" y="4881622"/>
            <a:ext cx="2808312" cy="21855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53716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6267">
        <p14:prism/>
      </p:transition>
    </mc:Choice>
    <mc:Fallback xmlns="">
      <p:transition spd="slow" advTm="1626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0446" y="6048722"/>
            <a:ext cx="8928991" cy="864095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Як </a:t>
            </a:r>
            <a:r>
              <a:rPr lang="ru-RU" dirty="0" err="1" smtClean="0">
                <a:solidFill>
                  <a:srgbClr val="FF0000"/>
                </a:solidFill>
              </a:rPr>
              <a:t>стверджують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фахівці</a:t>
            </a:r>
            <a:r>
              <a:rPr lang="ru-RU" dirty="0" smtClean="0">
                <a:solidFill>
                  <a:srgbClr val="FF0000"/>
                </a:solidFill>
              </a:rPr>
              <a:t>, </a:t>
            </a:r>
            <a:r>
              <a:rPr lang="ru-RU" dirty="0" err="1" smtClean="0">
                <a:solidFill>
                  <a:srgbClr val="FF0000"/>
                </a:solidFill>
              </a:rPr>
              <a:t>досить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випити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дві</a:t>
            </a:r>
            <a:r>
              <a:rPr lang="ru-RU" dirty="0" smtClean="0">
                <a:solidFill>
                  <a:srgbClr val="FF0000"/>
                </a:solidFill>
              </a:rPr>
              <a:t> склянки </a:t>
            </a:r>
            <a:r>
              <a:rPr lang="ru-RU" dirty="0" err="1" smtClean="0">
                <a:solidFill>
                  <a:srgbClr val="FF0000"/>
                </a:solidFill>
              </a:rPr>
              <a:t>чистої</a:t>
            </a:r>
            <a:r>
              <a:rPr lang="ru-RU" dirty="0" smtClean="0">
                <a:solidFill>
                  <a:srgbClr val="FF0000"/>
                </a:solidFill>
              </a:rPr>
              <a:t> ​води </a:t>
            </a:r>
            <a:r>
              <a:rPr lang="ru-RU" dirty="0" err="1" smtClean="0">
                <a:solidFill>
                  <a:srgbClr val="FF0000"/>
                </a:solidFill>
              </a:rPr>
              <a:t>щоб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подолати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депресію</a:t>
            </a:r>
            <a:r>
              <a:rPr lang="ru-RU" dirty="0" smtClean="0">
                <a:solidFill>
                  <a:srgbClr val="FF0000"/>
                </a:solidFill>
              </a:rPr>
              <a:t> і </a:t>
            </a:r>
            <a:r>
              <a:rPr lang="ru-RU" dirty="0" err="1" smtClean="0">
                <a:solidFill>
                  <a:srgbClr val="FF0000"/>
                </a:solidFill>
              </a:rPr>
              <a:t>втому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7271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5886">
        <p14:vortex dir="r"/>
      </p:transition>
    </mc:Choice>
    <mc:Fallback xmlns="">
      <p:transition spd="slow" advTm="588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437" y="360090"/>
            <a:ext cx="8767323" cy="6072385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b="1" dirty="0" err="1" smtClean="0"/>
              <a:t>Тіло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людини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складається</a:t>
            </a:r>
            <a:r>
              <a:rPr lang="ru-RU" sz="3200" b="1" dirty="0" smtClean="0"/>
              <a:t> на 65% </a:t>
            </a:r>
            <a:r>
              <a:rPr lang="ru-RU" sz="3200" b="1" dirty="0" err="1" smtClean="0"/>
              <a:t>із</a:t>
            </a:r>
            <a:r>
              <a:rPr lang="ru-RU" sz="3200" b="1" dirty="0" smtClean="0"/>
              <a:t> води. </a:t>
            </a:r>
            <a:r>
              <a:rPr lang="ru-RU" sz="3200" b="1" dirty="0" err="1" smtClean="0"/>
              <a:t>Циркуляція</a:t>
            </a:r>
            <a:r>
              <a:rPr lang="ru-RU" sz="3200" b="1" dirty="0" smtClean="0"/>
              <a:t> води в </a:t>
            </a:r>
            <a:r>
              <a:rPr lang="ru-RU" sz="3200" b="1" dirty="0" err="1" smtClean="0"/>
              <a:t>організмі</a:t>
            </a:r>
            <a:r>
              <a:rPr lang="ru-RU" sz="3200" b="1" dirty="0" smtClean="0"/>
              <a:t> так само </a:t>
            </a:r>
            <a:r>
              <a:rPr lang="ru-RU" sz="3200" b="1" dirty="0" err="1" smtClean="0"/>
              <a:t>важлива</a:t>
            </a:r>
            <a:r>
              <a:rPr lang="ru-RU" sz="3200" b="1" dirty="0" smtClean="0"/>
              <a:t> для </a:t>
            </a:r>
            <a:r>
              <a:rPr lang="ru-RU" sz="3200" b="1" dirty="0" err="1" smtClean="0"/>
              <a:t>існування</a:t>
            </a:r>
            <a:r>
              <a:rPr lang="ru-RU" sz="3200" b="1" dirty="0" smtClean="0"/>
              <a:t>, як і </a:t>
            </a:r>
            <a:r>
              <a:rPr lang="ru-RU" sz="3200" b="1" dirty="0" err="1" smtClean="0"/>
              <a:t>циркуляція</a:t>
            </a:r>
            <a:r>
              <a:rPr lang="ru-RU" sz="3200" b="1" dirty="0" smtClean="0"/>
              <a:t> води в </a:t>
            </a:r>
            <a:r>
              <a:rPr lang="ru-RU" sz="3200" b="1" dirty="0" err="1" smtClean="0"/>
              <a:t>природі</a:t>
            </a:r>
            <a:r>
              <a:rPr lang="ru-RU" sz="3200" b="1" dirty="0" smtClean="0"/>
              <a:t>. </a:t>
            </a:r>
          </a:p>
          <a:p>
            <a:pPr marL="0" indent="0">
              <a:buNone/>
            </a:pPr>
            <a:r>
              <a:rPr lang="ru-RU" sz="3200" b="1" dirty="0" err="1" smtClean="0"/>
              <a:t>Підраховано</a:t>
            </a:r>
            <a:r>
              <a:rPr lang="ru-RU" sz="3200" b="1" dirty="0" smtClean="0"/>
              <a:t>, </a:t>
            </a:r>
            <a:r>
              <a:rPr lang="ru-RU" sz="3200" b="1" dirty="0" err="1" smtClean="0"/>
              <a:t>що</a:t>
            </a:r>
            <a:r>
              <a:rPr lang="ru-RU" sz="3200" b="1" dirty="0" smtClean="0"/>
              <a:t> за </a:t>
            </a:r>
            <a:r>
              <a:rPr lang="ru-RU" sz="3200" b="1" dirty="0" err="1" smtClean="0"/>
              <a:t>життя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людина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випиває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близько</a:t>
            </a:r>
            <a:r>
              <a:rPr lang="ru-RU" sz="3200" b="1" dirty="0" smtClean="0"/>
              <a:t> 25  тонн води.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24387"/>
            <a:ext cx="5661678" cy="42016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7029" y="2592337"/>
            <a:ext cx="2952328" cy="45191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32480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5108">
        <p:blinds dir="vert"/>
      </p:transition>
    </mc:Choice>
    <mc:Fallback xmlns="">
      <p:transition spd="slow" advTm="15108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4421" y="576114"/>
            <a:ext cx="8335270" cy="2280277"/>
          </a:xfrm>
        </p:spPr>
        <p:txBody>
          <a:bodyPr/>
          <a:lstStyle/>
          <a:p>
            <a:pPr marL="0" indent="0">
              <a:buNone/>
            </a:pPr>
            <a:r>
              <a:rPr lang="ru-RU" b="1" dirty="0" err="1" smtClean="0"/>
              <a:t>Морська</a:t>
            </a:r>
            <a:r>
              <a:rPr lang="ru-RU" b="1" dirty="0" smtClean="0"/>
              <a:t> вода </a:t>
            </a:r>
            <a:r>
              <a:rPr lang="ru-RU" b="1" dirty="0" err="1" smtClean="0"/>
              <a:t>замерзає</a:t>
            </a:r>
            <a:r>
              <a:rPr lang="ru-RU" b="1" dirty="0" smtClean="0"/>
              <a:t> при </a:t>
            </a:r>
            <a:r>
              <a:rPr lang="ru-RU" b="1" dirty="0" err="1" smtClean="0"/>
              <a:t>температурі</a:t>
            </a:r>
            <a:r>
              <a:rPr lang="ru-RU" b="1" dirty="0" smtClean="0"/>
              <a:t> -1,9 градуса </a:t>
            </a:r>
            <a:r>
              <a:rPr lang="ru-RU" b="1" dirty="0" err="1" smtClean="0"/>
              <a:t>Цельсія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7420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5222">
        <p:dissolve/>
      </p:transition>
    </mc:Choice>
    <mc:Fallback xmlns="">
      <p:transition spd="slow" advTm="5222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-2312"/>
            <a:ext cx="9721850" cy="2183952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r>
              <a:rPr lang="ru-RU" sz="3200" dirty="0" smtClean="0"/>
              <a:t>У </a:t>
            </a:r>
            <a:r>
              <a:rPr lang="ru-RU" sz="3200" dirty="0" err="1" smtClean="0"/>
              <a:t>середньовічному</a:t>
            </a:r>
            <a:r>
              <a:rPr lang="ru-RU" sz="3200" dirty="0" smtClean="0"/>
              <a:t> </a:t>
            </a:r>
            <a:r>
              <a:rPr lang="ru-RU" sz="3200" dirty="0" err="1" smtClean="0"/>
              <a:t>Парижі</a:t>
            </a:r>
            <a:r>
              <a:rPr lang="ru-RU" sz="3200" dirty="0" smtClean="0"/>
              <a:t> (ХІІ </a:t>
            </a:r>
            <a:r>
              <a:rPr lang="ru-RU" sz="3200" dirty="0" err="1" smtClean="0"/>
              <a:t>століття</a:t>
            </a:r>
            <a:r>
              <a:rPr lang="ru-RU" sz="3200" dirty="0" smtClean="0"/>
              <a:t>) </a:t>
            </a:r>
            <a:r>
              <a:rPr lang="ru-RU" sz="3200" dirty="0" err="1" smtClean="0"/>
              <a:t>вміст</a:t>
            </a:r>
            <a:r>
              <a:rPr lang="ru-RU" sz="3200" dirty="0" smtClean="0"/>
              <a:t> </a:t>
            </a:r>
            <a:r>
              <a:rPr lang="ru-RU" sz="3200" dirty="0" err="1" smtClean="0"/>
              <a:t>нічних</a:t>
            </a:r>
            <a:r>
              <a:rPr lang="ru-RU" sz="3200" dirty="0" smtClean="0"/>
              <a:t> </a:t>
            </a:r>
            <a:r>
              <a:rPr lang="ru-RU" sz="3200" dirty="0" err="1" smtClean="0"/>
              <a:t>горщиків</a:t>
            </a:r>
            <a:r>
              <a:rPr lang="ru-RU" sz="3200" dirty="0" smtClean="0"/>
              <a:t> і </a:t>
            </a:r>
            <a:r>
              <a:rPr lang="ru-RU" sz="3200" dirty="0" err="1" smtClean="0"/>
              <a:t>помиї</a:t>
            </a:r>
            <a:r>
              <a:rPr lang="ru-RU" sz="3200" dirty="0" smtClean="0"/>
              <a:t> </a:t>
            </a:r>
            <a:r>
              <a:rPr lang="ru-RU" sz="3200" dirty="0" err="1" smtClean="0"/>
              <a:t>виливалися</a:t>
            </a:r>
            <a:r>
              <a:rPr lang="ru-RU" sz="3200" dirty="0" smtClean="0"/>
              <a:t> на </a:t>
            </a:r>
            <a:r>
              <a:rPr lang="ru-RU" sz="3200" dirty="0" err="1" smtClean="0"/>
              <a:t>вулицю</a:t>
            </a:r>
            <a:r>
              <a:rPr lang="ru-RU" sz="3200" dirty="0" smtClean="0"/>
              <a:t> </a:t>
            </a:r>
            <a:r>
              <a:rPr lang="ru-RU" sz="3200" dirty="0" err="1" smtClean="0"/>
              <a:t>безпосередньо</a:t>
            </a:r>
            <a:r>
              <a:rPr lang="ru-RU" sz="3200" dirty="0" smtClean="0"/>
              <a:t> через </a:t>
            </a:r>
            <a:r>
              <a:rPr lang="ru-RU" sz="3200" dirty="0" err="1" smtClean="0"/>
              <a:t>вікна</a:t>
            </a:r>
            <a:r>
              <a:rPr lang="ru-RU" sz="3200" dirty="0" smtClean="0"/>
              <a:t>. </a:t>
            </a:r>
            <a:r>
              <a:rPr lang="ru-RU" sz="3200" dirty="0" err="1" smtClean="0"/>
              <a:t>Щоб</a:t>
            </a:r>
            <a:r>
              <a:rPr lang="ru-RU" sz="3200" dirty="0" smtClean="0"/>
              <a:t> не </a:t>
            </a:r>
            <a:r>
              <a:rPr lang="ru-RU" sz="3200" dirty="0" err="1" smtClean="0"/>
              <a:t>облити</a:t>
            </a:r>
            <a:r>
              <a:rPr lang="ru-RU" sz="3200" dirty="0" smtClean="0"/>
              <a:t> перехожих нечистотами, </a:t>
            </a:r>
            <a:r>
              <a:rPr lang="ru-RU" sz="3200" dirty="0" err="1" smtClean="0"/>
              <a:t>потрібно</a:t>
            </a:r>
            <a:r>
              <a:rPr lang="ru-RU" sz="3200" dirty="0" smtClean="0"/>
              <a:t> </a:t>
            </a:r>
            <a:r>
              <a:rPr lang="ru-RU" sz="3200" dirty="0" err="1" smtClean="0"/>
              <a:t>було</a:t>
            </a:r>
            <a:r>
              <a:rPr lang="ru-RU" sz="3200" dirty="0" smtClean="0"/>
              <a:t> </a:t>
            </a:r>
            <a:r>
              <a:rPr lang="ru-RU" sz="3200" dirty="0" err="1" smtClean="0"/>
              <a:t>тричі</a:t>
            </a:r>
            <a:r>
              <a:rPr lang="ru-RU" sz="3200" dirty="0" smtClean="0"/>
              <a:t> </a:t>
            </a:r>
            <a:r>
              <a:rPr lang="ru-RU" sz="3200" dirty="0" err="1" smtClean="0"/>
              <a:t>крикнути</a:t>
            </a:r>
            <a:r>
              <a:rPr lang="ru-RU" sz="3200" dirty="0" smtClean="0"/>
              <a:t> «</a:t>
            </a:r>
            <a:r>
              <a:rPr lang="ru-RU" sz="3200" dirty="0" err="1" smtClean="0"/>
              <a:t>обережно</a:t>
            </a:r>
            <a:r>
              <a:rPr lang="ru-RU" sz="3200" dirty="0" smtClean="0"/>
              <a:t>, вода!» («</a:t>
            </a:r>
            <a:r>
              <a:rPr lang="en-US" sz="3200" dirty="0" err="1" smtClean="0"/>
              <a:t>gare</a:t>
            </a:r>
            <a:r>
              <a:rPr lang="en-US" sz="3200" dirty="0" smtClean="0"/>
              <a:t> </a:t>
            </a:r>
            <a:r>
              <a:rPr lang="en-US" sz="3200" dirty="0" err="1" smtClean="0"/>
              <a:t>l’eau</a:t>
            </a:r>
            <a:r>
              <a:rPr lang="en-US" sz="3200" dirty="0" smtClean="0"/>
              <a:t>!»).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0528" y="5067835"/>
            <a:ext cx="3364303" cy="21741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437" y="4824586"/>
            <a:ext cx="2160240" cy="21602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93628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14403">
        <p14:flash/>
      </p:transition>
    </mc:Choice>
    <mc:Fallback xmlns="">
      <p:transition spd="slow" advTm="1440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8475" y="5247839"/>
            <a:ext cx="8191254" cy="1128149"/>
          </a:xfr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Забруднені підземні води очищаються протягом декількох тисячоліть.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9277" y="5191462"/>
            <a:ext cx="1240904" cy="124090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413" y="6221880"/>
            <a:ext cx="972493" cy="9790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8217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0942">
        <p14:vortex dir="r"/>
      </p:transition>
    </mc:Choice>
    <mc:Fallback xmlns="">
      <p:transition spd="slow" advTm="1094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 -0.07474 C 0.02122 -0.08686 0.02187 -0.10957 0.02759 -0.12081 C 0.02987 -0.13007 0.0302 -0.13823 0.0346 -0.14617 C 0.03705 -0.17637 0.0346 -0.16579 0.03803 -0.17945 C 0.04113 -0.20679 0.0364 -0.18012 0.04277 -0.19533 C 0.04489 -0.2004 0.04554 -0.20613 0.0475 -0.2112 C 0.04782 -0.21495 0.04782 -0.21892 0.04864 -0.22244 C 0.05011 -0.2284 0.05452 -0.23986 0.05452 -0.23986 C 0.05762 -0.26565 0.05288 -0.23391 0.05925 -0.25728 C 0.0599 -0.2597 0.06039 -0.26984 0.06153 -0.27315 C 0.0648 -0.28197 0.06904 -0.28461 0.07329 -0.29211 C 0.07606 -0.30269 0.07378 -0.29542 0.08275 -0.31129 C 0.08553 -0.31636 0.08879 -0.32474 0.09222 -0.32871 C 0.09352 -0.33025 0.09548 -0.33025 0.09679 -0.33179 C 0.10413 -0.33995 0.1118 -0.35075 0.11801 -0.36045 C 0.12323 -0.36861 0.13008 -0.37368 0.13678 -0.37941 C 0.13922 -0.38139 0.14379 -0.3858 0.14379 -0.3858 C 0.14918 -0.39661 0.14249 -0.38558 0.15097 -0.3922 C 0.15342 -0.39418 0.15457 -0.39793 0.15685 -0.40013 C 0.15979 -0.403 0.16615 -0.40807 0.16615 -0.40807 C 0.1704 -0.41667 0.17905 -0.41755 0.18492 -0.42394 C 0.18786 -0.42725 0.18998 -0.43232 0.19325 -0.43497 C 0.20777 -0.44687 0.22001 -0.45238 0.23666 -0.45723 C 0.24319 -0.45922 0.24564 -0.4623 0.25315 -0.46363 C 0.26033 -0.46737 0.26571 -0.47156 0.27306 -0.47311 C 0.28562 -0.48192 0.30439 -0.47906 0.31892 -0.4795 C 0.37963 -0.48126 0.40363 -0.48104 0.45879 -0.48104 L 0.4552 -0.47311 " pathEditMode="relative" ptsTypes="ffffffffffffffffffffffffffA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73 -0.09281 C -0.0222 -0.09877 -0.0235 -0.10626 -0.02546 -0.11177 C -0.0266 -0.11486 -0.02905 -0.11684 -0.0302 -0.11971 C -0.03199 -0.1239 -0.03493 -0.1325 -0.03493 -0.1325 C -0.03787 -0.14925 -0.04766 -0.16446 -0.05598 -0.17703 C -0.06137 -0.18519 -0.06463 -0.19423 -0.07247 -0.19753 C -0.08063 -0.20613 -0.08895 -0.21451 -0.09711 -0.22288 C -0.10952 -0.23545 -0.10315 -0.23214 -0.11131 -0.23567 C -0.11702 -0.2414 -0.12208 -0.24868 -0.12894 -0.25154 C -0.13269 -0.25684 -0.13645 -0.25838 -0.14069 -0.26257 C -0.15162 -0.27315 -0.16011 -0.28042 -0.1735 -0.28329 C -0.17464 -0.28439 -0.17578 -0.28572 -0.17709 -0.28638 C -0.17855 -0.28726 -0.18035 -0.28704 -0.18182 -0.28814 C -0.19488 -0.29784 -0.18149 -0.29189 -0.19226 -0.29608 C -0.19602 -0.29938 -0.19977 -0.30181 -0.20402 -0.30401 C -0.20761 -0.31085 -0.21348 -0.31063 -0.21936 -0.31349 C -0.22246 -0.31989 -0.23029 -0.32363 -0.23584 -0.32606 C -0.23943 -0.33113 -0.24302 -0.33047 -0.24759 -0.334 C -0.27534 -0.35472 -0.30521 -0.35472 -0.33687 -0.35472 " pathEditMode="relative" ptsTypes="ffffffffffffffffffA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err="1" smtClean="0"/>
              <a:t>Середньостатистична</a:t>
            </a:r>
            <a:r>
              <a:rPr lang="ru-RU" b="1" dirty="0" smtClean="0"/>
              <a:t> </a:t>
            </a:r>
            <a:r>
              <a:rPr lang="ru-RU" b="1" dirty="0" err="1" smtClean="0"/>
              <a:t>людина</a:t>
            </a:r>
            <a:r>
              <a:rPr lang="ru-RU" b="1" dirty="0" smtClean="0"/>
              <a:t>, </a:t>
            </a:r>
            <a:r>
              <a:rPr lang="ru-RU" b="1" dirty="0" err="1" smtClean="0"/>
              <a:t>користуючись</a:t>
            </a:r>
            <a:r>
              <a:rPr lang="ru-RU" b="1" dirty="0" smtClean="0"/>
              <a:t> </a:t>
            </a:r>
            <a:r>
              <a:rPr lang="ru-RU" b="1" dirty="0" err="1" smtClean="0"/>
              <a:t>водопровідною</a:t>
            </a:r>
            <a:r>
              <a:rPr lang="ru-RU" b="1" dirty="0" smtClean="0"/>
              <a:t> водою, за </a:t>
            </a:r>
            <a:r>
              <a:rPr lang="ru-RU" b="1" dirty="0" err="1" smtClean="0"/>
              <a:t>своє</a:t>
            </a:r>
            <a:r>
              <a:rPr lang="ru-RU" b="1" dirty="0" smtClean="0"/>
              <a:t> </a:t>
            </a:r>
            <a:r>
              <a:rPr lang="ru-RU" b="1" dirty="0" err="1" smtClean="0"/>
              <a:t>життя</a:t>
            </a:r>
            <a:r>
              <a:rPr lang="ru-RU" b="1" dirty="0" smtClean="0"/>
              <a:t> </a:t>
            </a:r>
            <a:r>
              <a:rPr lang="ru-RU" b="1" dirty="0" err="1" smtClean="0"/>
              <a:t>пропускає</a:t>
            </a:r>
            <a:r>
              <a:rPr lang="ru-RU" b="1" dirty="0" smtClean="0"/>
              <a:t> через </a:t>
            </a:r>
            <a:r>
              <a:rPr lang="ru-RU" b="1" dirty="0" err="1" smtClean="0"/>
              <a:t>організм</a:t>
            </a:r>
            <a:r>
              <a:rPr lang="ru-RU" b="1" dirty="0" smtClean="0"/>
              <a:t> </a:t>
            </a:r>
            <a:r>
              <a:rPr lang="ru-RU" b="1" dirty="0" err="1" smtClean="0"/>
              <a:t>від</a:t>
            </a:r>
            <a:r>
              <a:rPr lang="ru-RU" b="1" dirty="0" smtClean="0"/>
              <a:t> 80 кг до 100 кг </a:t>
            </a:r>
            <a:r>
              <a:rPr lang="ru-RU" b="1" dirty="0" err="1" smtClean="0"/>
              <a:t>хімічного</a:t>
            </a:r>
            <a:r>
              <a:rPr lang="ru-RU" b="1" dirty="0" smtClean="0"/>
              <a:t> </a:t>
            </a:r>
            <a:r>
              <a:rPr lang="ru-RU" b="1" dirty="0" err="1" smtClean="0"/>
              <a:t>бруду</a:t>
            </a:r>
            <a:r>
              <a:rPr lang="ru-RU" b="1" dirty="0" smtClean="0"/>
              <a:t>. І </a:t>
            </a:r>
            <a:r>
              <a:rPr lang="ru-RU" b="1" dirty="0" err="1" smtClean="0"/>
              <a:t>саме</a:t>
            </a:r>
            <a:r>
              <a:rPr lang="ru-RU" b="1" dirty="0" smtClean="0"/>
              <a:t> тому так </a:t>
            </a:r>
            <a:r>
              <a:rPr lang="ru-RU" b="1" dirty="0" err="1" smtClean="0"/>
              <a:t>важливо</a:t>
            </a:r>
            <a:r>
              <a:rPr lang="ru-RU" b="1" dirty="0" smtClean="0"/>
              <a:t> бути </a:t>
            </a:r>
            <a:r>
              <a:rPr lang="ru-RU" b="1" dirty="0" err="1" smtClean="0"/>
              <a:t>впевненим</a:t>
            </a:r>
            <a:r>
              <a:rPr lang="ru-RU" b="1" dirty="0" smtClean="0"/>
              <a:t> в </a:t>
            </a:r>
            <a:r>
              <a:rPr lang="ru-RU" b="1" dirty="0" err="1" smtClean="0"/>
              <a:t>якості</a:t>
            </a:r>
            <a:r>
              <a:rPr lang="ru-RU" b="1" dirty="0" smtClean="0"/>
              <a:t> води, яку </a:t>
            </a:r>
            <a:r>
              <a:rPr lang="ru-RU" b="1" dirty="0" err="1" smtClean="0"/>
              <a:t>ви</a:t>
            </a:r>
            <a:r>
              <a:rPr lang="ru-RU" b="1" dirty="0" smtClean="0"/>
              <a:t> </a:t>
            </a:r>
            <a:r>
              <a:rPr lang="ru-RU" b="1" dirty="0" err="1" smtClean="0"/>
              <a:t>вживаєте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490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1994">
        <p:circle/>
      </p:transition>
    </mc:Choice>
    <mc:Fallback xmlns="">
      <p:transition spd="slow" advTm="11994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2413" y="5760690"/>
            <a:ext cx="8928992" cy="1224135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r>
              <a:rPr lang="ru-RU" sz="3200" dirty="0" smtClean="0"/>
              <a:t>1 </a:t>
            </a:r>
            <a:r>
              <a:rPr lang="ru-RU" sz="3200" dirty="0" err="1" smtClean="0"/>
              <a:t>літр</a:t>
            </a:r>
            <a:r>
              <a:rPr lang="ru-RU" sz="3200" dirty="0" smtClean="0"/>
              <a:t> </a:t>
            </a:r>
            <a:r>
              <a:rPr lang="ru-RU" sz="3200" dirty="0" err="1" smtClean="0"/>
              <a:t>нафтопродукту</a:t>
            </a:r>
            <a:r>
              <a:rPr lang="ru-RU" sz="3200" dirty="0" smtClean="0"/>
              <a:t>, </a:t>
            </a:r>
            <a:r>
              <a:rPr lang="ru-RU" sz="3200" dirty="0" err="1" smtClean="0"/>
              <a:t>який</a:t>
            </a:r>
            <a:r>
              <a:rPr lang="ru-RU" sz="3200" dirty="0" smtClean="0"/>
              <a:t> </a:t>
            </a:r>
            <a:r>
              <a:rPr lang="ru-RU" sz="3200" dirty="0" err="1" smtClean="0"/>
              <a:t>потрапляє</a:t>
            </a:r>
            <a:r>
              <a:rPr lang="ru-RU" sz="3200" dirty="0" smtClean="0"/>
              <a:t> у </a:t>
            </a:r>
            <a:r>
              <a:rPr lang="ru-RU" sz="3200" dirty="0" err="1" smtClean="0"/>
              <a:t>ґрунт</a:t>
            </a:r>
            <a:r>
              <a:rPr lang="ru-RU" sz="3200" dirty="0" smtClean="0"/>
              <a:t> </a:t>
            </a:r>
            <a:r>
              <a:rPr lang="ru-RU" sz="3200" dirty="0" err="1" smtClean="0"/>
              <a:t>чи</a:t>
            </a:r>
            <a:r>
              <a:rPr lang="ru-RU" sz="3200" dirty="0" smtClean="0"/>
              <a:t> воду, </a:t>
            </a:r>
            <a:r>
              <a:rPr lang="ru-RU" sz="3200" dirty="0" err="1" smtClean="0"/>
              <a:t>робить</a:t>
            </a:r>
            <a:r>
              <a:rPr lang="ru-RU" sz="3200" dirty="0" smtClean="0"/>
              <a:t> </a:t>
            </a:r>
            <a:r>
              <a:rPr lang="ru-RU" sz="3200" dirty="0" err="1" smtClean="0"/>
              <a:t>непридатним</a:t>
            </a:r>
            <a:r>
              <a:rPr lang="ru-RU" sz="3200" dirty="0" smtClean="0"/>
              <a:t> для </a:t>
            </a:r>
            <a:r>
              <a:rPr lang="ru-RU" sz="3200" dirty="0" err="1" smtClean="0"/>
              <a:t>споживання</a:t>
            </a:r>
            <a:r>
              <a:rPr lang="ru-RU" sz="3200" dirty="0" smtClean="0"/>
              <a:t> 1 млн </a:t>
            </a:r>
            <a:r>
              <a:rPr lang="ru-RU" sz="3200" dirty="0" err="1" smtClean="0"/>
              <a:t>літрів</a:t>
            </a:r>
            <a:r>
              <a:rPr lang="ru-RU" sz="3200" dirty="0" smtClean="0"/>
              <a:t> води.</a:t>
            </a:r>
            <a:endParaRPr lang="ru-RU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9948841"/>
      </p:ext>
    </p:extLst>
  </p:cSld>
  <p:clrMapOvr>
    <a:masterClrMapping/>
  </p:clrMapOvr>
  <p:transition spd="slow" advTm="6408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alphaModFix amt="5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540445" y="432098"/>
            <a:ext cx="8928992" cy="5544616"/>
          </a:xfrm>
        </p:spPr>
        <p:txBody>
          <a:bodyPr/>
          <a:lstStyle/>
          <a:p>
            <a:pPr marL="0" indent="0">
              <a:buNone/>
            </a:pP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Відомо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,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що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вода на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планеті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може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знаходитися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в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трьох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різних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станах: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- твердому;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-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рідкому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-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газоподібному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. 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0885" y="1512218"/>
            <a:ext cx="4363182" cy="29315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6709" y="3528442"/>
            <a:ext cx="4824536" cy="35087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7149" y="3265552"/>
            <a:ext cx="2448272" cy="18362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91745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4651">
        <p:fade/>
      </p:transition>
    </mc:Choice>
    <mc:Fallback xmlns="">
      <p:transition spd="med" advTm="1465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437" y="216074"/>
            <a:ext cx="8749665" cy="5976397"/>
          </a:xfrm>
        </p:spPr>
        <p:txBody>
          <a:bodyPr/>
          <a:lstStyle/>
          <a:p>
            <a:pPr marL="0" indent="0" algn="r">
              <a:buNone/>
            </a:pPr>
            <a:r>
              <a:rPr lang="ru-RU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Вживання</a:t>
            </a:r>
            <a:r>
              <a:rPr lang="ru-RU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кофеїну</a:t>
            </a:r>
            <a:endParaRPr lang="ru-RU" b="1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 marL="0" indent="0" algn="r">
              <a:buNone/>
            </a:pPr>
            <a:r>
              <a:rPr lang="ru-RU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й алкоголю </a:t>
            </a:r>
            <a:r>
              <a:rPr lang="ru-RU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призводить</a:t>
            </a:r>
            <a:r>
              <a:rPr lang="ru-RU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</a:p>
          <a:p>
            <a:pPr marL="0" indent="0" algn="r">
              <a:buNone/>
            </a:pPr>
            <a:r>
              <a:rPr lang="ru-RU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до </a:t>
            </a:r>
            <a:r>
              <a:rPr lang="ru-RU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обезводнення</a:t>
            </a:r>
            <a:r>
              <a:rPr lang="ru-RU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.</a:t>
            </a:r>
          </a:p>
          <a:p>
            <a:pPr marL="0" indent="0" algn="r">
              <a:buNone/>
            </a:pPr>
            <a:r>
              <a:rPr lang="ru-RU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На </a:t>
            </a:r>
            <a:r>
              <a:rPr lang="ru-RU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кожну</a:t>
            </a:r>
            <a:r>
              <a:rPr lang="ru-RU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випиту</a:t>
            </a:r>
            <a:r>
              <a:rPr lang="ru-RU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чашку</a:t>
            </a:r>
          </a:p>
          <a:p>
            <a:pPr marL="0" indent="0" algn="r">
              <a:buNone/>
            </a:pPr>
            <a:r>
              <a:rPr lang="ru-RU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кави</a:t>
            </a:r>
            <a:r>
              <a:rPr lang="ru-RU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або</a:t>
            </a:r>
            <a:r>
              <a:rPr lang="ru-RU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порцію</a:t>
            </a:r>
            <a:r>
              <a:rPr lang="ru-RU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алкоголю</a:t>
            </a:r>
          </a:p>
          <a:p>
            <a:pPr marL="0" indent="0" algn="r">
              <a:buNone/>
            </a:pPr>
            <a:r>
              <a:rPr lang="ru-RU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треба </a:t>
            </a:r>
            <a:r>
              <a:rPr lang="ru-RU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додатково</a:t>
            </a:r>
            <a:endParaRPr lang="ru-RU" b="1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 marL="0" indent="0" algn="r">
              <a:buNone/>
            </a:pPr>
            <a:r>
              <a:rPr lang="ru-RU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випити</a:t>
            </a:r>
            <a:r>
              <a:rPr lang="ru-RU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</a:p>
          <a:p>
            <a:pPr marL="0" indent="0" algn="r">
              <a:buNone/>
            </a:pPr>
            <a:r>
              <a:rPr lang="ru-RU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Склянку</a:t>
            </a:r>
          </a:p>
          <a:p>
            <a:pPr marL="0" indent="0" algn="r">
              <a:buNone/>
            </a:pPr>
            <a:r>
              <a:rPr lang="ru-RU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води!!!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8897" y="3456434"/>
            <a:ext cx="1224136" cy="122413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3053" y="4032498"/>
            <a:ext cx="1296144" cy="129614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3885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832">
        <p14:ferris dir="l"/>
      </p:transition>
    </mc:Choice>
    <mc:Fallback xmlns="">
      <p:transition spd="slow" advTm="2583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6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7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0405" y="144066"/>
            <a:ext cx="8712968" cy="208823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/>
              <a:t> </a:t>
            </a:r>
          </a:p>
          <a:p>
            <a:pPr marL="0" indent="0">
              <a:buNone/>
            </a:pPr>
            <a:r>
              <a:rPr lang="ru-RU" sz="2800" b="1" dirty="0" smtClean="0"/>
              <a:t>За </a:t>
            </a:r>
            <a:r>
              <a:rPr lang="ru-RU" sz="2800" b="1" dirty="0" err="1" smtClean="0"/>
              <a:t>добу</a:t>
            </a:r>
            <a:r>
              <a:rPr lang="ru-RU" sz="2800" b="1" dirty="0" smtClean="0"/>
              <a:t> з </a:t>
            </a:r>
            <a:r>
              <a:rPr lang="ru-RU" sz="2800" b="1" dirty="0" err="1" smtClean="0"/>
              <a:t>поверхні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Світового</a:t>
            </a:r>
            <a:r>
              <a:rPr lang="ru-RU" sz="2800" b="1" dirty="0" smtClean="0"/>
              <a:t> океану </a:t>
            </a:r>
            <a:r>
              <a:rPr lang="ru-RU" sz="2800" b="1" dirty="0" err="1" smtClean="0"/>
              <a:t>випаровується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стільки</a:t>
            </a:r>
            <a:r>
              <a:rPr lang="ru-RU" sz="2800" b="1" dirty="0" smtClean="0"/>
              <a:t> води, </a:t>
            </a:r>
            <a:r>
              <a:rPr lang="ru-RU" sz="2800" b="1" dirty="0" err="1" smtClean="0"/>
              <a:t>скільки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її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міститься</a:t>
            </a:r>
            <a:r>
              <a:rPr lang="ru-RU" sz="2800" b="1" dirty="0" smtClean="0"/>
              <a:t> у руслах </a:t>
            </a:r>
            <a:r>
              <a:rPr lang="ru-RU" sz="2800" b="1" dirty="0" err="1" smtClean="0"/>
              <a:t>усіх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рік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земної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кулі</a:t>
            </a:r>
            <a:r>
              <a:rPr lang="ru-RU" sz="2800" b="1" dirty="0" smtClean="0"/>
              <a:t>.</a:t>
            </a:r>
            <a:endParaRPr lang="ru-RU" sz="2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5061" y="1584226"/>
            <a:ext cx="2088232" cy="208827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2035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503">
        <p14:ferris dir="l"/>
      </p:transition>
    </mc:Choice>
    <mc:Fallback xmlns="">
      <p:transition spd="slow" advTm="1750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916 -0.07143 C -0.27747 -0.07209 -0.31338 -0.07121 -0.35728 -0.07628 C -0.4601 -0.0754 -0.54187 -0.07562 -0.63703 -0.06658 C -0.64682 -0.06437 -0.65563 -0.05952 -0.66526 -0.0571 C -0.6731 -0.05181 -0.68093 -0.04806 -0.68876 -0.04277 C -0.69382 -0.03924 -0.6966 -0.03505 -0.70166 -0.03175 C -0.7028 -0.02954 -0.70362 -0.02712 -0.70509 -0.02535 C -0.70606 -0.02425 -0.7077 -0.02491 -0.70868 -0.02381 C -0.71161 -0.0205 -0.71406 -0.01653 -0.71684 -0.01279 C -0.71798 -0.01124 -0.71928 -0.00948 -0.72043 -0.00794 C -0.72157 -0.00639 -0.72402 -0.00309 -0.72402 -0.00309 C -0.72549 0.00265 -0.72777 0.00397 -0.73104 0.00794 C -0.73218 0.01433 -0.73299 0.0183 -0.73577 0.02381 C -0.73756 0.03153 -0.73773 0.03968 -0.7392 0.04762 C -0.73887 0.08267 -0.74687 0.16248 -0.73104 0.20635 C -0.7294 0.21627 -0.72842 0.22443 -0.72516 0.23325 C -0.72337 0.24339 -0.72385 0.25176 -0.71928 0.26036 C -0.717 0.26962 -0.71341 0.27557 -0.70868 0.28263 C -0.70623 0.29299 -0.70411 0.29431 -0.69921 0.30313 C -0.6979 0.30886 -0.69105 0.31746 -0.69105 0.31746 C -0.68942 0.3243 -0.68566 0.32716 -0.68289 0.33333 C -0.68224 0.33488 -0.67962 0.34281 -0.67816 0.34436 C -0.67718 0.34546 -0.67571 0.34524 -0.67456 0.34612 C -0.66379 0.35362 -0.67946 0.34414 -0.66755 0.35406 C -0.66428 0.3567 -0.66037 0.35803 -0.65694 0.36023 C -0.654 0.36442 -0.6509 0.36442 -0.64763 0.36817 C -0.64551 0.37059 -0.64453 0.37522 -0.64176 0.3761 C -0.63637 0.37765 -0.63246 0.37919 -0.62756 0.3825 C -0.6207 0.39242 -0.59524 0.39639 -0.58529 0.39991 C -0.58039 0.40168 -0.57484 0.40542 -0.56995 0.40631 C -0.55673 0.40851 -0.54334 0.40807 -0.53012 0.40961 C -0.50531 0.41248 -0.48083 0.41601 -0.45602 0.41755 C -0.4366 0.42769 -0.39531 0.42725 -0.37377 0.42857 C -0.35255 0.43144 -0.33149 0.43475 -0.31028 0.43651 C -0.24336 0.43475 -0.17742 0.42549 -0.1105 0.42372 C -0.09614 0.42064 -0.08162 0.41887 -0.06709 0.41755 C -0.05877 0.41182 -0.04914 0.41072 -0.04 0.40961 C -0.02857 0.40609 -0.02123 0.39991 -0.00948 0.39683 C -0.0054 0.39352 -0.00066 0.3922 0.00342 0.38889 C 0.0075 0.38558 0.00668 0.38051 0.01288 0.37787 C 0.0137 0.37632 0.01435 0.37456 0.01517 0.37302 C 0.01582 0.37191 0.01696 0.37125 0.01762 0.36993 C 0.0199 0.3653 0.02121 0.36023 0.02349 0.3556 C 0.02545 0.35185 0.02937 0.34436 0.02937 0.34436 C 0.03018 0.34127 0.03084 0.33796 0.03165 0.33488 C 0.03263 0.33091 0.03639 0.32915 0.03753 0.3254 C 0.04161 0.31239 0.03737 0.31922 0.04226 0.31261 C 0.04406 0.30027 0.04487 0.29123 0.04569 0.27778 C 0.04455 0.21208 0.04487 0.16997 0.04112 0.11266 C 0.04014 0.09833 0.04079 0.07496 0.03394 0.06195 C 0.0328 0.05027 0.03035 0.0399 0.02806 0.02866 C 0.02398 0.00882 0.02529 0.0011 0.01517 -0.01587 C 0.01093 -0.02293 0.00734 -0.02689 -5.32398E-6 -0.02689 L -5.32398E-6 -2.04586E-6 " pathEditMode="relative" ptsTypes="ffffffffffffffffffffffffffffffffffffffffffffffffffffAA">
                                      <p:cBhvr>
                                        <p:cTn id="6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027" y="4056527"/>
            <a:ext cx="8695310" cy="3144373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 err="1" smtClean="0">
                <a:solidFill>
                  <a:schemeClr val="tx1"/>
                </a:solidFill>
              </a:rPr>
              <a:t>Найчистіша</a:t>
            </a:r>
            <a:r>
              <a:rPr lang="ru-RU" sz="3200" b="1" dirty="0" smtClean="0">
                <a:solidFill>
                  <a:schemeClr val="tx1"/>
                </a:solidFill>
              </a:rPr>
              <a:t> вода у </a:t>
            </a:r>
            <a:r>
              <a:rPr lang="ru-RU" sz="3200" b="1" dirty="0" err="1" smtClean="0">
                <a:solidFill>
                  <a:schemeClr val="tx1"/>
                </a:solidFill>
              </a:rPr>
              <a:t>Фінляндії</a:t>
            </a:r>
            <a:endParaRPr lang="ru-RU" sz="3200" b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sz="3200" b="1" dirty="0" smtClean="0">
                <a:solidFill>
                  <a:schemeClr val="tx1"/>
                </a:solidFill>
              </a:rPr>
              <a:t>За </a:t>
            </a:r>
            <a:r>
              <a:rPr lang="ru-RU" sz="3200" b="1" dirty="0" err="1" smtClean="0">
                <a:solidFill>
                  <a:schemeClr val="tx1"/>
                </a:solidFill>
              </a:rPr>
              <a:t>даними</a:t>
            </a:r>
            <a:r>
              <a:rPr lang="ru-RU" sz="3200" b="1" dirty="0" smtClean="0">
                <a:solidFill>
                  <a:schemeClr val="tx1"/>
                </a:solidFill>
              </a:rPr>
              <a:t> ЮНЕСКО, </a:t>
            </a:r>
            <a:r>
              <a:rPr lang="ru-RU" sz="3200" b="1" dirty="0" err="1" smtClean="0">
                <a:solidFill>
                  <a:schemeClr val="tx1"/>
                </a:solidFill>
              </a:rPr>
              <a:t>найчистіша</a:t>
            </a:r>
            <a:r>
              <a:rPr lang="ru-RU" sz="3200" b="1" dirty="0" smtClean="0">
                <a:solidFill>
                  <a:schemeClr val="tx1"/>
                </a:solidFill>
              </a:rPr>
              <a:t> вода </a:t>
            </a:r>
            <a:r>
              <a:rPr lang="ru-RU" sz="3200" b="1" dirty="0" err="1" smtClean="0">
                <a:solidFill>
                  <a:schemeClr val="tx1"/>
                </a:solidFill>
              </a:rPr>
              <a:t>знаходиться</a:t>
            </a:r>
            <a:r>
              <a:rPr lang="ru-RU" sz="3200" b="1" dirty="0" smtClean="0">
                <a:solidFill>
                  <a:schemeClr val="tx1"/>
                </a:solidFill>
              </a:rPr>
              <a:t> у </a:t>
            </a:r>
            <a:r>
              <a:rPr lang="ru-RU" sz="3200" b="1" dirty="0" err="1" smtClean="0">
                <a:solidFill>
                  <a:schemeClr val="tx1"/>
                </a:solidFill>
              </a:rPr>
              <a:t>Фінляндії</a:t>
            </a:r>
            <a:r>
              <a:rPr lang="ru-RU" sz="3200" b="1" dirty="0" smtClean="0">
                <a:solidFill>
                  <a:schemeClr val="tx1"/>
                </a:solidFill>
              </a:rPr>
              <a:t>. </a:t>
            </a:r>
            <a:r>
              <a:rPr lang="ru-RU" sz="3200" b="1" dirty="0" err="1" smtClean="0">
                <a:solidFill>
                  <a:schemeClr val="tx1"/>
                </a:solidFill>
              </a:rPr>
              <a:t>Усього</a:t>
            </a:r>
            <a:r>
              <a:rPr lang="ru-RU" sz="3200" b="1" dirty="0" smtClean="0">
                <a:solidFill>
                  <a:schemeClr val="tx1"/>
                </a:solidFill>
              </a:rPr>
              <a:t> в </a:t>
            </a:r>
            <a:r>
              <a:rPr lang="ru-RU" sz="3200" b="1" dirty="0" err="1" smtClean="0">
                <a:solidFill>
                  <a:schemeClr val="tx1"/>
                </a:solidFill>
              </a:rPr>
              <a:t>дослідженні</a:t>
            </a:r>
            <a:r>
              <a:rPr lang="ru-RU" sz="3200" b="1" dirty="0" smtClean="0">
                <a:solidFill>
                  <a:schemeClr val="tx1"/>
                </a:solidFill>
              </a:rPr>
              <a:t> </a:t>
            </a:r>
            <a:r>
              <a:rPr lang="ru-RU" sz="3200" b="1" dirty="0" err="1" smtClean="0">
                <a:solidFill>
                  <a:schemeClr val="tx1"/>
                </a:solidFill>
              </a:rPr>
              <a:t>свіжої</a:t>
            </a:r>
            <a:r>
              <a:rPr lang="ru-RU" sz="3200" b="1" dirty="0" smtClean="0">
                <a:solidFill>
                  <a:schemeClr val="tx1"/>
                </a:solidFill>
              </a:rPr>
              <a:t> </a:t>
            </a:r>
            <a:r>
              <a:rPr lang="ru-RU" sz="3200" b="1" dirty="0" err="1" smtClean="0">
                <a:solidFill>
                  <a:schemeClr val="tx1"/>
                </a:solidFill>
              </a:rPr>
              <a:t>природної</a:t>
            </a:r>
            <a:r>
              <a:rPr lang="ru-RU" sz="3200" b="1" dirty="0" smtClean="0">
                <a:solidFill>
                  <a:schemeClr val="tx1"/>
                </a:solidFill>
              </a:rPr>
              <a:t> води брало участь 122 </a:t>
            </a:r>
            <a:r>
              <a:rPr lang="ru-RU" sz="3200" b="1" dirty="0" err="1" smtClean="0">
                <a:solidFill>
                  <a:schemeClr val="tx1"/>
                </a:solidFill>
              </a:rPr>
              <a:t>країни</a:t>
            </a:r>
            <a:r>
              <a:rPr lang="ru-RU" sz="3200" b="1" dirty="0" smtClean="0">
                <a:solidFill>
                  <a:schemeClr val="tx1"/>
                </a:solidFill>
              </a:rPr>
              <a:t>. При </a:t>
            </a:r>
            <a:r>
              <a:rPr lang="ru-RU" sz="3200" b="1" dirty="0" err="1" smtClean="0">
                <a:solidFill>
                  <a:schemeClr val="tx1"/>
                </a:solidFill>
              </a:rPr>
              <a:t>цьому</a:t>
            </a:r>
            <a:r>
              <a:rPr lang="ru-RU" sz="3200" b="1" dirty="0" smtClean="0">
                <a:solidFill>
                  <a:schemeClr val="tx1"/>
                </a:solidFill>
              </a:rPr>
              <a:t> 1 млрд людей у </a:t>
            </a:r>
            <a:r>
              <a:rPr lang="ru-RU" sz="3200" b="1" dirty="0" err="1" smtClean="0">
                <a:solidFill>
                  <a:schemeClr val="tx1"/>
                </a:solidFill>
              </a:rPr>
              <a:t>всьому</a:t>
            </a:r>
            <a:r>
              <a:rPr lang="ru-RU" sz="3200" b="1" dirty="0" smtClean="0">
                <a:solidFill>
                  <a:schemeClr val="tx1"/>
                </a:solidFill>
              </a:rPr>
              <a:t> </a:t>
            </a:r>
            <a:r>
              <a:rPr lang="ru-RU" sz="3200" b="1" dirty="0" err="1" smtClean="0">
                <a:solidFill>
                  <a:schemeClr val="tx1"/>
                </a:solidFill>
              </a:rPr>
              <a:t>світі</a:t>
            </a:r>
            <a:r>
              <a:rPr lang="ru-RU" sz="3200" b="1" dirty="0" smtClean="0">
                <a:solidFill>
                  <a:schemeClr val="tx1"/>
                </a:solidFill>
              </a:rPr>
              <a:t> </a:t>
            </a:r>
            <a:r>
              <a:rPr lang="ru-RU" sz="3200" b="1" dirty="0" err="1" smtClean="0">
                <a:solidFill>
                  <a:schemeClr val="tx1"/>
                </a:solidFill>
              </a:rPr>
              <a:t>взагалі</a:t>
            </a:r>
            <a:r>
              <a:rPr lang="ru-RU" sz="3200" b="1" dirty="0" smtClean="0">
                <a:solidFill>
                  <a:schemeClr val="tx1"/>
                </a:solidFill>
              </a:rPr>
              <a:t> не </a:t>
            </a:r>
            <a:r>
              <a:rPr lang="ru-RU" sz="3200" b="1" dirty="0" err="1" smtClean="0">
                <a:solidFill>
                  <a:schemeClr val="tx1"/>
                </a:solidFill>
              </a:rPr>
              <a:t>має</a:t>
            </a:r>
            <a:r>
              <a:rPr lang="ru-RU" sz="3200" b="1" dirty="0" smtClean="0">
                <a:solidFill>
                  <a:schemeClr val="tx1"/>
                </a:solidFill>
              </a:rPr>
              <a:t> доступу до </a:t>
            </a:r>
            <a:r>
              <a:rPr lang="ru-RU" sz="3200" b="1" dirty="0" err="1" smtClean="0">
                <a:solidFill>
                  <a:schemeClr val="tx1"/>
                </a:solidFill>
              </a:rPr>
              <a:t>безпечної</a:t>
            </a:r>
            <a:r>
              <a:rPr lang="ru-RU" sz="3200" b="1" dirty="0" smtClean="0">
                <a:solidFill>
                  <a:schemeClr val="tx1"/>
                </a:solidFill>
              </a:rPr>
              <a:t> води.</a:t>
            </a:r>
            <a:endParaRPr lang="ru-RU" sz="32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9168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2866">
        <p14:warp dir="in"/>
      </p:transition>
    </mc:Choice>
    <mc:Fallback xmlns="">
      <p:transition spd="slow" advTm="1286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123" y="35456"/>
            <a:ext cx="8551294" cy="2424293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3200" dirty="0" err="1" smtClean="0"/>
              <a:t>Під</a:t>
            </a:r>
            <a:r>
              <a:rPr lang="ru-RU" sz="3200" dirty="0" smtClean="0"/>
              <a:t> час </a:t>
            </a:r>
            <a:r>
              <a:rPr lang="ru-RU" sz="3200" dirty="0" err="1" smtClean="0"/>
              <a:t>намилювання</a:t>
            </a:r>
            <a:r>
              <a:rPr lang="ru-RU" sz="3200" dirty="0" smtClean="0"/>
              <a:t> рук з крана </a:t>
            </a:r>
            <a:r>
              <a:rPr lang="ru-RU" sz="3200" dirty="0" err="1" smtClean="0"/>
              <a:t>намарно</a:t>
            </a:r>
            <a:r>
              <a:rPr lang="ru-RU" sz="3200" dirty="0" smtClean="0"/>
              <a:t> </a:t>
            </a:r>
            <a:r>
              <a:rPr lang="ru-RU" sz="3200" dirty="0" err="1" smtClean="0"/>
              <a:t>витікає</a:t>
            </a:r>
            <a:r>
              <a:rPr lang="ru-RU" sz="3200" dirty="0" smtClean="0"/>
              <a:t> </a:t>
            </a:r>
            <a:r>
              <a:rPr lang="ru-RU" sz="3200" dirty="0" err="1" smtClean="0"/>
              <a:t>від</a:t>
            </a:r>
            <a:r>
              <a:rPr lang="ru-RU" sz="3200" dirty="0" smtClean="0"/>
              <a:t> 15 до 20 л води. Для </a:t>
            </a:r>
            <a:r>
              <a:rPr lang="ru-RU" sz="3200" dirty="0" err="1" smtClean="0"/>
              <a:t>зменшення</a:t>
            </a:r>
            <a:r>
              <a:rPr lang="ru-RU" sz="3200" dirty="0" smtClean="0"/>
              <a:t> </a:t>
            </a:r>
            <a:r>
              <a:rPr lang="ru-RU" sz="3200" dirty="0" err="1" smtClean="0"/>
              <a:t>подібного</a:t>
            </a:r>
            <a:r>
              <a:rPr lang="ru-RU" sz="3200" dirty="0" smtClean="0"/>
              <a:t> </a:t>
            </a:r>
            <a:r>
              <a:rPr lang="ru-RU" sz="3200" dirty="0" err="1" smtClean="0"/>
              <a:t>марнотратства</a:t>
            </a:r>
            <a:r>
              <a:rPr lang="ru-RU" sz="3200" dirty="0" smtClean="0"/>
              <a:t> </a:t>
            </a:r>
            <a:r>
              <a:rPr lang="ru-RU" sz="3200" dirty="0" err="1" smtClean="0"/>
              <a:t>необхідно</a:t>
            </a:r>
            <a:r>
              <a:rPr lang="ru-RU" sz="3200" dirty="0" smtClean="0"/>
              <a:t> </a:t>
            </a:r>
            <a:r>
              <a:rPr lang="ru-RU" sz="3200" dirty="0" err="1" smtClean="0"/>
              <a:t>частіше</a:t>
            </a:r>
            <a:r>
              <a:rPr lang="ru-RU" sz="3200" dirty="0" smtClean="0"/>
              <a:t> </a:t>
            </a:r>
            <a:r>
              <a:rPr lang="ru-RU" sz="3200" dirty="0" err="1" smtClean="0"/>
              <a:t>закручувати</a:t>
            </a:r>
            <a:r>
              <a:rPr lang="ru-RU" sz="3200" dirty="0" smtClean="0"/>
              <a:t> кран, </a:t>
            </a:r>
            <a:r>
              <a:rPr lang="ru-RU" sz="3200" dirty="0" err="1" smtClean="0"/>
              <a:t>що</a:t>
            </a:r>
            <a:r>
              <a:rPr lang="ru-RU" sz="3200" dirty="0" smtClean="0"/>
              <a:t> дозволить </a:t>
            </a:r>
            <a:r>
              <a:rPr lang="ru-RU" sz="3200" dirty="0" err="1" smtClean="0"/>
              <a:t>заощаджувати</a:t>
            </a:r>
            <a:r>
              <a:rPr lang="ru-RU" sz="3200" dirty="0" smtClean="0"/>
              <a:t> до 70% води.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7149" y="1879088"/>
            <a:ext cx="2619375" cy="1743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421" y="1879088"/>
            <a:ext cx="2592288" cy="17614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5221" y="3790217"/>
            <a:ext cx="2093218" cy="13898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77497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20572">
        <p14:honeycomb/>
      </p:transition>
    </mc:Choice>
    <mc:Fallback xmlns="">
      <p:transition spd="slow" advTm="2057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852640" y="0"/>
            <a:ext cx="4860925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2400" dirty="0" smtClean="0"/>
              <a:t>У </a:t>
            </a:r>
            <a:r>
              <a:rPr lang="ru-RU" sz="2400" dirty="0" err="1" smtClean="0"/>
              <a:t>струмені</a:t>
            </a:r>
            <a:r>
              <a:rPr lang="ru-RU" sz="2400" dirty="0" smtClean="0"/>
              <a:t> фонтану на</a:t>
            </a:r>
          </a:p>
          <a:p>
            <a:pPr algn="r"/>
            <a:r>
              <a:rPr lang="ru-RU" sz="2400" dirty="0" smtClean="0"/>
              <a:t> </a:t>
            </a:r>
            <a:r>
              <a:rPr lang="ru-RU" sz="2400" dirty="0" err="1" smtClean="0"/>
              <a:t>іспанському</a:t>
            </a:r>
            <a:r>
              <a:rPr lang="ru-RU" sz="2400" dirty="0" smtClean="0"/>
              <a:t> </a:t>
            </a:r>
            <a:r>
              <a:rPr lang="ru-RU" sz="2400" dirty="0" err="1" smtClean="0"/>
              <a:t>острові</a:t>
            </a:r>
            <a:r>
              <a:rPr lang="ru-RU" sz="2400" dirty="0" smtClean="0"/>
              <a:t> </a:t>
            </a:r>
          </a:p>
          <a:p>
            <a:pPr algn="r"/>
            <a:r>
              <a:rPr lang="ru-RU" sz="2400" dirty="0" smtClean="0"/>
              <a:t>Менорка </a:t>
            </a:r>
            <a:r>
              <a:rPr lang="ru-RU" sz="2400" dirty="0" err="1" smtClean="0"/>
              <a:t>прихована</a:t>
            </a:r>
            <a:endParaRPr lang="ru-RU" sz="2400" dirty="0" smtClean="0"/>
          </a:p>
          <a:p>
            <a:pPr algn="r"/>
            <a:r>
              <a:rPr lang="ru-RU" sz="2400" dirty="0" smtClean="0"/>
              <a:t> труба, по </a:t>
            </a:r>
            <a:r>
              <a:rPr lang="ru-RU" sz="2400" dirty="0" err="1" smtClean="0"/>
              <a:t>якій</a:t>
            </a:r>
            <a:endParaRPr lang="ru-RU" sz="2400" dirty="0" smtClean="0"/>
          </a:p>
          <a:p>
            <a:pPr algn="r"/>
            <a:r>
              <a:rPr lang="ru-RU" sz="2400" dirty="0" smtClean="0"/>
              <a:t> </a:t>
            </a:r>
            <a:r>
              <a:rPr lang="ru-RU" sz="2400" dirty="0" err="1" smtClean="0"/>
              <a:t>піднімається</a:t>
            </a:r>
            <a:r>
              <a:rPr lang="ru-RU" sz="2400" dirty="0" smtClean="0"/>
              <a:t> вода. </a:t>
            </a:r>
          </a:p>
          <a:p>
            <a:pPr algn="r"/>
            <a:r>
              <a:rPr lang="ru-RU" sz="2400" dirty="0" smtClean="0"/>
              <a:t>Так </a:t>
            </a:r>
            <a:r>
              <a:rPr lang="ru-RU" sz="2400" dirty="0" err="1" smtClean="0"/>
              <a:t>створюється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ілюзія</a:t>
            </a:r>
            <a:r>
              <a:rPr lang="ru-RU" sz="2400" dirty="0" smtClean="0"/>
              <a:t>,</a:t>
            </a:r>
          </a:p>
          <a:p>
            <a:pPr algn="r"/>
            <a:r>
              <a:rPr lang="ru-RU" sz="2400" dirty="0" smtClean="0"/>
              <a:t> </a:t>
            </a:r>
            <a:r>
              <a:rPr lang="ru-RU" sz="2400" dirty="0" err="1" smtClean="0"/>
              <a:t>що</a:t>
            </a:r>
            <a:r>
              <a:rPr lang="ru-RU" sz="2400" dirty="0" smtClean="0"/>
              <a:t> кран просто </a:t>
            </a:r>
            <a:r>
              <a:rPr lang="ru-RU" sz="2400" dirty="0" err="1" smtClean="0"/>
              <a:t>висить</a:t>
            </a:r>
            <a:endParaRPr lang="ru-RU" sz="2400" dirty="0" smtClean="0"/>
          </a:p>
          <a:p>
            <a:pPr algn="r"/>
            <a:r>
              <a:rPr lang="ru-RU" sz="2400" dirty="0" smtClean="0"/>
              <a:t> у </a:t>
            </a:r>
            <a:r>
              <a:rPr lang="ru-RU" sz="2400" dirty="0" err="1" smtClean="0"/>
              <a:t>повітрі</a:t>
            </a:r>
            <a:r>
              <a:rPr lang="ru-RU" sz="2400" dirty="0" smtClean="0"/>
              <a:t>. </a:t>
            </a:r>
            <a:r>
              <a:rPr lang="ru-RU" sz="2400" dirty="0" err="1" smtClean="0"/>
              <a:t>Схожі</a:t>
            </a:r>
            <a:r>
              <a:rPr lang="ru-RU" sz="2400" dirty="0" smtClean="0"/>
              <a:t> </a:t>
            </a:r>
            <a:r>
              <a:rPr lang="ru-RU" sz="2400" dirty="0" err="1" smtClean="0"/>
              <a:t>конструкції</a:t>
            </a:r>
            <a:r>
              <a:rPr lang="ru-RU" sz="2400" dirty="0" smtClean="0"/>
              <a:t> </a:t>
            </a:r>
          </a:p>
          <a:p>
            <a:pPr algn="r"/>
            <a:r>
              <a:rPr lang="ru-RU" sz="2400" dirty="0" smtClean="0"/>
              <a:t>є в </a:t>
            </a:r>
            <a:r>
              <a:rPr lang="ru-RU" sz="2400" dirty="0" err="1" smtClean="0"/>
              <a:t>Бельгії</a:t>
            </a:r>
            <a:r>
              <a:rPr lang="ru-RU" sz="2400" dirty="0" smtClean="0"/>
              <a:t>, США і </a:t>
            </a:r>
            <a:r>
              <a:rPr lang="ru-RU" sz="2400" dirty="0" err="1" smtClean="0"/>
              <a:t>Канаді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58369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2027">
        <p14:vortex dir="r"/>
      </p:transition>
    </mc:Choice>
    <mc:Fallback xmlns="">
      <p:transition spd="slow" advTm="1202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6429" y="0"/>
            <a:ext cx="8749665" cy="4752261"/>
          </a:xfrm>
        </p:spPr>
        <p:txBody>
          <a:bodyPr/>
          <a:lstStyle/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Верблюд вагою 250-300 кг </a:t>
            </a:r>
            <a:r>
              <a:rPr lang="ru-RU" b="1" dirty="0" err="1" smtClean="0"/>
              <a:t>може</a:t>
            </a:r>
            <a:r>
              <a:rPr lang="ru-RU" b="1" dirty="0" smtClean="0"/>
              <a:t> </a:t>
            </a:r>
            <a:r>
              <a:rPr lang="ru-RU" b="1" dirty="0" err="1" smtClean="0"/>
              <a:t>випити</a:t>
            </a:r>
            <a:r>
              <a:rPr lang="ru-RU" b="1" dirty="0" smtClean="0"/>
              <a:t> у спеку за один раз 100 </a:t>
            </a:r>
            <a:r>
              <a:rPr lang="ru-RU" b="1" dirty="0" err="1" smtClean="0"/>
              <a:t>літрів</a:t>
            </a:r>
            <a:r>
              <a:rPr lang="ru-RU" b="1" dirty="0" smtClean="0"/>
              <a:t> води.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413" y="3384426"/>
            <a:ext cx="3168419" cy="23763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6158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2320">
        <p14:vortex dir="r"/>
      </p:transition>
    </mc:Choice>
    <mc:Fallback xmlns="">
      <p:transition spd="slow" advTm="1232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8397" y="5653347"/>
            <a:ext cx="7416824" cy="1512167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3200" dirty="0" smtClean="0"/>
              <a:t>Вода </a:t>
            </a:r>
            <a:r>
              <a:rPr lang="ru-RU" sz="3200" dirty="0" err="1" smtClean="0"/>
              <a:t>відбиває</a:t>
            </a:r>
            <a:r>
              <a:rPr lang="ru-RU" sz="3200" dirty="0" smtClean="0"/>
              <a:t> 5% </a:t>
            </a:r>
            <a:r>
              <a:rPr lang="ru-RU" sz="3200" dirty="0" err="1" smtClean="0"/>
              <a:t>сонячних</a:t>
            </a:r>
            <a:r>
              <a:rPr lang="ru-RU" sz="3200" dirty="0" smtClean="0"/>
              <a:t> </a:t>
            </a:r>
            <a:r>
              <a:rPr lang="ru-RU" sz="3200" dirty="0" err="1" smtClean="0"/>
              <a:t>променів</a:t>
            </a:r>
            <a:r>
              <a:rPr lang="ru-RU" sz="3200" dirty="0" smtClean="0"/>
              <a:t>, у той час як </a:t>
            </a:r>
            <a:r>
              <a:rPr lang="ru-RU" sz="3200" dirty="0" err="1" smtClean="0"/>
              <a:t>сніг</a:t>
            </a:r>
            <a:r>
              <a:rPr lang="ru-RU" sz="3200" dirty="0" smtClean="0"/>
              <a:t> – </a:t>
            </a:r>
            <a:r>
              <a:rPr lang="ru-RU" sz="3200" dirty="0" err="1" smtClean="0"/>
              <a:t>близько</a:t>
            </a:r>
            <a:r>
              <a:rPr lang="ru-RU" sz="3200" dirty="0" smtClean="0"/>
              <a:t> 85%. </a:t>
            </a:r>
            <a:r>
              <a:rPr lang="ru-RU" sz="3200" dirty="0" err="1" smtClean="0"/>
              <a:t>Під</a:t>
            </a:r>
            <a:r>
              <a:rPr lang="ru-RU" sz="3200" dirty="0" smtClean="0"/>
              <a:t> </a:t>
            </a:r>
            <a:r>
              <a:rPr lang="ru-RU" sz="3200" dirty="0" err="1" smtClean="0"/>
              <a:t>лід</a:t>
            </a:r>
            <a:r>
              <a:rPr lang="ru-RU" sz="3200" dirty="0" smtClean="0"/>
              <a:t> океану </a:t>
            </a:r>
            <a:r>
              <a:rPr lang="ru-RU" sz="3200" dirty="0" err="1" smtClean="0"/>
              <a:t>проникає</a:t>
            </a:r>
            <a:r>
              <a:rPr lang="ru-RU" sz="3200" dirty="0" smtClean="0"/>
              <a:t> </a:t>
            </a:r>
            <a:r>
              <a:rPr lang="ru-RU" sz="3200" dirty="0" err="1" smtClean="0"/>
              <a:t>тільки</a:t>
            </a:r>
            <a:r>
              <a:rPr lang="ru-RU" sz="3200" dirty="0" smtClean="0"/>
              <a:t> 2% </a:t>
            </a:r>
            <a:r>
              <a:rPr lang="ru-RU" sz="3200" dirty="0" err="1" smtClean="0"/>
              <a:t>сонячного</a:t>
            </a:r>
            <a:r>
              <a:rPr lang="ru-RU" sz="3200" dirty="0" smtClean="0"/>
              <a:t> </a:t>
            </a:r>
            <a:r>
              <a:rPr lang="ru-RU" sz="3200" dirty="0" err="1" smtClean="0"/>
              <a:t>світла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32533" y="5032802"/>
            <a:ext cx="4392488" cy="38472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b="1" dirty="0" err="1" smtClean="0"/>
              <a:t>Найбільше</a:t>
            </a:r>
            <a:r>
              <a:rPr lang="ru-RU" b="1" dirty="0" smtClean="0"/>
              <a:t> </a:t>
            </a:r>
            <a:r>
              <a:rPr lang="ru-RU" b="1" dirty="0" err="1" smtClean="0"/>
              <a:t>прісної</a:t>
            </a:r>
            <a:r>
              <a:rPr lang="ru-RU" b="1" dirty="0" smtClean="0"/>
              <a:t> води - в </a:t>
            </a:r>
            <a:r>
              <a:rPr lang="ru-RU" b="1" dirty="0" err="1" smtClean="0"/>
              <a:t>льодовиках</a:t>
            </a:r>
            <a:endParaRPr lang="ru-RU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71706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3404">
        <p14:conveyor dir="l"/>
      </p:transition>
    </mc:Choice>
    <mc:Fallback xmlns="">
      <p:transition spd="slow" advTm="1340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6095" y="648123"/>
            <a:ext cx="8983342" cy="1584175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r>
              <a:rPr lang="ru-RU" sz="3200" dirty="0" err="1" smtClean="0"/>
              <a:t>Якби</a:t>
            </a:r>
            <a:r>
              <a:rPr lang="ru-RU" sz="3200" dirty="0" smtClean="0"/>
              <a:t> </a:t>
            </a:r>
            <a:r>
              <a:rPr lang="ru-RU" sz="3200" dirty="0" err="1" smtClean="0"/>
              <a:t>всі</a:t>
            </a:r>
            <a:r>
              <a:rPr lang="ru-RU" sz="3200" dirty="0" smtClean="0"/>
              <a:t> </a:t>
            </a:r>
            <a:r>
              <a:rPr lang="ru-RU" sz="3200" b="1" dirty="0" err="1" smtClean="0"/>
              <a:t>льодовики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раптом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станули</a:t>
            </a:r>
            <a:r>
              <a:rPr lang="ru-RU" sz="3200" b="1" dirty="0" smtClean="0"/>
              <a:t>, то </a:t>
            </a:r>
            <a:r>
              <a:rPr lang="ru-RU" sz="3200" b="1" dirty="0" err="1" smtClean="0"/>
              <a:t>рівень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світового</a:t>
            </a:r>
            <a:r>
              <a:rPr lang="ru-RU" sz="3200" b="1" dirty="0" smtClean="0"/>
              <a:t> океану </a:t>
            </a:r>
            <a:r>
              <a:rPr lang="ru-RU" sz="3200" b="1" dirty="0" err="1" smtClean="0"/>
              <a:t>піднявся</a:t>
            </a:r>
            <a:r>
              <a:rPr lang="ru-RU" sz="3200" b="1" dirty="0" smtClean="0"/>
              <a:t> б на 64 метра і </a:t>
            </a:r>
            <a:r>
              <a:rPr lang="ru-RU" sz="3200" b="1" dirty="0" err="1" smtClean="0"/>
              <a:t>близько</a:t>
            </a:r>
            <a:r>
              <a:rPr lang="ru-RU" sz="3200" b="1" dirty="0" smtClean="0"/>
              <a:t> 1/8 </a:t>
            </a:r>
            <a:r>
              <a:rPr lang="ru-RU" sz="3200" b="1" dirty="0" err="1" smtClean="0"/>
              <a:t>поверхні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суші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було</a:t>
            </a:r>
            <a:r>
              <a:rPr lang="ru-RU" sz="3200" b="1" dirty="0" smtClean="0"/>
              <a:t> б затоплено водою.</a:t>
            </a:r>
            <a:endParaRPr lang="ru-RU" sz="32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445" y="2620473"/>
            <a:ext cx="4176464" cy="25938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4861" y="2376314"/>
            <a:ext cx="5004210" cy="23481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4781" y="4896594"/>
            <a:ext cx="2784376" cy="20882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03200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16581">
        <p14:shred/>
      </p:transition>
    </mc:Choice>
    <mc:Fallback xmlns="">
      <p:transition spd="slow" advTm="1658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8477" y="5328642"/>
            <a:ext cx="8623302" cy="1344173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None/>
            </a:pPr>
            <a:r>
              <a:rPr lang="uk-UA" dirty="0" smtClean="0"/>
              <a:t>      Презентацію виконала учениця 9 класу:</a:t>
            </a:r>
            <a:r>
              <a:rPr lang="uk-UA" dirty="0" err="1" smtClean="0"/>
              <a:t>Грицишин</a:t>
            </a:r>
            <a:r>
              <a:rPr lang="uk-UA" dirty="0" smtClean="0"/>
              <a:t> Софія.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1926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7989">
        <p14:vortex dir="r"/>
      </p:transition>
    </mc:Choice>
    <mc:Fallback xmlns="">
      <p:transition spd="slow" advTm="798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alphaModFix amt="2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1005" y="2691780"/>
            <a:ext cx="4279979" cy="45856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67667" y="3981640"/>
            <a:ext cx="5120640" cy="32004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3519" y="4776800"/>
            <a:ext cx="3524250" cy="23717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468438" y="288083"/>
            <a:ext cx="7488832" cy="4522232"/>
          </a:xfrm>
        </p:spPr>
        <p:txBody>
          <a:bodyPr/>
          <a:lstStyle/>
          <a:p>
            <a:pPr marL="0" indent="0">
              <a:buNone/>
            </a:pPr>
            <a:r>
              <a:rPr lang="ru-RU" sz="4000" b="1" dirty="0" smtClean="0"/>
              <a:t>Вода </a:t>
            </a:r>
            <a:r>
              <a:rPr lang="ru-RU" sz="4000" b="1" dirty="0" err="1" smtClean="0"/>
              <a:t>присутня</a:t>
            </a:r>
            <a:r>
              <a:rPr lang="ru-RU" sz="4000" b="1" dirty="0" smtClean="0"/>
              <a:t> у </a:t>
            </a:r>
            <a:r>
              <a:rPr lang="ru-RU" sz="4000" b="1" dirty="0" err="1" smtClean="0"/>
              <a:t>всіх</a:t>
            </a:r>
            <a:r>
              <a:rPr lang="ru-RU" sz="4000" b="1" dirty="0" smtClean="0"/>
              <a:t> продуктах:</a:t>
            </a:r>
          </a:p>
          <a:p>
            <a:pPr>
              <a:buFont typeface="Wingdings" pitchFamily="2" charset="2"/>
              <a:buChar char="ü"/>
            </a:pPr>
            <a:r>
              <a:rPr lang="ru-RU" sz="4000" b="1" dirty="0" err="1" smtClean="0"/>
              <a:t>молочних</a:t>
            </a:r>
            <a:r>
              <a:rPr lang="ru-RU" sz="4000" b="1" dirty="0" smtClean="0"/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sz="4000" b="1" dirty="0" err="1" smtClean="0"/>
              <a:t>м’ясних</a:t>
            </a:r>
            <a:r>
              <a:rPr lang="ru-RU" sz="4000" b="1" dirty="0" smtClean="0"/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sz="4000" b="1" dirty="0" err="1" smtClean="0"/>
              <a:t>овочевих</a:t>
            </a:r>
            <a:r>
              <a:rPr lang="ru-RU" sz="4000" b="1" dirty="0" smtClean="0"/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sz="4000" b="1" dirty="0" smtClean="0"/>
              <a:t>фруктах.</a:t>
            </a:r>
          </a:p>
          <a:p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3519" y="804600"/>
            <a:ext cx="6055956" cy="40373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33407439"/>
      </p:ext>
    </p:extLst>
  </p:cSld>
  <p:clrMapOvr>
    <a:masterClrMapping/>
  </p:clrMapOvr>
  <p:transition spd="slow" advTm="18291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alphaModFix amt="2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4421" y="432099"/>
            <a:ext cx="8911339" cy="6000376"/>
          </a:xfrm>
        </p:spPr>
        <p:txBody>
          <a:bodyPr/>
          <a:lstStyle/>
          <a:p>
            <a:pPr marL="0" indent="0">
              <a:buNone/>
            </a:pPr>
            <a:r>
              <a:rPr lang="ru-RU" b="1" dirty="0" err="1" smtClean="0"/>
              <a:t>Організм</a:t>
            </a:r>
            <a:r>
              <a:rPr lang="ru-RU" b="1" dirty="0" smtClean="0"/>
              <a:t> </a:t>
            </a:r>
            <a:r>
              <a:rPr lang="ru-RU" b="1" dirty="0" err="1" smtClean="0"/>
              <a:t>регулює</a:t>
            </a:r>
            <a:r>
              <a:rPr lang="ru-RU" b="1" dirty="0" smtClean="0"/>
              <a:t> </a:t>
            </a:r>
            <a:r>
              <a:rPr lang="ru-RU" b="1" dirty="0" err="1" smtClean="0"/>
              <a:t>кількість</a:t>
            </a:r>
            <a:r>
              <a:rPr lang="ru-RU" b="1" dirty="0" smtClean="0"/>
              <a:t> </a:t>
            </a:r>
          </a:p>
          <a:p>
            <a:pPr marL="0" indent="0">
              <a:buNone/>
            </a:pPr>
            <a:r>
              <a:rPr lang="ru-RU" b="1" dirty="0" smtClean="0"/>
              <a:t>води в </a:t>
            </a:r>
            <a:r>
              <a:rPr lang="ru-RU" b="1" dirty="0" err="1" smtClean="0"/>
              <a:t>кожній</a:t>
            </a:r>
            <a:r>
              <a:rPr lang="ru-RU" b="1" dirty="0" smtClean="0"/>
              <a:t> </a:t>
            </a:r>
            <a:r>
              <a:rPr lang="ru-RU" b="1" dirty="0" err="1" smtClean="0"/>
              <a:t>системі</a:t>
            </a:r>
            <a:r>
              <a:rPr lang="ru-RU" b="1" dirty="0" smtClean="0"/>
              <a:t>, </a:t>
            </a:r>
            <a:r>
              <a:rPr lang="ru-RU" b="1" dirty="0" err="1" smtClean="0"/>
              <a:t>органі</a:t>
            </a:r>
            <a:r>
              <a:rPr lang="ru-RU" b="1" dirty="0" smtClean="0"/>
              <a:t>, </a:t>
            </a:r>
            <a:r>
              <a:rPr lang="ru-RU" b="1" dirty="0" err="1" smtClean="0"/>
              <a:t>клітині</a:t>
            </a:r>
            <a:r>
              <a:rPr lang="ru-RU" b="1" dirty="0" smtClean="0"/>
              <a:t>. </a:t>
            </a:r>
          </a:p>
          <a:p>
            <a:pPr marL="0" indent="0">
              <a:buNone/>
            </a:pPr>
            <a:r>
              <a:rPr lang="ru-RU" b="1" dirty="0" smtClean="0"/>
              <a:t>Потреба </a:t>
            </a:r>
            <a:r>
              <a:rPr lang="ru-RU" b="1" dirty="0" err="1" smtClean="0"/>
              <a:t>дорослої</a:t>
            </a:r>
            <a:r>
              <a:rPr lang="ru-RU" b="1" dirty="0" smtClean="0"/>
              <a:t> </a:t>
            </a:r>
            <a:r>
              <a:rPr lang="ru-RU" b="1" dirty="0" err="1" smtClean="0"/>
              <a:t>людини</a:t>
            </a:r>
            <a:r>
              <a:rPr lang="ru-RU" b="1" dirty="0" smtClean="0"/>
              <a:t> у </a:t>
            </a:r>
            <a:r>
              <a:rPr lang="ru-RU" b="1" dirty="0" err="1" smtClean="0"/>
              <a:t>воді</a:t>
            </a:r>
            <a:r>
              <a:rPr lang="ru-RU" b="1" dirty="0" smtClean="0"/>
              <a:t> становить 40 мл/кг </a:t>
            </a:r>
            <a:r>
              <a:rPr lang="ru-RU" b="1" dirty="0" err="1" smtClean="0"/>
              <a:t>маси</a:t>
            </a:r>
            <a:r>
              <a:rPr lang="ru-RU" b="1" dirty="0" smtClean="0"/>
              <a:t> </a:t>
            </a:r>
            <a:r>
              <a:rPr lang="ru-RU" b="1" dirty="0" err="1" smtClean="0"/>
              <a:t>тіла</a:t>
            </a:r>
            <a:r>
              <a:rPr lang="ru-RU" b="1" dirty="0" smtClean="0"/>
              <a:t> на </a:t>
            </a:r>
            <a:r>
              <a:rPr lang="ru-RU" b="1" dirty="0" err="1" smtClean="0"/>
              <a:t>добу</a:t>
            </a:r>
            <a:r>
              <a:rPr lang="ru-RU" b="1" dirty="0" smtClean="0"/>
              <a:t>, </a:t>
            </a:r>
            <a:r>
              <a:rPr lang="ru-RU" b="1" dirty="0" err="1" smtClean="0"/>
              <a:t>немовляти</a:t>
            </a:r>
            <a:r>
              <a:rPr lang="ru-RU" b="1" dirty="0" smtClean="0"/>
              <a:t> – 150-150 мл/кг.</a:t>
            </a:r>
          </a:p>
          <a:p>
            <a:endParaRPr lang="uk-UA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16" descr="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661478">
            <a:off x="6229076" y="3168402"/>
            <a:ext cx="3017197" cy="1982131"/>
          </a:xfrm>
          <a:prstGeom prst="rect">
            <a:avLst/>
          </a:prstGeom>
          <a:noFill/>
        </p:spPr>
      </p:pic>
      <p:pic>
        <p:nvPicPr>
          <p:cNvPr id="5" name="Рисунок 7" descr="problemi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3218">
            <a:off x="3714382" y="3182902"/>
            <a:ext cx="2160240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4" descr="Water-In-Human-Body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89751" y="3488904"/>
            <a:ext cx="1828800" cy="323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59950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20678">
        <p14:vortex dir="r"/>
      </p:transition>
    </mc:Choice>
    <mc:Fallback xmlns="">
      <p:transition spd="slow" advTm="2067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6430" y="576115"/>
            <a:ext cx="8208911" cy="2304255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Ми </a:t>
            </a:r>
            <a:r>
              <a:rPr lang="ru-RU" b="1" dirty="0" err="1" smtClean="0"/>
              <a:t>ніколи</a:t>
            </a:r>
            <a:r>
              <a:rPr lang="ru-RU" b="1" dirty="0" smtClean="0"/>
              <a:t> не </a:t>
            </a:r>
            <a:r>
              <a:rPr lang="ru-RU" b="1" dirty="0" err="1" smtClean="0"/>
              <a:t>будемо</a:t>
            </a:r>
            <a:r>
              <a:rPr lang="ru-RU" b="1" dirty="0" smtClean="0"/>
              <a:t> </a:t>
            </a:r>
            <a:r>
              <a:rPr lang="ru-RU" b="1" dirty="0" err="1" smtClean="0"/>
              <a:t>мати</a:t>
            </a:r>
            <a:r>
              <a:rPr lang="ru-RU" b="1" dirty="0" smtClean="0"/>
              <a:t> </a:t>
            </a:r>
            <a:r>
              <a:rPr lang="ru-RU" b="1" dirty="0" err="1" smtClean="0"/>
              <a:t>більше</a:t>
            </a:r>
            <a:r>
              <a:rPr lang="ru-RU" b="1" dirty="0" smtClean="0"/>
              <a:t> води, </a:t>
            </a:r>
            <a:r>
              <a:rPr lang="ru-RU" b="1" dirty="0" err="1" smtClean="0"/>
              <a:t>ніж</a:t>
            </a:r>
            <a:r>
              <a:rPr lang="ru-RU" b="1" dirty="0" smtClean="0"/>
              <a:t> </a:t>
            </a:r>
            <a:r>
              <a:rPr lang="ru-RU" b="1" dirty="0" err="1" smtClean="0"/>
              <a:t>маємо</a:t>
            </a:r>
            <a:r>
              <a:rPr lang="ru-RU" b="1" dirty="0" smtClean="0"/>
              <a:t> зараз.</a:t>
            </a:r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b="1" dirty="0" err="1" smtClean="0"/>
              <a:t>Щодня</a:t>
            </a:r>
            <a:r>
              <a:rPr lang="ru-RU" b="1" dirty="0" smtClean="0"/>
              <a:t> з </a:t>
            </a:r>
            <a:r>
              <a:rPr lang="ru-RU" b="1" dirty="0" err="1" smtClean="0"/>
              <a:t>поверхні</a:t>
            </a:r>
            <a:r>
              <a:rPr lang="ru-RU" b="1" dirty="0" smtClean="0"/>
              <a:t> </a:t>
            </a:r>
            <a:r>
              <a:rPr lang="ru-RU" b="1" dirty="0" err="1" smtClean="0"/>
              <a:t>Землі</a:t>
            </a:r>
            <a:r>
              <a:rPr lang="ru-RU" b="1" dirty="0" smtClean="0"/>
              <a:t> </a:t>
            </a:r>
            <a:r>
              <a:rPr lang="ru-RU" b="1" dirty="0" err="1" smtClean="0"/>
              <a:t>випаровується</a:t>
            </a:r>
            <a:r>
              <a:rPr lang="ru-RU" b="1" dirty="0" smtClean="0"/>
              <a:t> </a:t>
            </a:r>
            <a:r>
              <a:rPr lang="ru-RU" b="1" dirty="0" err="1" smtClean="0"/>
              <a:t>близько</a:t>
            </a:r>
            <a:r>
              <a:rPr lang="ru-RU" b="1" dirty="0" smtClean="0"/>
              <a:t> </a:t>
            </a:r>
            <a:r>
              <a:rPr lang="ru-RU" b="1" dirty="0" err="1" smtClean="0"/>
              <a:t>трильйона</a:t>
            </a:r>
            <a:r>
              <a:rPr lang="ru-RU" b="1" dirty="0" smtClean="0"/>
              <a:t> тонн води.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5061" y="2448322"/>
            <a:ext cx="3217580" cy="21772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12965013"/>
      </p:ext>
    </p:extLst>
  </p:cSld>
  <p:clrMapOvr>
    <a:masterClrMapping/>
  </p:clrMapOvr>
  <p:transition spd="slow" advTm="116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8916" y="2664346"/>
            <a:ext cx="7759211" cy="355210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Вода для здорового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серця</a:t>
            </a:r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Вода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допомагає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знизити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ймовірність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серцевого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нападу.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час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досліджень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вчені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з'ясували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ті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люди,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п'ють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близько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шести склянок води в день,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менше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схильні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ризику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серцевого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нападу на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відміну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тих,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хто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випиває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всього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дві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склянки.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405" y="144066"/>
            <a:ext cx="2346851" cy="159189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9237" y="828384"/>
            <a:ext cx="1656183" cy="24898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3605" y="5544666"/>
            <a:ext cx="2427446" cy="15171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54886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8562">
        <p:circle/>
      </p:transition>
    </mc:Choice>
    <mc:Fallback xmlns="">
      <p:transition spd="slow" advTm="18562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47255" y="432098"/>
            <a:ext cx="5544616" cy="2664296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</a:rPr>
              <a:t>Вода як </a:t>
            </a:r>
            <a:r>
              <a:rPr lang="ru-RU" b="1" dirty="0" err="1" smtClean="0">
                <a:solidFill>
                  <a:schemeClr val="tx1"/>
                </a:solidFill>
              </a:rPr>
              <a:t>дієта</a:t>
            </a:r>
            <a:endParaRPr lang="ru-RU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</a:rPr>
              <a:t>За </a:t>
            </a:r>
            <a:r>
              <a:rPr lang="ru-RU" b="1" dirty="0" err="1" smtClean="0">
                <a:solidFill>
                  <a:schemeClr val="tx1"/>
                </a:solidFill>
              </a:rPr>
              <a:t>допомогою</a:t>
            </a:r>
            <a:r>
              <a:rPr lang="ru-RU" b="1" dirty="0" smtClean="0">
                <a:solidFill>
                  <a:schemeClr val="tx1"/>
                </a:solidFill>
              </a:rPr>
              <a:t> води </a:t>
            </a:r>
            <a:r>
              <a:rPr lang="ru-RU" b="1" dirty="0" err="1" smtClean="0">
                <a:solidFill>
                  <a:schemeClr val="tx1"/>
                </a:solidFill>
              </a:rPr>
              <a:t>можна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боротися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із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зайвою</a:t>
            </a:r>
            <a:r>
              <a:rPr lang="ru-RU" b="1" dirty="0" smtClean="0">
                <a:solidFill>
                  <a:schemeClr val="tx1"/>
                </a:solidFill>
              </a:rPr>
              <a:t> вагою. </a:t>
            </a:r>
            <a:r>
              <a:rPr lang="ru-RU" b="1" dirty="0" err="1" smtClean="0">
                <a:solidFill>
                  <a:schemeClr val="tx1"/>
                </a:solidFill>
              </a:rPr>
              <a:t>Вживаючи</a:t>
            </a:r>
            <a:r>
              <a:rPr lang="ru-RU" b="1" dirty="0" smtClean="0">
                <a:solidFill>
                  <a:schemeClr val="tx1"/>
                </a:solidFill>
              </a:rPr>
              <a:t> з </a:t>
            </a:r>
            <a:r>
              <a:rPr lang="ru-RU" b="1" dirty="0" err="1" smtClean="0">
                <a:solidFill>
                  <a:schemeClr val="tx1"/>
                </a:solidFill>
              </a:rPr>
              <a:t>напоїв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тільки</a:t>
            </a:r>
            <a:r>
              <a:rPr lang="ru-RU" b="1" dirty="0" smtClean="0">
                <a:solidFill>
                  <a:schemeClr val="tx1"/>
                </a:solidFill>
              </a:rPr>
              <a:t> воду, </a:t>
            </a:r>
            <a:r>
              <a:rPr lang="ru-RU" b="1" dirty="0" err="1" smtClean="0">
                <a:solidFill>
                  <a:schemeClr val="tx1"/>
                </a:solidFill>
              </a:rPr>
              <a:t>можна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різко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знизити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загальну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калорійність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раціону</a:t>
            </a:r>
            <a:r>
              <a:rPr lang="ru-RU" b="1" dirty="0" smtClean="0">
                <a:solidFill>
                  <a:schemeClr val="tx1"/>
                </a:solidFill>
              </a:rPr>
              <a:t>. </a:t>
            </a:r>
            <a:r>
              <a:rPr lang="ru-RU" b="1" dirty="0" err="1" smtClean="0">
                <a:solidFill>
                  <a:schemeClr val="tx1"/>
                </a:solidFill>
              </a:rPr>
              <a:t>По-перше</a:t>
            </a:r>
            <a:r>
              <a:rPr lang="ru-RU" b="1" dirty="0" smtClean="0">
                <a:solidFill>
                  <a:schemeClr val="tx1"/>
                </a:solidFill>
              </a:rPr>
              <a:t>, тому, </a:t>
            </a:r>
            <a:r>
              <a:rPr lang="ru-RU" b="1" dirty="0" err="1" smtClean="0">
                <a:solidFill>
                  <a:schemeClr val="tx1"/>
                </a:solidFill>
              </a:rPr>
              <a:t>що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людина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припиняє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пити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калорійні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солодкі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газовані</a:t>
            </a:r>
            <a:r>
              <a:rPr lang="ru-RU" b="1" dirty="0" smtClean="0">
                <a:solidFill>
                  <a:schemeClr val="tx1"/>
                </a:solidFill>
              </a:rPr>
              <a:t> води і соки; </a:t>
            </a:r>
            <a:r>
              <a:rPr lang="ru-RU" b="1" dirty="0" err="1" smtClean="0">
                <a:solidFill>
                  <a:schemeClr val="tx1"/>
                </a:solidFill>
              </a:rPr>
              <a:t>по-друге</a:t>
            </a:r>
            <a:r>
              <a:rPr lang="ru-RU" b="1" dirty="0" smtClean="0">
                <a:solidFill>
                  <a:schemeClr val="tx1"/>
                </a:solidFill>
              </a:rPr>
              <a:t>, тому, </a:t>
            </a:r>
            <a:r>
              <a:rPr lang="ru-RU" b="1" dirty="0" err="1" smtClean="0">
                <a:solidFill>
                  <a:schemeClr val="tx1"/>
                </a:solidFill>
              </a:rPr>
              <a:t>що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після</a:t>
            </a:r>
            <a:r>
              <a:rPr lang="ru-RU" b="1" dirty="0" smtClean="0">
                <a:solidFill>
                  <a:schemeClr val="tx1"/>
                </a:solidFill>
              </a:rPr>
              <a:t> того, як ми </a:t>
            </a:r>
            <a:r>
              <a:rPr lang="ru-RU" b="1" dirty="0" err="1" smtClean="0">
                <a:solidFill>
                  <a:schemeClr val="tx1"/>
                </a:solidFill>
              </a:rPr>
              <a:t>п’ємо</a:t>
            </a:r>
            <a:r>
              <a:rPr lang="ru-RU" b="1" dirty="0" smtClean="0">
                <a:solidFill>
                  <a:schemeClr val="tx1"/>
                </a:solidFill>
              </a:rPr>
              <a:t> воду, нам </a:t>
            </a:r>
            <a:r>
              <a:rPr lang="ru-RU" b="1" dirty="0" err="1" smtClean="0">
                <a:solidFill>
                  <a:schemeClr val="tx1"/>
                </a:solidFill>
              </a:rPr>
              <a:t>менше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хочеться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солодощів</a:t>
            </a:r>
            <a:r>
              <a:rPr lang="ru-RU" b="1" dirty="0" smtClean="0">
                <a:solidFill>
                  <a:schemeClr val="tx1"/>
                </a:solidFill>
              </a:rPr>
              <a:t>, як у </a:t>
            </a:r>
            <a:r>
              <a:rPr lang="ru-RU" b="1" dirty="0" err="1" smtClean="0">
                <a:solidFill>
                  <a:schemeClr val="tx1"/>
                </a:solidFill>
              </a:rPr>
              <a:t>випадку</a:t>
            </a:r>
            <a:r>
              <a:rPr lang="ru-RU" b="1" dirty="0" smtClean="0">
                <a:solidFill>
                  <a:schemeClr val="tx1"/>
                </a:solidFill>
              </a:rPr>
              <a:t> з </a:t>
            </a:r>
            <a:r>
              <a:rPr lang="ru-RU" b="1" dirty="0" err="1" smtClean="0">
                <a:solidFill>
                  <a:schemeClr val="tx1"/>
                </a:solidFill>
              </a:rPr>
              <a:t>чаєм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або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кавою</a:t>
            </a:r>
            <a:r>
              <a:rPr lang="ru-RU" b="1" dirty="0" smtClean="0">
                <a:solidFill>
                  <a:schemeClr val="tx1"/>
                </a:solidFill>
              </a:rPr>
              <a:t>.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0885" y="4916928"/>
            <a:ext cx="1872208" cy="20438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9117" y="3312418"/>
            <a:ext cx="2736304" cy="36484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91421382"/>
      </p:ext>
    </p:extLst>
  </p:cSld>
  <p:clrMapOvr>
    <a:masterClrMapping/>
  </p:clrMapOvr>
  <p:transition spd="slow" advTm="26329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4421" y="4320530"/>
            <a:ext cx="6912767" cy="2808311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Вода - </a:t>
            </a:r>
            <a:r>
              <a:rPr lang="ru-RU" dirty="0" err="1" smtClean="0"/>
              <a:t>переносник</a:t>
            </a:r>
            <a:r>
              <a:rPr lang="ru-RU" dirty="0" smtClean="0"/>
              <a:t> хвороб</a:t>
            </a:r>
          </a:p>
          <a:p>
            <a:pPr marL="0" indent="0">
              <a:buNone/>
            </a:pPr>
            <a:r>
              <a:rPr lang="ru-RU" dirty="0" smtClean="0"/>
              <a:t>Вода не 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 err="1" smtClean="0"/>
              <a:t>дарує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, але </a:t>
            </a:r>
            <a:r>
              <a:rPr lang="ru-RU" dirty="0" err="1" smtClean="0"/>
              <a:t>може</a:t>
            </a:r>
            <a:r>
              <a:rPr lang="ru-RU" dirty="0" smtClean="0"/>
              <a:t> і </a:t>
            </a:r>
            <a:r>
              <a:rPr lang="ru-RU" dirty="0" err="1" smtClean="0"/>
              <a:t>віднімати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. 85 % </a:t>
            </a:r>
            <a:r>
              <a:rPr lang="ru-RU" dirty="0" err="1" smtClean="0"/>
              <a:t>всіх</a:t>
            </a:r>
            <a:r>
              <a:rPr lang="ru-RU" dirty="0" smtClean="0"/>
              <a:t> </a:t>
            </a:r>
            <a:r>
              <a:rPr lang="ru-RU" dirty="0" err="1" smtClean="0"/>
              <a:t>захворювань</a:t>
            </a:r>
            <a:r>
              <a:rPr lang="ru-RU" dirty="0" smtClean="0"/>
              <a:t> у </a:t>
            </a:r>
            <a:r>
              <a:rPr lang="ru-RU" dirty="0" err="1" smtClean="0"/>
              <a:t>світі</a:t>
            </a:r>
            <a:r>
              <a:rPr lang="ru-RU" dirty="0" smtClean="0"/>
              <a:t> </a:t>
            </a:r>
            <a:r>
              <a:rPr lang="ru-RU" dirty="0" err="1" smtClean="0"/>
              <a:t>передається</a:t>
            </a:r>
            <a:r>
              <a:rPr lang="ru-RU" dirty="0" smtClean="0"/>
              <a:t> через воду. </a:t>
            </a:r>
            <a:r>
              <a:rPr lang="ru-RU" dirty="0" err="1" smtClean="0"/>
              <a:t>Щорічно</a:t>
            </a:r>
            <a:r>
              <a:rPr lang="ru-RU" dirty="0" smtClean="0"/>
              <a:t> 25 млн </a:t>
            </a:r>
            <a:r>
              <a:rPr lang="ru-RU" dirty="0" err="1" smtClean="0"/>
              <a:t>чоловік</a:t>
            </a:r>
            <a:r>
              <a:rPr lang="ru-RU" dirty="0" smtClean="0"/>
              <a:t> </a:t>
            </a:r>
            <a:r>
              <a:rPr lang="ru-RU" dirty="0" err="1" smtClean="0"/>
              <a:t>помирає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цих</a:t>
            </a:r>
            <a:r>
              <a:rPr lang="ru-RU" dirty="0" smtClean="0"/>
              <a:t> </a:t>
            </a:r>
            <a:r>
              <a:rPr lang="ru-RU" dirty="0" err="1" smtClean="0"/>
              <a:t>захворювань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97" y="2736354"/>
            <a:ext cx="2314575" cy="1981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7849" y="3312418"/>
            <a:ext cx="3168352" cy="23762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893" y="2111132"/>
            <a:ext cx="2736304" cy="30167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49230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19640">
        <p14:honeycomb/>
      </p:transition>
    </mc:Choice>
    <mc:Fallback xmlns="">
      <p:transition spd="slow" advTm="1964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0405" y="3360764"/>
            <a:ext cx="8119251" cy="3840136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bg1"/>
                </a:solidFill>
              </a:rPr>
              <a:t>35 тонн води за </a:t>
            </a:r>
            <a:r>
              <a:rPr lang="ru-RU" b="1" dirty="0" err="1" smtClean="0">
                <a:solidFill>
                  <a:schemeClr val="bg1"/>
                </a:solidFill>
              </a:rPr>
              <a:t>життя</a:t>
            </a:r>
            <a:endParaRPr lang="ru-RU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bg1"/>
                </a:solidFill>
              </a:rPr>
              <a:t>Без води </a:t>
            </a:r>
            <a:r>
              <a:rPr lang="ru-RU" b="1" dirty="0" err="1" smtClean="0">
                <a:solidFill>
                  <a:schemeClr val="bg1"/>
                </a:solidFill>
              </a:rPr>
              <a:t>людина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може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прожити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дуже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недовго</a:t>
            </a:r>
            <a:r>
              <a:rPr lang="ru-RU" b="1" dirty="0" smtClean="0">
                <a:solidFill>
                  <a:schemeClr val="bg1"/>
                </a:solidFill>
              </a:rPr>
              <a:t>. Потреба у </a:t>
            </a:r>
            <a:r>
              <a:rPr lang="ru-RU" b="1" dirty="0" err="1" smtClean="0">
                <a:solidFill>
                  <a:schemeClr val="bg1"/>
                </a:solidFill>
              </a:rPr>
              <a:t>воді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стоїть</a:t>
            </a:r>
            <a:r>
              <a:rPr lang="ru-RU" b="1" dirty="0" smtClean="0">
                <a:solidFill>
                  <a:schemeClr val="bg1"/>
                </a:solidFill>
              </a:rPr>
              <a:t> на другому </a:t>
            </a:r>
            <a:r>
              <a:rPr lang="ru-RU" b="1" dirty="0" err="1" smtClean="0">
                <a:solidFill>
                  <a:schemeClr val="bg1"/>
                </a:solidFill>
              </a:rPr>
              <a:t>місці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після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кисню</a:t>
            </a:r>
            <a:r>
              <a:rPr lang="ru-RU" b="1" dirty="0" smtClean="0">
                <a:solidFill>
                  <a:schemeClr val="bg1"/>
                </a:solidFill>
              </a:rPr>
              <a:t>. Без </a:t>
            </a:r>
            <a:r>
              <a:rPr lang="ru-RU" b="1" dirty="0" err="1" smtClean="0">
                <a:solidFill>
                  <a:schemeClr val="bg1"/>
                </a:solidFill>
              </a:rPr>
              <a:t>їжі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людина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може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прожити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близько</a:t>
            </a:r>
            <a:r>
              <a:rPr lang="ru-RU" b="1" dirty="0" smtClean="0">
                <a:solidFill>
                  <a:schemeClr val="bg1"/>
                </a:solidFill>
              </a:rPr>
              <a:t> шести </a:t>
            </a:r>
            <a:r>
              <a:rPr lang="ru-RU" b="1" dirty="0" err="1" smtClean="0">
                <a:solidFill>
                  <a:schemeClr val="bg1"/>
                </a:solidFill>
              </a:rPr>
              <a:t>тижнів</a:t>
            </a:r>
            <a:r>
              <a:rPr lang="ru-RU" b="1" dirty="0" smtClean="0">
                <a:solidFill>
                  <a:schemeClr val="bg1"/>
                </a:solidFill>
              </a:rPr>
              <a:t>, а без води - </a:t>
            </a:r>
            <a:r>
              <a:rPr lang="ru-RU" b="1" dirty="0" err="1" smtClean="0">
                <a:solidFill>
                  <a:schemeClr val="bg1"/>
                </a:solidFill>
              </a:rPr>
              <a:t>п'ять-сім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діб</a:t>
            </a:r>
            <a:r>
              <a:rPr lang="ru-RU" b="1" dirty="0" smtClean="0">
                <a:solidFill>
                  <a:schemeClr val="bg1"/>
                </a:solidFill>
              </a:rPr>
              <a:t>. За все </a:t>
            </a:r>
            <a:r>
              <a:rPr lang="ru-RU" b="1" dirty="0" err="1" smtClean="0">
                <a:solidFill>
                  <a:schemeClr val="bg1"/>
                </a:solidFill>
              </a:rPr>
              <a:t>життя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людина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випиває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близько</a:t>
            </a:r>
            <a:r>
              <a:rPr lang="ru-RU" b="1" dirty="0" smtClean="0">
                <a:solidFill>
                  <a:schemeClr val="bg1"/>
                </a:solidFill>
              </a:rPr>
              <a:t> 35 т води.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0247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2629">
        <p:dissolve/>
      </p:transition>
    </mc:Choice>
    <mc:Fallback xmlns="">
      <p:transition spd="slow" advTm="12629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9|0.9|0.9|1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5.7|4.3|6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|4.2|1|0.7|0.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.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5|1.7|6.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|4.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1.6|0.9|1.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6.6|1.2|1|1.3|0.8|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7|1.3|1.8|1.4|2|2.1|1.9|1.3|1.1|1.1|0.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|2|2.5|3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1|1.9|5.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|1.7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3.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6|1.6|2.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2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3.2|1|0.8|0.6|0.8|2.9|1.6|1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1.6|3.5|7.8|1|1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1.3|2.3|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1.9|6.3|2|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|2.6|2.5|6.3|2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1.9|5|4.3|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.8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373</TotalTime>
  <Words>763</Words>
  <Application>Microsoft Office PowerPoint</Application>
  <PresentationFormat>Произвольный</PresentationFormat>
  <Paragraphs>76</Paragraphs>
  <Slides>28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ВОДА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GSG-Group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33</cp:revision>
  <dcterms:created xsi:type="dcterms:W3CDTF">2013-10-01T11:30:39Z</dcterms:created>
  <dcterms:modified xsi:type="dcterms:W3CDTF">2015-05-07T11:50:56Z</dcterms:modified>
</cp:coreProperties>
</file>