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0"/>
  </p:notesMasterIdLst>
  <p:sldIdLst>
    <p:sldId id="307" r:id="rId2"/>
    <p:sldId id="309" r:id="rId3"/>
    <p:sldId id="303" r:id="rId4"/>
    <p:sldId id="310" r:id="rId5"/>
    <p:sldId id="304" r:id="rId6"/>
    <p:sldId id="316" r:id="rId7"/>
    <p:sldId id="311" r:id="rId8"/>
    <p:sldId id="306" r:id="rId9"/>
    <p:sldId id="312" r:id="rId10"/>
    <p:sldId id="313" r:id="rId11"/>
    <p:sldId id="321" r:id="rId12"/>
    <p:sldId id="317" r:id="rId13"/>
    <p:sldId id="319" r:id="rId14"/>
    <p:sldId id="259" r:id="rId15"/>
    <p:sldId id="260" r:id="rId16"/>
    <p:sldId id="281" r:id="rId17"/>
    <p:sldId id="292" r:id="rId18"/>
    <p:sldId id="285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8BE6"/>
    <a:srgbClr val="BF2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71" autoAdjust="0"/>
    <p:restoredTop sz="91554" autoAdjust="0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4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AF7B427-4182-415B-9AD0-BB79E18B286B}" type="datetimeFigureOut">
              <a:rPr lang="ru-RU"/>
              <a:pPr>
                <a:defRPr/>
              </a:pPr>
              <a:t>15.07.2014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1E6A071-F498-4710-AC75-389EC9462C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5060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34DF81-9958-44C8-AE4B-1E184748EDF9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144446-73A3-40DC-BF68-8628C2F2F7B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uk-UA" smtClean="0"/>
          </a:p>
        </p:txBody>
      </p:sp>
      <p:sp>
        <p:nvSpPr>
          <p:cNvPr id="1536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C0758C-069B-41D7-8923-281DF8818E3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FBBA915-12B2-4087-92DB-3466ED7E27D8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E851D-E61F-4CDB-B356-4F4A2BD40C65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4F55E-9748-455C-B06B-7378B9440C8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4078F-ED28-4335-83A9-2D7F4B593ECD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28D1-5050-4C07-94D5-8CFAA04AFA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7A897-6D31-4BB4-9901-26A2E0413835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88D0E-FE0A-4AE5-B941-BB591E845F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AD3CD-11A6-481C-9B52-9CEA3AC5CD57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4DB0-7C1D-41CE-9FF4-3353E0088A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89916-33D3-400A-8158-B32095CD1232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36A8C-486D-4AC3-8012-8953CF8388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E0CD6-787E-4173-AD92-A65B9FC8F191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F7B82-9338-4724-890F-22321F692F4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2241E-1901-4CBF-BCCD-169454A9384A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519B8-9481-4C9B-9705-4D6882673D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B9EB7-87F1-4FA1-ADE6-1CBFB37BDFD4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5E9D7-4BA9-4C0D-A6FE-2EA4DF7F7E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1F8B7-C13C-4775-BD0D-BB5AFD0021C1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19AC1-5E3B-42B4-974A-A65D835272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E00DF-5454-432D-9BD6-F0359F2E9290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43373-D0BD-49D2-9B3E-9746DDF0CE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4495E-7E9A-4658-A9B2-5A0F57B03A9C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75F17-5EAE-4923-A684-101F2666CB6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BEB414-DCF0-4D8C-A23F-C7B4938092E0}" type="datetimeFigureOut">
              <a:rPr lang="ru-RU"/>
              <a:pPr>
                <a:defRPr/>
              </a:pPr>
              <a:t>15.07.2014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2FA14D-E202-4019-99A1-54C1B47C3B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7%D0%B0%D0%BA%D0%BE%D0%BD_%D0%90%D0%B2%D0%BE%D0%B3%D0%B0%D0%B4%D1%80%D0%BE" TargetMode="External"/><Relationship Id="rId3" Type="http://schemas.openxmlformats.org/officeDocument/2006/relationships/hyperlink" Target="http://ru.wikipedia.org/wiki/1776_%D0%B3%D0%BE%D0%B4" TargetMode="External"/><Relationship Id="rId7" Type="http://schemas.openxmlformats.org/officeDocument/2006/relationships/hyperlink" Target="http://ru.wikipedia.org/wiki/%D0%A5%D0%B8%D0%BC%D0%B8%D1%8F" TargetMode="External"/><Relationship Id="rId2" Type="http://schemas.openxmlformats.org/officeDocument/2006/relationships/hyperlink" Target="http://ru.wikipedia.org/wiki/9_%D0%B0%D0%B2%D0%B3%D1%83%D1%81%D1%8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1856_%D0%B3%D0%BE%D0%B4" TargetMode="External"/><Relationship Id="rId5" Type="http://schemas.openxmlformats.org/officeDocument/2006/relationships/hyperlink" Target="http://ru.wikipedia.org/wiki/9_%D0%B8%D1%8E%D0%BB%D1%8F" TargetMode="External"/><Relationship Id="rId10" Type="http://schemas.openxmlformats.org/officeDocument/2006/relationships/image" Target="../media/image2.jpeg"/><Relationship Id="rId4" Type="http://schemas.openxmlformats.org/officeDocument/2006/relationships/hyperlink" Target="http://ru.wikipedia.org/wiki/%D0%A2%D1%83%D1%80%D0%B8%D0%BD" TargetMode="External"/><Relationship Id="rId9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40000"/>
                <a:lumOff val="60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8501122" cy="3024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uk-UA" sz="4800" i="1" dirty="0" smtClean="0"/>
              <a:t>“</a:t>
            </a:r>
            <a:r>
              <a:rPr lang="uk-UA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Кількість речовини.</a:t>
            </a:r>
            <a:br>
              <a:rPr lang="uk-UA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Молярна маса.</a:t>
            </a:r>
            <a:br>
              <a:rPr lang="uk-UA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uk-UA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Молярний об</a:t>
            </a:r>
            <a:r>
              <a:rPr lang="en-US" sz="48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’</a:t>
            </a:r>
            <a:r>
              <a:rPr lang="uk-UA" sz="4800" b="1" i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єм”</a:t>
            </a:r>
            <a:endParaRPr lang="ru-RU" sz="4800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4214818"/>
            <a:ext cx="6572296" cy="223851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</a:rPr>
              <a:t>Урок хімії у 8 класі </a:t>
            </a:r>
          </a:p>
          <a:p>
            <a:r>
              <a:rPr lang="uk-UA" b="1" i="1" dirty="0" err="1" smtClean="0">
                <a:solidFill>
                  <a:schemeClr val="accent4">
                    <a:lumMod val="75000"/>
                  </a:schemeClr>
                </a:solidFill>
              </a:rPr>
              <a:t>КЗ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uk-UA" b="1" i="1" dirty="0" err="1" smtClean="0">
                <a:solidFill>
                  <a:schemeClr val="accent4">
                    <a:lumMod val="75000"/>
                  </a:schemeClr>
                </a:solidFill>
              </a:rPr>
              <a:t>Верхівцевського</a:t>
            </a:r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</a:rPr>
              <a:t> НВК</a:t>
            </a:r>
          </a:p>
          <a:p>
            <a:r>
              <a:rPr lang="uk-UA" b="1" i="1" dirty="0" smtClean="0">
                <a:solidFill>
                  <a:schemeClr val="accent4">
                    <a:lumMod val="75000"/>
                  </a:schemeClr>
                </a:solidFill>
              </a:rPr>
              <a:t>Учитель Кукса Наталія Миколаївна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0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031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-315416"/>
            <a:ext cx="9721080" cy="707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Прямоугольник 5"/>
          <p:cNvSpPr>
            <a:spLocks noChangeArrowheads="1"/>
          </p:cNvSpPr>
          <p:nvPr/>
        </p:nvSpPr>
        <p:spPr bwMode="auto">
          <a:xfrm>
            <a:off x="571500" y="2214563"/>
            <a:ext cx="70723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200" i="1" dirty="0">
                <a:latin typeface="Constantia" pitchFamily="18" charset="0"/>
              </a:rPr>
              <a:t>		     </a:t>
            </a:r>
            <a:endParaRPr lang="ru-RU" sz="3200" i="1" dirty="0" smtClean="0">
              <a:latin typeface="Constantia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200" i="1" dirty="0" smtClean="0">
                <a:latin typeface="Constantia" pitchFamily="18" charset="0"/>
              </a:rPr>
              <a:t> </a:t>
            </a:r>
            <a:endParaRPr lang="ru-RU" sz="3200" i="1" dirty="0">
              <a:latin typeface="Constantia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9552" y="692697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err="1" smtClean="0">
                <a:solidFill>
                  <a:schemeClr val="accent2"/>
                </a:solidFill>
              </a:rPr>
              <a:t>Молярний</a:t>
            </a:r>
            <a:r>
              <a:rPr lang="ru-RU" sz="2800" b="1" i="1" u="sng" dirty="0" smtClean="0">
                <a:solidFill>
                  <a:schemeClr val="accent2"/>
                </a:solidFill>
              </a:rPr>
              <a:t> об</a:t>
            </a:r>
            <a:r>
              <a:rPr lang="en-US" sz="2800" b="1" i="1" u="sng" dirty="0" smtClean="0">
                <a:solidFill>
                  <a:schemeClr val="accent2"/>
                </a:solidFill>
              </a:rPr>
              <a:t>’</a:t>
            </a:r>
            <a:r>
              <a:rPr lang="uk-UA" sz="2800" b="1" i="1" u="sng" dirty="0" smtClean="0">
                <a:solidFill>
                  <a:schemeClr val="accent2"/>
                </a:solidFill>
              </a:rPr>
              <a:t>є</a:t>
            </a:r>
            <a:r>
              <a:rPr lang="ru-RU" sz="2800" b="1" i="1" u="sng" dirty="0" smtClean="0">
                <a:solidFill>
                  <a:schemeClr val="accent2"/>
                </a:solidFill>
              </a:rPr>
              <a:t>м. Закон Авогадро</a:t>
            </a:r>
            <a:br>
              <a:rPr lang="ru-RU" sz="2800" b="1" i="1" u="sng" dirty="0" smtClean="0">
                <a:solidFill>
                  <a:schemeClr val="accent2"/>
                </a:solidFill>
              </a:rPr>
            </a:br>
            <a:r>
              <a:rPr lang="ru-RU" sz="2800" b="1" i="1" u="sng" dirty="0" smtClean="0">
                <a:solidFill>
                  <a:schemeClr val="accent2"/>
                </a:solidFill>
              </a:rPr>
              <a:t> (1811 г.)</a:t>
            </a:r>
            <a:endParaRPr lang="ru-RU" sz="2800" dirty="0"/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539552" y="2564904"/>
            <a:ext cx="2232248" cy="129614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Молярний</a:t>
            </a:r>
            <a:r>
              <a:rPr lang="ru-RU" b="1" dirty="0" smtClean="0">
                <a:solidFill>
                  <a:srgbClr val="FF0000"/>
                </a:solidFill>
              </a:rPr>
              <a:t>   </a:t>
            </a:r>
            <a:r>
              <a:rPr lang="ru-RU" b="1" dirty="0" err="1" smtClean="0">
                <a:solidFill>
                  <a:srgbClr val="FF0000"/>
                </a:solidFill>
              </a:rPr>
              <a:t>об'єм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-</a:t>
            </a:r>
          </a:p>
          <a:p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фізична</a:t>
            </a:r>
            <a:r>
              <a:rPr lang="ru-RU" b="1" dirty="0" smtClean="0">
                <a:solidFill>
                  <a:schemeClr val="bg1"/>
                </a:solidFill>
              </a:rPr>
              <a:t>  величина,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 яка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3059832" y="1628800"/>
            <a:ext cx="4824413" cy="9350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Показує</a:t>
            </a:r>
            <a:r>
              <a:rPr lang="ru-RU" b="1" dirty="0" smtClean="0">
                <a:solidFill>
                  <a:schemeClr val="bg1"/>
                </a:solidFill>
              </a:rPr>
              <a:t> об</a:t>
            </a:r>
            <a:r>
              <a:rPr lang="en-US" b="1" dirty="0" smtClean="0">
                <a:solidFill>
                  <a:schemeClr val="bg1"/>
                </a:solidFill>
              </a:rPr>
              <a:t>’</a:t>
            </a:r>
            <a:r>
              <a:rPr lang="uk-UA" b="1" dirty="0" err="1" smtClean="0">
                <a:solidFill>
                  <a:schemeClr val="bg1"/>
                </a:solidFill>
              </a:rPr>
              <a:t>єм</a:t>
            </a:r>
            <a:r>
              <a:rPr lang="ru-RU" b="1" dirty="0" smtClean="0">
                <a:solidFill>
                  <a:schemeClr val="bg1"/>
                </a:solidFill>
              </a:rPr>
              <a:t>, </a:t>
            </a:r>
            <a:r>
              <a:rPr lang="ru-RU" b="1" dirty="0" err="1" smtClean="0">
                <a:solidFill>
                  <a:schemeClr val="bg1"/>
                </a:solidFill>
              </a:rPr>
              <a:t>який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займає</a:t>
            </a:r>
            <a:endParaRPr lang="ru-RU" b="1" dirty="0" smtClean="0">
              <a:solidFill>
                <a:schemeClr val="bg1"/>
              </a:solidFill>
            </a:endParaRPr>
          </a:p>
          <a:p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будь-який</a:t>
            </a:r>
            <a:r>
              <a:rPr lang="ru-RU" b="1" dirty="0" smtClean="0">
                <a:solidFill>
                  <a:schemeClr val="bg1"/>
                </a:solidFill>
              </a:rPr>
              <a:t> газ </a:t>
            </a:r>
            <a:r>
              <a:rPr lang="ru-RU" b="1" dirty="0" err="1" smtClean="0">
                <a:solidFill>
                  <a:schemeClr val="bg1"/>
                </a:solidFill>
              </a:rPr>
              <a:t>кількістю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речовини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1 моль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059832" y="2636912"/>
            <a:ext cx="4824413" cy="792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Поозначаєтся</a:t>
            </a:r>
            <a:r>
              <a:rPr lang="ru-RU" dirty="0" smtClean="0"/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</a:t>
            </a:r>
            <a:r>
              <a:rPr lang="en-US" sz="2000" b="1" dirty="0" err="1">
                <a:solidFill>
                  <a:srgbClr val="FF0000"/>
                </a:solidFill>
              </a:rPr>
              <a:t>m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3059832" y="3501008"/>
            <a:ext cx="4824413" cy="10080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 err="1" smtClean="0">
                <a:solidFill>
                  <a:schemeClr val="bg1"/>
                </a:solidFill>
              </a:rPr>
              <a:t>Вимірюється</a:t>
            </a:r>
            <a:r>
              <a:rPr lang="ru-RU" dirty="0" smtClean="0"/>
              <a:t>  </a:t>
            </a:r>
            <a:r>
              <a:rPr lang="ru-RU" b="1" dirty="0">
                <a:solidFill>
                  <a:srgbClr val="FF0000"/>
                </a:solidFill>
              </a:rPr>
              <a:t>л/моль </a:t>
            </a: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323528" y="4653136"/>
            <a:ext cx="8351838" cy="720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 err="1" smtClean="0">
                <a:solidFill>
                  <a:schemeClr val="bg1"/>
                </a:solidFill>
              </a:rPr>
              <a:t>рівних</a:t>
            </a:r>
            <a:r>
              <a:rPr lang="ru-RU" dirty="0" smtClean="0">
                <a:solidFill>
                  <a:schemeClr val="bg1"/>
                </a:solidFill>
              </a:rPr>
              <a:t> об</a:t>
            </a:r>
            <a:r>
              <a:rPr lang="en-US" dirty="0" smtClean="0">
                <a:solidFill>
                  <a:schemeClr val="bg1"/>
                </a:solidFill>
              </a:rPr>
              <a:t>’</a:t>
            </a:r>
            <a:r>
              <a:rPr lang="uk-UA" dirty="0" err="1" smtClean="0">
                <a:solidFill>
                  <a:schemeClr val="bg1"/>
                </a:solidFill>
              </a:rPr>
              <a:t>єм</a:t>
            </a:r>
            <a:r>
              <a:rPr lang="ru-RU" dirty="0" smtClean="0">
                <a:solidFill>
                  <a:schemeClr val="bg1"/>
                </a:solidFill>
              </a:rPr>
              <a:t>ах </a:t>
            </a:r>
            <a:r>
              <a:rPr lang="ru-RU" dirty="0" err="1" smtClean="0">
                <a:solidFill>
                  <a:schemeClr val="bg1"/>
                </a:solidFill>
              </a:rPr>
              <a:t>різних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газів</a:t>
            </a:r>
            <a:r>
              <a:rPr lang="ru-RU" dirty="0" smtClean="0">
                <a:solidFill>
                  <a:schemeClr val="bg1"/>
                </a:solidFill>
              </a:rPr>
              <a:t> при </a:t>
            </a:r>
            <a:r>
              <a:rPr lang="ru-RU" dirty="0" err="1" smtClean="0">
                <a:solidFill>
                  <a:schemeClr val="bg1"/>
                </a:solidFill>
              </a:rPr>
              <a:t>однакових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умовах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міститься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однакове</a:t>
            </a:r>
            <a:r>
              <a:rPr lang="ru-RU" dirty="0" smtClean="0">
                <a:solidFill>
                  <a:schemeClr val="bg1"/>
                </a:solidFill>
              </a:rPr>
              <a:t> число молекул </a:t>
            </a:r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b="1" dirty="0" smtClean="0">
                <a:solidFill>
                  <a:srgbClr val="FF0000"/>
                </a:solidFill>
              </a:rPr>
              <a:t>закон Авогадро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" name="Rectangle 17"/>
          <p:cNvSpPr>
            <a:spLocks noChangeArrowheads="1"/>
          </p:cNvSpPr>
          <p:nvPr/>
        </p:nvSpPr>
        <p:spPr bwMode="auto">
          <a:xfrm>
            <a:off x="251520" y="5517232"/>
            <a:ext cx="8496300" cy="7207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b="1" dirty="0" err="1" smtClean="0">
                <a:solidFill>
                  <a:srgbClr val="FF0000"/>
                </a:solidFill>
              </a:rPr>
              <a:t>Нормальні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умови</a:t>
            </a:r>
            <a:r>
              <a:rPr lang="ru-RU" b="1" dirty="0" smtClean="0">
                <a:solidFill>
                  <a:srgbClr val="FF0000"/>
                </a:solidFill>
              </a:rPr>
              <a:t> (н.у.) - </a:t>
            </a:r>
            <a:r>
              <a:rPr lang="ru-RU" b="1" dirty="0" smtClean="0">
                <a:solidFill>
                  <a:schemeClr val="bg1"/>
                </a:solidFill>
              </a:rPr>
              <a:t>температура О ° С </a:t>
            </a:r>
            <a:r>
              <a:rPr lang="ru-RU" b="1" dirty="0" err="1" smtClean="0">
                <a:solidFill>
                  <a:schemeClr val="bg1"/>
                </a:solidFill>
              </a:rPr>
              <a:t>і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  <a:r>
              <a:rPr lang="ru-RU" b="1" dirty="0" err="1" smtClean="0">
                <a:solidFill>
                  <a:schemeClr val="bg1"/>
                </a:solidFill>
              </a:rPr>
              <a:t>тиск</a:t>
            </a:r>
            <a:r>
              <a:rPr lang="ru-RU" b="1" dirty="0" smtClean="0">
                <a:solidFill>
                  <a:schemeClr val="bg1"/>
                </a:solidFill>
              </a:rPr>
              <a:t> 1атм (101,325 кПа)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 При н.у. </a:t>
            </a:r>
            <a:r>
              <a:rPr lang="ru-RU" b="1" dirty="0" err="1" smtClean="0">
                <a:solidFill>
                  <a:schemeClr val="bg1"/>
                </a:solidFill>
              </a:rPr>
              <a:t>Vm</a:t>
            </a:r>
            <a:r>
              <a:rPr lang="ru-RU" b="1" dirty="0" smtClean="0">
                <a:solidFill>
                  <a:schemeClr val="bg1"/>
                </a:solidFill>
              </a:rPr>
              <a:t> = 22,4 л / моль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3316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3" y="1143000"/>
            <a:ext cx="6653212" cy="497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0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031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-315416"/>
            <a:ext cx="9721080" cy="7074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Прямоугольник 5"/>
          <p:cNvSpPr>
            <a:spLocks noChangeArrowheads="1"/>
          </p:cNvSpPr>
          <p:nvPr/>
        </p:nvSpPr>
        <p:spPr bwMode="auto">
          <a:xfrm>
            <a:off x="571500" y="2214563"/>
            <a:ext cx="70723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200" i="1" dirty="0">
                <a:latin typeface="Constantia" pitchFamily="18" charset="0"/>
              </a:rPr>
              <a:t>		     </a:t>
            </a:r>
            <a:endParaRPr lang="ru-RU" sz="3200" i="1" dirty="0" smtClean="0">
              <a:latin typeface="Constantia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200" i="1" dirty="0" smtClean="0">
                <a:latin typeface="Constantia" pitchFamily="18" charset="0"/>
              </a:rPr>
              <a:t> </a:t>
            </a:r>
            <a:endParaRPr lang="ru-RU" sz="3200" i="1" dirty="0">
              <a:latin typeface="Constantia" pitchFamily="18" charset="0"/>
            </a:endParaRPr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467544" y="2420938"/>
            <a:ext cx="2592288" cy="144011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ru-RU" dirty="0" err="1" smtClean="0">
                <a:solidFill>
                  <a:schemeClr val="bg1"/>
                </a:solidFill>
              </a:rPr>
              <a:t>Відносна</a:t>
            </a:r>
            <a:r>
              <a:rPr lang="ru-RU" dirty="0" smtClean="0">
                <a:solidFill>
                  <a:schemeClr val="bg1"/>
                </a:solidFill>
              </a:rPr>
              <a:t>  </a:t>
            </a:r>
            <a:r>
              <a:rPr lang="ru-RU" dirty="0" err="1" smtClean="0">
                <a:solidFill>
                  <a:schemeClr val="bg1"/>
                </a:solidFill>
              </a:rPr>
              <a:t>густина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газів</a:t>
            </a:r>
            <a:r>
              <a:rPr lang="ru-RU" dirty="0" smtClean="0">
                <a:solidFill>
                  <a:schemeClr val="bg1"/>
                </a:solidFill>
              </a:rPr>
              <a:t> -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фізична</a:t>
            </a:r>
            <a:r>
              <a:rPr lang="ru-RU" dirty="0" smtClean="0">
                <a:solidFill>
                  <a:schemeClr val="bg1"/>
                </a:solidFill>
              </a:rPr>
              <a:t>  величина,</a:t>
            </a:r>
          </a:p>
          <a:p>
            <a:pPr algn="l"/>
            <a:r>
              <a:rPr lang="ru-RU" dirty="0" smtClean="0">
                <a:solidFill>
                  <a:schemeClr val="bg1"/>
                </a:solidFill>
              </a:rPr>
              <a:t> яка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3419872" y="1628800"/>
            <a:ext cx="4537075" cy="863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err="1" smtClean="0">
                <a:solidFill>
                  <a:schemeClr val="bg1"/>
                </a:solidFill>
              </a:rPr>
              <a:t>Показує</a:t>
            </a:r>
            <a:r>
              <a:rPr lang="ru-RU" dirty="0" smtClean="0">
                <a:solidFill>
                  <a:schemeClr val="bg1"/>
                </a:solidFill>
              </a:rPr>
              <a:t>, у </a:t>
            </a:r>
            <a:r>
              <a:rPr lang="ru-RU" dirty="0" err="1" smtClean="0">
                <a:solidFill>
                  <a:schemeClr val="bg1"/>
                </a:solidFill>
              </a:rPr>
              <a:t>скільки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разів</a:t>
            </a:r>
            <a:r>
              <a:rPr lang="ru-RU" dirty="0" smtClean="0">
                <a:solidFill>
                  <a:schemeClr val="bg1"/>
                </a:solidFill>
              </a:rPr>
              <a:t> 1 моль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одного газу </a:t>
            </a:r>
            <a:r>
              <a:rPr lang="ru-RU" dirty="0" err="1" smtClean="0">
                <a:solidFill>
                  <a:schemeClr val="bg1"/>
                </a:solidFill>
              </a:rPr>
              <a:t>важче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або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легше</a:t>
            </a:r>
            <a:r>
              <a:rPr lang="ru-RU" dirty="0" smtClean="0">
                <a:solidFill>
                  <a:schemeClr val="bg1"/>
                </a:solidFill>
              </a:rPr>
              <a:t> 1молю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іншого</a:t>
            </a:r>
            <a:r>
              <a:rPr lang="ru-RU" dirty="0" smtClean="0">
                <a:solidFill>
                  <a:schemeClr val="bg1"/>
                </a:solidFill>
              </a:rPr>
              <a:t> газу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3491880" y="2852936"/>
            <a:ext cx="4537075" cy="8636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err="1" smtClean="0">
                <a:solidFill>
                  <a:schemeClr val="bg1"/>
                </a:solidFill>
              </a:rPr>
              <a:t>Позначається</a:t>
            </a:r>
            <a:r>
              <a:rPr lang="ru-RU" dirty="0" smtClean="0"/>
              <a:t>  </a:t>
            </a:r>
            <a:r>
              <a:rPr lang="en-US" sz="2400" b="1" dirty="0">
                <a:solidFill>
                  <a:srgbClr val="FF0000"/>
                </a:solidFill>
              </a:rPr>
              <a:t>D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3" name="Rectangle 13"/>
          <p:cNvSpPr>
            <a:spLocks noChangeArrowheads="1"/>
          </p:cNvSpPr>
          <p:nvPr/>
        </p:nvSpPr>
        <p:spPr bwMode="auto">
          <a:xfrm>
            <a:off x="3563888" y="4149080"/>
            <a:ext cx="4392613" cy="79216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 dirty="0" err="1">
                <a:solidFill>
                  <a:schemeClr val="bg1"/>
                </a:solidFill>
              </a:rPr>
              <a:t>Б</a:t>
            </a:r>
            <a:r>
              <a:rPr lang="ru-RU" sz="2000" dirty="0" err="1" smtClean="0">
                <a:solidFill>
                  <a:schemeClr val="bg1"/>
                </a:solidFill>
              </a:rPr>
              <a:t>езрозмірна</a:t>
            </a:r>
            <a:r>
              <a:rPr lang="ru-RU" sz="2000" dirty="0" smtClean="0">
                <a:solidFill>
                  <a:schemeClr val="bg1"/>
                </a:solidFill>
              </a:rPr>
              <a:t> величина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259632" y="980728"/>
            <a:ext cx="59949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u="sng" dirty="0" err="1" smtClean="0">
                <a:solidFill>
                  <a:schemeClr val="accent2"/>
                </a:solidFill>
              </a:rPr>
              <a:t>Відносна</a:t>
            </a:r>
            <a:r>
              <a:rPr lang="ru-RU" sz="3200" b="1" i="1" u="sng" dirty="0" smtClean="0">
                <a:solidFill>
                  <a:schemeClr val="accent2"/>
                </a:solidFill>
              </a:rPr>
              <a:t> </a:t>
            </a:r>
            <a:r>
              <a:rPr lang="ru-RU" sz="3200" b="1" i="1" u="sng" dirty="0" err="1" smtClean="0">
                <a:solidFill>
                  <a:schemeClr val="accent2"/>
                </a:solidFill>
              </a:rPr>
              <a:t>густина</a:t>
            </a:r>
            <a:r>
              <a:rPr lang="ru-RU" sz="3200" b="1" i="1" u="sng" dirty="0" smtClean="0">
                <a:solidFill>
                  <a:schemeClr val="accent2"/>
                </a:solidFill>
              </a:rPr>
              <a:t> </a:t>
            </a:r>
            <a:r>
              <a:rPr lang="ru-RU" sz="3200" b="1" i="1" u="sng" dirty="0" err="1" smtClean="0">
                <a:solidFill>
                  <a:schemeClr val="accent2"/>
                </a:solidFill>
              </a:rPr>
              <a:t>газів</a:t>
            </a:r>
            <a:endParaRPr lang="ru-RU" sz="32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31" grpId="0" animBg="1"/>
      <p:bldP spid="3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2292" name="Содержимое 3" descr="b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Прямоугольник 5"/>
          <p:cNvSpPr>
            <a:spLocks noChangeArrowheads="1"/>
          </p:cNvSpPr>
          <p:nvPr/>
        </p:nvSpPr>
        <p:spPr bwMode="auto">
          <a:xfrm>
            <a:off x="642938" y="1500174"/>
            <a:ext cx="724143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>
              <a:buFont typeface="Arial" pitchFamily="34" charset="0"/>
              <a:buChar char="•"/>
            </a:pPr>
            <a:r>
              <a:rPr lang="ru-RU" sz="2400" b="1" i="1" dirty="0" err="1" smtClean="0">
                <a:latin typeface="Constantia" pitchFamily="18" charset="0"/>
              </a:rPr>
              <a:t>Відношення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маси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певного</a:t>
            </a:r>
            <a:r>
              <a:rPr lang="ru-RU" sz="2400" b="1" i="1" dirty="0" smtClean="0">
                <a:latin typeface="Constantia" pitchFamily="18" charset="0"/>
              </a:rPr>
              <a:t> об</a:t>
            </a:r>
            <a:r>
              <a:rPr lang="en-US" sz="2400" b="1" i="1" dirty="0" smtClean="0">
                <a:latin typeface="Constantia" pitchFamily="18" charset="0"/>
              </a:rPr>
              <a:t>’</a:t>
            </a:r>
            <a:r>
              <a:rPr lang="uk-UA" sz="2400" b="1" i="1" dirty="0" err="1" smtClean="0">
                <a:latin typeface="Constantia" pitchFamily="18" charset="0"/>
              </a:rPr>
              <a:t>єм</a:t>
            </a:r>
            <a:r>
              <a:rPr lang="ru-RU" sz="2400" b="1" i="1" dirty="0" smtClean="0">
                <a:latin typeface="Constantia" pitchFamily="18" charset="0"/>
              </a:rPr>
              <a:t>у одного газу до </a:t>
            </a:r>
            <a:r>
              <a:rPr lang="ru-RU" sz="2400" b="1" i="1" dirty="0" err="1" smtClean="0">
                <a:latin typeface="Constantia" pitchFamily="18" charset="0"/>
              </a:rPr>
              <a:t>маси</a:t>
            </a:r>
            <a:r>
              <a:rPr lang="ru-RU" sz="2400" b="1" i="1" dirty="0" smtClean="0">
                <a:latin typeface="Constantia" pitchFamily="18" charset="0"/>
              </a:rPr>
              <a:t> такого ж </a:t>
            </a:r>
            <a:r>
              <a:rPr lang="ru-RU" sz="2400" b="1" i="1" dirty="0" err="1" smtClean="0">
                <a:latin typeface="Constantia" pitchFamily="18" charset="0"/>
              </a:rPr>
              <a:t>об'єму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іншого</a:t>
            </a:r>
            <a:r>
              <a:rPr lang="ru-RU" sz="2400" b="1" i="1" dirty="0" smtClean="0">
                <a:latin typeface="Constantia" pitchFamily="18" charset="0"/>
              </a:rPr>
              <a:t> газу, взятого при тих же </a:t>
            </a:r>
            <a:r>
              <a:rPr lang="ru-RU" sz="2400" b="1" i="1" dirty="0" err="1" smtClean="0">
                <a:latin typeface="Constantia" pitchFamily="18" charset="0"/>
              </a:rPr>
              <a:t>умовах</a:t>
            </a:r>
            <a:r>
              <a:rPr lang="ru-RU" sz="2400" b="1" i="1" dirty="0" smtClean="0">
                <a:latin typeface="Constantia" pitchFamily="18" charset="0"/>
              </a:rPr>
              <a:t>, </a:t>
            </a:r>
            <a:r>
              <a:rPr lang="ru-RU" sz="2400" b="1" i="1" dirty="0" err="1" smtClean="0">
                <a:latin typeface="Constantia" pitchFamily="18" charset="0"/>
              </a:rPr>
              <a:t>називається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відносною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густиною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газів</a:t>
            </a:r>
            <a:endParaRPr lang="ru-RU" sz="2400" b="1" i="1" dirty="0" smtClean="0">
              <a:latin typeface="Constantia" pitchFamily="18" charset="0"/>
            </a:endParaRPr>
          </a:p>
          <a:p>
            <a:pPr marL="609600" indent="-609600">
              <a:buFont typeface="Arial" pitchFamily="34" charset="0"/>
              <a:buChar char="•"/>
            </a:pPr>
            <a:endParaRPr lang="ru-RU" sz="2400" b="1" i="1" dirty="0">
              <a:latin typeface="Constantia" pitchFamily="18" charset="0"/>
            </a:endParaRP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 b="1" i="1" dirty="0" err="1" smtClean="0">
                <a:latin typeface="Constantia" pitchFamily="18" charset="0"/>
              </a:rPr>
              <a:t>Одне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і</a:t>
            </a:r>
            <a:r>
              <a:rPr lang="ru-RU" sz="2400" b="1" i="1" dirty="0" smtClean="0">
                <a:latin typeface="Constantia" pitchFamily="18" charset="0"/>
              </a:rPr>
              <a:t> те ж число молекул </a:t>
            </a:r>
            <a:r>
              <a:rPr lang="ru-RU" sz="2400" b="1" i="1" dirty="0" err="1" smtClean="0">
                <a:latin typeface="Constantia" pitchFamily="18" charset="0"/>
              </a:rPr>
              <a:t>різних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газів</a:t>
            </a:r>
            <a:r>
              <a:rPr lang="ru-RU" sz="2400" b="1" i="1" dirty="0" smtClean="0">
                <a:latin typeface="Constantia" pitchFamily="18" charset="0"/>
              </a:rPr>
              <a:t> при </a:t>
            </a:r>
            <a:r>
              <a:rPr lang="ru-RU" sz="2400" b="1" i="1" dirty="0" err="1" smtClean="0">
                <a:latin typeface="Constantia" pitchFamily="18" charset="0"/>
              </a:rPr>
              <a:t>однакових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умовах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займає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однакові</a:t>
            </a:r>
            <a:r>
              <a:rPr lang="ru-RU" sz="2400" b="1" i="1" dirty="0" smtClean="0">
                <a:latin typeface="Constantia" pitchFamily="18" charset="0"/>
              </a:rPr>
              <a:t> об</a:t>
            </a:r>
            <a:r>
              <a:rPr lang="en-US" sz="2400" b="1" i="1" dirty="0" smtClean="0">
                <a:latin typeface="Constantia" pitchFamily="18" charset="0"/>
              </a:rPr>
              <a:t>’</a:t>
            </a:r>
            <a:r>
              <a:rPr lang="uk-UA" sz="2400" b="1" i="1" dirty="0" err="1" smtClean="0">
                <a:latin typeface="Constantia" pitchFamily="18" charset="0"/>
              </a:rPr>
              <a:t>єм</a:t>
            </a:r>
            <a:r>
              <a:rPr lang="ru-RU" sz="2400" b="1" i="1" dirty="0" smtClean="0">
                <a:latin typeface="Constantia" pitchFamily="18" charset="0"/>
              </a:rPr>
              <a:t>и.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ru-RU" sz="2400" b="1" i="1" dirty="0" smtClean="0">
                <a:latin typeface="Constantia" pitchFamily="18" charset="0"/>
              </a:rPr>
              <a:t> При н.у. 1 моль </a:t>
            </a:r>
            <a:r>
              <a:rPr lang="ru-RU" sz="2400" b="1" i="1" dirty="0" err="1" smtClean="0">
                <a:latin typeface="Constantia" pitchFamily="18" charset="0"/>
              </a:rPr>
              <a:t>будь-якого</a:t>
            </a:r>
            <a:r>
              <a:rPr lang="ru-RU" sz="2400" b="1" i="1" dirty="0" smtClean="0">
                <a:latin typeface="Constantia" pitchFamily="18" charset="0"/>
              </a:rPr>
              <a:t> газу </a:t>
            </a:r>
            <a:r>
              <a:rPr lang="ru-RU" sz="2400" b="1" i="1" dirty="0" err="1" smtClean="0">
                <a:latin typeface="Constantia" pitchFamily="18" charset="0"/>
              </a:rPr>
              <a:t>займає</a:t>
            </a:r>
            <a:r>
              <a:rPr lang="ru-RU" sz="2400" b="1" i="1" dirty="0" smtClean="0">
                <a:latin typeface="Constantia" pitchFamily="18" charset="0"/>
              </a:rPr>
              <a:t> </a:t>
            </a:r>
            <a:r>
              <a:rPr lang="ru-RU" sz="2400" b="1" i="1" dirty="0" err="1" smtClean="0">
                <a:latin typeface="Constantia" pitchFamily="18" charset="0"/>
              </a:rPr>
              <a:t>об'єм</a:t>
            </a:r>
            <a:r>
              <a:rPr lang="ru-RU" sz="2400" b="1" i="1" dirty="0" smtClean="0">
                <a:latin typeface="Constantia" pitchFamily="18" charset="0"/>
              </a:rPr>
              <a:t> 22,4 л.</a:t>
            </a:r>
            <a:endParaRPr lang="ru-RU" sz="2400" b="1" i="1" dirty="0">
              <a:latin typeface="Constantia" pitchFamily="18" charset="0"/>
            </a:endParaRPr>
          </a:p>
        </p:txBody>
      </p:sp>
      <p:pic>
        <p:nvPicPr>
          <p:cNvPr id="33794" name="Picture 2" descr="C:\Documents and Settings\Кирилл\Рабочий стол\Мама\z26_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5085184"/>
            <a:ext cx="1714512" cy="92869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914400" y="4594225"/>
            <a:ext cx="8229600" cy="4525963"/>
          </a:xfrm>
        </p:spPr>
        <p:txBody>
          <a:bodyPr/>
          <a:lstStyle/>
          <a:p>
            <a:pPr eaLnBrk="1" hangingPunct="1"/>
            <a:r>
              <a:rPr lang="ru-RU" smtClean="0">
                <a:sym typeface="Symbol" pitchFamily="18" charset="2"/>
              </a:rPr>
              <a:t>о</a:t>
            </a:r>
            <a:endParaRPr lang="ru-RU" smtClean="0"/>
          </a:p>
        </p:txBody>
      </p:sp>
      <p:pic>
        <p:nvPicPr>
          <p:cNvPr id="6147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Прямоугольник 10"/>
          <p:cNvSpPr>
            <a:spLocks noChangeArrowheads="1"/>
          </p:cNvSpPr>
          <p:nvPr/>
        </p:nvSpPr>
        <p:spPr bwMode="auto">
          <a:xfrm>
            <a:off x="5286375" y="57864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uk-UA">
              <a:latin typeface="Constantia" pitchFamily="18" charset="0"/>
            </a:endParaRPr>
          </a:p>
        </p:txBody>
      </p:sp>
      <p:pic>
        <p:nvPicPr>
          <p:cNvPr id="4101" name="Picture 6" descr="gaylussa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50" y="1785938"/>
            <a:ext cx="2571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Заголовок 12"/>
          <p:cNvSpPr>
            <a:spLocks noGrp="1"/>
          </p:cNvSpPr>
          <p:nvPr>
            <p:ph type="title"/>
          </p:nvPr>
        </p:nvSpPr>
        <p:spPr>
          <a:xfrm>
            <a:off x="571500" y="0"/>
            <a:ext cx="8572500" cy="836712"/>
          </a:xfrm>
        </p:spPr>
        <p:txBody>
          <a:bodyPr/>
          <a:lstStyle/>
          <a:p>
            <a:pPr eaLnBrk="1" hangingPunct="1"/>
            <a:r>
              <a:rPr lang="ru-RU" sz="3600" b="1" i="1" dirty="0" smtClean="0">
                <a:solidFill>
                  <a:schemeClr val="bg1"/>
                </a:solidFill>
              </a:rPr>
              <a:t>Закон об</a:t>
            </a:r>
            <a:r>
              <a:rPr lang="en-US" sz="3600" b="1" i="1" dirty="0" smtClean="0">
                <a:solidFill>
                  <a:schemeClr val="bg1"/>
                </a:solidFill>
              </a:rPr>
              <a:t>’</a:t>
            </a:r>
            <a:r>
              <a:rPr lang="uk-UA" sz="3600" b="1" i="1" dirty="0" smtClean="0">
                <a:solidFill>
                  <a:schemeClr val="bg1"/>
                </a:solidFill>
              </a:rPr>
              <a:t>є</a:t>
            </a:r>
            <a:r>
              <a:rPr lang="ru-RU" sz="3600" b="1" i="1" dirty="0" err="1" smtClean="0">
                <a:solidFill>
                  <a:schemeClr val="bg1"/>
                </a:solidFill>
              </a:rPr>
              <a:t>мн</a:t>
            </a:r>
            <a:r>
              <a:rPr lang="uk-UA" sz="3600" b="1" i="1" dirty="0" smtClean="0">
                <a:solidFill>
                  <a:schemeClr val="bg1"/>
                </a:solidFill>
              </a:rPr>
              <a:t>и</a:t>
            </a:r>
            <a:r>
              <a:rPr lang="ru-RU" sz="3600" b="1" i="1" dirty="0" err="1" smtClean="0">
                <a:solidFill>
                  <a:schemeClr val="bg1"/>
                </a:solidFill>
              </a:rPr>
              <a:t>х</a:t>
            </a:r>
            <a:r>
              <a:rPr lang="ru-RU" sz="3600" b="1" i="1" dirty="0" smtClean="0">
                <a:solidFill>
                  <a:schemeClr val="bg1"/>
                </a:solidFill>
              </a:rPr>
              <a:t>  </a:t>
            </a:r>
            <a:r>
              <a:rPr lang="ru-RU" sz="3600" b="1" i="1" dirty="0" err="1" smtClean="0">
                <a:solidFill>
                  <a:schemeClr val="bg1"/>
                </a:solidFill>
              </a:rPr>
              <a:t>співвідношень</a:t>
            </a:r>
            <a:endParaRPr lang="uk-UA" sz="3600" dirty="0" smtClean="0">
              <a:solidFill>
                <a:schemeClr val="bg1"/>
              </a:solidFill>
            </a:endParaRPr>
          </a:p>
        </p:txBody>
      </p:sp>
      <p:sp>
        <p:nvSpPr>
          <p:cNvPr id="4103" name="Прямоугольник 14"/>
          <p:cNvSpPr>
            <a:spLocks noChangeArrowheads="1"/>
          </p:cNvSpPr>
          <p:nvPr/>
        </p:nvSpPr>
        <p:spPr bwMode="auto">
          <a:xfrm>
            <a:off x="3563888" y="1071546"/>
            <a:ext cx="41513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latin typeface="Constantia" pitchFamily="18" charset="0"/>
              </a:rPr>
              <a:t>Вимірюючи</a:t>
            </a:r>
            <a:r>
              <a:rPr lang="ru-RU" sz="2400" b="1" dirty="0" smtClean="0">
                <a:latin typeface="Constantia" pitchFamily="18" charset="0"/>
              </a:rPr>
              <a:t>  </a:t>
            </a:r>
            <a:r>
              <a:rPr lang="ru-RU" sz="2400" b="1" dirty="0" err="1" smtClean="0">
                <a:latin typeface="Constantia" pitchFamily="18" charset="0"/>
              </a:rPr>
              <a:t>об'єми</a:t>
            </a:r>
            <a:r>
              <a:rPr lang="ru-RU" sz="2400" b="1" dirty="0" smtClean="0">
                <a:latin typeface="Constantia" pitchFamily="18" charset="0"/>
              </a:rPr>
              <a:t> </a:t>
            </a:r>
            <a:r>
              <a:rPr lang="ru-RU" sz="2400" b="1" dirty="0" err="1" smtClean="0">
                <a:latin typeface="Constantia" pitchFamily="18" charset="0"/>
              </a:rPr>
              <a:t>газів</a:t>
            </a:r>
            <a:r>
              <a:rPr lang="ru-RU" sz="2400" b="1" dirty="0" smtClean="0">
                <a:latin typeface="Constantia" pitchFamily="18" charset="0"/>
              </a:rPr>
              <a:t>, в </a:t>
            </a:r>
            <a:r>
              <a:rPr lang="ru-RU" sz="2400" b="1" dirty="0" err="1" smtClean="0">
                <a:latin typeface="Constantia" pitchFamily="18" charset="0"/>
              </a:rPr>
              <a:t>результаті</a:t>
            </a:r>
            <a:r>
              <a:rPr lang="ru-RU" sz="2400" b="1" dirty="0" smtClean="0">
                <a:latin typeface="Constantia" pitchFamily="18" charset="0"/>
              </a:rPr>
              <a:t> </a:t>
            </a:r>
            <a:r>
              <a:rPr lang="ru-RU" sz="2400" b="1" dirty="0" err="1" smtClean="0">
                <a:latin typeface="Constantia" pitchFamily="18" charset="0"/>
              </a:rPr>
              <a:t>реакцій</a:t>
            </a:r>
            <a:r>
              <a:rPr lang="ru-RU" sz="2400" b="1" dirty="0" smtClean="0">
                <a:latin typeface="Constantia" pitchFamily="18" charset="0"/>
              </a:rPr>
              <a:t> Ж.Л. Гей-Люссак</a:t>
            </a:r>
          </a:p>
          <a:p>
            <a:r>
              <a:rPr lang="ru-RU" sz="2400" b="1" dirty="0" smtClean="0">
                <a:latin typeface="Constantia" pitchFamily="18" charset="0"/>
              </a:rPr>
              <a:t> </a:t>
            </a:r>
            <a:r>
              <a:rPr lang="ru-RU" sz="2400" b="1" dirty="0" err="1" smtClean="0">
                <a:latin typeface="Constantia" pitchFamily="18" charset="0"/>
              </a:rPr>
              <a:t>відкрив</a:t>
            </a:r>
            <a:r>
              <a:rPr lang="ru-RU" sz="2400" b="1" dirty="0" smtClean="0">
                <a:latin typeface="Constantia" pitchFamily="18" charset="0"/>
              </a:rPr>
              <a:t> закон </a:t>
            </a:r>
            <a:r>
              <a:rPr lang="ru-RU" sz="2400" b="1" dirty="0" err="1" smtClean="0">
                <a:latin typeface="Constantia" pitchFamily="18" charset="0"/>
              </a:rPr>
              <a:t>газових</a:t>
            </a:r>
            <a:r>
              <a:rPr lang="ru-RU" sz="2400" b="1" dirty="0" smtClean="0">
                <a:latin typeface="Constantia" pitchFamily="18" charset="0"/>
              </a:rPr>
              <a:t> (</a:t>
            </a:r>
            <a:r>
              <a:rPr lang="ru-RU" sz="2400" b="1" dirty="0" err="1" smtClean="0">
                <a:latin typeface="Constantia" pitchFamily="18" charset="0"/>
              </a:rPr>
              <a:t>об'ємних</a:t>
            </a:r>
            <a:r>
              <a:rPr lang="ru-RU" sz="2400" b="1" dirty="0" smtClean="0">
                <a:latin typeface="Constantia" pitchFamily="18" charset="0"/>
              </a:rPr>
              <a:t>) </a:t>
            </a:r>
            <a:r>
              <a:rPr lang="ru-RU" sz="2400" b="1" dirty="0" err="1" smtClean="0">
                <a:latin typeface="Constantia" pitchFamily="18" charset="0"/>
              </a:rPr>
              <a:t>співвідношень</a:t>
            </a:r>
            <a:r>
              <a:rPr lang="ru-RU" sz="2400" b="1" dirty="0" smtClean="0">
                <a:latin typeface="Constantia" pitchFamily="18" charset="0"/>
              </a:rPr>
              <a:t> </a:t>
            </a:r>
            <a:r>
              <a:rPr lang="ru-RU" sz="2400" dirty="0" smtClean="0">
                <a:latin typeface="Constantia" pitchFamily="18" charset="0"/>
              </a:rPr>
              <a:t>:</a:t>
            </a:r>
            <a:endParaRPr lang="ru-RU" sz="2400" dirty="0">
              <a:latin typeface="Constantia" pitchFamily="18" charset="0"/>
            </a:endParaRPr>
          </a:p>
        </p:txBody>
      </p:sp>
      <p:sp>
        <p:nvSpPr>
          <p:cNvPr id="4104" name="Прямоугольник 15"/>
          <p:cNvSpPr>
            <a:spLocks noChangeArrowheads="1"/>
          </p:cNvSpPr>
          <p:nvPr/>
        </p:nvSpPr>
        <p:spPr bwMode="auto">
          <a:xfrm>
            <a:off x="285750" y="5286375"/>
            <a:ext cx="3571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2400" dirty="0">
                <a:latin typeface="Constantia" pitchFamily="18" charset="0"/>
              </a:rPr>
              <a:t>Ж.Л. Гей-Люссак</a:t>
            </a:r>
          </a:p>
          <a:p>
            <a:pPr algn="ctr">
              <a:buFont typeface="Wingdings" pitchFamily="2" charset="2"/>
              <a:buNone/>
            </a:pPr>
            <a:r>
              <a:rPr lang="ru-RU" sz="2400" dirty="0">
                <a:latin typeface="Constantia" pitchFamily="18" charset="0"/>
              </a:rPr>
              <a:t>1808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1869" y="3786190"/>
            <a:ext cx="5000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491880" y="34290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i="1" dirty="0" smtClean="0">
                <a:latin typeface="+mj-lt"/>
              </a:rPr>
              <a:t>«При </a:t>
            </a:r>
            <a:r>
              <a:rPr lang="ru-RU" sz="2400" b="1" i="1" dirty="0" err="1" smtClean="0">
                <a:latin typeface="+mj-lt"/>
              </a:rPr>
              <a:t>постійному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ru-RU" sz="2400" b="1" i="1" dirty="0" err="1" smtClean="0">
                <a:latin typeface="+mj-lt"/>
              </a:rPr>
              <a:t>тиску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ru-RU" sz="2400" b="1" i="1" dirty="0" err="1" smtClean="0">
                <a:latin typeface="+mj-lt"/>
              </a:rPr>
              <a:t>і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ru-RU" sz="2400" b="1" i="1" dirty="0" err="1" smtClean="0">
                <a:latin typeface="+mj-lt"/>
              </a:rPr>
              <a:t>температурі</a:t>
            </a:r>
            <a:r>
              <a:rPr lang="ru-RU" sz="2400" b="1" i="1" dirty="0" smtClean="0">
                <a:latin typeface="+mj-lt"/>
              </a:rPr>
              <a:t> об</a:t>
            </a:r>
            <a:r>
              <a:rPr lang="en-US" sz="2400" b="1" i="1" dirty="0" smtClean="0">
                <a:latin typeface="+mj-lt"/>
              </a:rPr>
              <a:t>’</a:t>
            </a:r>
            <a:r>
              <a:rPr lang="uk-UA" sz="2400" b="1" i="1" dirty="0" err="1" smtClean="0">
                <a:latin typeface="+mj-lt"/>
              </a:rPr>
              <a:t>єми</a:t>
            </a:r>
            <a:r>
              <a:rPr lang="uk-UA" sz="2400" b="1" i="1" dirty="0" smtClean="0">
                <a:latin typeface="+mj-lt"/>
              </a:rPr>
              <a:t> </a:t>
            </a:r>
            <a:r>
              <a:rPr lang="ru-RU" sz="2400" b="1" i="1" dirty="0" err="1" smtClean="0">
                <a:latin typeface="+mj-lt"/>
              </a:rPr>
              <a:t>газів,що</a:t>
            </a:r>
            <a:r>
              <a:rPr lang="ru-RU" sz="2400" b="1" i="1" dirty="0" smtClean="0"/>
              <a:t> </a:t>
            </a:r>
            <a:r>
              <a:rPr lang="ru-RU" sz="2400" b="1" i="1" dirty="0" err="1" smtClean="0">
                <a:latin typeface="+mj-lt"/>
              </a:rPr>
              <a:t>вступають</a:t>
            </a:r>
            <a:r>
              <a:rPr lang="ru-RU" sz="2400" b="1" i="1" dirty="0" smtClean="0">
                <a:latin typeface="+mj-lt"/>
              </a:rPr>
              <a:t> в </a:t>
            </a:r>
            <a:r>
              <a:rPr lang="ru-RU" sz="2400" b="1" i="1" dirty="0" err="1" smtClean="0">
                <a:latin typeface="+mj-lt"/>
              </a:rPr>
              <a:t>реакцію</a:t>
            </a:r>
            <a:r>
              <a:rPr lang="ru-RU" sz="2400" b="1" i="1" dirty="0" smtClean="0">
                <a:latin typeface="+mj-lt"/>
              </a:rPr>
              <a:t>, </a:t>
            </a:r>
            <a:r>
              <a:rPr lang="ru-RU" sz="2400" b="1" i="1" dirty="0" err="1" smtClean="0">
                <a:latin typeface="+mj-lt"/>
              </a:rPr>
              <a:t>відносяться</a:t>
            </a:r>
            <a:r>
              <a:rPr lang="ru-RU" sz="2400" b="1" i="1" dirty="0" smtClean="0">
                <a:latin typeface="+mj-lt"/>
              </a:rPr>
              <a:t> один до одного як </a:t>
            </a:r>
            <a:r>
              <a:rPr lang="ru-RU" sz="2400" b="1" i="1" dirty="0" err="1" smtClean="0">
                <a:latin typeface="+mj-lt"/>
              </a:rPr>
              <a:t>невеликі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ru-RU" sz="2400" b="1" i="1" dirty="0" err="1" smtClean="0">
                <a:latin typeface="+mj-lt"/>
              </a:rPr>
              <a:t>прості</a:t>
            </a:r>
            <a:r>
              <a:rPr lang="ru-RU" sz="2400" b="1" i="1" dirty="0" smtClean="0">
                <a:latin typeface="+mj-lt"/>
              </a:rPr>
              <a:t> </a:t>
            </a:r>
            <a:r>
              <a:rPr lang="ru-RU" sz="2400" b="1" i="1" dirty="0" err="1" smtClean="0">
                <a:latin typeface="+mj-lt"/>
              </a:rPr>
              <a:t>цілі</a:t>
            </a:r>
            <a:r>
              <a:rPr lang="ru-RU" sz="2400" b="1" i="1" dirty="0" smtClean="0">
                <a:latin typeface="+mj-lt"/>
              </a:rPr>
              <a:t> числа»</a:t>
            </a:r>
            <a:endParaRPr lang="ru-RU" sz="2400" b="1" i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4103" grpId="0"/>
      <p:bldP spid="41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162800" cy="3002280"/>
        </p:xfrm>
        <a:graphic>
          <a:graphicData uri="http://schemas.openxmlformats.org/drawingml/2006/table">
            <a:tbl>
              <a:tblPr/>
              <a:tblGrid>
                <a:gridCol w="3284538"/>
                <a:gridCol w="3878262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Химическая реакция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Отношение объемов газов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2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Cl</a:t>
                      </a:r>
                      <a:r>
                        <a:rPr kumimoji="0" lang="ru-RU" sz="2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HCl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1:1:2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2CH</a:t>
                      </a:r>
                      <a:r>
                        <a:rPr kumimoji="0" lang="en-US" sz="2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+3H</a:t>
                      </a:r>
                      <a:r>
                        <a:rPr kumimoji="0" lang="en-US" sz="2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-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2:1:3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2C+O</a:t>
                      </a:r>
                      <a:r>
                        <a:rPr kumimoji="0" lang="en-US" sz="28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2CO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1:2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212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5" name="Прямоугольник 4"/>
          <p:cNvSpPr>
            <a:spLocks noChangeArrowheads="1"/>
          </p:cNvSpPr>
          <p:nvPr/>
        </p:nvSpPr>
        <p:spPr bwMode="auto">
          <a:xfrm>
            <a:off x="2714625" y="1143000"/>
            <a:ext cx="385603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dirty="0" err="1" smtClean="0">
                <a:latin typeface="Constantia" pitchFamily="18" charset="0"/>
                <a:sym typeface="Symbol" pitchFamily="18" charset="2"/>
              </a:rPr>
              <a:t>Напрклад</a:t>
            </a:r>
            <a:endParaRPr lang="ru-RU" sz="4400" dirty="0">
              <a:latin typeface="Constantia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85813" y="2214563"/>
          <a:ext cx="7000924" cy="3643337"/>
        </p:xfrm>
        <a:graphic>
          <a:graphicData uri="http://schemas.openxmlformats.org/drawingml/2006/table">
            <a:tbl>
              <a:tblPr/>
              <a:tblGrid>
                <a:gridCol w="3210309"/>
                <a:gridCol w="3790615"/>
              </a:tblGrid>
              <a:tr h="12366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Sakkal Majalla" pitchFamily="2" charset="-78"/>
                        </a:rPr>
                        <a:t>Хімічна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Sakkal Majalla" pitchFamily="2" charset="-78"/>
                        </a:rPr>
                        <a:t> 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Sakkal Majalla" pitchFamily="2" charset="-78"/>
                        </a:rPr>
                        <a:t>реакція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Sakkal Majalla" pitchFamily="2" charset="-7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Співвідношення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об'ємів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газів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Н</a:t>
                      </a:r>
                      <a:r>
                        <a:rPr kumimoji="0" lang="ru-RU" sz="2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F</a:t>
                      </a:r>
                      <a:r>
                        <a:rPr kumimoji="0" lang="ru-RU" sz="2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HF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1:1:2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04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2CH</a:t>
                      </a:r>
                      <a:r>
                        <a:rPr kumimoji="0" lang="en-US" sz="2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+3H</a:t>
                      </a:r>
                      <a:r>
                        <a:rPr kumimoji="0" lang="en-US" sz="2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2800" b="0" i="0" u="none" strike="noStrike" cap="none" normalizeH="0" baseline="-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2:1:3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8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2C+O</a:t>
                      </a:r>
                      <a:r>
                        <a:rPr kumimoji="0" lang="en-US" sz="2800" b="0" i="0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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2CO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1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1:2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61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857250"/>
            <a:ext cx="6400800" cy="4000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400" dirty="0" smtClean="0">
              <a:latin typeface="Arial Black" pitchFamily="34" charset="0"/>
            </a:endParaRPr>
          </a:p>
        </p:txBody>
      </p:sp>
      <p:pic>
        <p:nvPicPr>
          <p:cNvPr id="9219" name="Рисунок 3" descr="b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Заголовок 4"/>
          <p:cNvSpPr>
            <a:spLocks noGrp="1"/>
          </p:cNvSpPr>
          <p:nvPr>
            <p:ph type="ctrTitle"/>
          </p:nvPr>
        </p:nvSpPr>
        <p:spPr>
          <a:xfrm>
            <a:off x="1142976" y="1142984"/>
            <a:ext cx="6357982" cy="2286016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latin typeface="Cambria" pitchFamily="18" charset="0"/>
              </a:rPr>
              <a:t>Закон </a:t>
            </a:r>
            <a:r>
              <a:rPr lang="ru-RU" sz="2400" b="1" dirty="0" err="1" smtClean="0">
                <a:latin typeface="Cambria" pitchFamily="18" charset="0"/>
              </a:rPr>
              <a:t>об'ємних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співвідношень</a:t>
            </a:r>
            <a:r>
              <a:rPr lang="ru-RU" sz="2400" b="1" dirty="0" smtClean="0">
                <a:latin typeface="Cambria" pitchFamily="18" charset="0"/>
              </a:rPr>
              <a:t> дозволив </a:t>
            </a:r>
            <a:r>
              <a:rPr lang="ru-RU" sz="2400" b="1" dirty="0" err="1" smtClean="0">
                <a:latin typeface="Cambria" pitchFamily="18" charset="0"/>
              </a:rPr>
              <a:t>італійському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вченому</a:t>
            </a:r>
            <a:r>
              <a:rPr lang="ru-RU" sz="2400" b="1" dirty="0" smtClean="0">
                <a:latin typeface="Cambria" pitchFamily="18" charset="0"/>
              </a:rPr>
              <a:t> А. Авогадро </a:t>
            </a:r>
            <a:r>
              <a:rPr lang="ru-RU" sz="2400" b="1" dirty="0" err="1" smtClean="0">
                <a:latin typeface="Cambria" pitchFamily="18" charset="0"/>
              </a:rPr>
              <a:t>припустити</a:t>
            </a:r>
            <a:r>
              <a:rPr lang="ru-RU" sz="2400" b="1" dirty="0" smtClean="0">
                <a:latin typeface="Cambria" pitchFamily="18" charset="0"/>
              </a:rPr>
              <a:t>, </a:t>
            </a:r>
            <a:r>
              <a:rPr lang="ru-RU" sz="2400" b="1" dirty="0" err="1" smtClean="0">
                <a:latin typeface="Cambria" pitchFamily="18" charset="0"/>
              </a:rPr>
              <a:t>що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молекули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простих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газів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складаються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з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двох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однакових</a:t>
            </a:r>
            <a:r>
              <a:rPr lang="ru-RU" sz="2400" b="1" dirty="0" smtClean="0">
                <a:latin typeface="Cambria" pitchFamily="18" charset="0"/>
              </a:rPr>
              <a:t> </a:t>
            </a:r>
            <a:r>
              <a:rPr lang="ru-RU" sz="2400" b="1" dirty="0" err="1" smtClean="0">
                <a:latin typeface="Cambria" pitchFamily="18" charset="0"/>
              </a:rPr>
              <a:t>атомів</a:t>
            </a:r>
            <a:r>
              <a:rPr lang="ru-RU" sz="2400" b="1" dirty="0" smtClean="0">
                <a:latin typeface="Cambria" pitchFamily="18" charset="0"/>
              </a:rPr>
              <a:t> (Н</a:t>
            </a:r>
            <a:r>
              <a:rPr lang="ru-RU" sz="2000" b="1" dirty="0" smtClean="0">
                <a:latin typeface="Cambria" pitchFamily="18" charset="0"/>
              </a:rPr>
              <a:t>2</a:t>
            </a:r>
            <a:r>
              <a:rPr lang="ru-RU" sz="2400" b="1" dirty="0" smtClean="0">
                <a:latin typeface="Cambria" pitchFamily="18" charset="0"/>
              </a:rPr>
              <a:t>, N</a:t>
            </a:r>
            <a:r>
              <a:rPr lang="ru-RU" sz="2000" b="1" dirty="0" smtClean="0">
                <a:latin typeface="Cambria" pitchFamily="18" charset="0"/>
              </a:rPr>
              <a:t>2</a:t>
            </a:r>
            <a:r>
              <a:rPr lang="ru-RU" sz="2400" b="1" dirty="0" smtClean="0">
                <a:latin typeface="Cambria" pitchFamily="18" charset="0"/>
              </a:rPr>
              <a:t>, Cl</a:t>
            </a:r>
            <a:r>
              <a:rPr lang="ru-RU" sz="2000" b="1" dirty="0" smtClean="0">
                <a:latin typeface="Cambria" pitchFamily="18" charset="0"/>
              </a:rPr>
              <a:t>2</a:t>
            </a:r>
            <a:r>
              <a:rPr lang="ru-RU" sz="2400" b="1" dirty="0" smtClean="0">
                <a:latin typeface="Cambria" pitchFamily="18" charset="0"/>
              </a:rPr>
              <a:t>, О</a:t>
            </a:r>
            <a:r>
              <a:rPr lang="ru-RU" sz="2000" b="1" dirty="0" smtClean="0">
                <a:latin typeface="Cambria" pitchFamily="18" charset="0"/>
              </a:rPr>
              <a:t>2</a:t>
            </a:r>
            <a:r>
              <a:rPr lang="ru-RU" sz="2400" b="1" dirty="0" smtClean="0">
                <a:latin typeface="Cambria" pitchFamily="18" charset="0"/>
              </a:rPr>
              <a:t>, F</a:t>
            </a:r>
            <a:r>
              <a:rPr lang="ru-RU" sz="2000" b="1" dirty="0" smtClean="0">
                <a:latin typeface="Cambria" pitchFamily="18" charset="0"/>
              </a:rPr>
              <a:t>2</a:t>
            </a:r>
            <a:r>
              <a:rPr lang="ru-RU" sz="2400" b="1" dirty="0" smtClean="0">
                <a:latin typeface="Cambria" pitchFamily="18" charset="0"/>
              </a:rPr>
              <a:t> ...)</a:t>
            </a:r>
          </a:p>
        </p:txBody>
      </p:sp>
      <p:pic>
        <p:nvPicPr>
          <p:cNvPr id="9222" name="Picture 6" descr="C:\Users\User\Desktop\nitrogeno_-molecular-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7" y="5143512"/>
            <a:ext cx="1428760" cy="125016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42910" y="3500438"/>
            <a:ext cx="7143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/>
              <a:t>Всього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лише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вісім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елементів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природі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існують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вигляді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двохатомних</a:t>
            </a:r>
            <a:r>
              <a:rPr lang="ru-RU" sz="2400" b="1" dirty="0" smtClean="0"/>
              <a:t> молекул : </a:t>
            </a:r>
            <a:r>
              <a:rPr lang="ru-RU" sz="2400" b="1" dirty="0"/>
              <a:t>H</a:t>
            </a:r>
            <a:r>
              <a:rPr lang="ru-RU" sz="2400" b="1" baseline="-25000" dirty="0"/>
              <a:t>2</a:t>
            </a:r>
            <a:r>
              <a:rPr lang="ru-RU" sz="2400" b="1" dirty="0"/>
              <a:t>; N</a:t>
            </a:r>
            <a:r>
              <a:rPr lang="ru-RU" sz="2400" b="1" baseline="-25000" dirty="0"/>
              <a:t>2 </a:t>
            </a:r>
            <a:r>
              <a:rPr lang="ru-RU" sz="2400" b="1" dirty="0"/>
              <a:t>; O</a:t>
            </a:r>
            <a:r>
              <a:rPr lang="ru-RU" sz="2400" b="1" baseline="-25000" dirty="0"/>
              <a:t>2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r>
              <a:rPr lang="ru-RU" sz="2400" b="1" dirty="0" smtClean="0"/>
              <a:t>И </a:t>
            </a:r>
            <a:r>
              <a:rPr lang="ru-RU" sz="2400" b="1" dirty="0" err="1" smtClean="0"/>
              <a:t>вс</a:t>
            </a:r>
            <a:r>
              <a:rPr lang="uk-UA" sz="2400" b="1" dirty="0" smtClean="0"/>
              <a:t>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галогени</a:t>
            </a:r>
            <a:r>
              <a:rPr lang="ru-RU" sz="2400" b="1" dirty="0" smtClean="0"/>
              <a:t>: </a:t>
            </a:r>
            <a:r>
              <a:rPr lang="ru-RU" sz="2400" b="1" dirty="0"/>
              <a:t>F</a:t>
            </a:r>
            <a:r>
              <a:rPr lang="ru-RU" sz="2400" b="1" baseline="-25000" dirty="0"/>
              <a:t>2</a:t>
            </a:r>
            <a:r>
              <a:rPr lang="ru-RU" sz="2400" b="1" dirty="0"/>
              <a:t> ; Cl</a:t>
            </a:r>
            <a:r>
              <a:rPr lang="ru-RU" sz="2400" b="1" baseline="-25000" dirty="0"/>
              <a:t>2</a:t>
            </a:r>
            <a:r>
              <a:rPr lang="ru-RU" sz="2400" b="1" dirty="0"/>
              <a:t> ; Br</a:t>
            </a:r>
            <a:r>
              <a:rPr lang="ru-RU" sz="2400" b="1" baseline="-25000" dirty="0"/>
              <a:t>2</a:t>
            </a:r>
            <a:r>
              <a:rPr lang="ru-RU" sz="2400" b="1" dirty="0"/>
              <a:t> ; I</a:t>
            </a:r>
            <a:r>
              <a:rPr lang="ru-RU" sz="2400" b="1" baseline="-25000" dirty="0"/>
              <a:t>2</a:t>
            </a:r>
            <a:r>
              <a:rPr lang="ru-RU" sz="2400" b="1" dirty="0"/>
              <a:t> ; At</a:t>
            </a:r>
            <a:r>
              <a:rPr lang="ru-RU" sz="2400" b="1" baseline="-25000" dirty="0"/>
              <a:t>2. </a:t>
            </a:r>
            <a:r>
              <a:rPr lang="ru-RU" sz="2400" b="1" baseline="-25000" dirty="0" smtClean="0"/>
              <a:t>   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57225" y="5460326"/>
            <a:ext cx="478634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Молекула азоту </a:t>
            </a:r>
            <a:r>
              <a:rPr lang="ru-RU" sz="2000" b="1" i="1" dirty="0" err="1" smtClean="0"/>
              <a:t>має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такий</a:t>
            </a:r>
            <a:r>
              <a:rPr lang="ru-RU" sz="2000" b="1" i="1" dirty="0" smtClean="0"/>
              <a:t> вид</a:t>
            </a:r>
            <a:r>
              <a:rPr lang="ru-RU" sz="2000" dirty="0" smtClean="0"/>
              <a:t>:</a:t>
            </a:r>
            <a:endParaRPr lang="ru-RU" sz="20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1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857250"/>
            <a:ext cx="6400800" cy="4000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4400" dirty="0" smtClean="0">
              <a:latin typeface="Arial Black" pitchFamily="34" charset="0"/>
            </a:endParaRPr>
          </a:p>
        </p:txBody>
      </p:sp>
      <p:pic>
        <p:nvPicPr>
          <p:cNvPr id="19459" name="Рисунок 3" descr="b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n = \frac{m}{M} = \frac{N}{N_A} = \frac{V}{V_m}"/>
          <p:cNvPicPr/>
          <p:nvPr/>
        </p:nvPicPr>
        <p:blipFill>
          <a:blip r:embed="rId4" cstate="print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15616" y="2204864"/>
            <a:ext cx="6000792" cy="2071702"/>
          </a:xfrm>
          <a:prstGeom prst="rect">
            <a:avLst/>
          </a:prstGeom>
          <a:ln>
            <a:solidFill>
              <a:srgbClr val="7030A0"/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pic>
      <p:sp>
        <p:nvSpPr>
          <p:cNvPr id="22" name="TextBox 21"/>
          <p:cNvSpPr txBox="1"/>
          <p:nvPr/>
        </p:nvSpPr>
        <p:spPr>
          <a:xfrm>
            <a:off x="1214414" y="4857760"/>
            <a:ext cx="62151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Де </a:t>
            </a:r>
            <a:r>
              <a:rPr lang="en-US" sz="2400" b="1" i="1" dirty="0" smtClean="0"/>
              <a:t> </a:t>
            </a:r>
            <a:r>
              <a:rPr lang="en-US" sz="2400" b="1" i="1" u="sng" dirty="0" smtClean="0"/>
              <a:t>n- </a:t>
            </a:r>
            <a:r>
              <a:rPr lang="uk-UA" sz="2400" b="1" i="1" u="sng" dirty="0" smtClean="0"/>
              <a:t>кількість речовини</a:t>
            </a:r>
            <a:r>
              <a:rPr lang="ru-RU" sz="2400" b="1" i="1" dirty="0" smtClean="0"/>
              <a:t>(моль)</a:t>
            </a:r>
            <a:endParaRPr lang="ru-RU" sz="2400" b="1" i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1196752"/>
            <a:ext cx="59766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i="1" dirty="0" err="1" smtClean="0"/>
              <a:t>Рівняння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зв'язку</a:t>
            </a:r>
            <a:endParaRPr lang="ru-RU" sz="3200" i="1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4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xit" presetSubtype="32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5364" name="Содержимое 3" descr="b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9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5" name="Прямоугольник 14"/>
          <p:cNvSpPr>
            <a:spLocks noChangeArrowheads="1"/>
          </p:cNvSpPr>
          <p:nvPr/>
        </p:nvSpPr>
        <p:spPr bwMode="auto">
          <a:xfrm>
            <a:off x="5429250" y="3500438"/>
            <a:ext cx="228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aseline="-25000"/>
              <a:t> </a:t>
            </a: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000100" y="1357298"/>
            <a:ext cx="65722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Задачи  (закрепление)</a:t>
            </a:r>
          </a:p>
          <a:p>
            <a:pPr marL="342900" indent="-342900">
              <a:buAutoNum type="arabicPeriod"/>
            </a:pPr>
            <a:r>
              <a:rPr lang="ru-RU" sz="2400" b="1" i="1" dirty="0" smtClean="0"/>
              <a:t>Найдите число молекул в 2 молях водорода.</a:t>
            </a:r>
          </a:p>
          <a:p>
            <a:pPr marL="342900" indent="-342900">
              <a:buAutoNum type="arabicPeriod"/>
            </a:pPr>
            <a:r>
              <a:rPr lang="ru-RU" sz="2400" b="1" i="1" dirty="0" smtClean="0"/>
              <a:t>Найдите массу 3 моль углекислого газа (СО2  )</a:t>
            </a:r>
          </a:p>
          <a:p>
            <a:pPr marL="342900" indent="-342900">
              <a:buAutoNum type="arabicPeriod"/>
            </a:pPr>
            <a:r>
              <a:rPr lang="ru-RU" sz="2400" b="1" i="1" dirty="0" smtClean="0"/>
              <a:t>Рассчитайте массу 112 л водорода (н.у.)</a:t>
            </a:r>
          </a:p>
          <a:p>
            <a:pPr marL="342900" indent="-342900">
              <a:buAutoNum type="arabicPeriod"/>
            </a:pPr>
            <a:r>
              <a:rPr lang="ru-RU" sz="2400" b="1" i="1" dirty="0" smtClean="0"/>
              <a:t>Что тяжелее: 2 моль СО2 или 2 моль </a:t>
            </a:r>
            <a:r>
              <a:rPr lang="ru-RU" sz="2400" b="1" i="1" dirty="0" err="1" smtClean="0"/>
              <a:t>СаО</a:t>
            </a:r>
            <a:r>
              <a:rPr lang="ru-RU" sz="2400" b="1" i="1" dirty="0" smtClean="0"/>
              <a:t> ?</a:t>
            </a:r>
          </a:p>
          <a:p>
            <a:pPr marL="342900" indent="-342900">
              <a:buAutoNum type="arabicPeriod"/>
            </a:pPr>
            <a:r>
              <a:rPr lang="ru-RU" sz="2400" b="1" i="1" dirty="0" smtClean="0"/>
              <a:t>Найдите количество вещества серной кислоты (</a:t>
            </a:r>
            <a:r>
              <a:rPr lang="en-US" sz="2400" b="1" i="1" dirty="0" smtClean="0"/>
              <a:t>H2SO4) </a:t>
            </a:r>
            <a:r>
              <a:rPr lang="ru-RU" sz="2400" b="1" i="1" dirty="0" smtClean="0"/>
              <a:t>массой 4,9 г</a:t>
            </a:r>
          </a:p>
          <a:p>
            <a:pPr marL="342900" indent="-342900">
              <a:buAutoNum type="arabicPeriod"/>
            </a:pPr>
            <a:r>
              <a:rPr lang="ru-RU" sz="2400" b="1" i="1" dirty="0" smtClean="0"/>
              <a:t>Какой объем займет сернистый газ (</a:t>
            </a:r>
            <a:r>
              <a:rPr lang="en-US" sz="2400" b="1" i="1" dirty="0" smtClean="0"/>
              <a:t>SO2) </a:t>
            </a:r>
            <a:r>
              <a:rPr lang="ru-RU" sz="2400" b="1" i="1" dirty="0" smtClean="0"/>
              <a:t>, масса которого равна 3,2 г?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3076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-387424"/>
            <a:ext cx="9144000" cy="7245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Прямоугольник 4"/>
          <p:cNvSpPr>
            <a:spLocks noChangeArrowheads="1"/>
          </p:cNvSpPr>
          <p:nvPr/>
        </p:nvSpPr>
        <p:spPr bwMode="auto">
          <a:xfrm>
            <a:off x="611560" y="476672"/>
            <a:ext cx="7056784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uk-UA" sz="3600" b="1" dirty="0" smtClean="0">
                <a:latin typeface="Constantia" pitchFamily="18" charset="0"/>
              </a:rPr>
              <a:t>Цілі:</a:t>
            </a:r>
          </a:p>
          <a:p>
            <a:pPr>
              <a:buFont typeface="Wingdings" pitchFamily="2" charset="2"/>
              <a:buNone/>
            </a:pPr>
            <a:r>
              <a:rPr lang="uk-UA" sz="3200" b="1" dirty="0" smtClean="0">
                <a:latin typeface="Constantia" pitchFamily="18" charset="0"/>
              </a:rPr>
              <a:t>1.Розібрати поняття: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err="1" smtClean="0">
                <a:latin typeface="Constantia" pitchFamily="18" charset="0"/>
              </a:rPr>
              <a:t>Кількість</a:t>
            </a: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3200" b="1" dirty="0" err="1" smtClean="0">
                <a:latin typeface="Constantia" pitchFamily="18" charset="0"/>
              </a:rPr>
              <a:t>речовини</a:t>
            </a:r>
            <a:r>
              <a:rPr lang="ru-RU" sz="3200" b="1" dirty="0" smtClean="0">
                <a:latin typeface="Constantia" pitchFamily="18" charset="0"/>
              </a:rPr>
              <a:t>. Моль.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Constantia" pitchFamily="18" charset="0"/>
              </a:rPr>
              <a:t> Число Авогадро.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3200" b="1" dirty="0" err="1" smtClean="0">
                <a:latin typeface="Constantia" pitchFamily="18" charset="0"/>
              </a:rPr>
              <a:t>Молярна</a:t>
            </a: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3200" b="1" dirty="0" err="1" smtClean="0">
                <a:latin typeface="Constantia" pitchFamily="18" charset="0"/>
              </a:rPr>
              <a:t>маса</a:t>
            </a:r>
            <a:r>
              <a:rPr lang="ru-RU" sz="3200" b="1" dirty="0" smtClean="0">
                <a:latin typeface="Constant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3200" b="1" dirty="0" err="1" smtClean="0">
                <a:latin typeface="Constantia" pitchFamily="18" charset="0"/>
              </a:rPr>
              <a:t>Молярний</a:t>
            </a: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3200" b="1" dirty="0" err="1" smtClean="0">
                <a:latin typeface="Constantia" pitchFamily="18" charset="0"/>
              </a:rPr>
              <a:t>об'єм</a:t>
            </a:r>
            <a:r>
              <a:rPr lang="ru-RU" sz="3200" b="1" dirty="0" smtClean="0">
                <a:latin typeface="Constantia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Constantia" pitchFamily="18" charset="0"/>
              </a:rPr>
              <a:t> Закон Авогадро.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3200" b="1" dirty="0" err="1" smtClean="0">
                <a:latin typeface="Constantia" pitchFamily="18" charset="0"/>
              </a:rPr>
              <a:t>Відносна</a:t>
            </a: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3200" b="1" dirty="0" err="1" smtClean="0">
                <a:latin typeface="Constantia" pitchFamily="18" charset="0"/>
              </a:rPr>
              <a:t>густина</a:t>
            </a:r>
            <a:r>
              <a:rPr lang="ru-RU" sz="3200" b="1" dirty="0" smtClean="0">
                <a:latin typeface="Constantia" pitchFamily="18" charset="0"/>
              </a:rPr>
              <a:t> </a:t>
            </a:r>
            <a:r>
              <a:rPr lang="ru-RU" sz="3200" b="1" dirty="0" err="1" smtClean="0">
                <a:latin typeface="Constantia" pitchFamily="18" charset="0"/>
              </a:rPr>
              <a:t>газів</a:t>
            </a:r>
            <a:r>
              <a:rPr lang="ru-RU" sz="3200" b="1" dirty="0" smtClean="0">
                <a:latin typeface="Constantia" pitchFamily="18" charset="0"/>
              </a:rPr>
              <a:t>.</a:t>
            </a:r>
            <a:endParaRPr lang="uk-UA" sz="3200" b="1" dirty="0" smtClean="0">
              <a:latin typeface="Constantia" pitchFamily="18" charset="0"/>
            </a:endParaRPr>
          </a:p>
          <a:p>
            <a:r>
              <a:rPr lang="uk-UA" sz="3200" b="1" dirty="0" smtClean="0">
                <a:latin typeface="Constantia" pitchFamily="18" charset="0"/>
              </a:rPr>
              <a:t>2.Навчитися робити розрахунки за формулами.</a:t>
            </a:r>
          </a:p>
          <a:p>
            <a:pPr>
              <a:buFont typeface="Wingdings" pitchFamily="2" charset="2"/>
              <a:buNone/>
            </a:pPr>
            <a:endParaRPr lang="ru-RU" sz="3200" b="1" dirty="0">
              <a:latin typeface="Constant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1229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3076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265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83568" y="1340768"/>
            <a:ext cx="7200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Мета :</a:t>
            </a:r>
          </a:p>
          <a:p>
            <a:r>
              <a:rPr lang="ru-RU" dirty="0" smtClean="0"/>
              <a:t> </a:t>
            </a:r>
            <a:r>
              <a:rPr lang="ru-RU" sz="2400" dirty="0" smtClean="0"/>
              <a:t>1. </a:t>
            </a:r>
            <a:r>
              <a:rPr lang="ru-RU" sz="2400" dirty="0" err="1" smtClean="0"/>
              <a:t>Сформувати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ході</a:t>
            </a:r>
            <a:r>
              <a:rPr lang="ru-RU" sz="2400" dirty="0" smtClean="0"/>
              <a:t> уроку </a:t>
            </a:r>
            <a:r>
              <a:rPr lang="ru-RU" sz="2400" dirty="0" err="1" smtClean="0"/>
              <a:t>поняття</a:t>
            </a:r>
            <a:r>
              <a:rPr lang="ru-RU" sz="2400" dirty="0" smtClean="0"/>
              <a:t> «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», «число Авогадро»,</a:t>
            </a:r>
            <a:r>
              <a:rPr lang="ru-RU" sz="2400" dirty="0" err="1" smtClean="0"/>
              <a:t>Молярна</a:t>
            </a:r>
            <a:r>
              <a:rPr lang="ru-RU" sz="2400" dirty="0" smtClean="0"/>
              <a:t> </a:t>
            </a:r>
            <a:r>
              <a:rPr lang="ru-RU" sz="2400" dirty="0" err="1" smtClean="0"/>
              <a:t>маса,молярний</a:t>
            </a:r>
            <a:r>
              <a:rPr lang="ru-RU" sz="2400" dirty="0" smtClean="0"/>
              <a:t> об</a:t>
            </a:r>
            <a:r>
              <a:rPr lang="en-US" sz="2400" dirty="0" smtClean="0"/>
              <a:t>’</a:t>
            </a:r>
            <a:r>
              <a:rPr lang="uk-UA" sz="2400" dirty="0" err="1" smtClean="0"/>
              <a:t>єм</a:t>
            </a:r>
            <a:r>
              <a:rPr lang="uk-UA" sz="2400" dirty="0" smtClean="0"/>
              <a:t>,відносна густина газів.</a:t>
            </a:r>
            <a:endParaRPr lang="ru-RU" sz="2400" dirty="0" smtClean="0"/>
          </a:p>
          <a:p>
            <a:r>
              <a:rPr lang="ru-RU" sz="2400" dirty="0" smtClean="0"/>
              <a:t> 2. </a:t>
            </a:r>
            <a:r>
              <a:rPr lang="ru-RU" sz="2400" dirty="0" err="1" smtClean="0"/>
              <a:t>Сформувати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розв'язувати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задачі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використанням</a:t>
            </a:r>
            <a:r>
              <a:rPr lang="ru-RU" sz="2400" dirty="0" smtClean="0"/>
              <a:t> понять «</a:t>
            </a:r>
            <a:r>
              <a:rPr lang="ru-RU" sz="2400" dirty="0" err="1" smtClean="0"/>
              <a:t>кількість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», «число Авогадро».</a:t>
            </a:r>
          </a:p>
          <a:p>
            <a:r>
              <a:rPr lang="ru-RU" sz="2400" dirty="0" smtClean="0"/>
              <a:t> 3. </a:t>
            </a:r>
            <a:r>
              <a:rPr lang="ru-RU" sz="2400" dirty="0" err="1" smtClean="0"/>
              <a:t>Продовжити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розвивати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експериментальні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навички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роботи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речовинами</a:t>
            </a:r>
            <a:r>
              <a:rPr lang="ru-RU" sz="2400" dirty="0" smtClean="0"/>
              <a:t>, </a:t>
            </a:r>
            <a:r>
              <a:rPr lang="ru-RU" sz="2400" dirty="0" err="1" smtClean="0"/>
              <a:t>вміння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спостерігати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аналізувати</a:t>
            </a:r>
            <a:r>
              <a:rPr lang="ru-RU" sz="2400" dirty="0" smtClean="0"/>
              <a:t>, </a:t>
            </a:r>
            <a:r>
              <a:rPr lang="ru-RU" sz="2400" dirty="0" err="1" smtClean="0"/>
              <a:t>робити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висновки</a:t>
            </a:r>
            <a:r>
              <a:rPr lang="ru-RU" sz="2400" dirty="0" smtClean="0"/>
              <a:t>, </a:t>
            </a:r>
            <a:r>
              <a:rPr lang="ru-RU" sz="2400" dirty="0" err="1" smtClean="0"/>
              <a:t>виділяти</a:t>
            </a:r>
            <a:r>
              <a:rPr lang="ru-RU" sz="2400" dirty="0" smtClean="0"/>
              <a:t> </a:t>
            </a:r>
            <a:r>
              <a:rPr lang="ru-RU" sz="2400" dirty="0" err="1" smtClean="0"/>
              <a:t>потрібну</a:t>
            </a:r>
            <a:r>
              <a:rPr lang="ru-RU" sz="2400" dirty="0" smtClean="0"/>
              <a:t> </a:t>
            </a:r>
            <a:r>
              <a:rPr lang="ru-RU" sz="2400" dirty="0" err="1" smtClean="0"/>
              <a:t>інформацію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4. </a:t>
            </a:r>
            <a:r>
              <a:rPr lang="ru-RU" sz="2400" dirty="0" err="1" smtClean="0"/>
              <a:t>Продовжити</a:t>
            </a:r>
            <a:r>
              <a:rPr lang="ru-RU" sz="2400" dirty="0" smtClean="0"/>
              <a:t> </a:t>
            </a:r>
            <a:r>
              <a:rPr lang="ru-RU" sz="2400" dirty="0" err="1" smtClean="0"/>
              <a:t>формувати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комунікативні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навички</a:t>
            </a:r>
            <a:r>
              <a:rPr lang="ru-RU" sz="2400" dirty="0" smtClean="0"/>
              <a:t>, </a:t>
            </a:r>
            <a:r>
              <a:rPr lang="ru-RU" sz="2400" dirty="0" err="1" smtClean="0"/>
              <a:t>вміння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групі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3076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611560" y="1052736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>
                <a:latin typeface="+mj-lt"/>
              </a:rPr>
              <a:t>Існує</a:t>
            </a:r>
            <a:r>
              <a:rPr lang="ru-RU" sz="3600" dirty="0" smtClean="0">
                <a:latin typeface="+mj-lt"/>
              </a:rPr>
              <a:t> </a:t>
            </a:r>
            <a:r>
              <a:rPr lang="ru-RU" sz="3600" dirty="0" err="1" smtClean="0">
                <a:latin typeface="+mj-lt"/>
              </a:rPr>
              <a:t>фізична</a:t>
            </a:r>
            <a:r>
              <a:rPr lang="ru-RU" sz="3600" dirty="0" smtClean="0">
                <a:latin typeface="+mj-lt"/>
              </a:rPr>
              <a:t> величина, прямо </a:t>
            </a:r>
            <a:r>
              <a:rPr lang="ru-RU" sz="3600" dirty="0" err="1" smtClean="0">
                <a:latin typeface="+mj-lt"/>
              </a:rPr>
              <a:t>пропорційна</a:t>
            </a:r>
            <a:r>
              <a:rPr lang="ru-RU" sz="3600" dirty="0" smtClean="0">
                <a:latin typeface="+mj-lt"/>
              </a:rPr>
              <a:t> числу </a:t>
            </a:r>
            <a:r>
              <a:rPr lang="ru-RU" sz="3600" dirty="0" err="1" smtClean="0">
                <a:latin typeface="+mj-lt"/>
              </a:rPr>
              <a:t>частинок</a:t>
            </a:r>
            <a:r>
              <a:rPr lang="ru-RU" sz="3600" dirty="0" smtClean="0">
                <a:latin typeface="+mj-lt"/>
              </a:rPr>
              <a:t>, </a:t>
            </a:r>
            <a:r>
              <a:rPr lang="ru-RU" sz="3600" dirty="0" err="1" smtClean="0">
                <a:latin typeface="+mj-lt"/>
              </a:rPr>
              <a:t>складових</a:t>
            </a:r>
            <a:r>
              <a:rPr lang="ru-RU" sz="3600" dirty="0" smtClean="0">
                <a:latin typeface="+mj-lt"/>
              </a:rPr>
              <a:t> </a:t>
            </a:r>
            <a:r>
              <a:rPr lang="ru-RU" sz="3600" dirty="0" err="1" smtClean="0">
                <a:latin typeface="+mj-lt"/>
              </a:rPr>
              <a:t>даної</a:t>
            </a:r>
            <a:r>
              <a:rPr lang="ru-RU" sz="3600" dirty="0" smtClean="0">
                <a:latin typeface="+mj-lt"/>
              </a:rPr>
              <a:t> </a:t>
            </a:r>
            <a:r>
              <a:rPr lang="ru-RU" sz="3600" dirty="0" err="1" smtClean="0">
                <a:latin typeface="+mj-lt"/>
              </a:rPr>
              <a:t>речовини</a:t>
            </a:r>
            <a:r>
              <a:rPr lang="ru-RU" sz="3600" smtClean="0">
                <a:latin typeface="+mj-lt"/>
              </a:rPr>
              <a:t>, </a:t>
            </a:r>
            <a:r>
              <a:rPr lang="ru-RU" sz="3600" dirty="0" err="1" smtClean="0">
                <a:latin typeface="+mj-lt"/>
              </a:rPr>
              <a:t>які</a:t>
            </a:r>
            <a:r>
              <a:rPr lang="ru-RU" sz="3600" dirty="0" smtClean="0">
                <a:latin typeface="+mj-lt"/>
              </a:rPr>
              <a:t> </a:t>
            </a:r>
            <a:r>
              <a:rPr lang="ru-RU" sz="3600" dirty="0" err="1" smtClean="0">
                <a:latin typeface="+mj-lt"/>
              </a:rPr>
              <a:t>входять</a:t>
            </a:r>
            <a:r>
              <a:rPr lang="ru-RU" sz="3600" dirty="0" smtClean="0">
                <a:latin typeface="+mj-lt"/>
              </a:rPr>
              <a:t> у </a:t>
            </a:r>
            <a:r>
              <a:rPr lang="ru-RU" sz="3600" dirty="0" err="1" smtClean="0">
                <a:latin typeface="+mj-lt"/>
              </a:rPr>
              <a:t>взяту</a:t>
            </a:r>
            <a:r>
              <a:rPr lang="ru-RU" sz="3600" dirty="0" smtClean="0">
                <a:latin typeface="+mj-lt"/>
              </a:rPr>
              <a:t> </a:t>
            </a:r>
            <a:r>
              <a:rPr lang="ru-RU" sz="3600" dirty="0" err="1" smtClean="0">
                <a:latin typeface="+mj-lt"/>
              </a:rPr>
              <a:t>порцію</a:t>
            </a:r>
            <a:r>
              <a:rPr lang="ru-RU" sz="3600" dirty="0" smtClean="0">
                <a:latin typeface="+mj-lt"/>
              </a:rPr>
              <a:t> </a:t>
            </a:r>
            <a:r>
              <a:rPr lang="ru-RU" sz="3600" dirty="0" err="1" smtClean="0">
                <a:latin typeface="+mj-lt"/>
              </a:rPr>
              <a:t>цієї</a:t>
            </a:r>
            <a:r>
              <a:rPr lang="ru-RU" sz="3600" dirty="0" smtClean="0">
                <a:latin typeface="+mj-lt"/>
              </a:rPr>
              <a:t> </a:t>
            </a:r>
            <a:r>
              <a:rPr lang="ru-RU" sz="3600" dirty="0" err="1" smtClean="0">
                <a:latin typeface="+mj-lt"/>
              </a:rPr>
              <a:t>речовини</a:t>
            </a:r>
            <a:r>
              <a:rPr lang="ru-RU" sz="3600" dirty="0" smtClean="0">
                <a:latin typeface="+mj-lt"/>
              </a:rPr>
              <a:t>, яку </a:t>
            </a:r>
            <a:r>
              <a:rPr lang="ru-RU" sz="3600" i="1" dirty="0" err="1" smtClean="0">
                <a:latin typeface="+mj-lt"/>
              </a:rPr>
              <a:t>називають</a:t>
            </a:r>
            <a:r>
              <a:rPr lang="ru-RU" sz="3600" i="1" dirty="0" smtClean="0">
                <a:latin typeface="+mj-lt"/>
              </a:rPr>
              <a:t> </a:t>
            </a:r>
            <a:r>
              <a:rPr lang="ru-RU" sz="3600" i="1" dirty="0" err="1" smtClean="0">
                <a:solidFill>
                  <a:srgbClr val="FF0000"/>
                </a:solidFill>
                <a:latin typeface="+mj-lt"/>
              </a:rPr>
              <a:t>кількістю</a:t>
            </a:r>
            <a:r>
              <a:rPr lang="ru-RU" sz="36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3600" i="1" dirty="0" err="1" smtClean="0">
                <a:solidFill>
                  <a:srgbClr val="FF0000"/>
                </a:solidFill>
                <a:latin typeface="+mj-lt"/>
              </a:rPr>
              <a:t>речовини</a:t>
            </a:r>
            <a:r>
              <a:rPr lang="ru-RU" sz="3600" i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3600" dirty="0" smtClean="0"/>
              <a:t>(</a:t>
            </a:r>
            <a:r>
              <a:rPr lang="en-US" sz="3600" dirty="0" smtClean="0"/>
              <a:t>n</a:t>
            </a:r>
            <a:r>
              <a:rPr lang="ru-RU" sz="3600" dirty="0" smtClean="0"/>
              <a:t>).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4100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1214422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 b="1" dirty="0" smtClean="0"/>
              <a:t>    </a:t>
            </a:r>
            <a:endParaRPr lang="ru-RU" sz="2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980729"/>
            <a:ext cx="72008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>
                <a:solidFill>
                  <a:srgbClr val="BF200B"/>
                </a:solidFill>
                <a:latin typeface="+mj-lt"/>
              </a:rPr>
              <a:t>Кількість</a:t>
            </a:r>
            <a:r>
              <a:rPr lang="ru-RU" sz="2800" dirty="0" smtClean="0">
                <a:solidFill>
                  <a:srgbClr val="BF200B"/>
                </a:solidFill>
                <a:latin typeface="+mj-lt"/>
              </a:rPr>
              <a:t> </a:t>
            </a:r>
            <a:r>
              <a:rPr lang="ru-RU" sz="2800" dirty="0" err="1" smtClean="0">
                <a:solidFill>
                  <a:srgbClr val="BF200B"/>
                </a:solidFill>
                <a:latin typeface="+mj-lt"/>
              </a:rPr>
              <a:t>речовини</a:t>
            </a:r>
            <a:r>
              <a:rPr lang="ru-RU" sz="2800" dirty="0" smtClean="0">
                <a:solidFill>
                  <a:srgbClr val="BF200B"/>
                </a:solidFill>
                <a:latin typeface="+mj-lt"/>
              </a:rPr>
              <a:t> </a:t>
            </a:r>
            <a:r>
              <a:rPr lang="ru-RU" sz="2800" dirty="0" smtClean="0">
                <a:latin typeface="+mj-lt"/>
              </a:rPr>
              <a:t>- </a:t>
            </a:r>
            <a:r>
              <a:rPr lang="ru-RU" sz="2800" dirty="0" err="1" smtClean="0">
                <a:latin typeface="+mj-lt"/>
              </a:rPr>
              <a:t>фізична</a:t>
            </a:r>
            <a:r>
              <a:rPr lang="ru-RU" sz="2800" dirty="0" smtClean="0">
                <a:latin typeface="+mj-lt"/>
              </a:rPr>
              <a:t> величина, </a:t>
            </a:r>
            <a:r>
              <a:rPr lang="ru-RU" sz="2800" dirty="0" err="1" smtClean="0">
                <a:latin typeface="+mj-lt"/>
              </a:rPr>
              <a:t>що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характеризує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кількість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однотипних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структурних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одиниць</a:t>
            </a:r>
            <a:r>
              <a:rPr lang="ru-RU" sz="2800" dirty="0" smtClean="0">
                <a:latin typeface="+mj-lt"/>
              </a:rPr>
              <a:t>, </a:t>
            </a:r>
            <a:r>
              <a:rPr lang="ru-RU" sz="2800" dirty="0" err="1" smtClean="0">
                <a:latin typeface="+mj-lt"/>
              </a:rPr>
              <a:t>які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містяться</a:t>
            </a:r>
            <a:r>
              <a:rPr lang="ru-RU" sz="2800" dirty="0" smtClean="0">
                <a:latin typeface="+mj-lt"/>
              </a:rPr>
              <a:t> в </a:t>
            </a:r>
            <a:r>
              <a:rPr lang="ru-RU" sz="2800" dirty="0" err="1" smtClean="0">
                <a:latin typeface="+mj-lt"/>
              </a:rPr>
              <a:t>речовині</a:t>
            </a:r>
            <a:r>
              <a:rPr lang="ru-RU" sz="2800" dirty="0" smtClean="0">
                <a:latin typeface="+mj-lt"/>
              </a:rPr>
              <a:t>. </a:t>
            </a:r>
            <a:r>
              <a:rPr lang="ru-RU" sz="2800" dirty="0" err="1" smtClean="0">
                <a:latin typeface="+mj-lt"/>
              </a:rPr>
              <a:t>Під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структурними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одиницями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розуміються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будь-які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частки</a:t>
            </a:r>
            <a:r>
              <a:rPr lang="ru-RU" sz="2800" dirty="0" smtClean="0">
                <a:latin typeface="+mj-lt"/>
              </a:rPr>
              <a:t>, </a:t>
            </a:r>
            <a:r>
              <a:rPr lang="ru-RU" sz="2800" dirty="0" err="1" smtClean="0">
                <a:latin typeface="+mj-lt"/>
              </a:rPr>
              <a:t>з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яких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складається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речовина</a:t>
            </a:r>
            <a:r>
              <a:rPr lang="ru-RU" sz="2800" dirty="0" smtClean="0">
                <a:latin typeface="+mj-lt"/>
              </a:rPr>
              <a:t> (</a:t>
            </a:r>
            <a:r>
              <a:rPr lang="ru-RU" sz="2800" dirty="0" err="1" smtClean="0">
                <a:latin typeface="+mj-lt"/>
              </a:rPr>
              <a:t>атоми</a:t>
            </a:r>
            <a:r>
              <a:rPr lang="ru-RU" sz="2800" dirty="0" smtClean="0">
                <a:latin typeface="+mj-lt"/>
              </a:rPr>
              <a:t>, </a:t>
            </a:r>
            <a:r>
              <a:rPr lang="ru-RU" sz="2800" dirty="0" err="1" smtClean="0">
                <a:latin typeface="+mj-lt"/>
              </a:rPr>
              <a:t>молекули</a:t>
            </a:r>
            <a:r>
              <a:rPr lang="ru-RU" sz="2800" dirty="0" smtClean="0">
                <a:latin typeface="+mj-lt"/>
              </a:rPr>
              <a:t>, </a:t>
            </a:r>
            <a:r>
              <a:rPr lang="ru-RU" sz="2800" dirty="0" err="1" smtClean="0">
                <a:latin typeface="+mj-lt"/>
              </a:rPr>
              <a:t>іони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або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будь-які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інші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частинки</a:t>
            </a:r>
            <a:r>
              <a:rPr lang="ru-RU" sz="2800" dirty="0" smtClean="0">
                <a:latin typeface="+mj-lt"/>
              </a:rPr>
              <a:t>). </a:t>
            </a:r>
            <a:r>
              <a:rPr lang="ru-RU" sz="2800" dirty="0" err="1" smtClean="0">
                <a:latin typeface="+mj-lt"/>
              </a:rPr>
              <a:t>Одиницею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виміру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кількості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речовини</a:t>
            </a:r>
            <a:r>
              <a:rPr lang="ru-RU" sz="2800" dirty="0" smtClean="0">
                <a:latin typeface="+mj-lt"/>
              </a:rPr>
              <a:t>  служить 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моль. </a:t>
            </a:r>
            <a:r>
              <a:rPr lang="ru-RU" sz="2800" dirty="0" err="1" smtClean="0">
                <a:latin typeface="+mj-lt"/>
              </a:rPr>
              <a:t>Потрібно</a:t>
            </a:r>
            <a:r>
              <a:rPr lang="ru-RU" sz="2800" dirty="0" smtClean="0">
                <a:latin typeface="+mj-lt"/>
              </a:rPr>
              <a:t> знати, </a:t>
            </a:r>
            <a:r>
              <a:rPr lang="ru-RU" sz="2800" dirty="0" err="1" smtClean="0">
                <a:latin typeface="+mj-lt"/>
              </a:rPr>
              <a:t>що</a:t>
            </a:r>
            <a:r>
              <a:rPr lang="ru-RU" sz="2800" dirty="0" smtClean="0">
                <a:latin typeface="+mj-lt"/>
              </a:rPr>
              <a:t> м</a:t>
            </a:r>
            <a:r>
              <a:rPr lang="uk-UA" sz="2800" dirty="0" smtClean="0">
                <a:latin typeface="+mj-lt"/>
              </a:rPr>
              <a:t>о</a:t>
            </a:r>
            <a:r>
              <a:rPr lang="ru-RU" sz="2800" dirty="0" smtClean="0">
                <a:latin typeface="+mj-lt"/>
              </a:rPr>
              <a:t>ль </a:t>
            </a:r>
            <a:r>
              <a:rPr lang="ru-RU" sz="2800" dirty="0" err="1" smtClean="0">
                <a:latin typeface="+mj-lt"/>
              </a:rPr>
              <a:t>містить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стільки</a:t>
            </a:r>
            <a:r>
              <a:rPr lang="ru-RU" sz="2800" dirty="0" smtClean="0">
                <a:latin typeface="+mj-lt"/>
              </a:rPr>
              <a:t> ж </a:t>
            </a:r>
            <a:r>
              <a:rPr lang="ru-RU" sz="2800" dirty="0" err="1" smtClean="0">
                <a:latin typeface="+mj-lt"/>
              </a:rPr>
              <a:t>структурних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частинок</a:t>
            </a:r>
            <a:r>
              <a:rPr lang="ru-RU" sz="2800" dirty="0" smtClean="0">
                <a:latin typeface="+mj-lt"/>
              </a:rPr>
              <a:t>, </a:t>
            </a:r>
            <a:r>
              <a:rPr lang="ru-RU" sz="2800" dirty="0" err="1" smtClean="0">
                <a:latin typeface="+mj-lt"/>
              </a:rPr>
              <a:t>скільки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міститься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атомів</a:t>
            </a:r>
            <a:r>
              <a:rPr lang="ru-RU" sz="2800" dirty="0" smtClean="0">
                <a:latin typeface="+mj-lt"/>
              </a:rPr>
              <a:t> у </a:t>
            </a:r>
            <a:r>
              <a:rPr lang="ru-RU" sz="3200" dirty="0" smtClean="0">
                <a:latin typeface="+mj-lt"/>
              </a:rPr>
              <a:t>12</a:t>
            </a:r>
            <a:r>
              <a:rPr lang="ru-RU" sz="2800" dirty="0" smtClean="0">
                <a:latin typeface="+mj-lt"/>
              </a:rPr>
              <a:t>г карбону</a:t>
            </a:r>
          </a:p>
          <a:p>
            <a:r>
              <a:rPr lang="ru-RU" sz="2800" dirty="0" smtClean="0">
                <a:latin typeface="+mj-lt"/>
              </a:rPr>
              <a:t> Число Авогадро (</a:t>
            </a:r>
            <a:r>
              <a:rPr lang="en-US" sz="2800" dirty="0" smtClean="0">
                <a:latin typeface="+mj-lt"/>
              </a:rPr>
              <a:t>NA) = 6,02 * </a:t>
            </a:r>
            <a:r>
              <a:rPr lang="ru-RU" sz="2800" dirty="0" smtClean="0"/>
              <a:t>10</a:t>
            </a:r>
            <a:r>
              <a:rPr lang="ru-RU" sz="2800" baseline="30000" dirty="0" smtClean="0"/>
              <a:t>23</a:t>
            </a:r>
            <a:r>
              <a:rPr lang="ru-RU" sz="2800" dirty="0" smtClean="0">
                <a:latin typeface="+mj-lt"/>
              </a:rPr>
              <a:t>моль-1.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3707904" y="2132855"/>
          <a:ext cx="3912096" cy="3376246"/>
        </p:xfrm>
        <a:graphic>
          <a:graphicData uri="http://schemas.openxmlformats.org/drawingml/2006/table">
            <a:tbl>
              <a:tblPr/>
              <a:tblGrid>
                <a:gridCol w="1956048"/>
                <a:gridCol w="1956048"/>
              </a:tblGrid>
              <a:tr h="450166">
                <a:tc>
                  <a:txBody>
                    <a:bodyPr/>
                    <a:lstStyle/>
                    <a:p>
                      <a:r>
                        <a:rPr lang="ru-RU"/>
                        <a:t>Дата рождения: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2" tooltip="9 августа"/>
                        </a:rPr>
                        <a:t>9 августа</a:t>
                      </a:r>
                      <a:r>
                        <a:rPr lang="ru-RU"/>
                        <a:t> </a:t>
                      </a:r>
                      <a:r>
                        <a:rPr lang="ru-RU">
                          <a:hlinkClick r:id="rId3" tooltip="1776 год"/>
                        </a:rPr>
                        <a:t>1776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7791">
                <a:tc>
                  <a:txBody>
                    <a:bodyPr/>
                    <a:lstStyle/>
                    <a:p>
                      <a:r>
                        <a:rPr lang="ru-RU"/>
                        <a:t>Место рождения: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4" tooltip="Турин"/>
                        </a:rPr>
                        <a:t>Турин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7791">
                <a:tc>
                  <a:txBody>
                    <a:bodyPr/>
                    <a:lstStyle/>
                    <a:p>
                      <a:r>
                        <a:rPr lang="ru-RU"/>
                        <a:t>Дата смерти: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5" tooltip="9 июля"/>
                        </a:rPr>
                        <a:t>9 июля</a:t>
                      </a:r>
                      <a:r>
                        <a:rPr lang="ru-RU"/>
                        <a:t> </a:t>
                      </a:r>
                      <a:r>
                        <a:rPr lang="ru-RU">
                          <a:hlinkClick r:id="rId6" tooltip="1856 год"/>
                        </a:rPr>
                        <a:t>1856</a:t>
                      </a:r>
                      <a:r>
                        <a:rPr lang="ru-RU"/>
                        <a:t> (79 лет)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166">
                <a:tc>
                  <a:txBody>
                    <a:bodyPr/>
                    <a:lstStyle/>
                    <a:p>
                      <a:r>
                        <a:rPr lang="ru-RU"/>
                        <a:t>Место смерти: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4" tooltip="Турин"/>
                        </a:rPr>
                        <a:t>Турин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166">
                <a:tc>
                  <a:txBody>
                    <a:bodyPr/>
                    <a:lstStyle/>
                    <a:p>
                      <a:r>
                        <a:rPr lang="ru-RU"/>
                        <a:t>Научная сфера: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7" tooltip="Химия"/>
                        </a:rPr>
                        <a:t>Химия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50166">
                <a:tc>
                  <a:txBody>
                    <a:bodyPr/>
                    <a:lstStyle/>
                    <a:p>
                      <a:r>
                        <a:rPr lang="ru-RU"/>
                        <a:t>Известен как: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hlinkClick r:id="rId8" tooltip="Закон Авогадро"/>
                        </a:rPr>
                        <a:t>Закон Авогадро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100" name="Содержимое 3" descr="back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1214422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 b="1" dirty="0" smtClean="0"/>
              <a:t>    </a:t>
            </a:r>
            <a:endParaRPr lang="ru-RU" sz="2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980729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+mj-lt"/>
              </a:rPr>
              <a:t>.</a:t>
            </a:r>
            <a:endParaRPr lang="ru-RU" sz="2800" dirty="0">
              <a:latin typeface="+mj-lt"/>
            </a:endParaRPr>
          </a:p>
        </p:txBody>
      </p:sp>
      <p:pic>
        <p:nvPicPr>
          <p:cNvPr id="19460" name="Picture 4" descr="Avogadro Amedeo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27584" y="2132856"/>
            <a:ext cx="2592288" cy="33843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55576" y="1196752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rgbClr val="7030A0"/>
                </a:solidFill>
              </a:rPr>
              <a:t>Амедео</a:t>
            </a:r>
            <a:r>
              <a:rPr lang="ru-RU" sz="2400" b="1" dirty="0" smtClean="0">
                <a:solidFill>
                  <a:srgbClr val="7030A0"/>
                </a:solidFill>
              </a:rPr>
              <a:t> Авогадро, граф </a:t>
            </a:r>
            <a:r>
              <a:rPr lang="ru-RU" sz="2400" b="1" dirty="0" err="1" smtClean="0">
                <a:solidFill>
                  <a:srgbClr val="7030A0"/>
                </a:solidFill>
              </a:rPr>
              <a:t>Куаренья</a:t>
            </a:r>
            <a:r>
              <a:rPr lang="ru-RU" sz="2400" b="1" dirty="0" smtClean="0">
                <a:solidFill>
                  <a:srgbClr val="7030A0"/>
                </a:solidFill>
              </a:rPr>
              <a:t> и </a:t>
            </a:r>
            <a:r>
              <a:rPr lang="ru-RU" sz="2400" b="1" dirty="0" err="1" smtClean="0">
                <a:solidFill>
                  <a:srgbClr val="7030A0"/>
                </a:solidFill>
              </a:rPr>
              <a:t>Черрето</a:t>
            </a:r>
            <a:endParaRPr lang="ru-RU" sz="2400" b="1" dirty="0">
              <a:solidFill>
                <a:srgbClr val="7030A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491880" y="2132858"/>
          <a:ext cx="4392488" cy="3461726"/>
        </p:xfrm>
        <a:graphic>
          <a:graphicData uri="http://schemas.openxmlformats.org/drawingml/2006/table">
            <a:tbl>
              <a:tblPr/>
              <a:tblGrid>
                <a:gridCol w="1944216"/>
                <a:gridCol w="2448272"/>
              </a:tblGrid>
              <a:tr h="490721">
                <a:tc>
                  <a:txBody>
                    <a:bodyPr/>
                    <a:lstStyle/>
                    <a:p>
                      <a:r>
                        <a:rPr lang="ru-RU"/>
                        <a:t>Дата рождения: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2" tooltip="9 августа"/>
                        </a:rPr>
                        <a:t>9 августа</a:t>
                      </a:r>
                      <a:r>
                        <a:rPr lang="ru-RU"/>
                        <a:t> </a:t>
                      </a:r>
                      <a:r>
                        <a:rPr lang="ru-RU">
                          <a:hlinkClick r:id="rId3" tooltip="1776 год"/>
                        </a:rPr>
                        <a:t>1776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0721">
                <a:tc>
                  <a:txBody>
                    <a:bodyPr/>
                    <a:lstStyle/>
                    <a:p>
                      <a:r>
                        <a:rPr lang="ru-RU"/>
                        <a:t>Место рождения: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4" tooltip="Турин"/>
                        </a:rPr>
                        <a:t>Турин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58762">
                <a:tc>
                  <a:txBody>
                    <a:bodyPr/>
                    <a:lstStyle/>
                    <a:p>
                      <a:r>
                        <a:rPr lang="ru-RU"/>
                        <a:t>Дата смерти: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5" tooltip="9 июля"/>
                        </a:rPr>
                        <a:t>9 июля</a:t>
                      </a:r>
                      <a:r>
                        <a:rPr lang="ru-RU"/>
                        <a:t> </a:t>
                      </a:r>
                      <a:r>
                        <a:rPr lang="ru-RU">
                          <a:hlinkClick r:id="rId6" tooltip="1856 год"/>
                        </a:rPr>
                        <a:t>1856</a:t>
                      </a:r>
                      <a:r>
                        <a:rPr lang="ru-RU"/>
                        <a:t> (79 лет)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0721">
                <a:tc>
                  <a:txBody>
                    <a:bodyPr/>
                    <a:lstStyle/>
                    <a:p>
                      <a:r>
                        <a:rPr lang="ru-RU"/>
                        <a:t>Место смерти: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4" tooltip="Турин"/>
                        </a:rPr>
                        <a:t>Турин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0721">
                <a:tc>
                  <a:txBody>
                    <a:bodyPr/>
                    <a:lstStyle/>
                    <a:p>
                      <a:r>
                        <a:rPr lang="ru-RU"/>
                        <a:t>Научная сфера: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hlinkClick r:id="rId7" tooltip="Химия"/>
                        </a:rPr>
                        <a:t>Химия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0721">
                <a:tc>
                  <a:txBody>
                    <a:bodyPr/>
                    <a:lstStyle/>
                    <a:p>
                      <a:r>
                        <a:rPr lang="ru-RU"/>
                        <a:t>Известен как: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hlinkClick r:id="rId8" tooltip="Закон Авогадро"/>
                        </a:rPr>
                        <a:t>Закон Авогадро</a:t>
                      </a:r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4100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714348" y="1214422"/>
            <a:ext cx="70009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ru-RU" sz="2400" b="1" dirty="0" smtClean="0"/>
              <a:t>    </a:t>
            </a:r>
            <a:endParaRPr lang="ru-RU" sz="2800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980729"/>
            <a:ext cx="7200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+mj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339752" y="980728"/>
            <a:ext cx="32716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 smtClean="0">
                <a:solidFill>
                  <a:schemeClr val="accent2"/>
                </a:solidFill>
              </a:rPr>
              <a:t>Число Авогадро</a:t>
            </a:r>
            <a:endParaRPr lang="ru-RU" sz="2800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683569" y="2636838"/>
            <a:ext cx="2736303" cy="151224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3600" dirty="0">
                <a:solidFill>
                  <a:schemeClr val="bg1"/>
                </a:solidFill>
              </a:rPr>
              <a:t>Число</a:t>
            </a:r>
          </a:p>
          <a:p>
            <a:r>
              <a:rPr lang="ru-RU" sz="3600" dirty="0">
                <a:solidFill>
                  <a:schemeClr val="bg1"/>
                </a:solidFill>
              </a:rPr>
              <a:t>Авогадро </a:t>
            </a:r>
            <a:r>
              <a:rPr lang="ru-RU" sz="3600" dirty="0"/>
              <a:t>- 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3995936" y="1628800"/>
            <a:ext cx="3960813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err="1" smtClean="0">
                <a:solidFill>
                  <a:schemeClr val="bg1"/>
                </a:solidFill>
              </a:rPr>
              <a:t>Показує</a:t>
            </a:r>
            <a:r>
              <a:rPr lang="ru-RU" dirty="0" smtClean="0">
                <a:solidFill>
                  <a:schemeClr val="bg1"/>
                </a:solidFill>
              </a:rPr>
              <a:t> число </a:t>
            </a:r>
            <a:r>
              <a:rPr lang="ru-RU" dirty="0" err="1" smtClean="0">
                <a:solidFill>
                  <a:schemeClr val="bg1"/>
                </a:solidFill>
              </a:rPr>
              <a:t>частинок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smtClean="0">
                <a:solidFill>
                  <a:srgbClr val="FF0000"/>
                </a:solidFill>
              </a:rPr>
              <a:t>1 моль </a:t>
            </a:r>
            <a:r>
              <a:rPr lang="ru-RU" dirty="0" err="1" smtClean="0">
                <a:solidFill>
                  <a:schemeClr val="bg1"/>
                </a:solidFill>
              </a:rPr>
              <a:t>речовини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995936" y="2636912"/>
            <a:ext cx="3889375" cy="9366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000" b="1" dirty="0" err="1" smtClean="0">
                <a:solidFill>
                  <a:schemeClr val="bg1"/>
                </a:solidFill>
              </a:rPr>
              <a:t>Позначається</a:t>
            </a:r>
            <a:endParaRPr lang="ru-RU" sz="2000" b="1" dirty="0" smtClean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rgbClr val="FF0000"/>
                </a:solidFill>
              </a:rPr>
              <a:t>N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A</a:t>
            </a:r>
            <a:endParaRPr lang="ru-RU" sz="14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995936" y="3645024"/>
            <a:ext cx="3889375" cy="1081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err="1" smtClean="0">
                <a:solidFill>
                  <a:schemeClr val="bg1"/>
                </a:solidFill>
              </a:rPr>
              <a:t>Вимірюєтся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r>
              <a:rPr lang="ru-RU" b="1" dirty="0">
                <a:solidFill>
                  <a:srgbClr val="FF0000"/>
                </a:solidFill>
              </a:rPr>
              <a:t>моль </a:t>
            </a:r>
            <a:r>
              <a:rPr lang="en-US" sz="1200" b="1" dirty="0">
                <a:solidFill>
                  <a:srgbClr val="FF0000"/>
                </a:solidFill>
              </a:rPr>
              <a:t>¯</a:t>
            </a:r>
            <a:r>
              <a:rPr lang="en-US" b="1" dirty="0" smtClean="0">
                <a:solidFill>
                  <a:srgbClr val="FF0000"/>
                </a:solidFill>
                <a:cs typeface="Arial" pitchFamily="34" charset="0"/>
              </a:rPr>
              <a:t>¹</a:t>
            </a:r>
            <a:r>
              <a:rPr lang="uk-UA" b="1" dirty="0" smtClean="0">
                <a:solidFill>
                  <a:srgbClr val="FF0000"/>
                </a:solidFill>
                <a:cs typeface="Arial" pitchFamily="34" charset="0"/>
              </a:rPr>
              <a:t>   </a:t>
            </a:r>
            <a:r>
              <a:rPr lang="ru-RU" b="1" dirty="0" smtClean="0">
                <a:solidFill>
                  <a:srgbClr val="FF0000"/>
                </a:solidFill>
                <a:cs typeface="Arial" pitchFamily="34" charset="0"/>
              </a:rPr>
              <a:t>1 (</a:t>
            </a:r>
            <a:r>
              <a:rPr lang="ru-RU" b="1" dirty="0">
                <a:solidFill>
                  <a:srgbClr val="FF0000"/>
                </a:solidFill>
                <a:cs typeface="Arial" pitchFamily="34" charset="0"/>
              </a:rPr>
              <a:t>моль)</a:t>
            </a:r>
            <a:endParaRPr lang="en-US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3995936" y="4869160"/>
            <a:ext cx="3889375" cy="10064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err="1" smtClean="0">
                <a:solidFill>
                  <a:schemeClr val="bg1"/>
                </a:solidFill>
              </a:rPr>
              <a:t>Має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числове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значення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/>
              <a:t>                    </a:t>
            </a:r>
            <a:r>
              <a:rPr lang="ru-RU" sz="1000" b="1" dirty="0">
                <a:solidFill>
                  <a:srgbClr val="FF0000"/>
                </a:solidFill>
              </a:rPr>
              <a:t>23</a:t>
            </a:r>
            <a:endParaRPr lang="ru-RU" b="1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6,02 </a:t>
            </a:r>
            <a:r>
              <a:rPr lang="el-GR" sz="2400" b="1" dirty="0">
                <a:solidFill>
                  <a:srgbClr val="FF0000"/>
                </a:solidFill>
                <a:cs typeface="Arial" pitchFamily="34" charset="0"/>
              </a:rPr>
              <a:t>·</a:t>
            </a:r>
            <a:r>
              <a:rPr lang="ru-RU" sz="2400" b="1" dirty="0">
                <a:solidFill>
                  <a:srgbClr val="FF0000"/>
                </a:solidFill>
                <a:cs typeface="Arial" pitchFamily="34" charset="0"/>
              </a:rPr>
              <a:t>  10</a:t>
            </a:r>
            <a:endParaRPr lang="el-GR" sz="2400" b="1" dirty="0">
              <a:solidFill>
                <a:srgbClr val="FF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10" grpId="0" animBg="1"/>
      <p:bldP spid="11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0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031" name="Содержимое 3" descr="bac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Прямоугольник 4"/>
          <p:cNvSpPr>
            <a:spLocks noChangeArrowheads="1"/>
          </p:cNvSpPr>
          <p:nvPr/>
        </p:nvSpPr>
        <p:spPr bwMode="auto">
          <a:xfrm>
            <a:off x="2000250" y="1143000"/>
            <a:ext cx="54292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dirty="0" err="1" smtClean="0">
                <a:latin typeface="Constantia" pitchFamily="18" charset="0"/>
              </a:rPr>
              <a:t>Молярна</a:t>
            </a:r>
            <a:r>
              <a:rPr lang="ru-RU" sz="4000" b="1" dirty="0" smtClean="0">
                <a:latin typeface="Constantia" pitchFamily="18" charset="0"/>
              </a:rPr>
              <a:t> </a:t>
            </a:r>
            <a:r>
              <a:rPr lang="ru-RU" sz="4000" b="1" dirty="0" err="1" smtClean="0">
                <a:latin typeface="Constantia" pitchFamily="18" charset="0"/>
              </a:rPr>
              <a:t>маса</a:t>
            </a:r>
            <a:endParaRPr lang="ru-RU" sz="4000" b="1" dirty="0">
              <a:latin typeface="Constantia" pitchFamily="18" charset="0"/>
            </a:endParaRPr>
          </a:p>
        </p:txBody>
      </p:sp>
      <p:sp>
        <p:nvSpPr>
          <p:cNvPr id="1033" name="Прямоугольник 5"/>
          <p:cNvSpPr>
            <a:spLocks noChangeArrowheads="1"/>
          </p:cNvSpPr>
          <p:nvPr/>
        </p:nvSpPr>
        <p:spPr bwMode="auto">
          <a:xfrm>
            <a:off x="571500" y="2214563"/>
            <a:ext cx="7072313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200" dirty="0" smtClean="0">
                <a:latin typeface="Constantia" pitchFamily="18" charset="0"/>
              </a:rPr>
              <a:t>-</a:t>
            </a:r>
            <a:r>
              <a:rPr lang="ru-RU" sz="3200" dirty="0" err="1" smtClean="0">
                <a:latin typeface="Constantia" pitchFamily="18" charset="0"/>
              </a:rPr>
              <a:t>це</a:t>
            </a:r>
            <a:r>
              <a:rPr lang="ru-RU" sz="3200" dirty="0" smtClean="0">
                <a:latin typeface="Constantia" pitchFamily="18" charset="0"/>
              </a:rPr>
              <a:t> </a:t>
            </a:r>
            <a:r>
              <a:rPr lang="ru-RU" sz="3200" dirty="0" err="1" smtClean="0">
                <a:latin typeface="Constantia" pitchFamily="18" charset="0"/>
              </a:rPr>
              <a:t>маса</a:t>
            </a:r>
            <a:r>
              <a:rPr lang="ru-RU" sz="3200" dirty="0" smtClean="0">
                <a:latin typeface="Constantia" pitchFamily="18" charset="0"/>
              </a:rPr>
              <a:t> одного моль </a:t>
            </a:r>
            <a:r>
              <a:rPr lang="ru-RU" sz="3200" dirty="0" err="1" smtClean="0">
                <a:latin typeface="Constantia" pitchFamily="18" charset="0"/>
              </a:rPr>
              <a:t>речовини</a:t>
            </a:r>
            <a:r>
              <a:rPr lang="ru-RU" sz="3200" dirty="0" smtClean="0">
                <a:latin typeface="Constantia" pitchFamily="18" charset="0"/>
              </a:rPr>
              <a:t>.</a:t>
            </a:r>
          </a:p>
          <a:p>
            <a:pPr algn="ctr">
              <a:buFont typeface="Wingdings" pitchFamily="2" charset="2"/>
              <a:buNone/>
            </a:pPr>
            <a:r>
              <a:rPr lang="ru-RU" sz="3200" dirty="0" smtClean="0">
                <a:latin typeface="Constantia" pitchFamily="18" charset="0"/>
              </a:rPr>
              <a:t> М = [г / моль]</a:t>
            </a:r>
          </a:p>
          <a:p>
            <a:pPr algn="ctr">
              <a:buFont typeface="Wingdings" pitchFamily="2" charset="2"/>
              <a:buNone/>
            </a:pPr>
            <a:r>
              <a:rPr lang="ru-RU" sz="3200" dirty="0" smtClean="0">
                <a:latin typeface="Constantia" pitchFamily="18" charset="0"/>
              </a:rPr>
              <a:t> (</a:t>
            </a:r>
            <a:r>
              <a:rPr lang="ru-RU" sz="3200" dirty="0" err="1" smtClean="0">
                <a:latin typeface="Constantia" pitchFamily="18" charset="0"/>
              </a:rPr>
              <a:t>Молярна</a:t>
            </a:r>
            <a:r>
              <a:rPr lang="ru-RU" sz="3200" dirty="0" smtClean="0">
                <a:latin typeface="Constantia" pitchFamily="18" charset="0"/>
              </a:rPr>
              <a:t> </a:t>
            </a:r>
            <a:r>
              <a:rPr lang="ru-RU" sz="3200" dirty="0" err="1" smtClean="0">
                <a:latin typeface="Constantia" pitchFamily="18" charset="0"/>
              </a:rPr>
              <a:t>маса</a:t>
            </a:r>
            <a:r>
              <a:rPr lang="ru-RU" sz="3200" dirty="0" smtClean="0">
                <a:latin typeface="Constantia" pitchFamily="18" charset="0"/>
              </a:rPr>
              <a:t> </a:t>
            </a:r>
            <a:r>
              <a:rPr lang="ru-RU" sz="3200" dirty="0" err="1" smtClean="0">
                <a:latin typeface="Constantia" pitchFamily="18" charset="0"/>
              </a:rPr>
              <a:t>чисельно</a:t>
            </a:r>
            <a:r>
              <a:rPr lang="ru-RU" sz="3200" dirty="0" smtClean="0">
                <a:latin typeface="Constantia" pitchFamily="18" charset="0"/>
              </a:rPr>
              <a:t> </a:t>
            </a:r>
            <a:r>
              <a:rPr lang="ru-RU" sz="3200" dirty="0" err="1" smtClean="0">
                <a:latin typeface="Constantia" pitchFamily="18" charset="0"/>
              </a:rPr>
              <a:t>дорівнює</a:t>
            </a:r>
            <a:r>
              <a:rPr lang="ru-RU" sz="3200" dirty="0" smtClean="0">
                <a:latin typeface="Constantia" pitchFamily="18" charset="0"/>
              </a:rPr>
              <a:t> </a:t>
            </a:r>
            <a:r>
              <a:rPr lang="ru-RU" sz="3200" dirty="0" err="1" smtClean="0">
                <a:latin typeface="Constantia" pitchFamily="18" charset="0"/>
              </a:rPr>
              <a:t>молекулярній</a:t>
            </a:r>
            <a:r>
              <a:rPr lang="ru-RU" sz="3200" dirty="0" smtClean="0">
                <a:latin typeface="Constantia" pitchFamily="18" charset="0"/>
              </a:rPr>
              <a:t> </a:t>
            </a:r>
            <a:r>
              <a:rPr lang="ru-RU" sz="3200" dirty="0" err="1" smtClean="0">
                <a:latin typeface="Constantia" pitchFamily="18" charset="0"/>
              </a:rPr>
              <a:t>масі</a:t>
            </a:r>
            <a:r>
              <a:rPr lang="ru-RU" sz="3200" dirty="0" smtClean="0">
                <a:latin typeface="Constantia" pitchFamily="18" charset="0"/>
              </a:rPr>
              <a:t>)</a:t>
            </a:r>
            <a:endParaRPr lang="ru-RU" sz="3200" i="1" dirty="0" smtClean="0">
              <a:latin typeface="Constantia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200" i="1" dirty="0" smtClean="0">
                <a:latin typeface="Constantia" pitchFamily="18" charset="0"/>
              </a:rPr>
              <a:t>  </a:t>
            </a:r>
          </a:p>
          <a:p>
            <a:pPr algn="ctr">
              <a:buFont typeface="Wingdings" pitchFamily="2" charset="2"/>
              <a:buNone/>
            </a:pPr>
            <a:r>
              <a:rPr lang="ru-RU" sz="3200" i="1" dirty="0" err="1" smtClean="0">
                <a:latin typeface="Constantia" pitchFamily="18" charset="0"/>
              </a:rPr>
              <a:t>звідки</a:t>
            </a:r>
            <a:r>
              <a:rPr lang="ru-RU" sz="3200" i="1" dirty="0">
                <a:latin typeface="Constantia" pitchFamily="18" charset="0"/>
              </a:rPr>
              <a:t>		     </a:t>
            </a:r>
            <a:endParaRPr lang="ru-RU" sz="3200" i="1" dirty="0" smtClean="0">
              <a:latin typeface="Constantia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200" i="1" dirty="0" smtClean="0">
                <a:latin typeface="Constantia" pitchFamily="18" charset="0"/>
              </a:rPr>
              <a:t> </a:t>
            </a:r>
            <a:endParaRPr lang="ru-RU" sz="3200" i="1" dirty="0">
              <a:latin typeface="Constantia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11560" y="4365104"/>
          <a:ext cx="2059335" cy="1625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Формула" r:id="rId4" imgW="469800" imgH="393480" progId="Equation.3">
                  <p:embed/>
                </p:oleObj>
              </mc:Choice>
              <mc:Fallback>
                <p:oleObj name="Формула" r:id="rId4" imgW="469800" imgH="3934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365104"/>
                        <a:ext cx="2059335" cy="162522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4165600" y="4574653"/>
          <a:ext cx="3142704" cy="1024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Формула" r:id="rId6" imgW="634680" imgH="164880" progId="Equation.3">
                  <p:embed/>
                </p:oleObj>
              </mc:Choice>
              <mc:Fallback>
                <p:oleObj name="Формула" r:id="rId6" imgW="634680" imgH="1648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5600" y="4574653"/>
                        <a:ext cx="3142704" cy="102446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sp>
        <p:nvSpPr>
          <p:cNvPr id="10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uk-UA" smtClean="0"/>
          </a:p>
        </p:txBody>
      </p:sp>
      <p:pic>
        <p:nvPicPr>
          <p:cNvPr id="1031" name="Содержимое 3" descr="bac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9392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Прямоугольник 5"/>
          <p:cNvSpPr>
            <a:spLocks noChangeArrowheads="1"/>
          </p:cNvSpPr>
          <p:nvPr/>
        </p:nvSpPr>
        <p:spPr bwMode="auto">
          <a:xfrm>
            <a:off x="571500" y="2214563"/>
            <a:ext cx="70723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ru-RU" sz="3200" i="1" dirty="0">
                <a:latin typeface="Constantia" pitchFamily="18" charset="0"/>
              </a:rPr>
              <a:t>		     </a:t>
            </a:r>
            <a:endParaRPr lang="ru-RU" sz="3200" i="1" dirty="0" smtClean="0">
              <a:latin typeface="Constantia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3200" i="1" dirty="0" smtClean="0">
                <a:latin typeface="Constantia" pitchFamily="18" charset="0"/>
              </a:rPr>
              <a:t> </a:t>
            </a:r>
            <a:endParaRPr lang="ru-RU" sz="3200" i="1" dirty="0">
              <a:latin typeface="Constantia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95736" y="836712"/>
            <a:ext cx="4680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u="sng" dirty="0" err="1" smtClean="0">
                <a:solidFill>
                  <a:schemeClr val="accent2"/>
                </a:solidFill>
              </a:rPr>
              <a:t>Молярна</a:t>
            </a:r>
            <a:r>
              <a:rPr lang="ru-RU" sz="3200" b="1" i="1" u="sng" dirty="0" smtClean="0">
                <a:solidFill>
                  <a:schemeClr val="accent2"/>
                </a:solidFill>
              </a:rPr>
              <a:t> </a:t>
            </a:r>
            <a:r>
              <a:rPr lang="ru-RU" sz="3200" b="1" i="1" u="sng" dirty="0" err="1" smtClean="0">
                <a:solidFill>
                  <a:schemeClr val="accent2"/>
                </a:solidFill>
              </a:rPr>
              <a:t>маса</a:t>
            </a:r>
            <a:r>
              <a:rPr lang="ru-RU" sz="3200" b="1" i="1" u="sng" dirty="0" smtClean="0">
                <a:solidFill>
                  <a:schemeClr val="accent2"/>
                </a:solidFill>
              </a:rPr>
              <a:t>.</a:t>
            </a:r>
            <a:endParaRPr lang="ru-RU" sz="32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683568" y="2348880"/>
            <a:ext cx="2663775" cy="1728341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 dirty="0" err="1" smtClean="0">
                <a:solidFill>
                  <a:srgbClr val="FF0000"/>
                </a:solidFill>
              </a:rPr>
              <a:t>Молярня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</a:rPr>
              <a:t>маса</a:t>
            </a:r>
            <a:r>
              <a:rPr lang="ru-RU" sz="2400" dirty="0" smtClean="0"/>
              <a:t> </a:t>
            </a:r>
            <a:r>
              <a:rPr lang="ru-RU" sz="2400" dirty="0"/>
              <a:t>– </a:t>
            </a:r>
          </a:p>
          <a:p>
            <a:r>
              <a:rPr lang="ru-RU" sz="2400" dirty="0" err="1" smtClean="0">
                <a:solidFill>
                  <a:schemeClr val="bg1"/>
                </a:solidFill>
              </a:rPr>
              <a:t>фізична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>
                <a:solidFill>
                  <a:schemeClr val="bg1"/>
                </a:solidFill>
              </a:rPr>
              <a:t>величина,</a:t>
            </a:r>
          </a:p>
          <a:p>
            <a:r>
              <a:rPr lang="ru-RU" sz="2400" dirty="0" smtClean="0">
                <a:solidFill>
                  <a:schemeClr val="bg1"/>
                </a:solidFill>
              </a:rPr>
              <a:t>яка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3995936" y="1628800"/>
            <a:ext cx="3024187" cy="108108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err="1" smtClean="0">
                <a:solidFill>
                  <a:schemeClr val="bg1"/>
                </a:solidFill>
              </a:rPr>
              <a:t>Показує</a:t>
            </a:r>
            <a:r>
              <a:rPr lang="ru-RU" dirty="0" smtClean="0"/>
              <a:t>  </a:t>
            </a:r>
            <a:r>
              <a:rPr lang="ru-RU" b="1" dirty="0" err="1" smtClean="0">
                <a:solidFill>
                  <a:srgbClr val="FF0000"/>
                </a:solidFill>
              </a:rPr>
              <a:t>масу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1 моля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речовини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3995936" y="2924944"/>
            <a:ext cx="3024188" cy="10080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dirty="0" err="1" smtClean="0">
                <a:solidFill>
                  <a:schemeClr val="bg1"/>
                </a:solidFill>
              </a:rPr>
              <a:t>Позначаєтся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М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923928" y="4221088"/>
            <a:ext cx="3097212" cy="100806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uk-UA" dirty="0" smtClean="0">
                <a:solidFill>
                  <a:schemeClr val="bg1"/>
                </a:solidFill>
              </a:rPr>
              <a:t>Вимірюється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г/моль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/>
      <p:bldP spid="11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2122</TotalTime>
  <Words>807</Words>
  <Application>Microsoft Office PowerPoint</Application>
  <PresentationFormat>Экран (4:3)</PresentationFormat>
  <Paragraphs>153</Paragraphs>
  <Slides>18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Формула</vt:lpstr>
      <vt:lpstr>“Кількість речовини. Молярна маса. Молярний об’єм”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Закон об’ємних  співвідношень</vt:lpstr>
      <vt:lpstr>Презентация PowerPoint</vt:lpstr>
      <vt:lpstr>Закон об'ємних співвідношень дозволив італійському вченому А. Авогадро припустити, що молекули простих газів складаються з двох однакових атомів (Н2, N2, Cl2, О2, F2 ...)</vt:lpstr>
      <vt:lpstr>Презентация PowerPoint</vt:lpstr>
      <vt:lpstr>Презентация PowerPoint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 Авогадро</dc:title>
  <dc:creator>Кирилл</dc:creator>
  <cp:lastModifiedBy>XT</cp:lastModifiedBy>
  <cp:revision>196</cp:revision>
  <dcterms:created xsi:type="dcterms:W3CDTF">2008-10-08T14:30:29Z</dcterms:created>
  <dcterms:modified xsi:type="dcterms:W3CDTF">2014-07-15T12:53:57Z</dcterms:modified>
</cp:coreProperties>
</file>