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5" r:id="rId8"/>
    <p:sldId id="264" r:id="rId9"/>
    <p:sldId id="266" r:id="rId10"/>
    <p:sldId id="267" r:id="rId11"/>
    <p:sldId id="268" r:id="rId12"/>
    <p:sldId id="260" r:id="rId13"/>
    <p:sldId id="261" r:id="rId14"/>
    <p:sldId id="269" r:id="rId15"/>
    <p:sldId id="270" r:id="rId16"/>
    <p:sldId id="271" r:id="rId17"/>
    <p:sldId id="272" r:id="rId18"/>
    <p:sldId id="28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7" r:id="rId29"/>
    <p:sldId id="285" r:id="rId30"/>
    <p:sldId id="288" r:id="rId31"/>
    <p:sldId id="283" r:id="rId32"/>
    <p:sldId id="286" r:id="rId33"/>
    <p:sldId id="284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8D3184-35F3-4071-BB98-784C27007651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E4460-5AE6-4070-AAD9-C6FA2D754D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8D3184-35F3-4071-BB98-784C27007651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E4460-5AE6-4070-AAD9-C6FA2D754D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8D3184-35F3-4071-BB98-784C27007651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E4460-5AE6-4070-AAD9-C6FA2D754D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8D3184-35F3-4071-BB98-784C27007651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E4460-5AE6-4070-AAD9-C6FA2D754D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8D3184-35F3-4071-BB98-784C27007651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E4460-5AE6-4070-AAD9-C6FA2D754D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8D3184-35F3-4071-BB98-784C27007651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E4460-5AE6-4070-AAD9-C6FA2D754D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8D3184-35F3-4071-BB98-784C27007651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E4460-5AE6-4070-AAD9-C6FA2D754D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8D3184-35F3-4071-BB98-784C27007651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E4460-5AE6-4070-AAD9-C6FA2D754D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8D3184-35F3-4071-BB98-784C27007651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E4460-5AE6-4070-AAD9-C6FA2D754D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8D3184-35F3-4071-BB98-784C27007651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E4460-5AE6-4070-AAD9-C6FA2D754D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8D3184-35F3-4071-BB98-784C27007651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E4460-5AE6-4070-AAD9-C6FA2D754D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68D3184-35F3-4071-BB98-784C27007651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6FE4460-5AE6-4070-AAD9-C6FA2D754D6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zoom/>
  </p:transition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b="0" dirty="0" err="1" smtClean="0"/>
              <a:t>Хімічні</a:t>
            </a:r>
            <a:r>
              <a:rPr lang="ru-RU" b="0" dirty="0" smtClean="0"/>
              <a:t>  </a:t>
            </a:r>
            <a:r>
              <a:rPr lang="ru-RU" b="0" dirty="0" err="1" smtClean="0"/>
              <a:t>властивості</a:t>
            </a:r>
            <a:r>
              <a:rPr lang="uk-UA" b="0" dirty="0" smtClean="0"/>
              <a:t> середніх </a:t>
            </a:r>
            <a:r>
              <a:rPr lang="ru-RU" b="0" dirty="0" smtClean="0"/>
              <a:t> солей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4000504"/>
            <a:ext cx="7772400" cy="1414466"/>
          </a:xfrm>
        </p:spPr>
        <p:txBody>
          <a:bodyPr>
            <a:normAutofit/>
          </a:bodyPr>
          <a:lstStyle/>
          <a:p>
            <a:r>
              <a:rPr lang="uk-UA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Вчитель хімії вищої категорії,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старший вчитель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Костянтинівського ліцею «Ерудит»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Донець Ірина  Миколаївна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26626" name="Picture 2" descr="http://im7-tub-ua.yandex.net/i?id=25467557-67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3643314"/>
            <a:ext cx="3489984" cy="22860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6628" name="Picture 4" descr="http://im2-tub-ua.yandex.net/i?id=218570014-41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9322" y="500042"/>
            <a:ext cx="2500330" cy="18752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880" cy="76580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Кунсткамера “У світі багато </a:t>
            </a:r>
            <a:r>
              <a:rPr lang="uk-UA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див”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571472" y="1142984"/>
            <a:ext cx="414340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2088" algn="l"/>
              </a:tabLst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Бляшанку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конторського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силікатного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клею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розвів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водою (1:5).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Добутий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розчин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вилив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у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велику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скляну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посудину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кинув у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неї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крупні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кристали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таких солей: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2088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СоС1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∙6Н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Ni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С1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∙6Н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(або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NiSO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∙7Н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); С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uSO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∙5Н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 С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r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С1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∙6Н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Cr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∙6Н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 (або </a:t>
            </a:r>
            <a:r>
              <a:rPr kumimoji="0" 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КС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r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∙12Н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);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е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∙7Н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(або 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е(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∙6Н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);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Mn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С1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∙4Н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еС1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∙6Н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(або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е(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∙12Н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); А1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∙18Н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(або КА1(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∙12Н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);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Mg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С1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∙6Н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2088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Незабаром з кристалів з'явилися химерні утвори, що формою нагадують морські водорості найрізноманітніших кольорів і відтінків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7411" name="Picture 3" descr="http://im5-tub-ua.yandex.net/i?id=200860949-15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1785926"/>
            <a:ext cx="2857500" cy="385765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183880" cy="60577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Світ подорожей</a:t>
            </a:r>
            <a:endParaRPr lang="ru-RU" dirty="0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571472" y="1839857"/>
            <a:ext cx="8072494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2088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Подорож - це завжди захоплююча подія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це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нові знання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нові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враження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2088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3554" name="Picture 2" descr="http://im2-tub-ua.yandex.net/i?id=38250013-00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071810"/>
            <a:ext cx="3767164" cy="25003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3556" name="Picture 4" descr="http://im5-tub-ua.yandex.net/i?id=546095049-27-72&amp;n=21"/>
          <p:cNvPicPr>
            <a:picLocks noChangeAspect="1" noChangeArrowheads="1"/>
          </p:cNvPicPr>
          <p:nvPr/>
        </p:nvPicPr>
        <p:blipFill>
          <a:blip r:embed="rId3"/>
          <a:srcRect t="20000" b="14999"/>
          <a:stretch>
            <a:fillRect/>
          </a:stretch>
        </p:blipFill>
        <p:spPr bwMode="auto">
          <a:xfrm>
            <a:off x="5000628" y="3071810"/>
            <a:ext cx="3516924" cy="24288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ru-RU" sz="6000" b="0" dirty="0" smtClean="0">
                <a:latin typeface="Times New Roman" pitchFamily="18" charset="0"/>
                <a:cs typeface="Times New Roman" pitchFamily="18" charset="0"/>
              </a:rPr>
              <a:t>Океан </a:t>
            </a:r>
            <a:r>
              <a:rPr lang="ru-RU" sz="6000" b="0" dirty="0" err="1" smtClean="0">
                <a:latin typeface="Times New Roman" pitchFamily="18" charset="0"/>
                <a:cs typeface="Times New Roman" pitchFamily="18" charset="0"/>
              </a:rPr>
              <a:t>речовин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C:\Users\W\Desktop\Безымянный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500174"/>
            <a:ext cx="7802563" cy="4381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183880" cy="1051560"/>
          </a:xfrm>
        </p:spPr>
        <p:txBody>
          <a:bodyPr/>
          <a:lstStyle/>
          <a:p>
            <a:pPr algn="ctr"/>
            <a:r>
              <a:rPr lang="uk-UA" dirty="0" smtClean="0"/>
              <a:t>Планування результатів</a:t>
            </a:r>
            <a:endParaRPr lang="ru-RU" dirty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714348" y="1643050"/>
            <a:ext cx="7643866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81650" algn="l"/>
              </a:tabLst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(що учень повинен знати і повинен уміти):</a:t>
            </a:r>
            <a:endParaRPr kumimoji="0" lang="ru-RU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581650" algn="l"/>
              </a:tabLst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nstantia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nstantia" pitchFamily="18" charset="0"/>
                <a:cs typeface="Times New Roman" pitchFamily="18" charset="0"/>
              </a:rPr>
              <a:t>зна</a:t>
            </a: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nstantia" pitchFamily="18" charset="0"/>
                <a:cs typeface="Times New Roman" pitchFamily="18" charset="0"/>
              </a:rPr>
              <a:t>є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склад,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назви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фізичні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та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хімічні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властивості</a:t>
            </a: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середніх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солей </a:t>
            </a: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</a:t>
            </a:r>
            <a:endParaRPr kumimoji="0" lang="ru-RU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581650" algn="l"/>
              </a:tabLst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nstantia" pitchFamily="18" charset="0"/>
                <a:cs typeface="Times New Roman" pitchFamily="18" charset="0"/>
              </a:rPr>
              <a:t> вміє</a:t>
            </a: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складати відповідні  рівняння хімічних реакцій;</a:t>
            </a:r>
            <a:endParaRPr kumimoji="0" lang="ru-RU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581650" algn="l"/>
              </a:tabLst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nstantia" pitchFamily="18" charset="0"/>
                <a:cs typeface="Times New Roman" pitchFamily="18" charset="0"/>
              </a:rPr>
              <a:t> прогнозує перебіг хімічних реакцій солей та кислот із металами, використовуючи ряд активності металів;</a:t>
            </a:r>
            <a:endParaRPr kumimoji="0" lang="ru-RU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581650" algn="l"/>
              </a:tabLst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nstantia" pitchFamily="18" charset="0"/>
                <a:cs typeface="Times New Roman" pitchFamily="18" charset="0"/>
              </a:rPr>
              <a:t> проводить хімічний експеримент з дотриманням правил техніки безпеки;</a:t>
            </a:r>
            <a:endParaRPr kumimoji="0" lang="ru-RU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581650" algn="l"/>
              </a:tabLst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nstantia" pitchFamily="18" charset="0"/>
                <a:cs typeface="Times New Roman" pitchFamily="18" charset="0"/>
              </a:rPr>
              <a:t> спостерігає;</a:t>
            </a:r>
            <a:endParaRPr kumimoji="0" lang="ru-RU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581650" algn="l"/>
              </a:tabLst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nstantia" pitchFamily="18" charset="0"/>
                <a:cs typeface="Times New Roman" pitchFamily="18" charset="0"/>
              </a:rPr>
              <a:t> узагальнює;</a:t>
            </a:r>
            <a:endParaRPr kumimoji="0" lang="ru-RU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581650" algn="l"/>
              </a:tabLst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nstantia" pitchFamily="18" charset="0"/>
                <a:cs typeface="Times New Roman" pitchFamily="18" charset="0"/>
              </a:rPr>
              <a:t> формулює висновки.</a:t>
            </a: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endParaRPr kumimoji="0" lang="uk-UA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Взаємодія між основними класами неорганічних сполук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85788" y="2214554"/>
          <a:ext cx="7500986" cy="3571901"/>
        </p:xfrm>
        <a:graphic>
          <a:graphicData uri="http://schemas.openxmlformats.org/drawingml/2006/table">
            <a:tbl>
              <a:tblPr/>
              <a:tblGrid>
                <a:gridCol w="1500035"/>
                <a:gridCol w="1500035"/>
                <a:gridCol w="1500035"/>
                <a:gridCol w="1500035"/>
                <a:gridCol w="1500846"/>
              </a:tblGrid>
              <a:tr h="1020544">
                <a:tc>
                  <a:txBody>
                    <a:bodyPr/>
                    <a:lstStyle/>
                    <a:p>
                      <a:pPr marR="69215" indent="-11938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92405" algn="l"/>
                        </a:tabLs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9215" indent="-11938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92405" algn="l"/>
                        </a:tabLs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Основний оксид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9215" indent="-11938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92405" algn="l"/>
                        </a:tabLs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Кислота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9215" indent="-11938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92405" algn="l"/>
                        </a:tabLs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Основа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9215" indent="-11938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92405" algn="l"/>
                        </a:tabLs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Сіль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0544">
                <a:tc>
                  <a:txBody>
                    <a:bodyPr/>
                    <a:lstStyle/>
                    <a:p>
                      <a:pPr marL="9017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</a:rPr>
                        <a:t>Кислотний оксид</a:t>
                      </a:r>
                      <a:endParaRPr lang="ru-RU" sz="120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9215" indent="-11938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92405" algn="l"/>
                        </a:tabLs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9215" indent="-11938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92405" algn="l"/>
                        </a:tabLs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9215" indent="-11938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92405" algn="l"/>
                        </a:tabLs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9215" indent="-11938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92405" algn="l"/>
                        </a:tabLs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271">
                <a:tc>
                  <a:txBody>
                    <a:bodyPr/>
                    <a:lstStyle/>
                    <a:p>
                      <a:pPr marL="9017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</a:rPr>
                        <a:t>Кислота</a:t>
                      </a:r>
                      <a:endParaRPr lang="ru-RU" sz="120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9215" indent="-11938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92405" algn="l"/>
                        </a:tabLs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9215" indent="-11938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92405" algn="l"/>
                        </a:tabLs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9215" indent="-11938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92405" algn="l"/>
                        </a:tabLs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9215" indent="-11938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92405" algn="l"/>
                        </a:tabLs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271">
                <a:tc>
                  <a:txBody>
                    <a:bodyPr/>
                    <a:lstStyle/>
                    <a:p>
                      <a:pPr marL="9017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</a:rPr>
                        <a:t>Основа</a:t>
                      </a:r>
                      <a:endParaRPr lang="ru-RU" sz="120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9215" indent="-11938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92405" algn="l"/>
                        </a:tabLs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9215" indent="-11938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92405" algn="l"/>
                        </a:tabLs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9215" indent="-11938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92405" algn="l"/>
                        </a:tabLs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9215" indent="-11938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92405" algn="l"/>
                        </a:tabLs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271">
                <a:tc>
                  <a:txBody>
                    <a:bodyPr/>
                    <a:lstStyle/>
                    <a:p>
                      <a:pPr marL="9017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</a:rPr>
                        <a:t>Сіль</a:t>
                      </a:r>
                      <a:endParaRPr lang="ru-RU" sz="120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9215" indent="-11938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92405" algn="l"/>
                        </a:tabLs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9215" indent="-11938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92405" algn="l"/>
                        </a:tabLs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9215" indent="-11938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92405" algn="l"/>
                        </a:tabLs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9215" indent="-11938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92405" algn="l"/>
                        </a:tabLs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?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3880" cy="1051560"/>
          </a:xfrm>
        </p:spPr>
        <p:txBody>
          <a:bodyPr/>
          <a:lstStyle/>
          <a:p>
            <a:pPr algn="ctr"/>
            <a:r>
              <a:rPr lang="uk-UA" dirty="0" smtClean="0"/>
              <a:t>Проблемні питання</a:t>
            </a:r>
            <a:endParaRPr lang="ru-RU" dirty="0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500034" y="1785926"/>
            <a:ext cx="8417048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04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904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904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- А чи завжди можливі ці реакції?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904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- А чи взаємодіють  солі з солями?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904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- Які стосунки у країни «Солі» з країною «Метали»?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904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- Що відбувається з солями при нагріванні?</a:t>
            </a:r>
            <a:endParaRPr kumimoji="0" lang="uk-UA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2291" name="Picture 3" descr="http://im4-tub-ua.yandex.net/i?id=331282338-35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4429132"/>
            <a:ext cx="2538416" cy="17792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183880" cy="1051560"/>
          </a:xfrm>
        </p:spPr>
        <p:txBody>
          <a:bodyPr/>
          <a:lstStyle/>
          <a:p>
            <a:pPr algn="ctr"/>
            <a:r>
              <a:rPr lang="uk-UA" dirty="0" smtClean="0"/>
              <a:t>Безпека життєдіяльності</a:t>
            </a:r>
            <a:endParaRPr lang="ru-RU" dirty="0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29" y="1357298"/>
            <a:ext cx="2384863" cy="3429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1357298"/>
            <a:ext cx="2394616" cy="3429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7" y="1357298"/>
            <a:ext cx="2458141" cy="3500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3880" cy="1051560"/>
          </a:xfrm>
        </p:spPr>
        <p:txBody>
          <a:bodyPr/>
          <a:lstStyle/>
          <a:p>
            <a:pPr algn="ctr"/>
            <a:r>
              <a:rPr lang="uk-UA" dirty="0" smtClean="0"/>
              <a:t>Взаємодія з металами</a:t>
            </a:r>
            <a:endParaRPr lang="ru-RU" dirty="0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857224" y="1920048"/>
            <a:ext cx="7572428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1813" algn="l"/>
              </a:tabLst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1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а)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заняттях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хімічного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гуртка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ми брали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алюмінієвий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дріт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робили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з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нього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дерево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опускали 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розчин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Р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NO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з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спостерігали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як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гілочки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дерева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вкривалися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голочками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«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Сатурнове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» дерево.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1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2А1 + 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NO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= 2А1(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NO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+ 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↓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1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б)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Із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цинкової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пластинки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вирізали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їжачка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опускали 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розчин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Р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Оз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він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покривався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голочками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1813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Zn +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b(NO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= Zn(NO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+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↓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1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в)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Опускали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алюмінієвий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дріт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розчин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С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uS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на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ньому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виділялась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мідь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1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2А1 + 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uS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= А1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+ 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u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↓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1813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г) А при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опусканні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мідної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пластинки 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розчин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еС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реакції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не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відбулося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еС1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+С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u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=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43" name="Picture 3" descr="http://im7-tub-ua.yandex.net/i?id=144164889-02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6692" y="571480"/>
            <a:ext cx="1206350" cy="12144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714348" y="428604"/>
            <a:ext cx="7715304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Висновок:</a:t>
            </a:r>
            <a:r>
              <a:rPr kumimoji="0" lang="uk-UA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всі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метали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реагують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із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солями, а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лише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ті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які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у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витискувальному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ряду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розташовані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лівіше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від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того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металу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який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входить до складу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солі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У водному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розчині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відбувається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реакція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заміщення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: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активніший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метал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витісняє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менш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активний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з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розчину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його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солі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внаслідок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утворюється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нова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сіль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і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новий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метал.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Пам'ятайте</a:t>
            </a:r>
            <a:r>
              <a:rPr kumimoji="0" lang="ru-RU" sz="3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!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Для таких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реакцій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не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можна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брати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дуже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активні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метали: 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і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Na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,К,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Са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Ва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які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реагують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за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звичайних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умов </a:t>
            </a:r>
            <a:r>
              <a:rPr kumimoji="0" lang="ru-RU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з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водою.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3011" name="Picture 3" descr="http://im3-tub-ua.yandex.net/i?id=579300837-56-72&amp;n=2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FFA"/>
              </a:clrFrom>
              <a:clrTo>
                <a:srgbClr val="FEFF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5214950"/>
            <a:ext cx="2357454" cy="1262922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857232"/>
            <a:ext cx="8183880" cy="642942"/>
          </a:xfrm>
        </p:spPr>
        <p:txBody>
          <a:bodyPr>
            <a:noAutofit/>
          </a:bodyPr>
          <a:lstStyle/>
          <a:p>
            <a:pPr lvl="0" algn="ctr"/>
            <a:r>
              <a:rPr lang="uk-UA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Взаємодія з лугами</a:t>
            </a:r>
            <a:r>
              <a:rPr lang="ru-RU" sz="1600" b="0" dirty="0" smtClean="0"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lang="ru-RU" sz="1600" b="0" dirty="0" smtClean="0">
                <a:solidFill>
                  <a:schemeClr val="tx1"/>
                </a:solidFill>
                <a:effectLst/>
                <a:latin typeface="Arial" pitchFamily="34" charset="0"/>
              </a:rPr>
            </a:br>
            <a:endParaRPr lang="ru-RU" dirty="0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571472" y="1457325"/>
            <a:ext cx="7643866" cy="3954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-269875" algn="l"/>
              </a:tabLst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а)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СІ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+ 3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Na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ОН = А1(ОН)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+ 3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аС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б)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+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(ОН)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= 2КОН +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↓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-2698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До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якого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типу належать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ці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реакції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?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-269875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Які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реакції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називаються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реакціями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обміну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?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-269875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Які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речовини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утворюються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під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час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взаємодії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солі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лугами?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	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Висновок: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Пам'ятайте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!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Реактиви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необхідно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підбирати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так,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щоб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результаті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реакції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випав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осад,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тоді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реакції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проходять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до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кінця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9219" name="Picture 3" descr="http://im6-tub-ua.yandex.net/i?id=325050085-29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1357298"/>
            <a:ext cx="1905000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2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2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2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183880" cy="1051560"/>
          </a:xfrm>
        </p:spPr>
        <p:txBody>
          <a:bodyPr/>
          <a:lstStyle/>
          <a:p>
            <a:pPr algn="ctr"/>
            <a:r>
              <a:rPr lang="uk-UA" dirty="0" smtClean="0"/>
              <a:t>Мета уроку: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85926"/>
            <a:ext cx="8183880" cy="418795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dirty="0" smtClean="0"/>
              <a:t>розширити знання учнів про хімічні </a:t>
            </a:r>
            <a:r>
              <a:rPr lang="uk-UA" dirty="0" err="1" smtClean="0"/>
              <a:t>влас-тивості</a:t>
            </a:r>
            <a:r>
              <a:rPr lang="uk-UA" dirty="0" smtClean="0"/>
              <a:t> класів неорганічних сполук на </a:t>
            </a:r>
            <a:r>
              <a:rPr lang="uk-UA" dirty="0" err="1" smtClean="0"/>
              <a:t>прик-ладі</a:t>
            </a:r>
            <a:r>
              <a:rPr lang="uk-UA" dirty="0" smtClean="0"/>
              <a:t> властивостей середніх солей; дослідити хімічні властивості солей; розвивати навички й уміння складати рівняння хімічних реакцій, формувати вміння виконувати хімічний </a:t>
            </a:r>
            <a:r>
              <a:rPr lang="uk-UA" dirty="0" err="1" smtClean="0"/>
              <a:t>екс-перимент</a:t>
            </a:r>
            <a:r>
              <a:rPr lang="uk-UA" dirty="0" smtClean="0"/>
              <a:t>; спостерігати, робити висновки і узагальнення, поглибити знання учнів про використання солей в промисловості, побуті та народному господарстві, виховувати </a:t>
            </a:r>
            <a:r>
              <a:rPr lang="uk-UA" dirty="0" err="1" smtClean="0"/>
              <a:t>піз-навальний</a:t>
            </a:r>
            <a:r>
              <a:rPr lang="uk-UA" dirty="0" smtClean="0"/>
              <a:t> інтерес до предмета хімії. </a:t>
            </a:r>
            <a:endParaRPr lang="ru-RU" dirty="0" smtClean="0"/>
          </a:p>
          <a:p>
            <a:pPr algn="just"/>
            <a:endParaRPr lang="ru-RU" dirty="0"/>
          </a:p>
        </p:txBody>
      </p:sp>
      <p:pic>
        <p:nvPicPr>
          <p:cNvPr id="25602" name="Picture 2" descr="http://im3-tub-ua.yandex.net/i?id=322209624-46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571480"/>
            <a:ext cx="2034536" cy="11429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5604" name="Picture 4" descr="http://im2-tub-ua.yandex.net/i?id=145619182-36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5" y="563048"/>
            <a:ext cx="2071703" cy="12228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183880" cy="1051560"/>
          </a:xfrm>
        </p:spPr>
        <p:txBody>
          <a:bodyPr/>
          <a:lstStyle/>
          <a:p>
            <a:pPr algn="ctr"/>
            <a:r>
              <a:rPr lang="uk-UA" dirty="0" smtClean="0"/>
              <a:t>Взаємодія з кислотами</a:t>
            </a:r>
            <a:endParaRPr lang="ru-RU" dirty="0"/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571472" y="1571612"/>
            <a:ext cx="81439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-269875" algn="l"/>
                <a:tab pos="54610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Які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речовини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називаються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кислотами?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-269875" algn="l"/>
                <a:tab pos="5461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За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яких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умов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кислоти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взаємодіють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солями?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  <a:tab pos="5461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а)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СаСО</a:t>
            </a:r>
            <a:r>
              <a:rPr kumimoji="0" lang="ru-RU" sz="2400" b="0" i="0" u="none" strike="noStrike" cap="none" normalizeH="0" baseline="-25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+ 2НС1 = СаС1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+ С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+ Н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  <a:tab pos="5461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б)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ВаС1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+ Н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=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+2НС1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  <a:tab pos="5461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в)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Са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(Р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+ 3Н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=3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+ 2Н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  <a:tab pos="546100" algn="l"/>
              </a:tabLst>
            </a:pP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  <a:tab pos="546100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Висновок: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Пам'ятайте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!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Реакції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між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солями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кислотами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відбуватимуться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лише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тоді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коли: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  <a:tab pos="5461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а)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сіль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утворена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леткою кислотою, 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реагуюча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кислота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нелетка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  <a:tab pos="5461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б)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утворюється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осад,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нерозчинний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у кислотах;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8195" name="Picture 3" descr="http://im5-tub-ua.yandex.net/i?id=461216732-54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2143116"/>
            <a:ext cx="2143125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1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1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1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183880" cy="1051560"/>
          </a:xfrm>
        </p:spPr>
        <p:txBody>
          <a:bodyPr/>
          <a:lstStyle/>
          <a:p>
            <a:pPr algn="ctr"/>
            <a:r>
              <a:rPr lang="ru-RU" dirty="0" err="1" smtClean="0"/>
              <a:t>Взаємодія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солями</a:t>
            </a:r>
            <a:endParaRPr lang="ru-RU" dirty="0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642910" y="1500174"/>
            <a:ext cx="778671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-269875" algn="l"/>
                <a:tab pos="904875" algn="l"/>
              </a:tabLst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Чи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можлива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взаємодія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солей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з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солями?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60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  <a:tab pos="90487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ВаС1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+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=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↓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+2N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aCl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60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-269875" algn="l"/>
                <a:tab pos="90487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До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якого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типу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належить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ця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реакція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?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60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-269875" algn="l"/>
                <a:tab pos="904875" algn="l"/>
              </a:tabLst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Що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утворюється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в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результаті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даної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реакції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?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60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-269875" algn="l"/>
                <a:tab pos="904875" algn="l"/>
              </a:tabLst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Чи завжди можливі реакції між солями?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60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  <a:tab pos="904875" algn="l"/>
              </a:tabLst>
            </a:pPr>
            <a:endParaRPr kumimoji="0" lang="uk-UA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360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  <a:tab pos="904875" algn="l"/>
              </a:tabLst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Висновок: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Реакції між солями відбуваються лише в тому випадку, коли в результаті реакції утворюється осад.</a:t>
            </a:r>
            <a:endParaRPr kumimoji="0" lang="uk-UA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171" name="Picture 3" descr="http://im5-tub-ua.yandex.net/i?id=206423505-71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22" y="5000636"/>
            <a:ext cx="2381250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1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183880" cy="1051560"/>
          </a:xfrm>
        </p:spPr>
        <p:txBody>
          <a:bodyPr/>
          <a:lstStyle/>
          <a:p>
            <a:pPr algn="ctr"/>
            <a:r>
              <a:rPr lang="uk-UA" dirty="0" smtClean="0"/>
              <a:t>Термічний  розклад солей</a:t>
            </a:r>
            <a:endParaRPr lang="ru-RU" dirty="0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571472" y="1500174"/>
            <a:ext cx="825117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  <a:tab pos="904875" algn="l"/>
                <a:tab pos="3965575" algn="l"/>
              </a:tabLst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2KMnO</a:t>
            </a:r>
            <a:r>
              <a:rPr kumimoji="0" lang="uk-UA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K </a:t>
            </a:r>
            <a:r>
              <a:rPr kumimoji="0" lang="uk-UA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MnO</a:t>
            </a:r>
            <a:r>
              <a:rPr kumimoji="0" lang="uk-UA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 </a:t>
            </a:r>
            <a:r>
              <a:rPr kumimoji="0" lang="uk-UA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+Mn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uk-UA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+</a:t>
            </a:r>
            <a:r>
              <a:rPr kumimoji="0" lang="uk-UA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uk-UA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  <a:tab pos="904875" algn="l"/>
                <a:tab pos="3965575" algn="l"/>
              </a:tabLst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CaCO</a:t>
            </a:r>
            <a:r>
              <a:rPr kumimoji="0" lang="uk-UA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=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CaO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+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CO</a:t>
            </a:r>
            <a:r>
              <a:rPr kumimoji="0" lang="uk-UA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  <a:tab pos="904875" algn="l"/>
                <a:tab pos="3965575" algn="l"/>
              </a:tabLst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NH</a:t>
            </a:r>
            <a:r>
              <a:rPr kumimoji="0" lang="uk-UA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</a:t>
            </a:r>
            <a:r>
              <a:rPr kumimoji="0" lang="uk-UA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Cr</a:t>
            </a:r>
            <a:r>
              <a:rPr kumimoji="0" lang="uk-UA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uk-UA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7 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=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</a:t>
            </a:r>
            <a:r>
              <a:rPr kumimoji="0" lang="uk-UA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+4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</a:t>
            </a:r>
            <a:r>
              <a:rPr kumimoji="0" lang="uk-UA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+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Cr</a:t>
            </a:r>
            <a:r>
              <a:rPr kumimoji="0" lang="uk-UA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kumimoji="0" lang="uk-UA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 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 «Хімічний вулкан»)</a:t>
            </a:r>
            <a:endParaRPr kumimoji="0" lang="uk-UA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6147" name="Picture 3" descr="http://im7-tub-ua.yandex.net/i?id=107553327-07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1" y="3071810"/>
            <a:ext cx="3619525" cy="27146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183880" cy="1051560"/>
          </a:xfrm>
        </p:spPr>
        <p:txBody>
          <a:bodyPr/>
          <a:lstStyle/>
          <a:p>
            <a:pPr algn="ctr"/>
            <a:r>
              <a:rPr lang="uk-UA" dirty="0" smtClean="0"/>
              <a:t>Ми-дослідники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598502"/>
            <a:ext cx="8183880" cy="4187952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err="1" smtClean="0"/>
              <a:t>Лабораторн</a:t>
            </a:r>
            <a:r>
              <a:rPr lang="uk-UA" b="1" dirty="0" err="1" smtClean="0"/>
              <a:t>ий</a:t>
            </a:r>
            <a:r>
              <a:rPr lang="uk-UA" b="1" dirty="0" smtClean="0"/>
              <a:t> дослід</a:t>
            </a:r>
            <a:r>
              <a:rPr lang="ru-RU" b="1" dirty="0" smtClean="0"/>
              <a:t> №7 .</a:t>
            </a:r>
            <a:endParaRPr lang="ru-RU" dirty="0" smtClean="0"/>
          </a:p>
          <a:p>
            <a:pPr marL="0" indent="0" algn="just">
              <a:buNone/>
            </a:pPr>
            <a:r>
              <a:rPr lang="ru-RU" b="1" dirty="0" smtClean="0"/>
              <a:t>Тема.</a:t>
            </a:r>
            <a:r>
              <a:rPr lang="ru-RU" dirty="0" smtClean="0"/>
              <a:t> </a:t>
            </a:r>
            <a:r>
              <a:rPr lang="ru-RU" dirty="0" err="1" smtClean="0"/>
              <a:t>Взаємодія</a:t>
            </a:r>
            <a:r>
              <a:rPr lang="ru-RU" dirty="0" smtClean="0"/>
              <a:t> солей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металами</a:t>
            </a:r>
            <a:r>
              <a:rPr lang="ru-RU" dirty="0" smtClean="0"/>
              <a:t>.</a:t>
            </a:r>
          </a:p>
          <a:p>
            <a:pPr marL="0" indent="0" algn="just"/>
            <a:r>
              <a:rPr lang="ru-RU" dirty="0" smtClean="0"/>
              <a:t>С</a:t>
            </a:r>
            <a:r>
              <a:rPr lang="en-US" dirty="0" err="1" smtClean="0"/>
              <a:t>uSO</a:t>
            </a:r>
            <a:r>
              <a:rPr lang="ru-RU" baseline="-25000" dirty="0" smtClean="0"/>
              <a:t>4</a:t>
            </a:r>
            <a:r>
              <a:rPr lang="ru-RU" dirty="0" smtClean="0"/>
              <a:t> + </a:t>
            </a:r>
            <a:r>
              <a:rPr lang="en-US" dirty="0" smtClean="0"/>
              <a:t>F</a:t>
            </a:r>
            <a:r>
              <a:rPr lang="ru-RU" dirty="0" smtClean="0"/>
              <a:t>е = </a:t>
            </a:r>
            <a:r>
              <a:rPr lang="en-US" dirty="0" err="1" smtClean="0"/>
              <a:t>FeSO</a:t>
            </a:r>
            <a:r>
              <a:rPr lang="ru-RU" baseline="-25000" dirty="0" smtClean="0"/>
              <a:t>4</a:t>
            </a:r>
            <a:r>
              <a:rPr lang="ru-RU" dirty="0" smtClean="0"/>
              <a:t> + С</a:t>
            </a:r>
            <a:r>
              <a:rPr lang="en-US" dirty="0" smtClean="0"/>
              <a:t>u</a:t>
            </a:r>
            <a:r>
              <a:rPr lang="uk-UA" dirty="0" smtClean="0"/>
              <a:t>↓</a:t>
            </a:r>
            <a:endParaRPr lang="ru-RU" dirty="0" smtClean="0"/>
          </a:p>
          <a:p>
            <a:pPr marL="0" indent="0" algn="just"/>
            <a:r>
              <a:rPr lang="ru-RU" dirty="0" smtClean="0"/>
              <a:t> С</a:t>
            </a:r>
            <a:r>
              <a:rPr lang="en-US" dirty="0" err="1" smtClean="0"/>
              <a:t>uSO</a:t>
            </a:r>
            <a:r>
              <a:rPr lang="ru-RU" baseline="-25000" dirty="0" smtClean="0"/>
              <a:t>4</a:t>
            </a:r>
            <a:r>
              <a:rPr lang="ru-RU" dirty="0" smtClean="0"/>
              <a:t> + </a:t>
            </a:r>
            <a:r>
              <a:rPr lang="en-US" dirty="0" smtClean="0"/>
              <a:t>Zn</a:t>
            </a:r>
            <a:r>
              <a:rPr lang="ru-RU" dirty="0" smtClean="0"/>
              <a:t> = </a:t>
            </a:r>
            <a:r>
              <a:rPr lang="en-US" dirty="0" err="1" smtClean="0"/>
              <a:t>ZnSO</a:t>
            </a:r>
            <a:r>
              <a:rPr lang="ru-RU" baseline="-25000" dirty="0" smtClean="0"/>
              <a:t>4</a:t>
            </a:r>
            <a:r>
              <a:rPr lang="ru-RU" dirty="0" smtClean="0"/>
              <a:t> + С</a:t>
            </a:r>
            <a:r>
              <a:rPr lang="en-US" dirty="0" smtClean="0"/>
              <a:t>u</a:t>
            </a:r>
            <a:r>
              <a:rPr lang="uk-UA" dirty="0" smtClean="0"/>
              <a:t>↓</a:t>
            </a:r>
            <a:endParaRPr lang="ru-RU" dirty="0" smtClean="0"/>
          </a:p>
          <a:p>
            <a:pPr marL="0" indent="0" algn="just">
              <a:buNone/>
            </a:pPr>
            <a:r>
              <a:rPr lang="uk-UA" b="1" cap="small" dirty="0" smtClean="0"/>
              <a:t>Висновок:</a:t>
            </a:r>
            <a:r>
              <a:rPr lang="uk-UA" cap="small" dirty="0" smtClean="0"/>
              <a:t> </a:t>
            </a:r>
            <a:r>
              <a:rPr lang="uk-UA" dirty="0" smtClean="0"/>
              <a:t>Взаємодія між солями і металами відбувається при умові, якщо метал активніший ніж той, що у складі солі.</a:t>
            </a:r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714488"/>
            <a:ext cx="8183880" cy="4187952"/>
          </a:xfrm>
        </p:spPr>
        <p:txBody>
          <a:bodyPr/>
          <a:lstStyle/>
          <a:p>
            <a:pPr marL="0" indent="0" algn="just">
              <a:buNone/>
            </a:pPr>
            <a:r>
              <a:rPr lang="uk-UA" b="1" dirty="0" smtClean="0"/>
              <a:t>Лабораторний дослід №8.</a:t>
            </a:r>
            <a:endParaRPr lang="ru-RU" dirty="0" smtClean="0"/>
          </a:p>
          <a:p>
            <a:pPr marL="0" indent="0" algn="just">
              <a:buNone/>
            </a:pPr>
            <a:r>
              <a:rPr lang="uk-UA" b="1" dirty="0" smtClean="0"/>
              <a:t>Тема.</a:t>
            </a:r>
            <a:r>
              <a:rPr lang="uk-UA" dirty="0" smtClean="0"/>
              <a:t> Взаємодія солей з лугами.</a:t>
            </a:r>
            <a:endParaRPr lang="ru-RU" dirty="0" smtClean="0"/>
          </a:p>
          <a:p>
            <a:pPr marL="0" indent="0" algn="just"/>
            <a:r>
              <a:rPr lang="en-US" dirty="0" smtClean="0"/>
              <a:t>F</a:t>
            </a:r>
            <a:r>
              <a:rPr lang="uk-UA" dirty="0" err="1" smtClean="0"/>
              <a:t>еС</a:t>
            </a:r>
            <a:r>
              <a:rPr lang="en-US" dirty="0" smtClean="0"/>
              <a:t>l</a:t>
            </a:r>
            <a:r>
              <a:rPr lang="uk-UA" baseline="-25000" dirty="0" smtClean="0"/>
              <a:t>3</a:t>
            </a:r>
            <a:r>
              <a:rPr lang="uk-UA" dirty="0" smtClean="0"/>
              <a:t> + </a:t>
            </a:r>
            <a:r>
              <a:rPr lang="en-US" dirty="0" smtClean="0"/>
              <a:t>3N</a:t>
            </a:r>
            <a:r>
              <a:rPr lang="uk-UA" dirty="0" err="1" smtClean="0"/>
              <a:t>аОН</a:t>
            </a:r>
            <a:r>
              <a:rPr lang="uk-UA" dirty="0" smtClean="0"/>
              <a:t> = </a:t>
            </a:r>
            <a:r>
              <a:rPr lang="en-US" dirty="0" smtClean="0"/>
              <a:t>F</a:t>
            </a:r>
            <a:r>
              <a:rPr lang="uk-UA" dirty="0" smtClean="0"/>
              <a:t>е(ОН)</a:t>
            </a:r>
            <a:r>
              <a:rPr lang="uk-UA" baseline="-25000" dirty="0" smtClean="0"/>
              <a:t>3</a:t>
            </a:r>
            <a:r>
              <a:rPr lang="uk-UA" dirty="0" smtClean="0"/>
              <a:t> ↓+ 3</a:t>
            </a:r>
            <a:r>
              <a:rPr lang="en-US" dirty="0" smtClean="0"/>
              <a:t>Na</a:t>
            </a:r>
            <a:r>
              <a:rPr lang="uk-UA" dirty="0" smtClean="0"/>
              <a:t>С1</a:t>
            </a:r>
            <a:endParaRPr lang="ru-RU" dirty="0" smtClean="0"/>
          </a:p>
          <a:p>
            <a:pPr marL="0" indent="0" algn="just"/>
            <a:r>
              <a:rPr lang="ru-RU" dirty="0" err="1" smtClean="0"/>
              <a:t>Na</a:t>
            </a:r>
            <a:r>
              <a:rPr lang="uk-UA" baseline="-25000" dirty="0" smtClean="0"/>
              <a:t>2</a:t>
            </a:r>
            <a:r>
              <a:rPr lang="en-US" dirty="0" smtClean="0"/>
              <a:t>SO</a:t>
            </a:r>
            <a:r>
              <a:rPr lang="uk-UA" baseline="-25000" dirty="0" smtClean="0"/>
              <a:t>4</a:t>
            </a:r>
            <a:r>
              <a:rPr lang="uk-UA" dirty="0" smtClean="0"/>
              <a:t>+ </a:t>
            </a:r>
            <a:r>
              <a:rPr lang="uk-UA" dirty="0" err="1" smtClean="0"/>
              <a:t>Ва</a:t>
            </a:r>
            <a:r>
              <a:rPr lang="uk-UA" dirty="0" smtClean="0"/>
              <a:t>(ОН)</a:t>
            </a:r>
            <a:r>
              <a:rPr lang="uk-UA" baseline="-25000" dirty="0" smtClean="0"/>
              <a:t>2</a:t>
            </a:r>
            <a:r>
              <a:rPr lang="uk-UA" dirty="0" smtClean="0"/>
              <a:t> </a:t>
            </a:r>
            <a:r>
              <a:rPr lang="uk-UA" dirty="0" err="1" smtClean="0"/>
              <a:t>=Ва</a:t>
            </a:r>
            <a:r>
              <a:rPr lang="en-US" dirty="0" smtClean="0"/>
              <a:t>SO</a:t>
            </a:r>
            <a:r>
              <a:rPr lang="uk-UA" baseline="-25000" dirty="0" smtClean="0"/>
              <a:t>4 </a:t>
            </a:r>
            <a:r>
              <a:rPr lang="uk-UA" dirty="0" smtClean="0"/>
              <a:t>↓+ 2</a:t>
            </a:r>
            <a:r>
              <a:rPr lang="en-US" dirty="0" smtClean="0"/>
              <a:t>N</a:t>
            </a:r>
            <a:r>
              <a:rPr lang="uk-UA" dirty="0" err="1" smtClean="0"/>
              <a:t>аОН</a:t>
            </a:r>
            <a:endParaRPr lang="ru-RU" dirty="0" smtClean="0"/>
          </a:p>
          <a:p>
            <a:pPr marL="0" indent="0" algn="just">
              <a:buNone/>
            </a:pPr>
            <a:r>
              <a:rPr lang="uk-UA" b="1" cap="small" dirty="0" smtClean="0"/>
              <a:t>Висновок: </a:t>
            </a:r>
            <a:r>
              <a:rPr lang="ru-RU" dirty="0" err="1" smtClean="0"/>
              <a:t>Розчини</a:t>
            </a:r>
            <a:r>
              <a:rPr lang="ru-RU" dirty="0" smtClean="0"/>
              <a:t> солей </a:t>
            </a:r>
            <a:r>
              <a:rPr lang="ru-RU" dirty="0" err="1" smtClean="0"/>
              <a:t>реагують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лугами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утворенням</a:t>
            </a:r>
            <a:r>
              <a:rPr lang="ru-RU" dirty="0" smtClean="0"/>
              <a:t> </a:t>
            </a:r>
            <a:r>
              <a:rPr lang="ru-RU" dirty="0" err="1" smtClean="0"/>
              <a:t>нової</a:t>
            </a:r>
            <a:r>
              <a:rPr lang="ru-RU" dirty="0" smtClean="0"/>
              <a:t> </a:t>
            </a:r>
            <a:r>
              <a:rPr lang="ru-RU" dirty="0" err="1" smtClean="0"/>
              <a:t>солі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нової</a:t>
            </a:r>
            <a:r>
              <a:rPr lang="ru-RU" dirty="0" smtClean="0"/>
              <a:t> </a:t>
            </a:r>
            <a:r>
              <a:rPr lang="ru-RU" dirty="0" err="1" smtClean="0"/>
              <a:t>основи</a:t>
            </a:r>
            <a:r>
              <a:rPr lang="ru-RU" dirty="0" smtClean="0"/>
              <a:t>. </a:t>
            </a:r>
            <a:r>
              <a:rPr lang="ru-RU" dirty="0" err="1" smtClean="0"/>
              <a:t>Реакції</a:t>
            </a:r>
            <a:r>
              <a:rPr lang="ru-RU" dirty="0" smtClean="0"/>
              <a:t> </a:t>
            </a:r>
            <a:r>
              <a:rPr lang="ru-RU" dirty="0" err="1" smtClean="0"/>
              <a:t>пройшли</a:t>
            </a:r>
            <a:r>
              <a:rPr lang="ru-RU" dirty="0" smtClean="0"/>
              <a:t> до </a:t>
            </a:r>
            <a:r>
              <a:rPr lang="ru-RU" dirty="0" err="1" smtClean="0"/>
              <a:t>кінця</a:t>
            </a:r>
            <a:r>
              <a:rPr lang="ru-RU" dirty="0" smtClean="0"/>
              <a:t>, </a:t>
            </a: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випав</a:t>
            </a:r>
            <a:r>
              <a:rPr lang="ru-RU" dirty="0" smtClean="0"/>
              <a:t> осад.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183880" cy="1051560"/>
          </a:xfrm>
        </p:spPr>
        <p:txBody>
          <a:bodyPr/>
          <a:lstStyle/>
          <a:p>
            <a:pPr algn="ctr"/>
            <a:r>
              <a:rPr lang="uk-UA" dirty="0" smtClean="0"/>
              <a:t>Ми-дослідники</a:t>
            </a:r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183880" cy="4187952"/>
          </a:xfrm>
        </p:spPr>
        <p:txBody>
          <a:bodyPr/>
          <a:lstStyle/>
          <a:p>
            <a:pPr algn="just">
              <a:buNone/>
            </a:pPr>
            <a:r>
              <a:rPr lang="ru-RU" b="1" dirty="0" err="1" smtClean="0"/>
              <a:t>Лабораторн</a:t>
            </a:r>
            <a:r>
              <a:rPr lang="uk-UA" b="1" dirty="0" err="1" smtClean="0"/>
              <a:t>ий</a:t>
            </a:r>
            <a:r>
              <a:rPr lang="uk-UA" b="1" dirty="0" smtClean="0"/>
              <a:t> дослід</a:t>
            </a:r>
            <a:r>
              <a:rPr lang="ru-RU" b="1" dirty="0" smtClean="0"/>
              <a:t> №9</a:t>
            </a:r>
            <a:r>
              <a:rPr lang="uk-UA" b="1" dirty="0" smtClean="0"/>
              <a:t>. </a:t>
            </a:r>
            <a:endParaRPr lang="ru-RU" dirty="0" smtClean="0"/>
          </a:p>
          <a:p>
            <a:pPr algn="just">
              <a:buNone/>
            </a:pPr>
            <a:r>
              <a:rPr lang="ru-RU" b="1" dirty="0" smtClean="0"/>
              <a:t>Тема.</a:t>
            </a:r>
            <a:r>
              <a:rPr lang="ru-RU" dirty="0" smtClean="0"/>
              <a:t> </a:t>
            </a:r>
            <a:r>
              <a:rPr lang="ru-RU" dirty="0" err="1" smtClean="0"/>
              <a:t>Реакція</a:t>
            </a:r>
            <a:r>
              <a:rPr lang="ru-RU" dirty="0" smtClean="0"/>
              <a:t> </a:t>
            </a:r>
            <a:r>
              <a:rPr lang="ru-RU" dirty="0" err="1" smtClean="0"/>
              <a:t>обміну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двома</a:t>
            </a:r>
            <a:r>
              <a:rPr lang="ru-RU" dirty="0" smtClean="0"/>
              <a:t> солями.</a:t>
            </a:r>
          </a:p>
          <a:p>
            <a:pPr algn="just"/>
            <a:r>
              <a:rPr lang="en-US" dirty="0" smtClean="0"/>
              <a:t>I </a:t>
            </a:r>
            <a:r>
              <a:rPr lang="ru-RU" dirty="0" err="1" smtClean="0"/>
              <a:t>пробірка</a:t>
            </a:r>
            <a:r>
              <a:rPr lang="uk-UA" dirty="0" smtClean="0"/>
              <a:t>   </a:t>
            </a:r>
            <a:r>
              <a:rPr lang="en-US" dirty="0" smtClean="0"/>
              <a:t>N</a:t>
            </a:r>
            <a:r>
              <a:rPr lang="ru-RU" dirty="0" smtClean="0"/>
              <a:t>а</a:t>
            </a:r>
            <a:r>
              <a:rPr lang="ru-RU" baseline="-25000" dirty="0" smtClean="0"/>
              <a:t>2</a:t>
            </a:r>
            <a:r>
              <a:rPr lang="ru-RU" dirty="0" smtClean="0"/>
              <a:t>С</a:t>
            </a:r>
            <a:r>
              <a:rPr lang="uk-UA" dirty="0" smtClean="0"/>
              <a:t>O</a:t>
            </a:r>
            <a:r>
              <a:rPr lang="ru-RU" baseline="-25000" dirty="0" smtClean="0"/>
              <a:t>3</a:t>
            </a:r>
            <a:r>
              <a:rPr lang="ru-RU" dirty="0" smtClean="0"/>
              <a:t> + </a:t>
            </a:r>
            <a:r>
              <a:rPr lang="ru-RU" dirty="0" err="1" smtClean="0"/>
              <a:t>Ва</a:t>
            </a:r>
            <a:r>
              <a:rPr lang="ru-RU" dirty="0" smtClean="0"/>
              <a:t>(</a:t>
            </a:r>
            <a:r>
              <a:rPr lang="en-US" dirty="0" smtClean="0"/>
              <a:t>NO</a:t>
            </a:r>
            <a:r>
              <a:rPr lang="ru-RU" baseline="-25000" dirty="0" smtClean="0"/>
              <a:t>3</a:t>
            </a:r>
            <a:r>
              <a:rPr lang="ru-RU" dirty="0" smtClean="0"/>
              <a:t>)</a:t>
            </a:r>
            <a:r>
              <a:rPr lang="ru-RU" baseline="-25000" dirty="0" smtClean="0"/>
              <a:t>2</a:t>
            </a:r>
            <a:r>
              <a:rPr lang="ru-RU" dirty="0" smtClean="0"/>
              <a:t> = ВаСОз↓+2</a:t>
            </a:r>
            <a:r>
              <a:rPr lang="en-US" dirty="0" err="1" smtClean="0"/>
              <a:t>NaNO</a:t>
            </a:r>
            <a:r>
              <a:rPr lang="ru-RU" baseline="-25000" dirty="0" smtClean="0"/>
              <a:t>3</a:t>
            </a:r>
            <a:endParaRPr lang="ru-RU" dirty="0" smtClean="0"/>
          </a:p>
          <a:p>
            <a:pPr algn="just"/>
            <a:r>
              <a:rPr lang="en-US" dirty="0" smtClean="0"/>
              <a:t>II </a:t>
            </a:r>
            <a:r>
              <a:rPr lang="ru-RU" dirty="0" err="1" smtClean="0"/>
              <a:t>пробірка</a:t>
            </a:r>
            <a:r>
              <a:rPr lang="uk-UA" dirty="0" smtClean="0"/>
              <a:t>  </a:t>
            </a:r>
            <a:r>
              <a:rPr lang="en-US" dirty="0" smtClean="0"/>
              <a:t>Na</a:t>
            </a:r>
            <a:r>
              <a:rPr lang="ru-RU" baseline="-25000" dirty="0" smtClean="0"/>
              <a:t>2</a:t>
            </a:r>
            <a:r>
              <a:rPr lang="ru-RU" dirty="0" smtClean="0"/>
              <a:t>С</a:t>
            </a:r>
            <a:r>
              <a:rPr lang="en-US" dirty="0" smtClean="0"/>
              <a:t>O</a:t>
            </a:r>
            <a:r>
              <a:rPr lang="ru-RU" baseline="-25000" dirty="0" smtClean="0"/>
              <a:t>3</a:t>
            </a:r>
            <a:r>
              <a:rPr lang="ru-RU" cap="small" dirty="0" smtClean="0"/>
              <a:t> + </a:t>
            </a:r>
            <a:r>
              <a:rPr lang="en-US" cap="small" dirty="0" smtClean="0"/>
              <a:t>Z</a:t>
            </a:r>
            <a:r>
              <a:rPr lang="en-US" dirty="0" smtClean="0"/>
              <a:t>n</a:t>
            </a:r>
            <a:r>
              <a:rPr lang="ru-RU" cap="small" dirty="0" smtClean="0"/>
              <a:t>С1</a:t>
            </a:r>
            <a:r>
              <a:rPr lang="ru-RU" cap="small" baseline="-25000" dirty="0" smtClean="0"/>
              <a:t>2</a:t>
            </a:r>
            <a:r>
              <a:rPr lang="ru-RU" dirty="0" smtClean="0"/>
              <a:t> = </a:t>
            </a:r>
            <a:r>
              <a:rPr lang="en-US" dirty="0" smtClean="0"/>
              <a:t>Zn</a:t>
            </a:r>
            <a:r>
              <a:rPr lang="ru-RU" dirty="0" smtClean="0"/>
              <a:t>С</a:t>
            </a:r>
            <a:r>
              <a:rPr lang="en-US" dirty="0" smtClean="0"/>
              <a:t>O</a:t>
            </a:r>
            <a:r>
              <a:rPr lang="ru-RU" baseline="-25000" dirty="0" smtClean="0"/>
              <a:t>3</a:t>
            </a:r>
            <a:r>
              <a:rPr lang="ru-RU" dirty="0" smtClean="0"/>
              <a:t>↓+</a:t>
            </a:r>
            <a:r>
              <a:rPr lang="ru-RU" cap="small" dirty="0" smtClean="0"/>
              <a:t> 2</a:t>
            </a:r>
            <a:r>
              <a:rPr lang="en-US" cap="small" dirty="0" smtClean="0"/>
              <a:t>N</a:t>
            </a:r>
            <a:r>
              <a:rPr lang="en-US" i="1" dirty="0" smtClean="0"/>
              <a:t>a</a:t>
            </a:r>
            <a:r>
              <a:rPr lang="ru-RU" cap="small" dirty="0" smtClean="0"/>
              <a:t>С1</a:t>
            </a:r>
            <a:endParaRPr lang="ru-RU" dirty="0" smtClean="0"/>
          </a:p>
          <a:p>
            <a:pPr algn="just">
              <a:buNone/>
            </a:pPr>
            <a:r>
              <a:rPr lang="ru-RU" b="1" dirty="0" err="1" smtClean="0"/>
              <a:t>Висновок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солі</a:t>
            </a:r>
            <a:r>
              <a:rPr lang="ru-RU" dirty="0" smtClean="0"/>
              <a:t> </a:t>
            </a:r>
            <a:r>
              <a:rPr lang="ru-RU" dirty="0" err="1" smtClean="0"/>
              <a:t>реагують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собою, </a:t>
            </a:r>
            <a:r>
              <a:rPr lang="ru-RU" dirty="0" err="1" smtClean="0"/>
              <a:t>реакція</a:t>
            </a:r>
            <a:r>
              <a:rPr lang="ru-RU" dirty="0" smtClean="0"/>
              <a:t> </a:t>
            </a:r>
            <a:r>
              <a:rPr lang="ru-RU" dirty="0" err="1" smtClean="0"/>
              <a:t>йде</a:t>
            </a:r>
            <a:r>
              <a:rPr lang="ru-RU" dirty="0" smtClean="0"/>
              <a:t> до </a:t>
            </a:r>
            <a:r>
              <a:rPr lang="ru-RU" dirty="0" err="1" smtClean="0"/>
              <a:t>кінця</a:t>
            </a:r>
            <a:r>
              <a:rPr lang="ru-RU" dirty="0" smtClean="0"/>
              <a:t>, коли </a:t>
            </a:r>
            <a:r>
              <a:rPr lang="ru-RU" dirty="0" err="1" smtClean="0"/>
              <a:t>випадає</a:t>
            </a:r>
            <a:r>
              <a:rPr lang="ru-RU" dirty="0" smtClean="0"/>
              <a:t> осад.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183880" cy="1051560"/>
          </a:xfrm>
        </p:spPr>
        <p:txBody>
          <a:bodyPr/>
          <a:lstStyle/>
          <a:p>
            <a:pPr algn="ctr"/>
            <a:r>
              <a:rPr lang="uk-UA" dirty="0" smtClean="0"/>
              <a:t>Ми-дослідники</a:t>
            </a:r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183880" cy="1051560"/>
          </a:xfrm>
        </p:spPr>
        <p:txBody>
          <a:bodyPr/>
          <a:lstStyle/>
          <a:p>
            <a:pPr algn="ctr"/>
            <a:r>
              <a:rPr lang="ru-RU" dirty="0" err="1" smtClean="0"/>
              <a:t>Цікаві</a:t>
            </a:r>
            <a:r>
              <a:rPr lang="ru-RU" dirty="0" smtClean="0"/>
              <a:t> </a:t>
            </a:r>
            <a:r>
              <a:rPr lang="ru-RU" dirty="0" err="1" smtClean="0"/>
              <a:t>досліди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500174"/>
            <a:ext cx="8183880" cy="4616580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		На уроках </a:t>
            </a:r>
            <a:r>
              <a:rPr lang="uk-UA" dirty="0" smtClean="0"/>
              <a:t>трудового навчання </a:t>
            </a:r>
            <a:r>
              <a:rPr lang="ru-RU" dirty="0" err="1" smtClean="0"/>
              <a:t>дівчата</a:t>
            </a:r>
            <a:r>
              <a:rPr lang="ru-RU" dirty="0" smtClean="0"/>
              <a:t> </a:t>
            </a:r>
            <a:r>
              <a:rPr lang="ru-RU" dirty="0" err="1" smtClean="0"/>
              <a:t>виготовили</a:t>
            </a:r>
            <a:r>
              <a:rPr lang="ru-RU" dirty="0" smtClean="0"/>
              <a:t> </a:t>
            </a:r>
            <a:r>
              <a:rPr lang="ru-RU" dirty="0" err="1" smtClean="0"/>
              <a:t>квіти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паперу</a:t>
            </a:r>
            <a:r>
              <a:rPr lang="ru-RU" dirty="0" smtClean="0"/>
              <a:t>. Для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забарвлення</a:t>
            </a:r>
            <a:r>
              <a:rPr lang="ru-RU" dirty="0" smtClean="0"/>
              <a:t> </a:t>
            </a:r>
            <a:r>
              <a:rPr lang="ru-RU" dirty="0" err="1" smtClean="0"/>
              <a:t>кольору</a:t>
            </a:r>
            <a:r>
              <a:rPr lang="ru-RU" dirty="0" smtClean="0"/>
              <a:t> </a:t>
            </a:r>
            <a:r>
              <a:rPr lang="ru-RU" dirty="0" err="1" smtClean="0"/>
              <a:t>квіток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використати</a:t>
            </a:r>
            <a:r>
              <a:rPr lang="ru-RU" dirty="0" smtClean="0"/>
              <a:t> </a:t>
            </a:r>
            <a:r>
              <a:rPr lang="ru-RU" dirty="0" err="1" smtClean="0"/>
              <a:t>реакції</a:t>
            </a:r>
            <a:r>
              <a:rPr lang="ru-RU" dirty="0" smtClean="0"/>
              <a:t> </a:t>
            </a:r>
            <a:r>
              <a:rPr lang="ru-RU" dirty="0" err="1" smtClean="0"/>
              <a:t>обміну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солями.</a:t>
            </a:r>
          </a:p>
          <a:p>
            <a:pPr algn="just">
              <a:buNone/>
            </a:pPr>
            <a:r>
              <a:rPr lang="ru-RU" sz="2000" dirty="0" smtClean="0"/>
              <a:t>Р</a:t>
            </a:r>
            <a:r>
              <a:rPr lang="en-US" sz="2000" dirty="0" smtClean="0"/>
              <a:t>b</a:t>
            </a:r>
            <a:r>
              <a:rPr lang="ru-RU" sz="2000" dirty="0" smtClean="0"/>
              <a:t>(</a:t>
            </a:r>
            <a:r>
              <a:rPr lang="en-US" sz="2000" dirty="0" smtClean="0"/>
              <a:t>NO</a:t>
            </a:r>
            <a:r>
              <a:rPr lang="ru-RU" sz="2000" baseline="-25000" dirty="0" smtClean="0"/>
              <a:t>3</a:t>
            </a:r>
            <a:r>
              <a:rPr lang="ru-RU" sz="2000" dirty="0" smtClean="0"/>
              <a:t>)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 + 2КІ = Р</a:t>
            </a:r>
            <a:r>
              <a:rPr lang="en-US" sz="2000" dirty="0" err="1" smtClean="0"/>
              <a:t>bI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+ 2К</a:t>
            </a:r>
            <a:r>
              <a:rPr lang="en-US" sz="2000" dirty="0" smtClean="0"/>
              <a:t>NO</a:t>
            </a:r>
            <a:r>
              <a:rPr lang="ru-RU" sz="2000" baseline="-25000" dirty="0" smtClean="0"/>
              <a:t>3</a:t>
            </a:r>
            <a:r>
              <a:rPr lang="ru-RU" sz="2000" dirty="0" smtClean="0"/>
              <a:t> (</a:t>
            </a:r>
            <a:r>
              <a:rPr lang="ru-RU" sz="2000" dirty="0" err="1" smtClean="0"/>
              <a:t>жовті</a:t>
            </a:r>
            <a:r>
              <a:rPr lang="ru-RU" sz="2000" dirty="0" smtClean="0"/>
              <a:t> </a:t>
            </a:r>
            <a:r>
              <a:rPr lang="ru-RU" sz="2000" dirty="0" err="1" smtClean="0"/>
              <a:t>квітки</a:t>
            </a:r>
            <a:r>
              <a:rPr lang="ru-RU" sz="2000" dirty="0" smtClean="0"/>
              <a:t>)</a:t>
            </a:r>
          </a:p>
          <a:p>
            <a:pPr algn="just">
              <a:buNone/>
            </a:pPr>
            <a:endParaRPr lang="uk-UA" sz="2000" dirty="0" smtClean="0"/>
          </a:p>
          <a:p>
            <a:pPr algn="just">
              <a:buNone/>
            </a:pPr>
            <a:endParaRPr lang="uk-UA" sz="2000" dirty="0" smtClean="0"/>
          </a:p>
          <a:p>
            <a:pPr algn="just">
              <a:buNone/>
            </a:pPr>
            <a:r>
              <a:rPr lang="en-US" sz="2000" dirty="0" smtClean="0"/>
              <a:t>F</a:t>
            </a:r>
            <a:r>
              <a:rPr lang="ru-RU" sz="2000" dirty="0" smtClean="0"/>
              <a:t>е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(</a:t>
            </a:r>
            <a:r>
              <a:rPr lang="en-US" sz="2000" dirty="0" smtClean="0"/>
              <a:t>SO</a:t>
            </a:r>
            <a:r>
              <a:rPr lang="ru-RU" sz="2000" baseline="-25000" dirty="0" smtClean="0"/>
              <a:t>4</a:t>
            </a:r>
            <a:r>
              <a:rPr lang="ru-RU" sz="2000" dirty="0" smtClean="0"/>
              <a:t>)</a:t>
            </a:r>
            <a:r>
              <a:rPr lang="ru-RU" sz="2000" baseline="-25000" dirty="0" smtClean="0"/>
              <a:t>3</a:t>
            </a:r>
            <a:r>
              <a:rPr lang="ru-RU" sz="2000" dirty="0" smtClean="0"/>
              <a:t> + 6КС</a:t>
            </a:r>
            <a:r>
              <a:rPr lang="en-US" sz="2000" dirty="0" smtClean="0"/>
              <a:t>NS</a:t>
            </a:r>
            <a:r>
              <a:rPr lang="ru-RU" sz="2000" dirty="0" smtClean="0"/>
              <a:t> = 3К</a:t>
            </a:r>
            <a:r>
              <a:rPr lang="ru-RU" sz="2000" baseline="-25000" dirty="0" smtClean="0"/>
              <a:t>2</a:t>
            </a:r>
            <a:r>
              <a:rPr lang="en-US" sz="2000" dirty="0" smtClean="0"/>
              <a:t>SO</a:t>
            </a:r>
            <a:r>
              <a:rPr lang="ru-RU" sz="2000" baseline="-25000" dirty="0" smtClean="0"/>
              <a:t>4</a:t>
            </a:r>
            <a:r>
              <a:rPr lang="ru-RU" sz="2000" dirty="0" smtClean="0"/>
              <a:t> + 2</a:t>
            </a:r>
            <a:r>
              <a:rPr lang="en-US" sz="2000" dirty="0" smtClean="0"/>
              <a:t>F</a:t>
            </a:r>
            <a:r>
              <a:rPr lang="ru-RU" sz="2000" dirty="0" smtClean="0"/>
              <a:t>е(С</a:t>
            </a:r>
            <a:r>
              <a:rPr lang="en-US" sz="2000" dirty="0" smtClean="0"/>
              <a:t>NS</a:t>
            </a:r>
            <a:r>
              <a:rPr lang="ru-RU" sz="2000" dirty="0" smtClean="0"/>
              <a:t>)</a:t>
            </a:r>
            <a:r>
              <a:rPr lang="ru-RU" sz="2000" baseline="-25000" dirty="0" smtClean="0"/>
              <a:t>3</a:t>
            </a:r>
            <a:r>
              <a:rPr lang="ru-RU" sz="2000" dirty="0" smtClean="0"/>
              <a:t> (</a:t>
            </a:r>
            <a:r>
              <a:rPr lang="ru-RU" sz="2000" dirty="0" err="1" smtClean="0"/>
              <a:t>червоні</a:t>
            </a:r>
            <a:r>
              <a:rPr lang="ru-RU" sz="2000" dirty="0" smtClean="0"/>
              <a:t> </a:t>
            </a:r>
            <a:r>
              <a:rPr lang="ru-RU" sz="2000" dirty="0" err="1" smtClean="0"/>
              <a:t>квітки</a:t>
            </a:r>
            <a:r>
              <a:rPr lang="ru-RU" sz="2000" dirty="0" smtClean="0"/>
              <a:t>)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 descr="http://im0-tub-ua.yandex.net/i?id=375537655-52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3286124"/>
            <a:ext cx="1847850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2" name="Picture 4" descr="http://im8-tub-ua.yandex.net/i?id=377460766-43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78" y="5143512"/>
            <a:ext cx="1847850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183880" cy="1051560"/>
          </a:xfrm>
        </p:spPr>
        <p:txBody>
          <a:bodyPr/>
          <a:lstStyle/>
          <a:p>
            <a:pPr algn="ctr"/>
            <a:r>
              <a:rPr lang="uk-UA" dirty="0" smtClean="0"/>
              <a:t>Самостійна робота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71546"/>
            <a:ext cx="8183880" cy="5214974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Середній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Скласти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прогноз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можливих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реакцій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речовин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Zn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А1,С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О,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,С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А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Н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Достатній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імічні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доріжки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Здійснити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перетворення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→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uk-UA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uk-UA" sz="4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BaSO</a:t>
            </a:r>
            <a:r>
              <a:rPr lang="uk-UA" sz="4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ZnO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Високий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. Задача.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розчину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містить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натрій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гідроксид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масою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16г, долили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розчину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ферум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(III) хлориду в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надлишку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Обчисліть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маси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речовин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продуктів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реакції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lnSpc>
                <a:spcPct val="120000"/>
              </a:lnSpc>
              <a:buNone/>
            </a:pPr>
            <a:endParaRPr lang="ru-RU" sz="4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endParaRPr lang="uk-UA" sz="3700" dirty="0" smtClean="0"/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endParaRPr lang="ru-RU" sz="3700" dirty="0" smtClean="0"/>
          </a:p>
          <a:p>
            <a:pPr marL="0" indent="0" algn="just">
              <a:buNone/>
            </a:pPr>
            <a:endParaRPr lang="ru-RU" dirty="0" smtClean="0"/>
          </a:p>
          <a:p>
            <a:endParaRPr lang="ru-RU" dirty="0"/>
          </a:p>
        </p:txBody>
      </p:sp>
      <p:cxnSp>
        <p:nvCxnSpPr>
          <p:cNvPr id="1025" name="AutoShape 1"/>
          <p:cNvCxnSpPr>
            <a:cxnSpLocks noChangeShapeType="1"/>
          </p:cNvCxnSpPr>
          <p:nvPr/>
        </p:nvCxnSpPr>
        <p:spPr bwMode="auto">
          <a:xfrm>
            <a:off x="1857356" y="3429000"/>
            <a:ext cx="169863" cy="1063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183880" cy="1051560"/>
          </a:xfrm>
        </p:spPr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Рольова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Хімічна лабораторія»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857364"/>
            <a:ext cx="8183880" cy="4187952"/>
          </a:xfrm>
        </p:spPr>
        <p:txBody>
          <a:bodyPr/>
          <a:lstStyle/>
          <a:p>
            <a:pPr algn="ctr">
              <a:buNone/>
            </a:pPr>
            <a:r>
              <a:rPr lang="uk-UA" dirty="0" smtClean="0"/>
              <a:t>Розподіл </a:t>
            </a:r>
            <a:r>
              <a:rPr lang="uk-UA" dirty="0" err="1" smtClean="0"/>
              <a:t>обов</a:t>
            </a:r>
            <a:r>
              <a:rPr lang="en-US" dirty="0" smtClean="0"/>
              <a:t>’</a:t>
            </a:r>
            <a:r>
              <a:rPr lang="uk-UA" dirty="0" err="1" smtClean="0"/>
              <a:t>язків</a:t>
            </a:r>
            <a:r>
              <a:rPr lang="uk-UA" dirty="0" smtClean="0"/>
              <a:t> між членами групи:</a:t>
            </a:r>
          </a:p>
          <a:p>
            <a:r>
              <a:rPr lang="uk-UA" dirty="0" smtClean="0"/>
              <a:t>Науковий </a:t>
            </a:r>
            <a:r>
              <a:rPr lang="uk-UA" dirty="0" smtClean="0"/>
              <a:t>керівник очолює і оцінює роботу групи</a:t>
            </a:r>
          </a:p>
          <a:p>
            <a:r>
              <a:rPr lang="uk-UA" dirty="0" smtClean="0"/>
              <a:t>Інженер-технолог </a:t>
            </a:r>
            <a:r>
              <a:rPr lang="uk-UA" dirty="0" smtClean="0"/>
              <a:t>визначає спосіб добування солі,слідкує за технологічним обладнанням</a:t>
            </a:r>
          </a:p>
          <a:p>
            <a:r>
              <a:rPr lang="uk-UA" dirty="0" smtClean="0"/>
              <a:t>Інженер-економіст </a:t>
            </a:r>
            <a:r>
              <a:rPr lang="uk-UA" dirty="0" smtClean="0"/>
              <a:t>веде контроль за економією реактивів і веде розрахунки задачі</a:t>
            </a:r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Рольова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Хімічна лабораторія»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183880" cy="4187952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20000"/>
              </a:lnSpc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1) О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тримати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aCl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реактивів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профільтрувати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розчин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виділити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сухому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Роботу оформити у вигляді таблиці</a:t>
            </a:r>
          </a:p>
          <a:p>
            <a:pPr marL="742950" indent="-742950" algn="just">
              <a:lnSpc>
                <a:spcPct val="120000"/>
              </a:lnSpc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>
              <a:lnSpc>
                <a:spcPct val="120000"/>
              </a:lnSpc>
              <a:buAutoNum type="arabicParenR"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2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Обчислити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скільки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хлориду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кальцію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отримати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28г оксиду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кальцію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подіяти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соляною кислотою.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3214686"/>
          <a:ext cx="742955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8"/>
                <a:gridCol w="1857388"/>
                <a:gridCol w="1857388"/>
                <a:gridCol w="1857388"/>
              </a:tblGrid>
              <a:tr h="370840">
                <a:tc>
                  <a:txBody>
                    <a:bodyPr/>
                    <a:lstStyle/>
                    <a:p>
                      <a:pPr indent="-11938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Реактиви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11938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Що робили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11938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Рівняння реакцій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11938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Висновок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183880" cy="1051560"/>
          </a:xfrm>
        </p:spPr>
        <p:txBody>
          <a:bodyPr/>
          <a:lstStyle/>
          <a:p>
            <a:pPr algn="ctr"/>
            <a:r>
              <a:rPr lang="ru-RU" dirty="0" err="1" smtClean="0"/>
              <a:t>Девіз</a:t>
            </a:r>
            <a:r>
              <a:rPr lang="ru-RU" dirty="0" smtClean="0"/>
              <a:t> уроку 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071678"/>
            <a:ext cx="8183880" cy="4187952"/>
          </a:xfrm>
        </p:spPr>
        <p:txBody>
          <a:bodyPr/>
          <a:lstStyle/>
          <a:p>
            <a:r>
              <a:rPr lang="ru-RU" dirty="0" smtClean="0"/>
              <a:t>Дерево науки </a:t>
            </a:r>
            <a:r>
              <a:rPr lang="ru-RU" dirty="0" err="1" smtClean="0"/>
              <a:t>всім</a:t>
            </a:r>
            <a:r>
              <a:rPr lang="ru-RU" dirty="0" smtClean="0"/>
              <a:t> </a:t>
            </a:r>
            <a:r>
              <a:rPr lang="ru-RU" dirty="0" err="1" smtClean="0"/>
              <a:t>своїм</a:t>
            </a:r>
            <a:r>
              <a:rPr lang="ru-RU" dirty="0" smtClean="0"/>
              <a:t> </a:t>
            </a:r>
            <a:r>
              <a:rPr lang="ru-RU" dirty="0" err="1" smtClean="0"/>
              <a:t>корінням</a:t>
            </a:r>
            <a:r>
              <a:rPr lang="ru-RU" dirty="0" smtClean="0"/>
              <a:t> </a:t>
            </a:r>
            <a:r>
              <a:rPr lang="ru-RU" dirty="0" err="1" smtClean="0"/>
              <a:t>пов'язане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практикою.</a:t>
            </a:r>
          </a:p>
          <a:p>
            <a:pPr algn="r">
              <a:buNone/>
            </a:pPr>
            <a:r>
              <a:rPr lang="uk-UA" dirty="0" smtClean="0"/>
              <a:t>                                                                                                         О. </a:t>
            </a:r>
            <a:r>
              <a:rPr lang="ru-RU" dirty="0" smtClean="0"/>
              <a:t>Несмеянов.</a:t>
            </a:r>
          </a:p>
          <a:p>
            <a:pPr algn="r">
              <a:buNone/>
            </a:pPr>
            <a:endParaRPr lang="ru-RU" dirty="0" smtClean="0"/>
          </a:p>
          <a:p>
            <a:r>
              <a:rPr lang="ru-RU" dirty="0" smtClean="0"/>
              <a:t>Просто знати</a:t>
            </a:r>
            <a:r>
              <a:rPr lang="uk-UA" dirty="0" smtClean="0"/>
              <a:t> -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не все, </a:t>
            </a:r>
            <a:r>
              <a:rPr lang="ru-RU" dirty="0" err="1" smtClean="0"/>
              <a:t>знання</a:t>
            </a:r>
            <a:r>
              <a:rPr lang="ru-RU" dirty="0" smtClean="0"/>
              <a:t> </a:t>
            </a:r>
            <a:r>
              <a:rPr lang="ru-RU" dirty="0" err="1" smtClean="0"/>
              <a:t>тре</a:t>
            </a:r>
            <a:r>
              <a:rPr lang="uk-UA" dirty="0" smtClean="0"/>
              <a:t>ба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.</a:t>
            </a:r>
          </a:p>
          <a:p>
            <a:pPr algn="r">
              <a:buNone/>
            </a:pPr>
            <a:r>
              <a:rPr lang="uk-UA" dirty="0" smtClean="0"/>
              <a:t>Й.Гете.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24578" name="Picture 2" descr="http://im0-tub-ua.yandex.net/i?id=543402550-34-72&amp;n=2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43702" y="928670"/>
            <a:ext cx="1991215" cy="26432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28604"/>
            <a:ext cx="782669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Домашнє завдання</a:t>
            </a:r>
            <a:br>
              <a:rPr lang="uk-UA" dirty="0" smtClean="0"/>
            </a:br>
            <a:r>
              <a:rPr lang="uk-UA" dirty="0" smtClean="0"/>
              <a:t>Гра </a:t>
            </a:r>
            <a:r>
              <a:rPr lang="uk-UA" dirty="0" err="1" smtClean="0"/>
              <a:t>“Хімічні</a:t>
            </a:r>
            <a:r>
              <a:rPr lang="uk-UA" dirty="0" smtClean="0"/>
              <a:t> </a:t>
            </a:r>
            <a:r>
              <a:rPr lang="uk-UA" dirty="0" err="1" smtClean="0"/>
              <a:t>шашки”</a:t>
            </a:r>
            <a:r>
              <a:rPr lang="uk-UA" dirty="0" smtClean="0"/>
              <a:t> </a:t>
            </a:r>
            <a:endParaRPr lang="ru-RU" dirty="0"/>
          </a:p>
        </p:txBody>
      </p:sp>
      <p:grpSp>
        <p:nvGrpSpPr>
          <p:cNvPr id="4097" name="Group 1"/>
          <p:cNvGrpSpPr>
            <a:grpSpLocks/>
          </p:cNvGrpSpPr>
          <p:nvPr/>
        </p:nvGrpSpPr>
        <p:grpSpPr bwMode="auto">
          <a:xfrm>
            <a:off x="1357290" y="1500174"/>
            <a:ext cx="6286544" cy="2000264"/>
            <a:chOff x="548" y="1080"/>
            <a:chExt cx="10440" cy="3365"/>
          </a:xfrm>
        </p:grpSpPr>
        <p:grpSp>
          <p:nvGrpSpPr>
            <p:cNvPr id="4098" name="Group 2"/>
            <p:cNvGrpSpPr>
              <a:grpSpLocks/>
            </p:cNvGrpSpPr>
            <p:nvPr/>
          </p:nvGrpSpPr>
          <p:grpSpPr bwMode="auto">
            <a:xfrm>
              <a:off x="548" y="1080"/>
              <a:ext cx="10219" cy="1527"/>
              <a:chOff x="548" y="1080"/>
              <a:chExt cx="10219" cy="1527"/>
            </a:xfrm>
          </p:grpSpPr>
          <p:sp>
            <p:nvSpPr>
              <p:cNvPr id="4099" name="Oval 3"/>
              <p:cNvSpPr>
                <a:spLocks noChangeArrowheads="1"/>
              </p:cNvSpPr>
              <p:nvPr/>
            </p:nvSpPr>
            <p:spPr bwMode="auto">
              <a:xfrm>
                <a:off x="548" y="1089"/>
                <a:ext cx="1549" cy="1518"/>
              </a:xfrm>
              <a:prstGeom prst="ellipse">
                <a:avLst/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KOH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100" name="Oval 4"/>
              <p:cNvSpPr>
                <a:spLocks noChangeArrowheads="1"/>
              </p:cNvSpPr>
              <p:nvPr/>
            </p:nvSpPr>
            <p:spPr bwMode="auto">
              <a:xfrm>
                <a:off x="2239" y="1080"/>
                <a:ext cx="1534" cy="1518"/>
              </a:xfrm>
              <a:prstGeom prst="ellipse">
                <a:avLst/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H</a:t>
                </a:r>
                <a:r>
                  <a:rPr kumimoji="0" lang="ru-RU" sz="16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2</a:t>
                </a: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O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101" name="Oval 5"/>
              <p:cNvSpPr>
                <a:spLocks noChangeArrowheads="1"/>
              </p:cNvSpPr>
              <p:nvPr/>
            </p:nvSpPr>
            <p:spPr bwMode="auto">
              <a:xfrm>
                <a:off x="4007" y="1080"/>
                <a:ext cx="1518" cy="1518"/>
              </a:xfrm>
              <a:prstGeom prst="ellipse">
                <a:avLst/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CO</a:t>
                </a:r>
                <a:r>
                  <a:rPr kumimoji="0" lang="ru-RU" sz="16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2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102" name="Oval 6"/>
              <p:cNvSpPr>
                <a:spLocks noChangeArrowheads="1"/>
              </p:cNvSpPr>
              <p:nvPr/>
            </p:nvSpPr>
            <p:spPr bwMode="auto">
              <a:xfrm>
                <a:off x="5729" y="1080"/>
                <a:ext cx="1487" cy="1518"/>
              </a:xfrm>
              <a:prstGeom prst="ellipse">
                <a:avLst/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O</a:t>
                </a:r>
                <a:r>
                  <a:rPr kumimoji="0" lang="en-US" sz="1600" b="0" i="0" u="none" strike="noStrike" cap="none" normalizeH="0" baseline="-2500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2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103" name="Oval 7"/>
              <p:cNvSpPr>
                <a:spLocks noChangeArrowheads="1"/>
              </p:cNvSpPr>
              <p:nvPr/>
            </p:nvSpPr>
            <p:spPr bwMode="auto">
              <a:xfrm>
                <a:off x="7435" y="1080"/>
                <a:ext cx="1540" cy="1527"/>
              </a:xfrm>
              <a:prstGeom prst="ellipse">
                <a:avLst/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K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104" name="Oval 8"/>
              <p:cNvSpPr>
                <a:spLocks noChangeArrowheads="1"/>
              </p:cNvSpPr>
              <p:nvPr/>
            </p:nvSpPr>
            <p:spPr bwMode="auto">
              <a:xfrm>
                <a:off x="9235" y="1080"/>
                <a:ext cx="1532" cy="1518"/>
              </a:xfrm>
              <a:prstGeom prst="ellipse">
                <a:avLst/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Na</a:t>
                </a:r>
                <a:r>
                  <a:rPr kumimoji="0" lang="en-US" sz="16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2</a:t>
                </a: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O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4105" name="Group 9"/>
            <p:cNvGrpSpPr>
              <a:grpSpLocks/>
            </p:cNvGrpSpPr>
            <p:nvPr/>
          </p:nvGrpSpPr>
          <p:grpSpPr bwMode="auto">
            <a:xfrm>
              <a:off x="548" y="2835"/>
              <a:ext cx="10440" cy="1610"/>
              <a:chOff x="548" y="2835"/>
              <a:chExt cx="10440" cy="1610"/>
            </a:xfrm>
          </p:grpSpPr>
          <p:sp>
            <p:nvSpPr>
              <p:cNvPr id="4106" name="Oval 10"/>
              <p:cNvSpPr>
                <a:spLocks noChangeArrowheads="1"/>
              </p:cNvSpPr>
              <p:nvPr/>
            </p:nvSpPr>
            <p:spPr bwMode="auto">
              <a:xfrm>
                <a:off x="548" y="2865"/>
                <a:ext cx="1549" cy="1534"/>
              </a:xfrm>
              <a:prstGeom prst="ellipse">
                <a:avLst/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Mg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107" name="Oval 11"/>
              <p:cNvSpPr>
                <a:spLocks noChangeArrowheads="1"/>
              </p:cNvSpPr>
              <p:nvPr/>
            </p:nvSpPr>
            <p:spPr bwMode="auto">
              <a:xfrm>
                <a:off x="2239" y="2865"/>
                <a:ext cx="1534" cy="1534"/>
              </a:xfrm>
              <a:prstGeom prst="ellipse">
                <a:avLst/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ZnO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108" name="Oval 12"/>
              <p:cNvSpPr>
                <a:spLocks noChangeArrowheads="1"/>
              </p:cNvSpPr>
              <p:nvPr/>
            </p:nvSpPr>
            <p:spPr bwMode="auto">
              <a:xfrm>
                <a:off x="4007" y="2911"/>
                <a:ext cx="1565" cy="1534"/>
              </a:xfrm>
              <a:prstGeom prst="ellipse">
                <a:avLst/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CaO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109" name="Oval 13"/>
              <p:cNvSpPr>
                <a:spLocks noChangeArrowheads="1"/>
              </p:cNvSpPr>
              <p:nvPr/>
            </p:nvSpPr>
            <p:spPr bwMode="auto">
              <a:xfrm>
                <a:off x="5729" y="2865"/>
                <a:ext cx="1627" cy="1580"/>
              </a:xfrm>
              <a:prstGeom prst="ellipse">
                <a:avLst/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S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110" name="Oval 14"/>
              <p:cNvSpPr>
                <a:spLocks noChangeArrowheads="1"/>
              </p:cNvSpPr>
              <p:nvPr/>
            </p:nvSpPr>
            <p:spPr bwMode="auto">
              <a:xfrm>
                <a:off x="7544" y="2896"/>
                <a:ext cx="1582" cy="1549"/>
              </a:xfrm>
              <a:prstGeom prst="ellipse">
                <a:avLst/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H</a:t>
                </a:r>
                <a:r>
                  <a:rPr kumimoji="0" lang="en-US" sz="16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2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111" name="Oval 15"/>
              <p:cNvSpPr>
                <a:spLocks noChangeArrowheads="1"/>
              </p:cNvSpPr>
              <p:nvPr/>
            </p:nvSpPr>
            <p:spPr bwMode="auto">
              <a:xfrm>
                <a:off x="9360" y="2835"/>
                <a:ext cx="1628" cy="1564"/>
              </a:xfrm>
              <a:prstGeom prst="ellipse">
                <a:avLst/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5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H</a:t>
                </a:r>
                <a:r>
                  <a:rPr kumimoji="0" lang="en-US" sz="15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2</a:t>
                </a:r>
                <a:r>
                  <a:rPr kumimoji="0" lang="en-US" sz="15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SO</a:t>
                </a:r>
                <a:r>
                  <a:rPr kumimoji="0" lang="en-US" sz="16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4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</p:grpSp>
      <p:grpSp>
        <p:nvGrpSpPr>
          <p:cNvPr id="4112" name="Group 16"/>
          <p:cNvGrpSpPr>
            <a:grpSpLocks/>
          </p:cNvGrpSpPr>
          <p:nvPr/>
        </p:nvGrpSpPr>
        <p:grpSpPr bwMode="auto">
          <a:xfrm>
            <a:off x="1285852" y="3714752"/>
            <a:ext cx="6429420" cy="2143140"/>
            <a:chOff x="630" y="7775"/>
            <a:chExt cx="10620" cy="3427"/>
          </a:xfrm>
        </p:grpSpPr>
        <p:sp>
          <p:nvSpPr>
            <p:cNvPr id="4113" name="Oval 17"/>
            <p:cNvSpPr>
              <a:spLocks noChangeArrowheads="1"/>
            </p:cNvSpPr>
            <p:nvPr/>
          </p:nvSpPr>
          <p:spPr bwMode="auto">
            <a:xfrm>
              <a:off x="630" y="9512"/>
              <a:ext cx="1580" cy="1596"/>
            </a:xfrm>
            <a:prstGeom prst="ellipse">
              <a:avLst/>
            </a:prstGeom>
            <a:solidFill>
              <a:srgbClr val="C0504D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Ca(OH)</a:t>
              </a:r>
              <a:r>
                <a:rPr kumimoji="0" lang="en-US" sz="11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2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4" name="Oval 18"/>
            <p:cNvSpPr>
              <a:spLocks noChangeArrowheads="1"/>
            </p:cNvSpPr>
            <p:nvPr/>
          </p:nvSpPr>
          <p:spPr bwMode="auto">
            <a:xfrm>
              <a:off x="2337" y="9496"/>
              <a:ext cx="1658" cy="1596"/>
            </a:xfrm>
            <a:prstGeom prst="ellipse">
              <a:avLst/>
            </a:prstGeom>
            <a:solidFill>
              <a:srgbClr val="C0504D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kumimoji="0" lang="en-US" sz="18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2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O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5" name="Oval 19"/>
            <p:cNvSpPr>
              <a:spLocks noChangeArrowheads="1"/>
            </p:cNvSpPr>
            <p:nvPr/>
          </p:nvSpPr>
          <p:spPr bwMode="auto">
            <a:xfrm>
              <a:off x="4182" y="9590"/>
              <a:ext cx="1629" cy="1612"/>
            </a:xfrm>
            <a:prstGeom prst="ellipse">
              <a:avLst/>
            </a:prstGeom>
            <a:solidFill>
              <a:srgbClr val="C0504D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HNO</a:t>
              </a:r>
              <a:r>
                <a:rPr kumimoji="0" lang="en-US" sz="18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3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6" name="Oval 20"/>
            <p:cNvSpPr>
              <a:spLocks noChangeArrowheads="1"/>
            </p:cNvSpPr>
            <p:nvPr/>
          </p:nvSpPr>
          <p:spPr bwMode="auto">
            <a:xfrm>
              <a:off x="6077" y="9590"/>
              <a:ext cx="1613" cy="1612"/>
            </a:xfrm>
            <a:prstGeom prst="ellipse">
              <a:avLst/>
            </a:prstGeom>
            <a:solidFill>
              <a:srgbClr val="C0504D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CuO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7" name="Oval 21"/>
            <p:cNvSpPr>
              <a:spLocks noChangeArrowheads="1"/>
            </p:cNvSpPr>
            <p:nvPr/>
          </p:nvSpPr>
          <p:spPr bwMode="auto">
            <a:xfrm>
              <a:off x="7846" y="9590"/>
              <a:ext cx="1596" cy="1612"/>
            </a:xfrm>
            <a:prstGeom prst="ellipse">
              <a:avLst/>
            </a:prstGeom>
            <a:solidFill>
              <a:srgbClr val="C0504D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MgO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8" name="Oval 22"/>
            <p:cNvSpPr>
              <a:spLocks noChangeArrowheads="1"/>
            </p:cNvSpPr>
            <p:nvPr/>
          </p:nvSpPr>
          <p:spPr bwMode="auto">
            <a:xfrm>
              <a:off x="9652" y="9590"/>
              <a:ext cx="1598" cy="1612"/>
            </a:xfrm>
            <a:prstGeom prst="ellipse">
              <a:avLst/>
            </a:prstGeom>
            <a:solidFill>
              <a:srgbClr val="C0504D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Al</a:t>
              </a:r>
              <a:r>
                <a:rPr kumimoji="0" lang="en-US" sz="16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2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O</a:t>
              </a:r>
              <a:r>
                <a:rPr kumimoji="0" lang="en-US" sz="16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3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9" name="Oval 23"/>
            <p:cNvSpPr>
              <a:spLocks noChangeArrowheads="1"/>
            </p:cNvSpPr>
            <p:nvPr/>
          </p:nvSpPr>
          <p:spPr bwMode="auto">
            <a:xfrm>
              <a:off x="630" y="7791"/>
              <a:ext cx="1580" cy="1596"/>
            </a:xfrm>
            <a:prstGeom prst="ellipse">
              <a:avLst/>
            </a:prstGeom>
            <a:solidFill>
              <a:srgbClr val="C0504D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BaCl</a:t>
              </a:r>
              <a:r>
                <a:rPr kumimoji="0" lang="en-US" sz="16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2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0" name="Oval 24"/>
            <p:cNvSpPr>
              <a:spLocks noChangeArrowheads="1"/>
            </p:cNvSpPr>
            <p:nvPr/>
          </p:nvSpPr>
          <p:spPr bwMode="auto">
            <a:xfrm>
              <a:off x="2337" y="7775"/>
              <a:ext cx="1658" cy="1612"/>
            </a:xfrm>
            <a:prstGeom prst="ellipse">
              <a:avLst/>
            </a:prstGeom>
            <a:solidFill>
              <a:srgbClr val="C0504D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HCl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1" name="Oval 25"/>
            <p:cNvSpPr>
              <a:spLocks noChangeArrowheads="1"/>
            </p:cNvSpPr>
            <p:nvPr/>
          </p:nvSpPr>
          <p:spPr bwMode="auto">
            <a:xfrm>
              <a:off x="4182" y="7822"/>
              <a:ext cx="1629" cy="1565"/>
            </a:xfrm>
            <a:prstGeom prst="ellipse">
              <a:avLst/>
            </a:prstGeom>
            <a:solidFill>
              <a:srgbClr val="C0504D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Ca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2" name="Oval 26"/>
            <p:cNvSpPr>
              <a:spLocks noChangeArrowheads="1"/>
            </p:cNvSpPr>
            <p:nvPr/>
          </p:nvSpPr>
          <p:spPr bwMode="auto">
            <a:xfrm>
              <a:off x="6077" y="7822"/>
              <a:ext cx="1613" cy="1565"/>
            </a:xfrm>
            <a:prstGeom prst="ellipse">
              <a:avLst/>
            </a:prstGeom>
            <a:solidFill>
              <a:srgbClr val="C0504D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Н</a:t>
              </a:r>
              <a:r>
                <a:rPr kumimoji="0" lang="uk-UA" sz="14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3</a:t>
              </a: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РО</a:t>
              </a:r>
              <a:r>
                <a:rPr kumimoji="0" lang="uk-UA" sz="14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4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3" name="Oval 27"/>
            <p:cNvSpPr>
              <a:spLocks noChangeArrowheads="1"/>
            </p:cNvSpPr>
            <p:nvPr/>
          </p:nvSpPr>
          <p:spPr bwMode="auto">
            <a:xfrm>
              <a:off x="7940" y="7843"/>
              <a:ext cx="1502" cy="1544"/>
            </a:xfrm>
            <a:prstGeom prst="ellipse">
              <a:avLst/>
            </a:prstGeom>
            <a:solidFill>
              <a:srgbClr val="C0504D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N</a:t>
              </a:r>
              <a:r>
                <a:rPr kumimoji="0" lang="en-US" sz="16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2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4" name="Oval 28"/>
            <p:cNvSpPr>
              <a:spLocks noChangeArrowheads="1"/>
            </p:cNvSpPr>
            <p:nvPr/>
          </p:nvSpPr>
          <p:spPr bwMode="auto">
            <a:xfrm>
              <a:off x="9715" y="7832"/>
              <a:ext cx="1535" cy="1555"/>
            </a:xfrm>
            <a:prstGeom prst="ellipse">
              <a:avLst/>
            </a:prstGeom>
            <a:solidFill>
              <a:srgbClr val="C0504D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P</a:t>
              </a:r>
              <a:r>
                <a:rPr kumimoji="0" lang="en-US" sz="18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2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O</a:t>
              </a:r>
              <a:r>
                <a:rPr kumimoji="0" lang="en-US" sz="18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5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14"/>
            <a:ext cx="8183880" cy="1051560"/>
          </a:xfrm>
        </p:spPr>
        <p:txBody>
          <a:bodyPr/>
          <a:lstStyle/>
          <a:p>
            <a:pPr algn="ctr"/>
            <a:r>
              <a:rPr lang="uk-UA" dirty="0" smtClean="0"/>
              <a:t>Домашнє завдання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14422"/>
            <a:ext cx="8183880" cy="4786346"/>
          </a:xfrm>
        </p:spPr>
        <p:txBody>
          <a:bodyPr>
            <a:normAutofit fontScale="55000" lnSpcReduction="20000"/>
          </a:bodyPr>
          <a:lstStyle/>
          <a:p>
            <a:pPr indent="0">
              <a:lnSpc>
                <a:spcPct val="170000"/>
              </a:lnSpc>
              <a:spcBef>
                <a:spcPts val="0"/>
              </a:spcBef>
            </a:pP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§ -19.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Хімічні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шашки </a:t>
            </a:r>
          </a:p>
          <a:p>
            <a:pPr indent="0">
              <a:lnSpc>
                <a:spcPct val="170000"/>
              </a:lnSpc>
              <a:spcBef>
                <a:spcPts val="0"/>
              </a:spcBef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Середній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Написати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4,5,6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рівнянь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хімічних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реакцій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утворенням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любих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класів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неорганічних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сполук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0">
              <a:lnSpc>
                <a:spcPct val="170000"/>
              </a:lnSpc>
              <a:spcBef>
                <a:spcPts val="0"/>
              </a:spcBef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Достатній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високий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Написати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7 до 12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рівнянь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хімічних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реакцій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Обов'язкова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умова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: в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реакції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утворюється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сіль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lnSpc>
                <a:spcPct val="170000"/>
              </a:lnSpc>
              <a:spcBef>
                <a:spcPts val="0"/>
              </a:spcBef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КОН, Н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С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К,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М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СаО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Н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Н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indent="0">
              <a:lnSpc>
                <a:spcPct val="170000"/>
              </a:lnSpc>
              <a:spcBef>
                <a:spcPts val="0"/>
              </a:spcBef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ВаС1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НС1,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Н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Р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,Са(OН)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К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HNO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,Си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,М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gO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,А1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4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880" cy="1051560"/>
          </a:xfrm>
        </p:spPr>
        <p:txBody>
          <a:bodyPr/>
          <a:lstStyle/>
          <a:p>
            <a:pPr algn="ctr"/>
            <a:r>
              <a:rPr lang="uk-UA" dirty="0" smtClean="0"/>
              <a:t>Хімія-дивовижна наука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714488"/>
            <a:ext cx="8183880" cy="4187952"/>
          </a:xfrm>
        </p:spPr>
        <p:txBody>
          <a:bodyPr>
            <a:normAutofit lnSpcReduction="10000"/>
          </a:bodyPr>
          <a:lstStyle/>
          <a:p>
            <a:pPr marL="265113" indent="-3175" algn="just">
              <a:buNone/>
            </a:pPr>
            <a:r>
              <a:rPr lang="uk-UA" dirty="0" smtClean="0"/>
              <a:t>«…</a:t>
            </a:r>
            <a:r>
              <a:rPr lang="uk-UA" dirty="0" smtClean="0"/>
              <a:t>якомога  уважніше вивчайте хімію, </a:t>
            </a:r>
            <a:r>
              <a:rPr lang="uk-UA" dirty="0" err="1" smtClean="0"/>
              <a:t>хімію</a:t>
            </a:r>
            <a:r>
              <a:rPr lang="uk-UA" dirty="0" smtClean="0"/>
              <a:t>! Це дивна наука, знайте!...ЇЇ пронизливий сміливий  погляд проникає й у пітьму земної кори ,і в невідомі частинки вашого серця, і в таємниці будови каменю, і в безмовне життя дерев. Вона дивиться всюди і, скрізь відкриваючи гармонію, завзято шукає початок життя</a:t>
            </a:r>
            <a:r>
              <a:rPr lang="uk-UA" dirty="0" smtClean="0"/>
              <a:t>»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                                     М.Горький </a:t>
            </a:r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357562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uk-UA" sz="8000" smtClean="0"/>
              <a:t>Бажаю </a:t>
            </a:r>
            <a:r>
              <a:rPr lang="uk-UA" sz="8000" smtClean="0"/>
              <a:t>успіхів!</a:t>
            </a:r>
            <a:endParaRPr lang="ru-RU" sz="80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183880" cy="1051560"/>
          </a:xfrm>
        </p:spPr>
        <p:txBody>
          <a:bodyPr/>
          <a:lstStyle/>
          <a:p>
            <a:pPr algn="ctr"/>
            <a:r>
              <a:rPr lang="uk-UA" dirty="0" smtClean="0"/>
              <a:t>Анонс уроку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000240"/>
            <a:ext cx="8183880" cy="4187952"/>
          </a:xfrm>
        </p:spPr>
        <p:txBody>
          <a:bodyPr/>
          <a:lstStyle/>
          <a:p>
            <a:pPr algn="ctr">
              <a:buNone/>
            </a:pPr>
            <a:r>
              <a:rPr lang="uk-UA" dirty="0" smtClean="0"/>
              <a:t>Програма передач, яка вас сьогодні чекає:</a:t>
            </a:r>
          </a:p>
          <a:p>
            <a:pPr algn="ctr">
              <a:buNone/>
            </a:pPr>
            <a:r>
              <a:rPr lang="uk-UA" dirty="0" smtClean="0"/>
              <a:t> </a:t>
            </a:r>
            <a:endParaRPr lang="ru-RU" dirty="0" smtClean="0"/>
          </a:p>
          <a:p>
            <a:r>
              <a:rPr lang="uk-UA" dirty="0" smtClean="0"/>
              <a:t> «Сніданок з 1+1»</a:t>
            </a:r>
            <a:endParaRPr lang="ru-RU" dirty="0" smtClean="0"/>
          </a:p>
          <a:p>
            <a:r>
              <a:rPr lang="uk-UA" dirty="0" smtClean="0"/>
              <a:t> «Кунсткамера»</a:t>
            </a:r>
            <a:endParaRPr lang="ru-RU" dirty="0" smtClean="0"/>
          </a:p>
          <a:p>
            <a:r>
              <a:rPr lang="uk-UA" dirty="0" smtClean="0"/>
              <a:t> «Світ подорожей»</a:t>
            </a:r>
            <a:endParaRPr lang="ru-RU" dirty="0" smtClean="0"/>
          </a:p>
          <a:p>
            <a:r>
              <a:rPr lang="uk-UA" dirty="0" smtClean="0"/>
              <a:t> «</a:t>
            </a:r>
            <a:r>
              <a:rPr lang="ru-RU" dirty="0" smtClean="0"/>
              <a:t>Ми - </a:t>
            </a:r>
            <a:r>
              <a:rPr lang="ru-RU" dirty="0" err="1" smtClean="0"/>
              <a:t>дослідники</a:t>
            </a:r>
            <a:r>
              <a:rPr lang="uk-UA" dirty="0" smtClean="0"/>
              <a:t>»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23554" name="Picture 2" descr="http://im8-tub-ua.yandex.net/i?id=60505653-14-72&amp;n=2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810469" flipH="1">
            <a:off x="6000760" y="2786058"/>
            <a:ext cx="1988016" cy="2899178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3116"/>
            <a:ext cx="8183880" cy="1051560"/>
          </a:xfrm>
        </p:spPr>
        <p:txBody>
          <a:bodyPr/>
          <a:lstStyle/>
          <a:p>
            <a:pPr algn="ctr"/>
            <a:r>
              <a:rPr lang="uk-UA" dirty="0" smtClean="0"/>
              <a:t>«Сніданок з 1+1»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183880" cy="3286148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uk-UA" sz="5400" dirty="0" smtClean="0">
                <a:solidFill>
                  <a:srgbClr val="FF0000"/>
                </a:solidFill>
              </a:rPr>
              <a:t>ТЕЛЕПЕРЕДАЧА</a:t>
            </a:r>
          </a:p>
          <a:p>
            <a:pPr algn="ctr">
              <a:buNone/>
            </a:pPr>
            <a:endParaRPr lang="uk-UA" sz="54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uk-UA" sz="54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5400" dirty="0" smtClean="0"/>
              <a:t>Тема:«</a:t>
            </a:r>
            <a:r>
              <a:rPr lang="ru-RU" sz="5400" dirty="0" err="1" smtClean="0"/>
              <a:t>Служіння</a:t>
            </a:r>
            <a:r>
              <a:rPr lang="ru-RU" sz="5400" dirty="0" smtClean="0"/>
              <a:t> проблемам практики - мета науки»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183880" cy="765808"/>
          </a:xfrm>
        </p:spPr>
        <p:txBody>
          <a:bodyPr/>
          <a:lstStyle/>
          <a:p>
            <a:pPr algn="ctr"/>
            <a:r>
              <a:rPr lang="uk-UA" dirty="0" smtClean="0"/>
              <a:t>Хімічний тренажер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099" y="1214417"/>
          <a:ext cx="7215238" cy="4697734"/>
        </p:xfrm>
        <a:graphic>
          <a:graphicData uri="http://schemas.openxmlformats.org/drawingml/2006/table">
            <a:tbl>
              <a:tblPr/>
              <a:tblGrid>
                <a:gridCol w="525754"/>
                <a:gridCol w="777515"/>
                <a:gridCol w="491605"/>
                <a:gridCol w="510666"/>
                <a:gridCol w="514638"/>
                <a:gridCol w="518608"/>
                <a:gridCol w="529726"/>
                <a:gridCol w="510666"/>
                <a:gridCol w="484457"/>
                <a:gridCol w="487635"/>
                <a:gridCol w="499547"/>
                <a:gridCol w="480486"/>
                <a:gridCol w="431245"/>
                <a:gridCol w="452690"/>
              </a:tblGrid>
              <a:tr h="31869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1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г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є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ж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1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ї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200" spc="-5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endParaRPr lang="ru-RU" sz="1000" spc="-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468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1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Na</a:t>
                      </a: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Ва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Са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Mg</a:t>
                      </a:r>
                      <a:endParaRPr lang="ru-RU" sz="1100" b="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А1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latin typeface="Times New Roman"/>
                          <a:ea typeface="Times New Roman"/>
                          <a:cs typeface="Times New Roman"/>
                        </a:rPr>
                        <a:t>ІІ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0" algn="l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 spc="-50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uk-UA" sz="1000" spc="-50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endParaRPr lang="ru-RU" sz="1000" spc="-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0" algn="l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000" spc="-5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uk-UA" sz="1000" spc="-50">
                          <a:latin typeface="Times New Roman"/>
                          <a:ea typeface="Times New Roman"/>
                          <a:cs typeface="Times New Roman"/>
                        </a:rPr>
                        <a:t>ІІ</a:t>
                      </a:r>
                      <a:endParaRPr lang="ru-RU" sz="1000" spc="-5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14300" algn="l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 spc="-50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uk-UA" sz="1000" spc="-50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endParaRPr lang="ru-RU" sz="1000" spc="-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Zn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51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88900" algn="l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000" spc="-5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en-US" sz="1000" spc="-5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endParaRPr lang="ru-RU" sz="1000" spc="-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latin typeface="Times New Roman"/>
                          <a:ea typeface="Times New Roman"/>
                          <a:cs typeface="Times New Roman"/>
                        </a:rPr>
                        <a:t>ІІ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01600" algn="l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000" spc="-5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en-US" sz="1000" spc="-5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endParaRPr lang="ru-RU" sz="1000" spc="-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8696">
                <a:tc>
                  <a:txBody>
                    <a:bodyPr/>
                    <a:lstStyle/>
                    <a:p>
                      <a:pPr marL="889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С1-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8696">
                <a:tc>
                  <a:txBody>
                    <a:bodyPr/>
                    <a:lstStyle/>
                    <a:p>
                      <a:pPr marL="889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8696">
                <a:tc>
                  <a:txBody>
                    <a:bodyPr/>
                    <a:lstStyle/>
                    <a:p>
                      <a:pPr marL="889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I-</a:t>
                      </a: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8696">
                <a:tc>
                  <a:txBody>
                    <a:bodyPr/>
                    <a:lstStyle/>
                    <a:p>
                      <a:pPr marL="889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=</a:t>
                      </a: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8696">
                <a:tc>
                  <a:txBody>
                    <a:bodyPr/>
                    <a:lstStyle/>
                    <a:p>
                      <a:pPr marL="889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SO</a:t>
                      </a:r>
                      <a:r>
                        <a:rPr lang="en-US" sz="17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=</a:t>
                      </a: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8696">
                <a:tc>
                  <a:txBody>
                    <a:bodyPr/>
                    <a:lstStyle/>
                    <a:p>
                      <a:pPr marL="889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SO</a:t>
                      </a:r>
                      <a:r>
                        <a:rPr lang="en-US" sz="17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=</a:t>
                      </a: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8696">
                <a:tc>
                  <a:txBody>
                    <a:bodyPr/>
                    <a:lstStyle/>
                    <a:p>
                      <a:pPr marL="889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7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≡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8696">
                <a:tc>
                  <a:txBody>
                    <a:bodyPr/>
                    <a:lstStyle/>
                    <a:p>
                      <a:pPr marL="889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СОз=</a:t>
                      </a: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8696">
                <a:tc>
                  <a:txBody>
                    <a:bodyPr/>
                    <a:lstStyle/>
                    <a:p>
                      <a:pPr marL="889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SiO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з=</a:t>
                      </a: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8696">
                <a:tc>
                  <a:txBody>
                    <a:bodyPr/>
                    <a:lstStyle/>
                    <a:p>
                      <a:pPr marL="889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7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8696">
                <a:tc>
                  <a:txBody>
                    <a:bodyPr/>
                    <a:lstStyle/>
                    <a:p>
                      <a:pPr marL="889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7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8696">
                <a:tc>
                  <a:txBody>
                    <a:bodyPr/>
                    <a:lstStyle/>
                    <a:p>
                      <a:pPr marL="889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5855" marR="58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500042"/>
            <a:ext cx="8072494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928670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Інтелектуальна</a:t>
            </a:r>
            <a:r>
              <a:rPr lang="ru-RU" dirty="0" smtClean="0"/>
              <a:t> </a:t>
            </a:r>
            <a:r>
              <a:rPr lang="ru-RU" dirty="0" err="1" smtClean="0"/>
              <a:t>гра</a:t>
            </a:r>
            <a:r>
              <a:rPr lang="ru-RU" dirty="0" smtClean="0"/>
              <a:t> «</a:t>
            </a:r>
            <a:r>
              <a:rPr lang="ru-RU" dirty="0" err="1" smtClean="0"/>
              <a:t>Найсильніша</a:t>
            </a:r>
            <a:r>
              <a:rPr lang="ru-RU" dirty="0" smtClean="0"/>
              <a:t> ланка»</a:t>
            </a:r>
            <a:r>
              <a:rPr lang="uk-UA" dirty="0" smtClean="0"/>
              <a:t>. </a:t>
            </a:r>
            <a:br>
              <a:rPr lang="uk-UA" dirty="0" smtClean="0"/>
            </a:br>
            <a:r>
              <a:rPr lang="uk-UA" dirty="0" smtClean="0"/>
              <a:t>І-ІІ групи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2000240"/>
            <a:ext cx="392909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dirty="0" smtClean="0"/>
              <a:t>Називати  по черзі як можна більше солей, які використовує людина в своїй діяльності</a:t>
            </a:r>
            <a:endParaRPr lang="ru-RU" sz="3600" dirty="0"/>
          </a:p>
        </p:txBody>
      </p:sp>
      <p:pic>
        <p:nvPicPr>
          <p:cNvPr id="19458" name="Picture 2" descr="http://im4-tub-ua.yandex.net/i?id=94568924-13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571744"/>
            <a:ext cx="4108161" cy="27146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183880" cy="50006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Картки самоконтролю-відповіді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1214422"/>
          <a:ext cx="3643338" cy="2571767"/>
        </p:xfrm>
        <a:graphic>
          <a:graphicData uri="http://schemas.openxmlformats.org/drawingml/2006/table">
            <a:tbl>
              <a:tblPr/>
              <a:tblGrid>
                <a:gridCol w="1093317"/>
                <a:gridCol w="730995"/>
                <a:gridCol w="793180"/>
                <a:gridCol w="1025846"/>
              </a:tblGrid>
              <a:tr h="1085244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06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latin typeface="Times New Roman"/>
                          <a:ea typeface="Calibri"/>
                          <a:cs typeface="Calibri"/>
                        </a:rPr>
                        <a:t>С</a:t>
                      </a:r>
                      <a:r>
                        <a:rPr lang="en-US" sz="1600" spc="0" dirty="0">
                          <a:latin typeface="Times New Roman"/>
                          <a:ea typeface="Calibri"/>
                          <a:cs typeface="Calibri"/>
                        </a:rPr>
                        <a:t>l</a:t>
                      </a:r>
                      <a:r>
                        <a:rPr lang="ru-RU" sz="1600" spc="0" dirty="0">
                          <a:latin typeface="Times New Roman"/>
                          <a:ea typeface="Calibri"/>
                          <a:cs typeface="Calibri"/>
                        </a:rPr>
                        <a:t>-</a:t>
                      </a:r>
                      <a:endParaRPr lang="ru-RU" sz="2800" spc="-3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spc="-300" dirty="0">
                          <a:latin typeface="Times New Roman"/>
                          <a:ea typeface="Calibri"/>
                          <a:cs typeface="Calibri"/>
                        </a:rPr>
                        <a:t>SO</a:t>
                      </a:r>
                      <a:r>
                        <a:rPr lang="ru-RU" sz="1600" spc="-300" baseline="-25000" dirty="0"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r>
                        <a:rPr lang="ru-RU" sz="1600" spc="-300" dirty="0">
                          <a:latin typeface="Times New Roman"/>
                          <a:ea typeface="Calibri"/>
                          <a:cs typeface="Calibri"/>
                        </a:rPr>
                        <a:t>=</a:t>
                      </a:r>
                      <a:endParaRPr lang="ru-RU" sz="2800" spc="-3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spc="-100" dirty="0" smtClean="0">
                          <a:latin typeface="Times New Roman"/>
                          <a:ea typeface="Times New Roman"/>
                          <a:cs typeface="Times New Roman"/>
                        </a:rPr>
                        <a:t>РО</a:t>
                      </a:r>
                      <a:r>
                        <a:rPr lang="ru-RU" sz="1600" spc="-100" baseline="-250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1600" spc="-100" dirty="0">
                          <a:latin typeface="Times New Roman"/>
                          <a:ea typeface="Times New Roman"/>
                          <a:cs typeface="Times New Roman"/>
                        </a:rPr>
                        <a:t>≡</a:t>
                      </a:r>
                      <a:endParaRPr lang="ru-RU" sz="2400" spc="-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119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spc="-300" dirty="0">
                          <a:latin typeface="Times New Roman"/>
                          <a:ea typeface="Calibri"/>
                          <a:cs typeface="Calibri"/>
                        </a:rPr>
                        <a:t>K</a:t>
                      </a:r>
                      <a:endParaRPr lang="ru-RU" sz="2800" spc="-3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KCl</a:t>
                      </a:r>
                      <a:endParaRPr lang="ru-RU" sz="16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cap="none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600" spc="-300" dirty="0" smtClean="0">
                          <a:latin typeface="Times New Roman"/>
                          <a:ea typeface="Calibri"/>
                          <a:cs typeface="Calibri"/>
                        </a:rPr>
                        <a:t>SO</a:t>
                      </a:r>
                      <a:r>
                        <a:rPr lang="en-US" sz="1600" spc="-300" baseline="-25000" dirty="0" smtClean="0"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600" spc="-300" baseline="0" dirty="0" smtClean="0"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600" spc="-300" baseline="-25000" dirty="0" smtClean="0"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600" b="0" spc="-100" dirty="0" smtClean="0">
                          <a:latin typeface="Times New Roman"/>
                          <a:ea typeface="Times New Roman"/>
                          <a:cs typeface="Times New Roman"/>
                        </a:rPr>
                        <a:t>РО</a:t>
                      </a:r>
                      <a:r>
                        <a:rPr lang="ru-RU" sz="1600" spc="-100" baseline="-250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25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-100" dirty="0" err="1">
                          <a:latin typeface="Times New Roman"/>
                          <a:ea typeface="Times New Roman"/>
                          <a:cs typeface="Times New Roman"/>
                        </a:rPr>
                        <a:t>Са</a:t>
                      </a:r>
                      <a:endParaRPr lang="ru-RU" sz="1800" spc="-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spc="-1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Са</a:t>
                      </a:r>
                      <a:r>
                        <a:rPr lang="ru-RU" sz="1600" spc="0" dirty="0" err="1" smtClean="0">
                          <a:latin typeface="Times New Roman"/>
                          <a:ea typeface="Calibri"/>
                          <a:cs typeface="Calibri"/>
                        </a:rPr>
                        <a:t>С</a:t>
                      </a:r>
                      <a:r>
                        <a:rPr lang="en-US" sz="1600" spc="0" dirty="0" smtClean="0">
                          <a:latin typeface="Times New Roman"/>
                          <a:ea typeface="Calibri"/>
                          <a:cs typeface="Calibri"/>
                        </a:rPr>
                        <a:t>l</a:t>
                      </a:r>
                      <a:r>
                        <a:rPr lang="en-US" sz="1600" spc="0" baseline="-25000" dirty="0" smtClean="0"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ru-RU" sz="1600" spc="-100" baseline="-25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spc="-1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Са</a:t>
                      </a:r>
                      <a:r>
                        <a:rPr lang="en-US" sz="1600" spc="-300" dirty="0" smtClean="0">
                          <a:latin typeface="Times New Roman"/>
                          <a:ea typeface="Calibri"/>
                          <a:cs typeface="Calibri"/>
                        </a:rPr>
                        <a:t>SO</a:t>
                      </a:r>
                      <a:r>
                        <a:rPr lang="ru-RU" sz="1600" spc="-300" baseline="-25000" dirty="0" smtClean="0"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ru-RU" sz="1600" spc="-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-1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Са</a:t>
                      </a:r>
                      <a:r>
                        <a:rPr lang="en-US" sz="1600" spc="-100" baseline="-250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600" spc="-1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600" b="0" spc="-100" dirty="0" smtClean="0">
                          <a:latin typeface="Times New Roman"/>
                          <a:ea typeface="Times New Roman"/>
                          <a:cs typeface="Times New Roman"/>
                        </a:rPr>
                        <a:t>РО</a:t>
                      </a:r>
                      <a:r>
                        <a:rPr lang="ru-RU" sz="1600" spc="-100" baseline="-250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1600" spc="-1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en-US" sz="1600" spc="-100" baseline="-250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119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-300" dirty="0">
                          <a:latin typeface="Times New Roman"/>
                          <a:ea typeface="Calibri"/>
                          <a:cs typeface="Calibri"/>
                        </a:rPr>
                        <a:t>А</a:t>
                      </a:r>
                      <a:r>
                        <a:rPr lang="en-US" sz="1600" spc="-300" dirty="0">
                          <a:latin typeface="Times New Roman"/>
                          <a:ea typeface="Calibri"/>
                          <a:cs typeface="Calibri"/>
                        </a:rPr>
                        <a:t>l</a:t>
                      </a:r>
                      <a:endParaRPr lang="ru-RU" sz="2800" spc="-3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spc="-300" dirty="0" smtClean="0">
                          <a:latin typeface="Times New Roman"/>
                          <a:ea typeface="Calibri"/>
                          <a:cs typeface="Calibri"/>
                        </a:rPr>
                        <a:t>А</a:t>
                      </a:r>
                      <a:r>
                        <a:rPr lang="en-US" sz="1600" spc="-300" dirty="0" smtClean="0">
                          <a:latin typeface="Times New Roman"/>
                          <a:ea typeface="Calibri"/>
                          <a:cs typeface="Calibri"/>
                        </a:rPr>
                        <a:t>l  </a:t>
                      </a:r>
                      <a:r>
                        <a:rPr lang="ru-RU" sz="1600" spc="0" dirty="0" smtClean="0">
                          <a:latin typeface="Times New Roman"/>
                          <a:ea typeface="Calibri"/>
                          <a:cs typeface="Calibri"/>
                        </a:rPr>
                        <a:t>С</a:t>
                      </a:r>
                      <a:r>
                        <a:rPr lang="en-US" sz="1600" spc="0" dirty="0" smtClean="0">
                          <a:latin typeface="Times New Roman"/>
                          <a:ea typeface="Calibri"/>
                          <a:cs typeface="Calibri"/>
                        </a:rPr>
                        <a:t>l</a:t>
                      </a:r>
                      <a:r>
                        <a:rPr lang="en-US" sz="1600" spc="0" baseline="-25000" dirty="0" smtClean="0"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endParaRPr lang="ru-RU" sz="1600" spc="-300" baseline="-25000" dirty="0" smtClean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spc="-300" dirty="0" smtClean="0">
                          <a:latin typeface="Times New Roman"/>
                          <a:ea typeface="Calibri"/>
                          <a:cs typeface="Calibri"/>
                        </a:rPr>
                        <a:t>А</a:t>
                      </a:r>
                      <a:r>
                        <a:rPr lang="en-US" sz="1600" spc="-300" dirty="0" smtClean="0">
                          <a:latin typeface="Times New Roman"/>
                          <a:ea typeface="Calibri"/>
                          <a:cs typeface="Calibri"/>
                        </a:rPr>
                        <a:t>l  </a:t>
                      </a:r>
                      <a:r>
                        <a:rPr lang="en-US" sz="1600" spc="-300" baseline="-25000" dirty="0" smtClean="0">
                          <a:latin typeface="Times New Roman"/>
                          <a:ea typeface="Calibri"/>
                          <a:cs typeface="Calibri"/>
                        </a:rPr>
                        <a:t>2   </a:t>
                      </a:r>
                      <a:r>
                        <a:rPr lang="en-US" sz="1600" spc="-300" baseline="0" dirty="0" smtClean="0">
                          <a:latin typeface="Times New Roman"/>
                          <a:ea typeface="Calibri"/>
                          <a:cs typeface="Calibri"/>
                        </a:rPr>
                        <a:t>(</a:t>
                      </a:r>
                      <a:r>
                        <a:rPr lang="en-US" sz="1600" spc="-300" dirty="0" smtClean="0">
                          <a:latin typeface="Times New Roman"/>
                          <a:ea typeface="Calibri"/>
                          <a:cs typeface="Calibri"/>
                        </a:rPr>
                        <a:t>SO</a:t>
                      </a:r>
                      <a:r>
                        <a:rPr lang="ru-RU" sz="1600" spc="-300" baseline="-25000" dirty="0" smtClean="0"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r>
                        <a:rPr lang="en-US" sz="1600" spc="-300" baseline="0" dirty="0" smtClean="0">
                          <a:latin typeface="Times New Roman"/>
                          <a:ea typeface="Calibri"/>
                          <a:cs typeface="Calibri"/>
                        </a:rPr>
                        <a:t>)  </a:t>
                      </a:r>
                      <a:r>
                        <a:rPr lang="en-US" sz="1600" spc="-300" baseline="-25000" dirty="0" smtClean="0"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endParaRPr lang="ru-RU" sz="1600" spc="-300" baseline="-25000" dirty="0" smtClean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spc="-300" dirty="0" smtClean="0">
                          <a:latin typeface="Times New Roman"/>
                          <a:ea typeface="Calibri"/>
                          <a:cs typeface="Calibri"/>
                        </a:rPr>
                        <a:t>А</a:t>
                      </a:r>
                      <a:r>
                        <a:rPr lang="en-US" sz="1600" spc="-300" dirty="0" smtClean="0">
                          <a:latin typeface="Times New Roman"/>
                          <a:ea typeface="Calibri"/>
                          <a:cs typeface="Calibri"/>
                        </a:rPr>
                        <a:t>l </a:t>
                      </a:r>
                      <a:r>
                        <a:rPr lang="ru-RU" sz="1600" b="0" spc="-100" dirty="0" smtClean="0">
                          <a:latin typeface="Times New Roman"/>
                          <a:ea typeface="Times New Roman"/>
                          <a:cs typeface="Times New Roman"/>
                        </a:rPr>
                        <a:t>РО</a:t>
                      </a:r>
                      <a:r>
                        <a:rPr lang="ru-RU" sz="1600" spc="-100" baseline="-250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spc="-300" dirty="0" smtClean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433" name="AutoShape 1"/>
          <p:cNvSpPr>
            <a:spLocks noChangeShapeType="1"/>
          </p:cNvSpPr>
          <p:nvPr/>
        </p:nvSpPr>
        <p:spPr bwMode="auto">
          <a:xfrm>
            <a:off x="500034" y="1214422"/>
            <a:ext cx="1071570" cy="107157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1143008" y="785794"/>
            <a:ext cx="25717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Варіант 1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4572001" y="1214423"/>
          <a:ext cx="3929090" cy="2643205"/>
        </p:xfrm>
        <a:graphic>
          <a:graphicData uri="http://schemas.openxmlformats.org/drawingml/2006/table">
            <a:tbl>
              <a:tblPr/>
              <a:tblGrid>
                <a:gridCol w="1021857"/>
                <a:gridCol w="1009311"/>
                <a:gridCol w="969227"/>
                <a:gridCol w="928695"/>
              </a:tblGrid>
              <a:tr h="892300">
                <a:tc>
                  <a:txBody>
                    <a:bodyPr/>
                    <a:lstStyle/>
                    <a:p>
                      <a:pPr marL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06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spc="0" dirty="0">
                          <a:latin typeface="Times New Roman"/>
                          <a:ea typeface="Calibri"/>
                          <a:cs typeface="Calibri"/>
                        </a:rPr>
                        <a:t>I</a:t>
                      </a:r>
                      <a:r>
                        <a:rPr lang="ru-RU" sz="1600" spc="0" dirty="0">
                          <a:latin typeface="Times New Roman"/>
                          <a:ea typeface="Calibri"/>
                          <a:cs typeface="Calibri"/>
                        </a:rPr>
                        <a:t>-</a:t>
                      </a:r>
                      <a:endParaRPr lang="ru-RU" sz="1600" spc="-3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spc="-300" dirty="0">
                          <a:latin typeface="Times New Roman"/>
                          <a:ea typeface="Calibri"/>
                          <a:cs typeface="Calibri"/>
                        </a:rPr>
                        <a:t>CO</a:t>
                      </a:r>
                      <a:r>
                        <a:rPr lang="en-US" sz="1600" spc="-300" baseline="-25000" dirty="0"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r>
                        <a:rPr lang="ru-RU" sz="1600" spc="-300" dirty="0">
                          <a:latin typeface="Times New Roman"/>
                          <a:ea typeface="Calibri"/>
                          <a:cs typeface="Calibri"/>
                        </a:rPr>
                        <a:t>=</a:t>
                      </a:r>
                      <a:endParaRPr lang="ru-RU" sz="1600" spc="-3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-100" dirty="0" smtClean="0">
                          <a:latin typeface="Times New Roman"/>
                          <a:ea typeface="Times New Roman"/>
                          <a:cs typeface="Times New Roman"/>
                        </a:rPr>
                        <a:t>РО</a:t>
                      </a:r>
                      <a:r>
                        <a:rPr lang="ru-RU" sz="1600" spc="-100" baseline="-250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1600" spc="-100" dirty="0">
                          <a:latin typeface="Times New Roman"/>
                          <a:ea typeface="Times New Roman"/>
                          <a:cs typeface="Times New Roman"/>
                        </a:rPr>
                        <a:t>≡</a:t>
                      </a:r>
                      <a:endParaRPr lang="ru-RU" sz="1600" spc="-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32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spc="-300" dirty="0">
                          <a:latin typeface="Times New Roman"/>
                          <a:ea typeface="Calibri"/>
                          <a:cs typeface="Calibri"/>
                        </a:rPr>
                        <a:t>Li</a:t>
                      </a:r>
                      <a:endParaRPr lang="ru-RU" sz="3200" spc="-3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LiI</a:t>
                      </a:r>
                      <a:endParaRPr lang="ru-RU" sz="16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Li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CO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Li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PO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486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spc="-100" dirty="0" err="1">
                          <a:latin typeface="Times New Roman"/>
                          <a:ea typeface="Times New Roman"/>
                          <a:cs typeface="Times New Roman"/>
                        </a:rPr>
                        <a:t>Ba</a:t>
                      </a:r>
                      <a:endParaRPr lang="ru-RU" sz="2000" spc="-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BaI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BaCO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Ba</a:t>
                      </a:r>
                      <a:r>
                        <a:rPr lang="en-US" sz="14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(PO</a:t>
                      </a:r>
                      <a:r>
                        <a:rPr lang="en-US" sz="14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en-US" sz="14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27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spc="-300" dirty="0">
                          <a:latin typeface="Times New Roman"/>
                          <a:ea typeface="Calibri"/>
                          <a:cs typeface="Calibri"/>
                        </a:rPr>
                        <a:t>Fe (III)</a:t>
                      </a:r>
                      <a:endParaRPr lang="ru-RU" sz="3200" spc="-3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FeI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Fe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(CO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FePO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438" name="AutoShape 6"/>
          <p:cNvSpPr>
            <a:spLocks noChangeShapeType="1"/>
          </p:cNvSpPr>
          <p:nvPr/>
        </p:nvSpPr>
        <p:spPr bwMode="auto">
          <a:xfrm>
            <a:off x="4572000" y="1214422"/>
            <a:ext cx="1000132" cy="85725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5357818" y="857232"/>
            <a:ext cx="25717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Варіант 2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500034" y="4286256"/>
          <a:ext cx="3786214" cy="2428891"/>
        </p:xfrm>
        <a:graphic>
          <a:graphicData uri="http://schemas.openxmlformats.org/drawingml/2006/table">
            <a:tbl>
              <a:tblPr/>
              <a:tblGrid>
                <a:gridCol w="984699"/>
                <a:gridCol w="972609"/>
                <a:gridCol w="974694"/>
                <a:gridCol w="854212"/>
              </a:tblGrid>
              <a:tr h="819951">
                <a:tc>
                  <a:txBody>
                    <a:bodyPr/>
                    <a:lstStyle/>
                    <a:p>
                      <a:pPr marL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06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spc="0" dirty="0">
                          <a:latin typeface="Times New Roman"/>
                          <a:ea typeface="Calibri"/>
                          <a:cs typeface="Calibri"/>
                        </a:rPr>
                        <a:t>NO</a:t>
                      </a:r>
                      <a:r>
                        <a:rPr lang="en-US" sz="1600" spc="0" baseline="-25000" dirty="0"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r>
                        <a:rPr lang="ru-RU" sz="1600" spc="0" dirty="0">
                          <a:latin typeface="Times New Roman"/>
                          <a:ea typeface="Calibri"/>
                          <a:cs typeface="Calibri"/>
                        </a:rPr>
                        <a:t>-</a:t>
                      </a:r>
                      <a:endParaRPr lang="ru-RU" sz="1600" spc="-3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spc="-300" dirty="0">
                          <a:latin typeface="Times New Roman"/>
                          <a:ea typeface="Calibri"/>
                          <a:cs typeface="Calibri"/>
                        </a:rPr>
                        <a:t>SO</a:t>
                      </a:r>
                      <a:r>
                        <a:rPr lang="en-US" sz="1600" spc="-300" baseline="-25000" dirty="0"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r>
                        <a:rPr lang="ru-RU" sz="1600" spc="-300" dirty="0">
                          <a:latin typeface="Times New Roman"/>
                          <a:ea typeface="Calibri"/>
                          <a:cs typeface="Calibri"/>
                        </a:rPr>
                        <a:t>=</a:t>
                      </a:r>
                      <a:endParaRPr lang="ru-RU" sz="1600" spc="-3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spc="-100" dirty="0" smtClean="0">
                          <a:latin typeface="Times New Roman"/>
                          <a:ea typeface="Times New Roman"/>
                          <a:cs typeface="Times New Roman"/>
                        </a:rPr>
                        <a:t>РО</a:t>
                      </a:r>
                      <a:r>
                        <a:rPr lang="ru-RU" sz="1600" spc="-100" baseline="-250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1600" spc="-100" dirty="0">
                          <a:latin typeface="Times New Roman"/>
                          <a:ea typeface="Times New Roman"/>
                          <a:cs typeface="Times New Roman"/>
                        </a:rPr>
                        <a:t>≡</a:t>
                      </a:r>
                      <a:endParaRPr lang="ru-RU" sz="1600" spc="-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35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spc="-300" dirty="0">
                          <a:latin typeface="Times New Roman"/>
                          <a:ea typeface="Calibri"/>
                          <a:cs typeface="Calibri"/>
                        </a:rPr>
                        <a:t>Na</a:t>
                      </a:r>
                      <a:endParaRPr lang="ru-RU" sz="3200" spc="-3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NaNO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Na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SO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Na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PO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663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spc="-100" dirty="0">
                          <a:latin typeface="Times New Roman"/>
                          <a:ea typeface="Times New Roman"/>
                          <a:cs typeface="Times New Roman"/>
                        </a:rPr>
                        <a:t>Mg</a:t>
                      </a:r>
                      <a:endParaRPr lang="ru-RU" sz="2000" spc="-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Mg(NO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MgSO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Mg</a:t>
                      </a:r>
                      <a:r>
                        <a:rPr lang="en-US" sz="12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(PO</a:t>
                      </a:r>
                      <a:r>
                        <a:rPr lang="en-US" sz="12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en-US" sz="12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874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spc="-300" dirty="0">
                          <a:latin typeface="Times New Roman"/>
                          <a:ea typeface="Calibri"/>
                          <a:cs typeface="Calibri"/>
                        </a:rPr>
                        <a:t>Sc (III)</a:t>
                      </a:r>
                      <a:endParaRPr lang="ru-RU" sz="3200" spc="-3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Sc(NO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Sc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(SO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ScPO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439" name="AutoShape 7"/>
          <p:cNvSpPr>
            <a:spLocks noChangeShapeType="1"/>
          </p:cNvSpPr>
          <p:nvPr/>
        </p:nvSpPr>
        <p:spPr bwMode="auto">
          <a:xfrm>
            <a:off x="500034" y="4357694"/>
            <a:ext cx="928694" cy="6429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1000100" y="3876264"/>
            <a:ext cx="25717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Варіант 3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4572001" y="4286253"/>
          <a:ext cx="4071964" cy="2428894"/>
        </p:xfrm>
        <a:graphic>
          <a:graphicData uri="http://schemas.openxmlformats.org/drawingml/2006/table">
            <a:tbl>
              <a:tblPr/>
              <a:tblGrid>
                <a:gridCol w="1059015"/>
                <a:gridCol w="1046013"/>
                <a:gridCol w="1048256"/>
                <a:gridCol w="918680"/>
              </a:tblGrid>
              <a:tr h="790333">
                <a:tc>
                  <a:txBody>
                    <a:bodyPr/>
                    <a:lstStyle/>
                    <a:p>
                      <a:pPr marL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06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spc="0" dirty="0">
                          <a:latin typeface="Times New Roman"/>
                          <a:ea typeface="Calibri"/>
                          <a:cs typeface="Calibri"/>
                        </a:rPr>
                        <a:t>Br</a:t>
                      </a:r>
                      <a:r>
                        <a:rPr lang="ru-RU" sz="1800" spc="0" dirty="0">
                          <a:latin typeface="Times New Roman"/>
                          <a:ea typeface="Calibri"/>
                          <a:cs typeface="Calibri"/>
                        </a:rPr>
                        <a:t>-</a:t>
                      </a:r>
                      <a:endParaRPr lang="ru-RU" sz="1800" spc="-3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spc="-300" dirty="0">
                          <a:latin typeface="Times New Roman"/>
                          <a:ea typeface="Calibri"/>
                          <a:cs typeface="Calibri"/>
                        </a:rPr>
                        <a:t>SiO</a:t>
                      </a:r>
                      <a:r>
                        <a:rPr lang="en-US" sz="1800" spc="-300" baseline="-25000" dirty="0"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r>
                        <a:rPr lang="ru-RU" sz="1800" spc="-300" dirty="0">
                          <a:latin typeface="Times New Roman"/>
                          <a:ea typeface="Calibri"/>
                          <a:cs typeface="Calibri"/>
                        </a:rPr>
                        <a:t>=</a:t>
                      </a:r>
                      <a:endParaRPr lang="ru-RU" sz="1800" spc="-3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0" dirty="0" smtClean="0">
                          <a:latin typeface="Times New Roman"/>
                          <a:ea typeface="Times New Roman"/>
                          <a:cs typeface="Times New Roman"/>
                        </a:rPr>
                        <a:t>РО</a:t>
                      </a:r>
                      <a:r>
                        <a:rPr lang="ru-RU" sz="1800" spc="-100" baseline="-250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1800" spc="-100" dirty="0">
                          <a:latin typeface="Times New Roman"/>
                          <a:ea typeface="Times New Roman"/>
                          <a:cs typeface="Times New Roman"/>
                        </a:rPr>
                        <a:t>≡</a:t>
                      </a:r>
                      <a:endParaRPr lang="ru-RU" sz="1800" spc="-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618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spc="-300" dirty="0" err="1">
                          <a:latin typeface="Times New Roman"/>
                          <a:ea typeface="Calibri"/>
                          <a:cs typeface="Calibri"/>
                        </a:rPr>
                        <a:t>Ba</a:t>
                      </a:r>
                      <a:endParaRPr lang="ru-RU" sz="1800" spc="-3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BaBr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BaSiO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Ba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(PO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618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spc="-1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Pb</a:t>
                      </a:r>
                      <a:r>
                        <a:rPr lang="uk-UA" sz="1800" spc="-100" dirty="0" smtClean="0">
                          <a:latin typeface="Times New Roman"/>
                          <a:ea typeface="Times New Roman"/>
                          <a:cs typeface="Times New Roman"/>
                        </a:rPr>
                        <a:t>(ІІ)</a:t>
                      </a:r>
                      <a:endParaRPr lang="ru-RU" sz="1800" spc="-100" baseline="-25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PbBr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PbSiO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Pb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(PO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618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spc="-300" dirty="0">
                          <a:latin typeface="Times New Roman"/>
                          <a:ea typeface="Calibri"/>
                          <a:cs typeface="Calibri"/>
                        </a:rPr>
                        <a:t>Cr  (III)</a:t>
                      </a:r>
                      <a:endParaRPr lang="ru-RU" sz="1800" spc="-3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CrBr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Cr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(SiO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CrPO</a:t>
                      </a:r>
                      <a:r>
                        <a:rPr lang="en-US" sz="1600" baseline="-25000" dirty="0" smtClean="0">
                          <a:solidFill>
                            <a:srgbClr val="000000"/>
                          </a:solidFill>
                          <a:latin typeface="Arial Unicode MS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baseline="-25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440" name="AutoShape 8"/>
          <p:cNvSpPr>
            <a:spLocks noChangeShapeType="1"/>
          </p:cNvSpPr>
          <p:nvPr/>
        </p:nvSpPr>
        <p:spPr bwMode="auto">
          <a:xfrm>
            <a:off x="4572000" y="4286256"/>
            <a:ext cx="1000132" cy="7143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5357818" y="3929066"/>
            <a:ext cx="25717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Варіант 4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4F4F4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422</TotalTime>
  <Words>1776</Words>
  <Application>Microsoft Office PowerPoint</Application>
  <PresentationFormat>Экран (4:3)</PresentationFormat>
  <Paragraphs>321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Аспект</vt:lpstr>
      <vt:lpstr>Хімічні  властивості середніх  солей</vt:lpstr>
      <vt:lpstr>Мета уроку: </vt:lpstr>
      <vt:lpstr>Девіз уроку : </vt:lpstr>
      <vt:lpstr>Анонс уроку</vt:lpstr>
      <vt:lpstr>«Сніданок з 1+1»</vt:lpstr>
      <vt:lpstr>Хімічний тренажер</vt:lpstr>
      <vt:lpstr>Слайд 7</vt:lpstr>
      <vt:lpstr>Інтелектуальна гра «Найсильніша ланка».  І-ІІ групи</vt:lpstr>
      <vt:lpstr>Картки самоконтролю-відповіді</vt:lpstr>
      <vt:lpstr>Кунсткамера “У світі багато див”</vt:lpstr>
      <vt:lpstr>Світ подорожей</vt:lpstr>
      <vt:lpstr>Океан речовин</vt:lpstr>
      <vt:lpstr>Планування результатів</vt:lpstr>
      <vt:lpstr>Взаємодія між основними класами неорганічних сполук </vt:lpstr>
      <vt:lpstr>Проблемні питання</vt:lpstr>
      <vt:lpstr>Безпека життєдіяльності</vt:lpstr>
      <vt:lpstr>Взаємодія з металами</vt:lpstr>
      <vt:lpstr>Слайд 18</vt:lpstr>
      <vt:lpstr>Взаємодія з лугами </vt:lpstr>
      <vt:lpstr>Взаємодія з кислотами</vt:lpstr>
      <vt:lpstr>Взаємодія з солями</vt:lpstr>
      <vt:lpstr>Термічний  розклад солей</vt:lpstr>
      <vt:lpstr>Ми-дослідники</vt:lpstr>
      <vt:lpstr>Ми-дослідники</vt:lpstr>
      <vt:lpstr>Ми-дослідники</vt:lpstr>
      <vt:lpstr>Цікаві досліди</vt:lpstr>
      <vt:lpstr>Самостійна робота</vt:lpstr>
      <vt:lpstr>Рольова  гра «Хімічна лабораторія»</vt:lpstr>
      <vt:lpstr>Рольова  гра «Хімічна лабораторія»</vt:lpstr>
      <vt:lpstr>Домашнє завдання Гра “Хімічні шашки” </vt:lpstr>
      <vt:lpstr>Домашнє завдання </vt:lpstr>
      <vt:lpstr>Хімія-дивовижна наука</vt:lpstr>
      <vt:lpstr>Бажаю успіхів!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Хімічні  властивості середніх  солей</dc:title>
  <dc:creator>Admin</dc:creator>
  <cp:lastModifiedBy>Admin</cp:lastModifiedBy>
  <cp:revision>50</cp:revision>
  <dcterms:created xsi:type="dcterms:W3CDTF">2012-12-10T12:40:57Z</dcterms:created>
  <dcterms:modified xsi:type="dcterms:W3CDTF">2012-12-12T08:58:39Z</dcterms:modified>
</cp:coreProperties>
</file>