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6" r:id="rId4"/>
    <p:sldId id="257" r:id="rId5"/>
    <p:sldId id="268" r:id="rId6"/>
    <p:sldId id="264" r:id="rId7"/>
    <p:sldId id="259" r:id="rId8"/>
    <p:sldId id="260" r:id="rId9"/>
    <p:sldId id="269" r:id="rId10"/>
    <p:sldId id="25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733F7"/>
    <a:srgbClr val="5C2C04"/>
    <a:srgbClr val="EADA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17F3-A999-4A20-860C-001DA6BE7752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D79C-0321-44AD-A5ED-04879BF1A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Videos\&#1055;&#1086;&#1083;&#1091;&#1095;&#1077;&#1085;&#1080;&#1077;%20&#1084;&#1077;&#1090;&#1072;&#1085;&#1072;.avi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0" y="1412776"/>
            <a:ext cx="457200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5C2C0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презентації:</a:t>
            </a:r>
            <a:endParaRPr kumimoji="0" lang="uk-UA" sz="4400" b="1" u="none" strike="noStrike" kern="1200" cap="none" spc="0" normalizeH="0" baseline="0" noProof="0" dirty="0">
              <a:ln>
                <a:noFill/>
              </a:ln>
              <a:solidFill>
                <a:srgbClr val="5C2C0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0" y="3717032"/>
            <a:ext cx="4522093" cy="1238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65125" marR="0" lvl="0" indent="-255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Метан</a:t>
            </a:r>
            <a:endParaRPr kumimoji="0" lang="ru-RU" sz="8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940152" y="4797152"/>
            <a:ext cx="3203848" cy="1908215"/>
          </a:xfrm>
          <a:prstGeom prst="rect">
            <a:avLst/>
          </a:prstGeom>
          <a:solidFill>
            <a:srgbClr val="EADAA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Презентацію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підготували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Учениці 9-А класу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Криворучко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Яна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Кухаренко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Мирослава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Постільняк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Катерина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>
            <a:lum bright="5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0"/>
            <a:ext cx="5832475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Канарки в шахтах</a:t>
            </a:r>
            <a:endParaRPr kumimoji="0" lang="ru-RU" sz="4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87824" y="764704"/>
            <a:ext cx="5976664" cy="5904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Канарки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чутливі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вмісту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повітрі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метану.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особливість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використовували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часу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шахтарі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спускаючись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землю, брали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собою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клітку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канаркою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чутно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пташки,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працювати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спокійно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Якщо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ж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співу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давно не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чутно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означало,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слід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підніматися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вгору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щонайшвидше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концентрація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газу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шахті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/>
              <a:t>ставала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небезпечною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51212160_canary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933056"/>
            <a:ext cx="2682875" cy="2411412"/>
          </a:xfrm>
          <a:prstGeom prst="rect">
            <a:avLst/>
          </a:prstGeom>
        </p:spPr>
      </p:pic>
      <p:pic>
        <p:nvPicPr>
          <p:cNvPr id="6" name="Picture 7" descr="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92696"/>
            <a:ext cx="1712913" cy="223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0"/>
            <a:ext cx="8964612" cy="764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Застосування Метану</a:t>
            </a:r>
            <a:endParaRPr kumimoji="0" lang="ru-RU" sz="4000" b="1" i="1" u="sng" strike="noStrike" kern="1200" cap="none" spc="0" normalizeH="0" baseline="0" noProof="0" dirty="0" smtClean="0">
              <a:ln>
                <a:noFill/>
              </a:ln>
              <a:solidFill>
                <a:srgbClr val="F733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 descr="trubi-otopleniya-plast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5300" y="5105400"/>
            <a:ext cx="2298700" cy="1752600"/>
          </a:xfrm>
          <a:prstGeom prst="rect">
            <a:avLst/>
          </a:prstGeom>
        </p:spPr>
      </p:pic>
      <p:pic>
        <p:nvPicPr>
          <p:cNvPr id="4" name="Picture 14" descr="img225156_1-13_Gazovaya_pl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2816"/>
            <a:ext cx="2089150" cy="1752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79712" y="836712"/>
            <a:ext cx="5184576" cy="583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Природний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газ (98% метану) широко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застосовується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як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пальне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для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опалювання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житлових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будинків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як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паливо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 для машин,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електростанцій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ін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cs typeface="Times New Roman" pitchFamily="18" charset="0"/>
              </a:rPr>
              <a:t>;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F733F7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 smtClean="0"/>
              <a:t>У XIX </a:t>
            </a:r>
            <a:r>
              <a:rPr lang="ru-RU" sz="2000" dirty="0" err="1" smtClean="0"/>
              <a:t>ст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газ </a:t>
            </a:r>
            <a:r>
              <a:rPr lang="ru-RU" sz="2000" dirty="0" err="1" smtClean="0"/>
              <a:t>використовувався</a:t>
            </a:r>
            <a:endParaRPr lang="ru-RU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/>
              <a:t> в перших </a:t>
            </a:r>
            <a:r>
              <a:rPr lang="ru-RU" sz="2000" dirty="0" err="1" smtClean="0"/>
              <a:t>світлофорах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освітлення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вулиць</a:t>
            </a:r>
            <a:r>
              <a:rPr lang="ru-RU" sz="2000" dirty="0" smtClean="0"/>
              <a:t>;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Зараз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використовується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хімічній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промисловості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як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вихідна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сировина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для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здобуття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різних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органічних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речовин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наприклад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пластмас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33F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dirty="0" err="1" smtClean="0"/>
              <a:t>Неповне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спалювання</a:t>
            </a:r>
            <a:r>
              <a:rPr lang="ru-RU" sz="2000" b="1" dirty="0" smtClean="0"/>
              <a:t> метану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сажу, яка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виготовлення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друкарської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фарби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наповнювач</a:t>
            </a:r>
            <a:r>
              <a:rPr lang="ru-RU" sz="2000" b="1" dirty="0" smtClean="0"/>
              <a:t> каучуку;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FF"/>
                </a:solidFill>
              </a:rPr>
              <a:t>при </a:t>
            </a:r>
            <a:r>
              <a:rPr lang="ru-RU" sz="2000" b="1" dirty="0" err="1" smtClean="0">
                <a:solidFill>
                  <a:srgbClr val="FF00FF"/>
                </a:solidFill>
              </a:rPr>
              <a:t>термічному</a:t>
            </a:r>
            <a:r>
              <a:rPr lang="ru-RU" sz="2000" b="1" dirty="0" smtClean="0">
                <a:solidFill>
                  <a:srgbClr val="FF00FF"/>
                </a:solidFill>
              </a:rPr>
              <a:t> </a:t>
            </a:r>
            <a:r>
              <a:rPr lang="ru-RU" sz="2000" b="1" dirty="0" err="1" smtClean="0">
                <a:solidFill>
                  <a:srgbClr val="FF00FF"/>
                </a:solidFill>
              </a:rPr>
              <a:t>розкладі</a:t>
            </a:r>
            <a:r>
              <a:rPr lang="ru-RU" sz="2000" b="1" dirty="0" smtClean="0">
                <a:solidFill>
                  <a:srgbClr val="FF00FF"/>
                </a:solidFill>
              </a:rPr>
              <a:t> (</a:t>
            </a:r>
            <a:r>
              <a:rPr lang="ru-RU" sz="2000" b="1" dirty="0" err="1" smtClean="0">
                <a:solidFill>
                  <a:srgbClr val="FF00FF"/>
                </a:solidFill>
              </a:rPr>
              <a:t>вище</a:t>
            </a:r>
            <a:r>
              <a:rPr lang="ru-RU" sz="2000" b="1" dirty="0" smtClean="0">
                <a:solidFill>
                  <a:srgbClr val="FF00FF"/>
                </a:solidFill>
              </a:rPr>
              <a:t> 1000 °C) </a:t>
            </a:r>
            <a:r>
              <a:rPr lang="ru-RU" sz="2000" b="1" dirty="0" err="1" smtClean="0">
                <a:solidFill>
                  <a:srgbClr val="FF00FF"/>
                </a:solidFill>
              </a:rPr>
              <a:t>одержують</a:t>
            </a:r>
            <a:r>
              <a:rPr lang="ru-RU" sz="2000" b="1" dirty="0" smtClean="0">
                <a:solidFill>
                  <a:srgbClr val="FF00FF"/>
                </a:solidFill>
              </a:rPr>
              <a:t> сажу </a:t>
            </a:r>
            <a:r>
              <a:rPr lang="ru-RU" sz="2000" b="1" dirty="0" err="1" smtClean="0">
                <a:solidFill>
                  <a:srgbClr val="FF00FF"/>
                </a:solidFill>
              </a:rPr>
              <a:t>і</a:t>
            </a:r>
            <a:r>
              <a:rPr lang="ru-RU" sz="2000" b="1" dirty="0" smtClean="0">
                <a:solidFill>
                  <a:srgbClr val="FF00FF"/>
                </a:solidFill>
              </a:rPr>
              <a:t> </a:t>
            </a:r>
            <a:r>
              <a:rPr lang="ru-RU" sz="2000" b="1" dirty="0" err="1" smtClean="0">
                <a:solidFill>
                  <a:srgbClr val="FF00FF"/>
                </a:solidFill>
              </a:rPr>
              <a:t>водень</a:t>
            </a:r>
            <a:r>
              <a:rPr lang="ru-RU" sz="2000" b="1" dirty="0" smtClean="0">
                <a:solidFill>
                  <a:srgbClr val="FF00FF"/>
                </a:solidFill>
              </a:rPr>
              <a:t>, </a:t>
            </a:r>
            <a:r>
              <a:rPr lang="ru-RU" sz="2000" b="1" dirty="0" err="1" smtClean="0">
                <a:solidFill>
                  <a:srgbClr val="FF00FF"/>
                </a:solidFill>
              </a:rPr>
              <a:t>який</a:t>
            </a:r>
            <a:r>
              <a:rPr lang="ru-RU" sz="2000" b="1" dirty="0" smtClean="0">
                <a:solidFill>
                  <a:srgbClr val="FF00FF"/>
                </a:solidFill>
              </a:rPr>
              <a:t> </a:t>
            </a:r>
            <a:r>
              <a:rPr lang="ru-RU" sz="2000" b="1" dirty="0" err="1" smtClean="0">
                <a:solidFill>
                  <a:srgbClr val="FF00FF"/>
                </a:solidFill>
              </a:rPr>
              <a:t>використовують</a:t>
            </a:r>
            <a:r>
              <a:rPr lang="ru-RU" sz="2000" b="1" dirty="0" smtClean="0">
                <a:solidFill>
                  <a:srgbClr val="FF00FF"/>
                </a:solidFill>
              </a:rPr>
              <a:t> для синтезу </a:t>
            </a:r>
            <a:r>
              <a:rPr lang="ru-RU" sz="2000" b="1" dirty="0" err="1" smtClean="0">
                <a:solidFill>
                  <a:srgbClr val="FF00FF"/>
                </a:solidFill>
              </a:rPr>
              <a:t>амоніаку</a:t>
            </a:r>
            <a:r>
              <a:rPr lang="ru-RU" sz="2000" b="1" dirty="0" smtClean="0">
                <a:solidFill>
                  <a:srgbClr val="FF00FF"/>
                </a:solidFill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8" descr="img225155_1-12-gazovaya_lam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600575"/>
            <a:ext cx="1974850" cy="2257425"/>
          </a:xfrm>
          <a:prstGeom prst="rect">
            <a:avLst/>
          </a:prstGeom>
        </p:spPr>
      </p:pic>
      <p:pic>
        <p:nvPicPr>
          <p:cNvPr id="7" name="Picture 19" descr="1300718976_snap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76256" y="1412776"/>
            <a:ext cx="2267744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4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4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419872" y="6488668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Кулестрижнева</a:t>
            </a:r>
            <a:r>
              <a:rPr lang="uk-UA" dirty="0" smtClean="0"/>
              <a:t> </a:t>
            </a:r>
            <a:r>
              <a:rPr lang="uk-UA" dirty="0"/>
              <a:t>модель</a:t>
            </a:r>
            <a:endParaRPr lang="ru-RU" dirty="0"/>
          </a:p>
        </p:txBody>
      </p:sp>
      <p:pic>
        <p:nvPicPr>
          <p:cNvPr id="18" name="Содержимое 10" descr="pic4_3_13.gif"/>
          <p:cNvPicPr>
            <a:picLocks noChangeAspect="1"/>
          </p:cNvPicPr>
          <p:nvPr/>
        </p:nvPicPr>
        <p:blipFill>
          <a:blip r:embed="rId2" cstate="print"/>
          <a:srcRect l="1515" b="17372"/>
          <a:stretch>
            <a:fillRect/>
          </a:stretch>
        </p:blipFill>
        <p:spPr>
          <a:xfrm>
            <a:off x="1043608" y="3861048"/>
            <a:ext cx="6143625" cy="25717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Будова молекули метану</a:t>
            </a:r>
            <a:endParaRPr lang="uk-UA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6488668"/>
            <a:ext cx="210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Масштабна модель</a:t>
            </a:r>
            <a:endParaRPr lang="ru-RU" dirty="0"/>
          </a:p>
        </p:txBody>
      </p:sp>
      <p:pic>
        <p:nvPicPr>
          <p:cNvPr id="32" name="Рисунок 31" descr="метан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4810797" cy="2762636"/>
          </a:xfrm>
          <a:prstGeom prst="rect">
            <a:avLst/>
          </a:prstGeom>
        </p:spPr>
      </p:pic>
      <p:pic>
        <p:nvPicPr>
          <p:cNvPr id="20" name="Объект 1"/>
          <p:cNvPicPr>
            <a:picLocks noChangeArrowheads="1"/>
          </p:cNvPicPr>
          <p:nvPr/>
        </p:nvPicPr>
        <p:blipFill>
          <a:blip r:embed="rId4" cstate="print"/>
          <a:srcRect l="-549" t="-554" r="-145" b="-5876"/>
          <a:stretch>
            <a:fillRect/>
          </a:stretch>
        </p:blipFill>
        <p:spPr bwMode="auto">
          <a:xfrm>
            <a:off x="0" y="198884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5923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</a:t>
            </a:r>
          </a:p>
        </p:txBody>
      </p:sp>
      <p:pic>
        <p:nvPicPr>
          <p:cNvPr id="3" name="Рисунок 8" descr="Тетрадрическое строение мет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9513" y="908720"/>
            <a:ext cx="28844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476672"/>
            <a:ext cx="4040188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Фізичні властивості:</a:t>
            </a:r>
            <a:endParaRPr lang="uk-UA" sz="3200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196752"/>
            <a:ext cx="4040188" cy="468312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горючий газ; 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без   кольору;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без  запаху та смаку;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легший за повітря;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малорозчинний у воді;</a:t>
            </a:r>
          </a:p>
          <a:p>
            <a:pPr marL="273050" indent="92075"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t</a:t>
            </a:r>
            <a:r>
              <a:rPr lang="uk-UA" b="1" baseline="-25000" dirty="0" smtClean="0">
                <a:latin typeface="Arial" charset="0"/>
              </a:rPr>
              <a:t>кипіння</a:t>
            </a:r>
            <a:r>
              <a:rPr lang="uk-UA" b="1" dirty="0" smtClean="0">
                <a:latin typeface="Arial" charset="0"/>
              </a:rPr>
              <a:t> = - 161,6 ̊С;</a:t>
            </a:r>
          </a:p>
          <a:p>
            <a:pPr marL="273050" indent="92075">
              <a:buFont typeface="Wingdings" pitchFamily="2" charset="2"/>
              <a:buChar char="Ø"/>
            </a:pPr>
            <a:r>
              <a:rPr lang="uk-UA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t</a:t>
            </a:r>
            <a:r>
              <a:rPr lang="uk-UA" b="1" baseline="-25000" dirty="0" smtClean="0">
                <a:latin typeface="Arial" charset="0"/>
              </a:rPr>
              <a:t>плавлення</a:t>
            </a:r>
            <a:r>
              <a:rPr lang="uk-UA" b="1" dirty="0" smtClean="0">
                <a:latin typeface="Arial" charset="0"/>
              </a:rPr>
              <a:t> = - 182,5 ̊С.</a:t>
            </a:r>
            <a:endParaRPr lang="uk-UA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>
              <a:lnSpc>
                <a:spcPct val="90000"/>
              </a:lnSpc>
              <a:buBlip>
                <a:blip r:embed="rId2"/>
              </a:buBlip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 охолодженні до -162 ̊С (за нормального тиску) він перетворюється на рідину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548680"/>
            <a:ext cx="4498975" cy="6397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uk-UA" sz="3200" b="1" u="sng" dirty="0" smtClean="0"/>
              <a:t>Поширення у природі</a:t>
            </a:r>
            <a:endParaRPr lang="uk-UA" sz="3200" b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24413" y="1529408"/>
            <a:ext cx="4319587" cy="53285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Метан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поширений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природі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Він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головною </a:t>
            </a:r>
            <a:r>
              <a:rPr lang="ru-RU" sz="2800" b="1" dirty="0" err="1" smtClean="0"/>
              <a:t>складовою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багатьох</a:t>
            </a:r>
            <a:r>
              <a:rPr lang="ru-RU" sz="2800" b="1" dirty="0" smtClean="0"/>
              <a:t>    горючих </a:t>
            </a:r>
            <a:r>
              <a:rPr lang="ru-RU" sz="2800" b="1" dirty="0" err="1" smtClean="0"/>
              <a:t>газів</a:t>
            </a:r>
            <a:r>
              <a:rPr lang="ru-RU" sz="2800" b="1" dirty="0" smtClean="0"/>
              <a:t>, як </a:t>
            </a:r>
            <a:r>
              <a:rPr lang="ru-RU" sz="2800" b="1" dirty="0" err="1" smtClean="0"/>
              <a:t>природних</a:t>
            </a:r>
            <a:r>
              <a:rPr lang="ru-RU" sz="2800" b="1" dirty="0" smtClean="0"/>
              <a:t> (90–98 % природного газу), так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тих,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виділяються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сухої</a:t>
            </a:r>
            <a:r>
              <a:rPr lang="ru-RU" sz="2800" b="1" dirty="0" smtClean="0"/>
              <a:t> перегонки </a:t>
            </a:r>
            <a:r>
              <a:rPr lang="ru-RU" sz="2800" b="1" dirty="0" err="1" smtClean="0"/>
              <a:t>деревини</a:t>
            </a:r>
            <a:r>
              <a:rPr lang="ru-RU" sz="2800" b="1" dirty="0" smtClean="0"/>
              <a:t>, торфу, </a:t>
            </a:r>
            <a:r>
              <a:rPr lang="ru-RU" sz="2800" b="1" dirty="0" err="1" smtClean="0"/>
              <a:t>кам’яного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вугілля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7" name="Содержимое 4" descr="ga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1124744"/>
            <a:ext cx="1512168" cy="1728191"/>
          </a:xfrm>
          <a:prstGeom prst="rect">
            <a:avLst/>
          </a:prstGeom>
        </p:spPr>
      </p:pic>
      <p:pic>
        <p:nvPicPr>
          <p:cNvPr id="8" name="Picture 7" descr="0_5576_6876288b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45224"/>
            <a:ext cx="32403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tretch>
            <a:fillRect/>
          </a:stretch>
        </p:blipFill>
        <p:spPr>
          <a:xfrm>
            <a:off x="0" y="0"/>
            <a:ext cx="9144000" cy="749808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27584" y="1124744"/>
            <a:ext cx="6912768" cy="2232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uk-UA" sz="4000" b="1" dirty="0" smtClean="0"/>
              <a:t>Метан утворюється при  розкладанні залишків рослин і тварин           бактеріями за відсутності повітря (анаеробне середовище), тому його             часто називають     болотним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37150" y="4509120"/>
            <a:ext cx="4006850" cy="2632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0"/>
            <a:ext cx="44644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Болотний газ</a:t>
            </a:r>
            <a:endParaRPr lang="uk-UA" sz="5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628800"/>
            <a:ext cx="3491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Присутній у газах грязьових вулканів (понад 95 %).</a:t>
            </a:r>
            <a:endParaRPr lang="uk-UA" sz="2800" dirty="0"/>
          </a:p>
        </p:txBody>
      </p:sp>
      <p:pic>
        <p:nvPicPr>
          <p:cNvPr id="3" name="Содержимое 7" descr="image00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8484" y="3057525"/>
            <a:ext cx="3855516" cy="380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Велика кількість метану розчинена у водах океанів, морів, озер.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2936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низьких температурах метан утворює сполуки включення — </a:t>
            </a:r>
            <a:r>
              <a:rPr lang="uk-UA" sz="2400" dirty="0" smtClean="0">
                <a:solidFill>
                  <a:srgbClr val="C00000"/>
                </a:solidFill>
              </a:rPr>
              <a:t>газові гідрати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що широко розповсюджені в природі</a:t>
            </a:r>
            <a:endParaRPr lang="uk-UA" sz="2400" dirty="0"/>
          </a:p>
        </p:txBody>
      </p:sp>
      <p:pic>
        <p:nvPicPr>
          <p:cNvPr id="6" name="Рисунок 2" descr="gas-hydr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53745"/>
            <a:ext cx="324036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koralle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84225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0" y="188913"/>
            <a:ext cx="8892480" cy="15843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Метан </a:t>
            </a:r>
            <a:r>
              <a:rPr lang="ru-RU" sz="36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виявлено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 атмосферах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Юпітера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Сатурна, Урану;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газах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поверхневого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ґрунту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Місяця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5" descr="unasr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276872"/>
            <a:ext cx="2736850" cy="2181225"/>
          </a:xfrm>
          <a:prstGeom prst="rect">
            <a:avLst/>
          </a:prstGeom>
        </p:spPr>
      </p:pic>
      <p:pic>
        <p:nvPicPr>
          <p:cNvPr id="4" name="Picture 22" descr="0015-014-Satu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2132856"/>
            <a:ext cx="2952750" cy="2214562"/>
          </a:xfrm>
          <a:prstGeom prst="rect">
            <a:avLst/>
          </a:prstGeom>
        </p:spPr>
      </p:pic>
      <p:pic>
        <p:nvPicPr>
          <p:cNvPr id="5" name="Picture 24" descr="uranu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92988" y="5106988"/>
            <a:ext cx="1751012" cy="1751012"/>
          </a:xfrm>
          <a:prstGeom prst="rect">
            <a:avLst/>
          </a:prstGeom>
        </p:spPr>
      </p:pic>
      <p:pic>
        <p:nvPicPr>
          <p:cNvPr id="6" name="Picture 26" descr="0_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71800" y="4338638"/>
            <a:ext cx="2519362" cy="251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260648"/>
            <a:ext cx="8458200" cy="828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Добування метану в лабораторії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429000"/>
            <a:ext cx="4572000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Нагрівання суміші ацетату натрію з гідроксидом натрію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Взаємодія карбіду алюмінію з водою(2)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Безымянный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980728"/>
            <a:ext cx="6120680" cy="2614612"/>
          </a:xfrm>
          <a:prstGeom prst="rect">
            <a:avLst/>
          </a:prstGeom>
        </p:spPr>
      </p:pic>
      <p:pic>
        <p:nvPicPr>
          <p:cNvPr id="5" name="Получение мета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9144000" cy="756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Добування метану в промисловості</a:t>
            </a:r>
            <a:endParaRPr kumimoji="0" lang="ru-RU" sz="4400" b="1" i="0" u="sng" strike="noStrike" kern="120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StatfjordA(Jarvin19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4337720"/>
            <a:ext cx="2699792" cy="2520280"/>
          </a:xfrm>
          <a:prstGeom prst="rect">
            <a:avLst/>
          </a:prstGeom>
          <a:noFill/>
        </p:spPr>
      </p:pic>
      <p:pic>
        <p:nvPicPr>
          <p:cNvPr id="5" name="Рисунок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6997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та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32781"/>
            <a:ext cx="6468378" cy="532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добування шахтного метану </a:t>
            </a:r>
            <a:endParaRPr lang="uk-UA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cbmrecove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692696"/>
            <a:ext cx="7632700" cy="4752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 не має кольору, запаху, смаку. 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під час роботи необхідно застосовувати спеціальне устаткування для контролю за рівнем метану.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384</Words>
  <Application>Microsoft Office PowerPoint</Application>
  <PresentationFormat>Экран (4:3)</PresentationFormat>
  <Paragraphs>46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Будова молекули метану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26</cp:revision>
  <dcterms:created xsi:type="dcterms:W3CDTF">2012-11-30T21:13:17Z</dcterms:created>
  <dcterms:modified xsi:type="dcterms:W3CDTF">2012-12-02T18:21:53Z</dcterms:modified>
</cp:coreProperties>
</file>