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E167-2A28-437C-9AD3-390EB585F885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E09C-0A7E-4C6E-99B7-8AD5FBCE3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Вчительхімії</a:t>
            </a:r>
            <a:r>
              <a:rPr lang="uk-UA" dirty="0" smtClean="0"/>
              <a:t> </a:t>
            </a:r>
            <a:r>
              <a:rPr lang="uk-UA" dirty="0" err="1" smtClean="0"/>
              <a:t>Михайлюк</a:t>
            </a:r>
            <a:r>
              <a:rPr lang="uk-UA" dirty="0" smtClean="0"/>
              <a:t> Галина Анатоліївна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E09C-0A7E-4C6E-99B7-8AD5FBCE37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96597-9C7A-47FF-9667-B5A1391300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C7892-3176-4233-8F3F-9BF858FFB79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самоочищення</a:t>
            </a:r>
            <a:r>
              <a:rPr lang="ru-RU" dirty="0" smtClean="0"/>
              <a:t>. </a:t>
            </a:r>
            <a:r>
              <a:rPr lang="ru-RU" dirty="0" err="1" smtClean="0"/>
              <a:t>Самоочищення</a:t>
            </a:r>
            <a:r>
              <a:rPr lang="ru-RU" dirty="0" smtClean="0"/>
              <a:t> атмосферного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сухого та мокрого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, </a:t>
            </a:r>
            <a:r>
              <a:rPr lang="ru-RU" dirty="0" err="1" smtClean="0"/>
              <a:t>абсорбції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земною </a:t>
            </a:r>
            <a:r>
              <a:rPr lang="ru-RU" dirty="0" err="1" smtClean="0"/>
              <a:t>поверхнею</a:t>
            </a:r>
            <a:r>
              <a:rPr lang="ru-RU" dirty="0" smtClean="0"/>
              <a:t>,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 smtClean="0"/>
              <a:t>,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бактеріями</a:t>
            </a:r>
            <a:r>
              <a:rPr lang="ru-RU" dirty="0" smtClean="0"/>
              <a:t>, </a:t>
            </a:r>
            <a:r>
              <a:rPr lang="ru-RU" dirty="0" err="1" smtClean="0"/>
              <a:t>мікроорганізмами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шляхами. </a:t>
            </a:r>
            <a:r>
              <a:rPr lang="ru-RU" dirty="0" err="1" smtClean="0"/>
              <a:t>Садіння</a:t>
            </a:r>
            <a:r>
              <a:rPr lang="ru-RU" dirty="0" smtClean="0"/>
              <a:t> дерев та </a:t>
            </a:r>
            <a:r>
              <a:rPr lang="ru-RU" dirty="0" err="1" smtClean="0"/>
              <a:t>кущів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очищенню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пилу, </a:t>
            </a:r>
            <a:r>
              <a:rPr lang="ru-RU" dirty="0" err="1" smtClean="0"/>
              <a:t>оксидів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err="1" smtClean="0"/>
              <a:t>діоксидів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поглинальні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тополя, липа, ясен.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доросле</a:t>
            </a:r>
            <a:r>
              <a:rPr lang="ru-RU" dirty="0" smtClean="0"/>
              <a:t> дерево </a:t>
            </a:r>
            <a:r>
              <a:rPr lang="ru-RU" dirty="0" err="1" smtClean="0"/>
              <a:t>липи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акумулювати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десятки </a:t>
            </a:r>
            <a:r>
              <a:rPr lang="ru-RU" dirty="0" err="1" smtClean="0"/>
              <a:t>кілограмів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, </a:t>
            </a:r>
            <a:r>
              <a:rPr lang="ru-RU" dirty="0" err="1" smtClean="0"/>
              <a:t>перетворюючи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нешкідливу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Велика роль в </a:t>
            </a:r>
            <a:r>
              <a:rPr lang="ru-RU" dirty="0" err="1" smtClean="0"/>
              <a:t>очищенні</a:t>
            </a:r>
            <a:r>
              <a:rPr lang="ru-RU" dirty="0" smtClean="0"/>
              <a:t> атмосферного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ґрунтовим</a:t>
            </a:r>
            <a:r>
              <a:rPr lang="ru-RU" dirty="0" smtClean="0"/>
              <a:t> </a:t>
            </a:r>
            <a:r>
              <a:rPr lang="ru-RU" dirty="0" err="1" smtClean="0"/>
              <a:t>бактеріям</a:t>
            </a:r>
            <a:r>
              <a:rPr lang="ru-RU" dirty="0" smtClean="0"/>
              <a:t> та </a:t>
            </a:r>
            <a:r>
              <a:rPr lang="ru-RU" dirty="0" err="1" smtClean="0"/>
              <a:t>мікроорганізмам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CA47-D471-48A1-B03B-443732A08A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388-C603-4F49-8F53-76A07E55A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973D-1C3D-480C-84EC-24EDD839B60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C432-8760-4E47-830D-AD7F8B19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cean_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8" y="-293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15616" y="2204864"/>
            <a:ext cx="72728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Карбон </a:t>
            </a:r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природі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6" descr="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355" y="-6350"/>
            <a:ext cx="1549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0203242109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40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uglekisliy-g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8" y="-2977"/>
            <a:ext cx="1524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Вчитель </a:t>
            </a:r>
            <a:r>
              <a:rPr lang="uk-UA" b="1" dirty="0" smtClean="0">
                <a:solidFill>
                  <a:srgbClr val="002060"/>
                </a:solidFill>
              </a:rPr>
              <a:t>хімії</a:t>
            </a:r>
            <a:r>
              <a:rPr lang="uk-UA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Михайлюк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Галина Анатоліївна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ЗОШ </a:t>
            </a:r>
            <a:r>
              <a:rPr lang="uk-UA" b="1" dirty="0" smtClean="0">
                <a:solidFill>
                  <a:srgbClr val="002060"/>
                </a:solidFill>
              </a:rPr>
              <a:t>І – </a:t>
            </a:r>
            <a:r>
              <a:rPr lang="uk-UA" b="1" dirty="0" err="1" smtClean="0">
                <a:solidFill>
                  <a:srgbClr val="002060"/>
                </a:solidFill>
              </a:rPr>
              <a:t>ІІІст</a:t>
            </a:r>
            <a:r>
              <a:rPr lang="uk-UA" b="1" dirty="0" smtClean="0">
                <a:solidFill>
                  <a:srgbClr val="002060"/>
                </a:solidFill>
              </a:rPr>
              <a:t>.    </a:t>
            </a:r>
            <a:r>
              <a:rPr lang="uk-UA" b="1" dirty="0" err="1" smtClean="0">
                <a:solidFill>
                  <a:srgbClr val="002060"/>
                </a:solidFill>
              </a:rPr>
              <a:t>смт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Раухівка</a:t>
            </a:r>
            <a:r>
              <a:rPr lang="uk-UA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Березівського</a:t>
            </a:r>
            <a:r>
              <a:rPr lang="uk-UA" b="1" dirty="0" smtClean="0">
                <a:solidFill>
                  <a:srgbClr val="002060"/>
                </a:solidFill>
              </a:rPr>
              <a:t> району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Одеської області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060848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002060"/>
                </a:solidFill>
                <a:latin typeface="Bradley Hand ITC" pitchFamily="66" charset="0"/>
              </a:rPr>
              <a:t>Звідки</a:t>
            </a:r>
            <a:r>
              <a:rPr lang="ru-RU" sz="4000" b="1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Bradley Hand ITC" pitchFamily="66" charset="0"/>
              </a:rPr>
              <a:t>беруться</a:t>
            </a:r>
            <a:r>
              <a:rPr lang="ru-RU" sz="4000" b="1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Bradley Hand ITC" pitchFamily="66" charset="0"/>
              </a:rPr>
              <a:t>парникові</a:t>
            </a:r>
            <a:r>
              <a:rPr lang="ru-RU" sz="4000" b="1" dirty="0" smtClean="0">
                <a:solidFill>
                  <a:srgbClr val="002060"/>
                </a:solidFill>
                <a:latin typeface="Bradley Hand ITC" pitchFamily="66" charset="0"/>
              </a:rPr>
              <a:t> гази</a:t>
            </a:r>
            <a:r>
              <a:rPr lang="ru-RU" sz="4000" dirty="0" smtClean="0">
                <a:solidFill>
                  <a:srgbClr val="002060"/>
                </a:solidFill>
                <a:latin typeface="Edwardian Script ITC" pitchFamily="66" charset="0"/>
              </a:rPr>
              <a:t>?</a:t>
            </a:r>
            <a:endParaRPr lang="en-GB" sz="4000" dirty="0" smtClean="0">
              <a:solidFill>
                <a:srgbClr val="002060"/>
              </a:solidFill>
              <a:latin typeface="Edwardian Script ITC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75282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К</a:t>
            </a:r>
            <a:r>
              <a:rPr lang="uk-UA" sz="2800" dirty="0" err="1" smtClean="0"/>
              <a:t>ількість</a:t>
            </a:r>
            <a:r>
              <a:rPr lang="uk-UA" sz="2800" dirty="0" smtClean="0"/>
              <a:t> </a:t>
            </a:r>
            <a:r>
              <a:rPr lang="en-GB" sz="2800" dirty="0" smtClean="0"/>
              <a:t>СО</a:t>
            </a:r>
            <a:r>
              <a:rPr lang="en-GB" sz="2000" dirty="0" smtClean="0"/>
              <a:t>2</a:t>
            </a:r>
            <a:r>
              <a:rPr lang="en-GB" sz="2800" dirty="0" smtClean="0"/>
              <a:t> в </a:t>
            </a:r>
            <a:r>
              <a:rPr lang="en-GB" sz="2800" dirty="0" err="1" smtClean="0"/>
              <a:t>атмосфер</a:t>
            </a:r>
            <a:r>
              <a:rPr lang="uk-UA" sz="2800" dirty="0" smtClean="0"/>
              <a:t>і</a:t>
            </a:r>
            <a:r>
              <a:rPr lang="en-GB" sz="2800" dirty="0" smtClean="0"/>
              <a:t> </a:t>
            </a:r>
            <a:r>
              <a:rPr lang="uk-UA" sz="2800" dirty="0" err="1" smtClean="0"/>
              <a:t>безпереч</a:t>
            </a:r>
            <a:r>
              <a:rPr lang="en-GB" sz="2800" dirty="0" err="1" smtClean="0"/>
              <a:t>но</a:t>
            </a:r>
            <a:r>
              <a:rPr lang="en-GB" sz="2800" dirty="0" smtClean="0"/>
              <a:t> р</a:t>
            </a:r>
            <a:r>
              <a:rPr lang="uk-UA" sz="2800" dirty="0" smtClean="0"/>
              <a:t>о</a:t>
            </a:r>
            <a:r>
              <a:rPr lang="en-GB" sz="2800" dirty="0" err="1" smtClean="0"/>
              <a:t>сте</a:t>
            </a:r>
            <a:r>
              <a:rPr lang="uk-UA" sz="2800" dirty="0" smtClean="0"/>
              <a:t>,</a:t>
            </a:r>
            <a:r>
              <a:rPr lang="en-GB" sz="2800" dirty="0" smtClean="0"/>
              <a:t> </a:t>
            </a:r>
            <a:r>
              <a:rPr lang="uk-UA" sz="2800" dirty="0" smtClean="0"/>
              <a:t>тому що для опалення використовується в</a:t>
            </a:r>
            <a:r>
              <a:rPr lang="en-GB" sz="2800" dirty="0" err="1" smtClean="0"/>
              <a:t>уг</a:t>
            </a:r>
            <a:r>
              <a:rPr lang="uk-UA" sz="2800" dirty="0" smtClean="0"/>
              <a:t>і</a:t>
            </a:r>
            <a:r>
              <a:rPr lang="en-GB" sz="2800" dirty="0" smtClean="0"/>
              <a:t>л</a:t>
            </a:r>
            <a:r>
              <a:rPr lang="uk-UA" sz="2800" dirty="0" smtClean="0"/>
              <a:t>ля</a:t>
            </a:r>
            <a:r>
              <a:rPr lang="en-GB" sz="2800" dirty="0" smtClean="0"/>
              <a:t> </a:t>
            </a:r>
            <a:r>
              <a:rPr lang="uk-UA" sz="2800" dirty="0" smtClean="0"/>
              <a:t>і</a:t>
            </a:r>
            <a:r>
              <a:rPr lang="en-GB" sz="2800" dirty="0" smtClean="0"/>
              <a:t> н</a:t>
            </a:r>
            <a:r>
              <a:rPr lang="uk-UA" sz="2800" dirty="0" smtClean="0"/>
              <a:t>а</a:t>
            </a:r>
            <a:r>
              <a:rPr lang="en-GB" sz="2800" dirty="0" err="1" smtClean="0"/>
              <a:t>фт</a:t>
            </a:r>
            <a:r>
              <a:rPr lang="uk-UA" sz="2800" dirty="0" smtClean="0"/>
              <a:t>а</a:t>
            </a:r>
            <a:r>
              <a:rPr lang="en-GB" sz="2800" dirty="0" smtClean="0"/>
              <a:t>. </a:t>
            </a: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Найбільша роль відводиться антропогенному фактору</a:t>
            </a:r>
            <a:r>
              <a:rPr lang="en-GB" sz="2800" dirty="0" smtClean="0"/>
              <a:t>. </a:t>
            </a: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за</a:t>
            </a:r>
            <a:r>
              <a:rPr lang="en-GB" sz="2800" dirty="0" smtClean="0"/>
              <a:t> </a:t>
            </a:r>
            <a:r>
              <a:rPr lang="uk-UA" sz="2800" dirty="0" smtClean="0"/>
              <a:t>останні</a:t>
            </a:r>
            <a:r>
              <a:rPr lang="en-GB" sz="2800" dirty="0" smtClean="0"/>
              <a:t> </a:t>
            </a:r>
            <a:r>
              <a:rPr lang="en-GB" sz="2800" dirty="0" err="1" smtClean="0"/>
              <a:t>сто</a:t>
            </a:r>
            <a:r>
              <a:rPr lang="en-GB" sz="2800" dirty="0" smtClean="0"/>
              <a:t> </a:t>
            </a:r>
            <a:r>
              <a:rPr lang="uk-UA" sz="2800" dirty="0" smtClean="0"/>
              <a:t>років</a:t>
            </a:r>
            <a:r>
              <a:rPr lang="en-GB" sz="2800" dirty="0" smtClean="0"/>
              <a:t> с</a:t>
            </a:r>
            <a:r>
              <a:rPr lang="uk-UA" sz="2800" dirty="0" smtClean="0"/>
              <a:t>е</a:t>
            </a:r>
            <a:r>
              <a:rPr lang="en-GB" sz="2800" dirty="0" err="1" smtClean="0"/>
              <a:t>редн</a:t>
            </a:r>
            <a:r>
              <a:rPr lang="uk-UA" sz="2800" dirty="0" err="1" smtClean="0"/>
              <a:t>ьорічна</a:t>
            </a:r>
            <a:r>
              <a:rPr lang="en-GB" sz="2800" dirty="0" smtClean="0"/>
              <a:t> </a:t>
            </a:r>
            <a:r>
              <a:rPr lang="en-GB" sz="2800" dirty="0" err="1" smtClean="0"/>
              <a:t>глобальна</a:t>
            </a:r>
            <a:r>
              <a:rPr lang="en-GB" sz="2800" dirty="0" smtClean="0"/>
              <a:t> </a:t>
            </a:r>
            <a:r>
              <a:rPr lang="en-GB" sz="2800" dirty="0" err="1" smtClean="0"/>
              <a:t>температура</a:t>
            </a:r>
            <a:r>
              <a:rPr lang="en-GB" sz="2800" dirty="0" smtClean="0"/>
              <a:t> п</a:t>
            </a:r>
            <a:r>
              <a:rPr lang="uk-UA" sz="2800" dirty="0" smtClean="0"/>
              <a:t>і</a:t>
            </a:r>
            <a:r>
              <a:rPr lang="en-GB" sz="2800" dirty="0" err="1" smtClean="0"/>
              <a:t>днялась</a:t>
            </a:r>
            <a:r>
              <a:rPr lang="en-GB" sz="2800" dirty="0" smtClean="0"/>
              <a:t> </a:t>
            </a:r>
            <a:r>
              <a:rPr lang="en-GB" sz="2800" dirty="0" err="1" smtClean="0"/>
              <a:t>на</a:t>
            </a:r>
            <a:r>
              <a:rPr lang="en-GB" sz="2800" dirty="0" smtClean="0"/>
              <a:t> 0,3 - 0,6 </a:t>
            </a:r>
            <a:r>
              <a:rPr lang="en-GB" sz="2800" dirty="0" err="1" smtClean="0"/>
              <a:t>градус</a:t>
            </a:r>
            <a:r>
              <a:rPr lang="uk-UA" sz="2800" dirty="0" smtClean="0"/>
              <a:t>і</a:t>
            </a:r>
            <a:r>
              <a:rPr lang="en-GB" sz="2800" dirty="0" smtClean="0"/>
              <a:t>в </a:t>
            </a:r>
            <a:r>
              <a:rPr lang="en-GB" sz="2800" dirty="0" err="1" smtClean="0"/>
              <a:t>Цельс</a:t>
            </a:r>
            <a:r>
              <a:rPr lang="uk-UA" sz="2800" dirty="0" smtClean="0"/>
              <a:t>і</a:t>
            </a:r>
            <a:r>
              <a:rPr lang="en-GB" sz="2800" dirty="0" smtClean="0"/>
              <a:t>я</a:t>
            </a:r>
            <a:r>
              <a:rPr lang="ru-RU" sz="2800" dirty="0" smtClean="0"/>
              <a:t>.</a:t>
            </a:r>
            <a:endParaRPr lang="en-GB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55451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GB" sz="2400" b="1" dirty="0" err="1" smtClean="0">
                <a:solidFill>
                  <a:schemeClr val="accent5">
                    <a:lumMod val="10000"/>
                  </a:schemeClr>
                </a:solidFill>
              </a:rPr>
              <a:t>Ск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en-GB" sz="2400" b="1" dirty="0" smtClean="0">
                <a:solidFill>
                  <a:schemeClr val="accent5">
                    <a:lumMod val="10000"/>
                  </a:schemeClr>
                </a:solidFill>
              </a:rPr>
              <a:t>р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en-GB" sz="2400" b="1" dirty="0" err="1" smtClean="0">
                <a:solidFill>
                  <a:schemeClr val="accent5">
                    <a:lumMod val="10000"/>
                  </a:schemeClr>
                </a:solidFill>
              </a:rPr>
              <a:t>тят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</a:rPr>
              <a:t>ь</a:t>
            </a:r>
            <a:r>
              <a:rPr lang="en-GB" sz="2400" b="1" dirty="0" err="1" smtClean="0">
                <a:solidFill>
                  <a:schemeClr val="accent5">
                    <a:lumMod val="10000"/>
                  </a:schemeClr>
                </a:solidFill>
              </a:rPr>
              <a:t>ся</a:t>
            </a:r>
            <a:r>
              <a:rPr lang="en-GB" sz="24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en-GB" sz="2400" b="1" dirty="0" err="1" smtClean="0">
                <a:solidFill>
                  <a:schemeClr val="accent5">
                    <a:lumMod val="10000"/>
                  </a:schemeClr>
                </a:solidFill>
              </a:rPr>
              <a:t>земл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</a:rPr>
              <a:t>і придатні для життя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внаслідок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затоплення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суші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, тому </a:t>
            </a:r>
            <a:r>
              <a:rPr lang="ru-RU" sz="2400" b="1" dirty="0" err="1" smtClean="0">
                <a:solidFill>
                  <a:schemeClr val="accent5">
                    <a:lumMod val="10000"/>
                  </a:schemeClr>
                </a:solidFill>
              </a:rPr>
              <a:t>що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sz="2400" dirty="0"/>
              <a:t>     </a:t>
            </a:r>
            <a:r>
              <a:rPr lang="en-GB" sz="2400" dirty="0"/>
              <a:t>а) </a:t>
            </a:r>
            <a:r>
              <a:rPr lang="en-GB" sz="2400" dirty="0" err="1"/>
              <a:t>вода</a:t>
            </a:r>
            <a:r>
              <a:rPr lang="en-GB" sz="2400" dirty="0"/>
              <a:t>, </a:t>
            </a:r>
            <a:r>
              <a:rPr lang="en-GB" sz="2400" dirty="0" err="1" smtClean="0"/>
              <a:t>нагр</a:t>
            </a:r>
            <a:r>
              <a:rPr lang="uk-UA" sz="2400" dirty="0" smtClean="0"/>
              <a:t>і</a:t>
            </a:r>
            <a:r>
              <a:rPr lang="en-GB" sz="2400" dirty="0" err="1" smtClean="0"/>
              <a:t>ва</a:t>
            </a:r>
            <a:r>
              <a:rPr lang="uk-UA" sz="2400" dirty="0" err="1" smtClean="0"/>
              <a:t>ючи</a:t>
            </a:r>
            <a:r>
              <a:rPr lang="en-GB" sz="2400" dirty="0" err="1" smtClean="0"/>
              <a:t>сь</a:t>
            </a:r>
            <a:r>
              <a:rPr lang="en-GB" sz="2400" dirty="0" smtClean="0"/>
              <a:t> </a:t>
            </a:r>
            <a:r>
              <a:rPr lang="en-GB" sz="2400" dirty="0" err="1" smtClean="0"/>
              <a:t>ста</a:t>
            </a:r>
            <a:r>
              <a:rPr lang="uk-UA" sz="2400" dirty="0" smtClean="0"/>
              <a:t>є</a:t>
            </a:r>
            <a:r>
              <a:rPr lang="en-GB" sz="2400" dirty="0" smtClean="0"/>
              <a:t> </a:t>
            </a:r>
            <a:r>
              <a:rPr lang="en-GB" sz="2400" dirty="0" err="1" smtClean="0"/>
              <a:t>мен</a:t>
            </a:r>
            <a:r>
              <a:rPr lang="uk-UA" sz="2400" dirty="0" smtClean="0"/>
              <a:t>ш</a:t>
            </a:r>
            <a:r>
              <a:rPr lang="en-GB" sz="2400" dirty="0" smtClean="0"/>
              <a:t> </a:t>
            </a:r>
            <a:r>
              <a:rPr lang="uk-UA" sz="2400" dirty="0" err="1" smtClean="0"/>
              <a:t>густ</a:t>
            </a:r>
            <a:r>
              <a:rPr lang="en-GB" sz="2400" dirty="0" smtClean="0"/>
              <a:t>о</a:t>
            </a:r>
            <a:r>
              <a:rPr lang="uk-UA" sz="2400" dirty="0" smtClean="0"/>
              <a:t>ю</a:t>
            </a:r>
            <a:r>
              <a:rPr lang="en-GB" sz="2400" dirty="0" smtClean="0"/>
              <a:t> </a:t>
            </a:r>
            <a:r>
              <a:rPr lang="uk-UA" sz="2400" dirty="0" smtClean="0"/>
              <a:t>і</a:t>
            </a:r>
            <a:r>
              <a:rPr lang="en-GB" sz="2400" dirty="0" smtClean="0"/>
              <a:t> р</a:t>
            </a:r>
            <a:r>
              <a:rPr lang="uk-UA" sz="2400" dirty="0" err="1" smtClean="0"/>
              <a:t>озш</a:t>
            </a:r>
            <a:r>
              <a:rPr lang="en-GB" sz="2400" dirty="0" err="1" smtClean="0"/>
              <a:t>ир</a:t>
            </a:r>
            <a:r>
              <a:rPr lang="uk-UA" sz="2400" dirty="0" err="1" smtClean="0"/>
              <a:t>ює</a:t>
            </a:r>
            <a:r>
              <a:rPr lang="en-GB" sz="2400" dirty="0" smtClean="0"/>
              <a:t>т</a:t>
            </a:r>
            <a:r>
              <a:rPr lang="uk-UA" sz="2400" dirty="0" smtClean="0"/>
              <a:t>ь</a:t>
            </a:r>
            <a:r>
              <a:rPr lang="en-GB" sz="2400" dirty="0" err="1" smtClean="0"/>
              <a:t>ся</a:t>
            </a:r>
            <a:r>
              <a:rPr lang="en-GB" sz="2400" dirty="0"/>
              <a:t>, </a:t>
            </a:r>
            <a:r>
              <a:rPr lang="en-GB" sz="2400" dirty="0" smtClean="0"/>
              <a:t>р</a:t>
            </a:r>
            <a:r>
              <a:rPr lang="uk-UA" sz="2400" dirty="0" err="1" smtClean="0"/>
              <a:t>оз</a:t>
            </a:r>
            <a:r>
              <a:rPr lang="en-GB" sz="2400" dirty="0" err="1" smtClean="0"/>
              <a:t>ширен</a:t>
            </a:r>
            <a:r>
              <a:rPr lang="uk-UA" sz="2400" dirty="0" err="1" smtClean="0"/>
              <a:t>ня</a:t>
            </a:r>
            <a:r>
              <a:rPr lang="en-GB" sz="2400" dirty="0" smtClean="0"/>
              <a:t> </a:t>
            </a:r>
            <a:r>
              <a:rPr lang="en-GB" sz="2400" dirty="0" err="1" smtClean="0"/>
              <a:t>морс</a:t>
            </a:r>
            <a:r>
              <a:rPr lang="uk-UA" sz="2400" dirty="0" smtClean="0"/>
              <a:t>ь</a:t>
            </a:r>
            <a:r>
              <a:rPr lang="en-GB" sz="2400" dirty="0" err="1" smtClean="0"/>
              <a:t>ко</a:t>
            </a:r>
            <a:r>
              <a:rPr lang="uk-UA" sz="2400" dirty="0" smtClean="0"/>
              <a:t>ї</a:t>
            </a:r>
            <a:r>
              <a:rPr lang="en-GB" sz="2400" dirty="0" smtClean="0"/>
              <a:t> </a:t>
            </a:r>
            <a:r>
              <a:rPr lang="en-GB" sz="2400" dirty="0" err="1" smtClean="0"/>
              <a:t>вод</a:t>
            </a:r>
            <a:r>
              <a:rPr lang="uk-UA" sz="2400" dirty="0" smtClean="0"/>
              <a:t>и</a:t>
            </a:r>
            <a:r>
              <a:rPr lang="en-GB" sz="2400" dirty="0" smtClean="0"/>
              <a:t> </a:t>
            </a:r>
            <a:r>
              <a:rPr lang="en-GB" sz="2400" dirty="0" err="1" smtClean="0"/>
              <a:t>приведе</a:t>
            </a:r>
            <a:r>
              <a:rPr lang="en-GB" sz="2400" dirty="0" smtClean="0"/>
              <a:t> </a:t>
            </a:r>
            <a:r>
              <a:rPr lang="uk-UA" sz="2400" dirty="0" smtClean="0"/>
              <a:t>до загального підвищення рівня</a:t>
            </a:r>
            <a:r>
              <a:rPr lang="en-GB" sz="2400" dirty="0" smtClean="0"/>
              <a:t> </a:t>
            </a:r>
            <a:r>
              <a:rPr lang="en-GB" sz="2400" dirty="0" err="1"/>
              <a:t>моря</a:t>
            </a:r>
            <a:r>
              <a:rPr lang="en-GB" sz="2400" dirty="0"/>
              <a:t>; </a:t>
            </a:r>
            <a:endParaRPr lang="ru-RU" sz="2400" dirty="0"/>
          </a:p>
          <a:p>
            <a:r>
              <a:rPr lang="ru-RU" sz="2400" dirty="0"/>
              <a:t>     </a:t>
            </a:r>
            <a:r>
              <a:rPr lang="en-GB" sz="2400" dirty="0"/>
              <a:t>б) </a:t>
            </a:r>
            <a:r>
              <a:rPr lang="en-GB" sz="2400" dirty="0" smtClean="0"/>
              <a:t>п</a:t>
            </a:r>
            <a:r>
              <a:rPr lang="uk-UA" sz="2400" dirty="0" err="1" smtClean="0"/>
              <a:t>ід</a:t>
            </a:r>
            <a:r>
              <a:rPr lang="en-GB" sz="2400" dirty="0" smtClean="0"/>
              <a:t>в</a:t>
            </a:r>
            <a:r>
              <a:rPr lang="uk-UA" sz="2400" dirty="0" err="1" smtClean="0"/>
              <a:t>ищ</a:t>
            </a:r>
            <a:r>
              <a:rPr lang="en-GB" sz="2400" dirty="0" err="1" smtClean="0"/>
              <a:t>ен</a:t>
            </a:r>
            <a:r>
              <a:rPr lang="uk-UA" sz="2400" dirty="0" err="1" smtClean="0"/>
              <a:t>ня</a:t>
            </a:r>
            <a:r>
              <a:rPr lang="en-GB" sz="2400" dirty="0" smtClean="0"/>
              <a:t> </a:t>
            </a:r>
            <a:r>
              <a:rPr lang="en-GB" sz="2400" dirty="0" err="1" smtClean="0"/>
              <a:t>температур</a:t>
            </a:r>
            <a:r>
              <a:rPr lang="uk-UA" sz="2400" dirty="0" smtClean="0"/>
              <a:t>и</a:t>
            </a:r>
            <a:r>
              <a:rPr lang="en-GB" sz="2400" dirty="0" smtClean="0"/>
              <a:t> </a:t>
            </a:r>
            <a:r>
              <a:rPr lang="en-GB" sz="2400" dirty="0" err="1" smtClean="0"/>
              <a:t>може</a:t>
            </a:r>
            <a:r>
              <a:rPr lang="en-GB" sz="2400" dirty="0" smtClean="0"/>
              <a:t> р</a:t>
            </a:r>
            <a:r>
              <a:rPr lang="uk-UA" sz="2400" dirty="0" err="1" smtClean="0"/>
              <a:t>оз</a:t>
            </a:r>
            <a:r>
              <a:rPr lang="en-GB" sz="2400" dirty="0" err="1" smtClean="0"/>
              <a:t>топит</a:t>
            </a:r>
            <a:r>
              <a:rPr lang="uk-UA" sz="2400" dirty="0" smtClean="0"/>
              <a:t>и</a:t>
            </a:r>
            <a:r>
              <a:rPr lang="en-GB" sz="2400" dirty="0" smtClean="0"/>
              <a:t> </a:t>
            </a:r>
            <a:r>
              <a:rPr lang="en-GB" sz="2400" dirty="0" err="1" smtClean="0"/>
              <a:t>чат</a:t>
            </a:r>
            <a:r>
              <a:rPr lang="uk-UA" sz="2400" dirty="0" err="1" smtClean="0"/>
              <a:t>ину</a:t>
            </a:r>
            <a:r>
              <a:rPr lang="uk-UA" sz="2400" dirty="0" smtClean="0"/>
              <a:t> багаторічних льодовиків</a:t>
            </a:r>
            <a:r>
              <a:rPr lang="en-GB" sz="2400" dirty="0" smtClean="0"/>
              <a:t>.</a:t>
            </a: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11267" name="Picture 8" descr="331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38" y="1124744"/>
            <a:ext cx="36369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 descr="31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431958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ченые утверждают, что ледники становятся с каждым годом все более хрупкими из-за повышения среднегодовой температу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4963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623731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Антарктида</a:t>
            </a:r>
          </a:p>
        </p:txBody>
      </p:sp>
    </p:spTree>
  </p:cSld>
  <p:clrMapOvr>
    <a:masterClrMapping/>
  </p:clrMapOvr>
  <p:transition>
    <p:wedg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779912" cy="659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Більшість рослин загине від недостатньої кількості вологи.</a:t>
            </a:r>
            <a:r>
              <a:rPr lang="en-GB" dirty="0" smtClean="0"/>
              <a:t> </a:t>
            </a:r>
            <a:endParaRPr lang="uk-UA" dirty="0" smtClean="0"/>
          </a:p>
          <a:p>
            <a:pPr eaLnBrk="1" hangingPunct="1">
              <a:lnSpc>
                <a:spcPct val="90000"/>
              </a:lnSpc>
            </a:pPr>
            <a:endParaRPr lang="uk-UA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/>
              <a:t> </a:t>
            </a:r>
            <a:endParaRPr lang="uk-UA" dirty="0" smtClean="0"/>
          </a:p>
          <a:p>
            <a:pPr eaLnBrk="1" hangingPunct="1">
              <a:lnSpc>
                <a:spcPct val="90000"/>
              </a:lnSpc>
            </a:pPr>
            <a:endParaRPr lang="uk-UA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uk-UA" dirty="0" smtClean="0"/>
              <a:t>Разом з рослинами загине і більшість видів тварин.</a:t>
            </a:r>
            <a:r>
              <a:rPr lang="en-GB" dirty="0" smtClean="0"/>
              <a:t> </a:t>
            </a:r>
          </a:p>
        </p:txBody>
      </p:sp>
      <p:pic>
        <p:nvPicPr>
          <p:cNvPr id="13315" name="Picture 6" descr="392244206_5ffb0c52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188640"/>
            <a:ext cx="5256584" cy="32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madagascar_lemur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5"/>
            <a:ext cx="45371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88913"/>
            <a:ext cx="5148063" cy="6264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Урожай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культур</a:t>
            </a:r>
            <a:r>
              <a:rPr lang="en-GB" sz="2800" dirty="0" smtClean="0"/>
              <a:t> </a:t>
            </a:r>
            <a:r>
              <a:rPr lang="en-GB" sz="2800" dirty="0" err="1" smtClean="0"/>
              <a:t>может</a:t>
            </a:r>
            <a:r>
              <a:rPr lang="en-GB" sz="2800" dirty="0" smtClean="0"/>
              <a:t> б</a:t>
            </a:r>
            <a:r>
              <a:rPr lang="uk-UA" sz="2800" dirty="0" smtClean="0"/>
              <a:t>у</a:t>
            </a:r>
            <a:r>
              <a:rPr lang="en-GB" sz="2800" dirty="0" smtClean="0"/>
              <a:t>т</a:t>
            </a:r>
            <a:r>
              <a:rPr lang="uk-UA" sz="2800" dirty="0" smtClean="0"/>
              <a:t>и</a:t>
            </a:r>
            <a:r>
              <a:rPr lang="en-GB" sz="2800" dirty="0" smtClean="0"/>
              <a:t> </a:t>
            </a:r>
            <a:r>
              <a:rPr lang="ru-RU" sz="2800" dirty="0" err="1" smtClean="0"/>
              <a:t>зниженим</a:t>
            </a:r>
            <a:r>
              <a:rPr lang="ru-RU" sz="2800" dirty="0" smtClean="0"/>
              <a:t>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хвороб,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комахи</a:t>
            </a:r>
            <a:r>
              <a:rPr lang="ru-RU" sz="2800" dirty="0" smtClean="0"/>
              <a:t>(в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будуть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розмножуватись</a:t>
            </a:r>
            <a:r>
              <a:rPr lang="ru-RU" sz="2800" dirty="0" smtClean="0"/>
              <a:t>).</a:t>
            </a: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sz="2800" dirty="0" err="1" smtClean="0"/>
              <a:t>Грунти</a:t>
            </a:r>
            <a:r>
              <a:rPr lang="uk-UA" sz="2800" dirty="0" smtClean="0"/>
              <a:t> в деяких </a:t>
            </a:r>
            <a:r>
              <a:rPr lang="en-GB" sz="2800" dirty="0" smtClean="0"/>
              <a:t> </a:t>
            </a:r>
            <a:r>
              <a:rPr lang="en-GB" sz="2800" dirty="0" err="1" smtClean="0"/>
              <a:t>областях</a:t>
            </a:r>
            <a:r>
              <a:rPr lang="en-GB" sz="2800" dirty="0" smtClean="0"/>
              <a:t> </a:t>
            </a:r>
            <a:r>
              <a:rPr lang="uk-UA" sz="2800" dirty="0" smtClean="0"/>
              <a:t>стануть </a:t>
            </a:r>
            <a:r>
              <a:rPr lang="en-GB" sz="2800" dirty="0" smtClean="0"/>
              <a:t> </a:t>
            </a:r>
            <a:r>
              <a:rPr lang="en-GB" sz="2800" dirty="0" err="1" smtClean="0"/>
              <a:t>малопригодн</a:t>
            </a:r>
            <a:r>
              <a:rPr lang="uk-UA" sz="2800" dirty="0" smtClean="0"/>
              <a:t>и</a:t>
            </a:r>
            <a:r>
              <a:rPr lang="en-GB" sz="2800" dirty="0" err="1" smtClean="0"/>
              <a:t>ми</a:t>
            </a:r>
            <a:r>
              <a:rPr lang="en-GB" sz="2800" dirty="0" smtClean="0"/>
              <a:t> </a:t>
            </a:r>
            <a:r>
              <a:rPr lang="en-GB" sz="2800" dirty="0" err="1" smtClean="0"/>
              <a:t>для</a:t>
            </a:r>
            <a:r>
              <a:rPr lang="en-GB" sz="2800" dirty="0" smtClean="0"/>
              <a:t> в</a:t>
            </a:r>
            <a:r>
              <a:rPr lang="uk-UA" sz="2800" dirty="0" smtClean="0"/>
              <a:t>и</a:t>
            </a:r>
            <a:r>
              <a:rPr lang="en-GB" sz="2800" dirty="0" smtClean="0"/>
              <a:t>р</a:t>
            </a:r>
            <a:r>
              <a:rPr lang="uk-UA" sz="2800" dirty="0" smtClean="0"/>
              <a:t>о</a:t>
            </a:r>
            <a:r>
              <a:rPr lang="en-GB" sz="2800" dirty="0" smtClean="0"/>
              <a:t>щ</a:t>
            </a:r>
            <a:r>
              <a:rPr lang="uk-UA" sz="2800" dirty="0" smtClean="0"/>
              <a:t>у</a:t>
            </a:r>
            <a:r>
              <a:rPr lang="en-GB" sz="2800" dirty="0" err="1" smtClean="0"/>
              <a:t>ван</a:t>
            </a:r>
            <a:r>
              <a:rPr lang="uk-UA" sz="2800" dirty="0" smtClean="0"/>
              <a:t>н</a:t>
            </a:r>
            <a:r>
              <a:rPr lang="en-GB" sz="2800" dirty="0" smtClean="0"/>
              <a:t>я </a:t>
            </a:r>
            <a:r>
              <a:rPr lang="en-GB" sz="2800" dirty="0" err="1" smtClean="0"/>
              <a:t>основн</a:t>
            </a:r>
            <a:r>
              <a:rPr lang="uk-UA" sz="2800" dirty="0" smtClean="0"/>
              <a:t>и</a:t>
            </a:r>
            <a:r>
              <a:rPr lang="en-GB" sz="2800" dirty="0" smtClean="0"/>
              <a:t>х </a:t>
            </a:r>
            <a:r>
              <a:rPr lang="en-GB" sz="2800" dirty="0" err="1" smtClean="0"/>
              <a:t>культур</a:t>
            </a:r>
            <a:r>
              <a:rPr lang="ru-RU" sz="28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</p:txBody>
      </p:sp>
      <p:pic>
        <p:nvPicPr>
          <p:cNvPr id="14339" name="Picture 5" descr="1189084181_0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912"/>
            <a:ext cx="4106168" cy="28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image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538"/>
            <a:ext cx="3852615" cy="33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Позитивні</a:t>
            </a: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наслідки</a:t>
            </a: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                   парникового </a:t>
            </a:r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ефекта</a:t>
            </a:r>
            <a:endParaRPr lang="en-GB" sz="4000" b="1" dirty="0" smtClean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Збільшення </a:t>
            </a:r>
            <a:r>
              <a:rPr lang="en-GB" dirty="0" smtClean="0"/>
              <a:t>  </a:t>
            </a:r>
            <a:r>
              <a:rPr lang="en-GB" dirty="0" err="1" smtClean="0"/>
              <a:t>вегетац</a:t>
            </a:r>
            <a:r>
              <a:rPr lang="uk-UA" dirty="0" err="1" smtClean="0"/>
              <a:t>ій</a:t>
            </a:r>
            <a:r>
              <a:rPr lang="en-GB" dirty="0" err="1" smtClean="0"/>
              <a:t>ного</a:t>
            </a:r>
            <a:r>
              <a:rPr lang="en-GB" dirty="0" smtClean="0"/>
              <a:t> </a:t>
            </a:r>
            <a:r>
              <a:rPr lang="en-GB" dirty="0" err="1" smtClean="0"/>
              <a:t>сезон</a:t>
            </a:r>
            <a:r>
              <a:rPr lang="uk-UA" dirty="0" smtClean="0"/>
              <a:t>у</a:t>
            </a:r>
            <a:r>
              <a:rPr lang="en-GB" dirty="0" smtClean="0"/>
              <a:t> в с</a:t>
            </a:r>
            <a:r>
              <a:rPr lang="uk-UA" dirty="0" smtClean="0"/>
              <a:t>е</a:t>
            </a:r>
            <a:r>
              <a:rPr lang="en-GB" dirty="0" err="1" smtClean="0"/>
              <a:t>редн</a:t>
            </a:r>
            <a:r>
              <a:rPr lang="uk-UA" dirty="0" smtClean="0"/>
              <a:t>і</a:t>
            </a:r>
            <a:r>
              <a:rPr lang="en-GB" dirty="0" smtClean="0"/>
              <a:t>х </a:t>
            </a:r>
            <a:r>
              <a:rPr lang="ru-RU" dirty="0" err="1" smtClean="0"/>
              <a:t>й</a:t>
            </a:r>
            <a:r>
              <a:rPr lang="en-GB" dirty="0" smtClean="0"/>
              <a:t> в</a:t>
            </a:r>
            <a:r>
              <a:rPr lang="uk-UA" dirty="0" smtClean="0"/>
              <a:t>и</a:t>
            </a:r>
            <a:r>
              <a:rPr lang="en-GB" dirty="0" err="1" smtClean="0"/>
              <a:t>соких</a:t>
            </a:r>
            <a:r>
              <a:rPr lang="en-GB" dirty="0" smtClean="0"/>
              <a:t> </a:t>
            </a:r>
            <a:r>
              <a:rPr lang="en-GB" dirty="0" err="1" smtClean="0"/>
              <a:t>широтах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  <a:p>
            <a:r>
              <a:rPr lang="en-GB" dirty="0" smtClean="0"/>
              <a:t> </a:t>
            </a:r>
            <a:r>
              <a:rPr lang="uk-UA" dirty="0" smtClean="0"/>
              <a:t>Збільшення </a:t>
            </a:r>
            <a:r>
              <a:rPr lang="en-GB" dirty="0" smtClean="0"/>
              <a:t> </a:t>
            </a:r>
            <a:r>
              <a:rPr lang="en-GB" dirty="0" err="1" smtClean="0"/>
              <a:t>концетрац</a:t>
            </a:r>
            <a:r>
              <a:rPr lang="uk-UA" dirty="0" err="1" smtClean="0"/>
              <a:t>ії</a:t>
            </a:r>
            <a:r>
              <a:rPr lang="en-GB" dirty="0" smtClean="0"/>
              <a:t> д</a:t>
            </a:r>
            <a:r>
              <a:rPr lang="uk-UA" dirty="0" smtClean="0"/>
              <a:t>і</a:t>
            </a:r>
            <a:r>
              <a:rPr lang="en-GB" dirty="0" err="1" smtClean="0"/>
              <a:t>оксид</a:t>
            </a:r>
            <a:r>
              <a:rPr lang="uk-UA" dirty="0" smtClean="0"/>
              <a:t>у вуглецю</a:t>
            </a:r>
            <a:r>
              <a:rPr lang="en-GB" dirty="0" smtClean="0"/>
              <a:t> </a:t>
            </a:r>
            <a:r>
              <a:rPr lang="en-GB" dirty="0" err="1" smtClean="0"/>
              <a:t>може</a:t>
            </a:r>
            <a:r>
              <a:rPr lang="uk-UA" dirty="0" smtClean="0"/>
              <a:t> при</a:t>
            </a:r>
            <a:r>
              <a:rPr lang="en-GB" dirty="0" err="1" smtClean="0"/>
              <a:t>скорит</a:t>
            </a:r>
            <a:r>
              <a:rPr lang="uk-UA" dirty="0" smtClean="0"/>
              <a:t>и </a:t>
            </a:r>
            <a:r>
              <a:rPr lang="en-GB" dirty="0" smtClean="0"/>
              <a:t> </a:t>
            </a:r>
            <a:r>
              <a:rPr lang="en-GB" dirty="0" err="1" smtClean="0"/>
              <a:t>фотосинтез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Р</a:t>
            </a:r>
            <a:r>
              <a:rPr lang="uk-UA" sz="4000" b="1" dirty="0" smtClean="0">
                <a:solidFill>
                  <a:srgbClr val="002060"/>
                </a:solidFill>
                <a:latin typeface="Blackadder ITC" pitchFamily="82" charset="0"/>
              </a:rPr>
              <a:t>і</a:t>
            </a:r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шення</a:t>
            </a: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проблеми</a:t>
            </a: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lackadder ITC" pitchFamily="82" charset="0"/>
              </a:rPr>
              <a:t>                        парникового </a:t>
            </a:r>
            <a:r>
              <a:rPr lang="ru-RU" sz="4000" b="1" dirty="0" err="1" smtClean="0">
                <a:solidFill>
                  <a:srgbClr val="002060"/>
                </a:solidFill>
                <a:latin typeface="Blackadder ITC" pitchFamily="82" charset="0"/>
              </a:rPr>
              <a:t>ефекта</a:t>
            </a:r>
            <a:endParaRPr lang="en-GB" sz="4000" b="1" dirty="0" smtClean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</a:t>
            </a:r>
            <a:r>
              <a:rPr lang="uk-UA" sz="2800" dirty="0" err="1" smtClean="0"/>
              <a:t>ід</a:t>
            </a:r>
            <a:r>
              <a:rPr lang="en-GB" sz="2800" dirty="0" err="1" smtClean="0"/>
              <a:t>новлен</a:t>
            </a:r>
            <a:r>
              <a:rPr lang="uk-UA" sz="2800" dirty="0" smtClean="0"/>
              <a:t>н</a:t>
            </a:r>
            <a:r>
              <a:rPr lang="en-GB" sz="2800" dirty="0" smtClean="0"/>
              <a:t>я </a:t>
            </a:r>
            <a:r>
              <a:rPr lang="uk-UA" sz="2800" dirty="0" err="1" smtClean="0"/>
              <a:t>грунтів</a:t>
            </a:r>
            <a:r>
              <a:rPr lang="en-GB" sz="2800" dirty="0" smtClean="0"/>
              <a:t> </a:t>
            </a:r>
            <a:r>
              <a:rPr lang="uk-UA" sz="2800" dirty="0" smtClean="0"/>
              <a:t>і</a:t>
            </a:r>
            <a:r>
              <a:rPr lang="en-GB" sz="2800" dirty="0" smtClean="0"/>
              <a:t> р</a:t>
            </a:r>
            <a:r>
              <a:rPr lang="uk-UA" sz="2800" dirty="0" smtClean="0"/>
              <a:t>о</a:t>
            </a:r>
            <a:r>
              <a:rPr lang="en-GB" sz="2800" dirty="0" err="1" smtClean="0"/>
              <a:t>сл</a:t>
            </a:r>
            <a:r>
              <a:rPr lang="uk-UA" sz="2800" dirty="0" err="1" smtClean="0"/>
              <a:t>ин</a:t>
            </a:r>
            <a:r>
              <a:rPr lang="en-GB" sz="2800" dirty="0" err="1" smtClean="0"/>
              <a:t>ного</a:t>
            </a:r>
            <a:r>
              <a:rPr lang="en-GB" sz="2800" dirty="0" smtClean="0"/>
              <a:t> </a:t>
            </a:r>
            <a:r>
              <a:rPr lang="en-GB" sz="2800" dirty="0" err="1" smtClean="0"/>
              <a:t>покр</a:t>
            </a:r>
            <a:r>
              <a:rPr lang="uk-UA" sz="2800" dirty="0" err="1" smtClean="0"/>
              <a:t>иття</a:t>
            </a:r>
            <a:r>
              <a:rPr lang="en-GB" sz="2800" dirty="0" smtClean="0"/>
              <a:t> </a:t>
            </a:r>
            <a:r>
              <a:rPr lang="uk-UA" sz="2800" dirty="0" smtClean="0"/>
              <a:t>з</a:t>
            </a:r>
            <a:r>
              <a:rPr lang="en-GB" sz="2800" dirty="0" smtClean="0"/>
              <a:t> </a:t>
            </a:r>
            <a:r>
              <a:rPr lang="en-GB" sz="2800" dirty="0" err="1" smtClean="0"/>
              <a:t>максимальн</a:t>
            </a:r>
            <a:r>
              <a:rPr lang="uk-UA" sz="2800" dirty="0" smtClean="0"/>
              <a:t>и</a:t>
            </a:r>
            <a:r>
              <a:rPr lang="en-GB" sz="2800" dirty="0" err="1" smtClean="0"/>
              <a:t>ми</a:t>
            </a:r>
            <a:r>
              <a:rPr lang="en-GB" sz="2800" dirty="0" smtClean="0"/>
              <a:t> </a:t>
            </a:r>
            <a:r>
              <a:rPr lang="en-GB" sz="2800" dirty="0" err="1" smtClean="0"/>
              <a:t>запасами</a:t>
            </a:r>
            <a:r>
              <a:rPr lang="en-GB" sz="2800" dirty="0" smtClean="0"/>
              <a:t> </a:t>
            </a:r>
            <a:r>
              <a:rPr lang="en-GB" sz="2800" dirty="0" err="1" smtClean="0"/>
              <a:t>орган</a:t>
            </a:r>
            <a:r>
              <a:rPr lang="uk-UA" sz="2800" dirty="0" smtClean="0"/>
              <a:t>і</a:t>
            </a:r>
            <a:r>
              <a:rPr lang="en-GB" sz="2800" dirty="0" smtClean="0"/>
              <a:t>ч</a:t>
            </a:r>
            <a:r>
              <a:rPr lang="uk-UA" sz="2800" dirty="0" smtClean="0"/>
              <a:t>н</a:t>
            </a:r>
            <a:r>
              <a:rPr lang="en-GB" sz="2800" dirty="0" smtClean="0"/>
              <a:t>о</a:t>
            </a:r>
            <a:r>
              <a:rPr lang="uk-UA" sz="2800" dirty="0" smtClean="0"/>
              <a:t>ї речовини.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800" dirty="0" smtClean="0"/>
              <a:t> 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err="1" smtClean="0"/>
              <a:t>Заміна</a:t>
            </a:r>
            <a:r>
              <a:rPr lang="ru-RU" sz="2800" dirty="0" smtClean="0"/>
              <a:t> 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палива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еклогічно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чисті</a:t>
            </a:r>
            <a:r>
              <a:rPr lang="en-GB" sz="2800" dirty="0" smtClean="0"/>
              <a:t> </a:t>
            </a: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en-GB" sz="2800" dirty="0" err="1" smtClean="0"/>
              <a:t>водн</a:t>
            </a:r>
            <a:r>
              <a:rPr lang="ru-RU" sz="2800" dirty="0" err="1" smtClean="0"/>
              <a:t>евої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en-GB" sz="2800" dirty="0" smtClean="0"/>
              <a:t> в</a:t>
            </a:r>
            <a:r>
              <a:rPr lang="uk-UA" sz="2800" dirty="0" smtClean="0"/>
              <a:t>і</a:t>
            </a:r>
            <a:r>
              <a:rPr lang="en-GB" sz="2800" dirty="0" err="1" smtClean="0"/>
              <a:t>тр</a:t>
            </a:r>
            <a:r>
              <a:rPr lang="uk-UA" sz="2800" dirty="0" err="1" smtClean="0"/>
              <a:t>ян</a:t>
            </a:r>
            <a:r>
              <a:rPr lang="ru-RU" sz="2800" dirty="0" err="1" smtClean="0"/>
              <a:t>ої</a:t>
            </a:r>
            <a:r>
              <a:rPr lang="en-GB" sz="2800" dirty="0" smtClean="0"/>
              <a:t> </a:t>
            </a:r>
            <a:r>
              <a:rPr lang="uk-UA" sz="2800" dirty="0" smtClean="0"/>
              <a:t>е</a:t>
            </a:r>
            <a:r>
              <a:rPr lang="en-GB" sz="2800" dirty="0" err="1" smtClean="0"/>
              <a:t>нерг</a:t>
            </a:r>
            <a:r>
              <a:rPr lang="ru-RU" sz="2800" dirty="0" err="1" smtClean="0"/>
              <a:t>ії</a:t>
            </a:r>
            <a:r>
              <a:rPr lang="ru-RU" sz="28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Б</a:t>
            </a:r>
            <a:r>
              <a:rPr lang="en-GB" sz="2800" dirty="0" err="1" smtClean="0"/>
              <a:t>ор</a:t>
            </a:r>
            <a:r>
              <a:rPr lang="uk-UA" sz="2800" dirty="0" smtClean="0"/>
              <a:t>от</a:t>
            </a:r>
            <a:r>
              <a:rPr lang="en-GB" sz="2800" dirty="0" err="1" smtClean="0"/>
              <a:t>ьба</a:t>
            </a:r>
            <a:r>
              <a:rPr lang="en-GB" sz="2800" dirty="0" smtClean="0"/>
              <a:t> </a:t>
            </a:r>
            <a:r>
              <a:rPr lang="uk-UA" sz="2800" dirty="0" smtClean="0"/>
              <a:t>із</a:t>
            </a:r>
            <a:r>
              <a:rPr lang="en-GB" sz="2800" dirty="0" smtClean="0"/>
              <a:t> с</a:t>
            </a:r>
            <a:r>
              <a:rPr lang="uk-UA" sz="2800" dirty="0" smtClean="0"/>
              <a:t>к</a:t>
            </a:r>
            <a:r>
              <a:rPr lang="en-GB" sz="2800" dirty="0" err="1" smtClean="0"/>
              <a:t>ор</a:t>
            </a:r>
            <a:r>
              <a:rPr lang="uk-UA" sz="2800" dirty="0" err="1" smtClean="0"/>
              <a:t>оч</a:t>
            </a:r>
            <a:r>
              <a:rPr lang="en-GB" sz="2800" dirty="0" err="1" smtClean="0"/>
              <a:t>ен</a:t>
            </a:r>
            <a:r>
              <a:rPr lang="uk-UA" sz="2800" dirty="0" err="1" smtClean="0"/>
              <a:t>ня</a:t>
            </a:r>
            <a:r>
              <a:rPr lang="en-GB" sz="2800" dirty="0" smtClean="0"/>
              <a:t>м р</a:t>
            </a:r>
            <a:r>
              <a:rPr lang="uk-UA" sz="2800" dirty="0" smtClean="0"/>
              <a:t>о</a:t>
            </a:r>
            <a:r>
              <a:rPr lang="en-GB" sz="2800" dirty="0" smtClean="0"/>
              <a:t>с</a:t>
            </a:r>
            <a:r>
              <a:rPr lang="uk-UA" sz="2800" dirty="0" smtClean="0"/>
              <a:t>л</a:t>
            </a:r>
            <a:r>
              <a:rPr lang="en-GB" sz="2800" dirty="0" err="1" smtClean="0"/>
              <a:t>иного</a:t>
            </a:r>
            <a:r>
              <a:rPr lang="en-GB" sz="2800" dirty="0" smtClean="0"/>
              <a:t> </a:t>
            </a:r>
            <a:r>
              <a:rPr lang="en-GB" sz="2800" dirty="0" err="1" smtClean="0"/>
              <a:t>покр</a:t>
            </a:r>
            <a:r>
              <a:rPr lang="uk-UA" sz="2800" dirty="0" err="1" smtClean="0"/>
              <a:t>иття</a:t>
            </a:r>
            <a:r>
              <a:rPr lang="en-GB" sz="2800" dirty="0" smtClean="0"/>
              <a:t> </a:t>
            </a:r>
            <a:r>
              <a:rPr lang="en-GB" sz="2800" dirty="0" err="1" smtClean="0"/>
              <a:t>Земл</a:t>
            </a:r>
            <a:r>
              <a:rPr lang="uk-UA" sz="2800" dirty="0" smtClean="0"/>
              <a:t>і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5941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48980"/>
            <a:ext cx="2475101" cy="32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5" y="1886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Самоочищення атмосфери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908720"/>
            <a:ext cx="6678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особливостей</a:t>
            </a:r>
            <a:r>
              <a:rPr lang="ru-RU" sz="2800" dirty="0" smtClean="0"/>
              <a:t> </a:t>
            </a:r>
            <a:r>
              <a:rPr lang="ru-RU" sz="2800" dirty="0" err="1" smtClean="0"/>
              <a:t>атмосфери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самоочищення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Найкращі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поглинальні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стосовно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діоксиду</a:t>
            </a:r>
            <a:r>
              <a:rPr lang="ru-RU" sz="2800" dirty="0" smtClean="0"/>
              <a:t> </a:t>
            </a:r>
            <a:r>
              <a:rPr lang="ru-RU" sz="2800" dirty="0" err="1" smtClean="0"/>
              <a:t>сірки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тополя, липа, ясен.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доросле</a:t>
            </a:r>
            <a:r>
              <a:rPr lang="ru-RU" sz="2800" dirty="0" smtClean="0"/>
              <a:t> дерево </a:t>
            </a:r>
            <a:r>
              <a:rPr lang="ru-RU" sz="2800" dirty="0" err="1" smtClean="0"/>
              <a:t>липи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акумулювати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доби</a:t>
            </a:r>
            <a:r>
              <a:rPr lang="ru-RU" sz="2800" dirty="0" smtClean="0"/>
              <a:t> десятки </a:t>
            </a:r>
            <a:r>
              <a:rPr lang="ru-RU" sz="2800" dirty="0" err="1" smtClean="0"/>
              <a:t>кілограмів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діоксиду</a:t>
            </a:r>
            <a:r>
              <a:rPr lang="ru-RU" sz="2800" dirty="0" smtClean="0"/>
              <a:t> </a:t>
            </a:r>
            <a:r>
              <a:rPr lang="ru-RU" sz="2800" dirty="0" err="1" smtClean="0"/>
              <a:t>сірки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перетворюючи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нешкідливу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речовину</a:t>
            </a:r>
            <a:r>
              <a:rPr lang="ru-RU" sz="2800" dirty="0" smtClean="0"/>
              <a:t>. Велика роль в </a:t>
            </a:r>
            <a:r>
              <a:rPr lang="ru-RU" sz="2800" dirty="0" err="1" smtClean="0"/>
              <a:t>очищенні</a:t>
            </a:r>
            <a:r>
              <a:rPr lang="ru-RU" sz="2800" dirty="0" smtClean="0"/>
              <a:t> атмосферного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мікроорганізмам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22596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72400" cy="1362075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    Дякуємо за увагу!!!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672px-Carbonate-3D-ba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52839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%281%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3985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Карбон – життєво важливий елемент організму людини, оскільки є скелетною основою всіх органічних сполук.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5364" name="Picture 4" descr="http://go3.imgsmail.ru/imgpreview?key=http%3A//grebenka.com/statti/142.jpg&amp;mb=imgdb_preview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928802"/>
            <a:ext cx="578647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1"/>
          </a:xfrm>
        </p:spPr>
      </p:pic>
      <p:pic>
        <p:nvPicPr>
          <p:cNvPr id="5" name="Picture 3" descr="D:\Мои документы\Rumar\картинки для семинара\алмаз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31686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Rumar\картинки для семинара\графі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736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картинки для семинара\Структура фуллерена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57628"/>
            <a:ext cx="30241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Карбон представлений у вигляд</a:t>
            </a:r>
            <a:r>
              <a:rPr lang="uk-UA" sz="3200" b="1" dirty="0" smtClean="0">
                <a:solidFill>
                  <a:srgbClr val="FF0000"/>
                </a:solidFill>
              </a:rPr>
              <a:t>і: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714752"/>
            <a:ext cx="8229600" cy="300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Алмазу  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                                              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Графіту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Фулерену    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                     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природа\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5632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Карбон</a:t>
            </a:r>
            <a:r>
              <a:rPr lang="uk-UA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літосфери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 descr="D:\Мои документы\хімія_семінар\картинки для семинара\вапня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1249363"/>
            <a:ext cx="2236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Мои документы\хімія_семінар\картинки для семинара\вапня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8" y="31527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Мои документы\хімія_семінар\картинки для семинара\доломіт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1249363"/>
            <a:ext cx="210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Мои документы\хімія_семінар\картинки для семинара\доломіт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6200" y="3176588"/>
            <a:ext cx="21193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:\Мои документы\хімія_семінар\картинки для семинара\крейда в краснодар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1249363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:\Мои документы\хімія_семінар\картинки для семинара\крейд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176588"/>
            <a:ext cx="20780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D:\Мои документы\хімія_семінар\картинки для семинара\мрамо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388" y="1263650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D:\Мои документы\хімія_семінар\картинки для семинара\мармур палітр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1213" y="3176588"/>
            <a:ext cx="18034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D:\Мои документы\хімія_семінар\картинки для семинара\мармур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8838" y="5013325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D:\Мои документы\хімія_семінар\картинки для семинара\крейда шкільн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363" y="5013325"/>
            <a:ext cx="2060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D:\Мои документы\хімія_семінар\картинки для семинара\доломіт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6200" y="5013325"/>
            <a:ext cx="2119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D:\Мои документы\хімія_семінар\картинки для семинара\вапняк 4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088" y="5013325"/>
            <a:ext cx="22050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8917" y="908720"/>
            <a:ext cx="821059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1041866"/>
            <a:ext cx="832279" cy="590931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3416" y="1056769"/>
            <a:ext cx="825867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3803" y="1194436"/>
            <a:ext cx="904415" cy="563231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</a:t>
            </a:r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354_1024_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6599"/>
          </a:xfrm>
        </p:spPr>
      </p:pic>
      <p:pic>
        <p:nvPicPr>
          <p:cNvPr id="5" name="Picture 4" descr="D:\Мои документы\хімія_семінар\картинки для семинара\нефт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3479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хімія_семінар\картинки для семинара\кам’яне вугілля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3510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Мои документы\хімія_семінар\картинки для семинара\газ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2349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Карбон входить до складу: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229600" cy="28574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Нафти                                     Вугілля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>
                <a:solidFill>
                  <a:srgbClr val="FFFF00"/>
                </a:solidFill>
              </a:rPr>
              <a:t/>
            </a:r>
            <a:br>
              <a:rPr lang="uk-UA" dirty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Газу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4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645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Глобальное потеп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5832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732240" y="4941168"/>
            <a:ext cx="216058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err="1" smtClean="0"/>
              <a:t>Глобальне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потепл</a:t>
            </a:r>
            <a:r>
              <a:rPr lang="uk-UA" sz="2400" b="1" i="1" dirty="0" smtClean="0"/>
              <a:t>і</a:t>
            </a:r>
            <a:r>
              <a:rPr lang="ru-RU" sz="2400" b="1" i="1" dirty="0" err="1" smtClean="0"/>
              <a:t>ння</a:t>
            </a:r>
            <a:endParaRPr lang="ru-RU" sz="2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Blackadder ITC" pitchFamily="82" charset="0"/>
              </a:rPr>
              <a:t>Парников</a:t>
            </a:r>
            <a:r>
              <a:rPr lang="uk-UA" b="1" dirty="0" smtClean="0">
                <a:solidFill>
                  <a:srgbClr val="002060"/>
                </a:solidFill>
                <a:latin typeface="Blackadder ITC" pitchFamily="82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Blackadder ITC" pitchFamily="82" charset="0"/>
              </a:rPr>
              <a:t> гази</a:t>
            </a:r>
            <a:endParaRPr lang="en-GB" b="1" dirty="0" smtClean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Водяна</a:t>
            </a:r>
            <a:r>
              <a:rPr lang="ru-RU" dirty="0" smtClean="0"/>
              <a:t> пара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</a:t>
            </a:r>
          </a:p>
          <a:p>
            <a:pPr eaLnBrk="1" hangingPunct="1"/>
            <a:r>
              <a:rPr lang="ru-RU" dirty="0" smtClean="0"/>
              <a:t>Метан</a:t>
            </a:r>
          </a:p>
          <a:p>
            <a:pPr eaLnBrk="1" hangingPunct="1"/>
            <a:r>
              <a:rPr lang="ru-RU" dirty="0" smtClean="0"/>
              <a:t>Озон</a:t>
            </a:r>
          </a:p>
          <a:p>
            <a:pPr eaLnBrk="1" hangingPunct="1"/>
            <a:r>
              <a:rPr lang="en-GB" dirty="0" err="1" smtClean="0"/>
              <a:t>Фторохлорн</a:t>
            </a:r>
            <a:r>
              <a:rPr lang="uk-UA" dirty="0" smtClean="0"/>
              <a:t>і</a:t>
            </a:r>
            <a:r>
              <a:rPr lang="en-GB" dirty="0" smtClean="0"/>
              <a:t> </a:t>
            </a:r>
            <a:r>
              <a:rPr lang="uk-UA" dirty="0" smtClean="0"/>
              <a:t>в</a:t>
            </a:r>
            <a:r>
              <a:rPr lang="en-GB" dirty="0" err="1" smtClean="0"/>
              <a:t>углевод</a:t>
            </a:r>
            <a:r>
              <a:rPr lang="uk-UA" dirty="0" smtClean="0"/>
              <a:t>и</a:t>
            </a:r>
            <a:r>
              <a:rPr lang="en-GB" dirty="0" smtClean="0"/>
              <a:t> </a:t>
            </a:r>
            <a:endParaRPr lang="ru-RU" dirty="0" smtClean="0"/>
          </a:p>
          <a:p>
            <a:pPr eaLnBrk="1" hangingPunct="1"/>
            <a:r>
              <a:rPr lang="ru-RU" dirty="0" smtClean="0"/>
              <a:t>Оксид азоту</a:t>
            </a:r>
            <a:endParaRPr lang="en-GB" dirty="0" smtClean="0"/>
          </a:p>
        </p:txBody>
      </p:sp>
      <p:pic>
        <p:nvPicPr>
          <p:cNvPr id="7173" name="Picture 5" descr="h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149725"/>
            <a:ext cx="3959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obla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25538"/>
            <a:ext cx="22098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170"/>
            <a:ext cx="3024336" cy="225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170"/>
            <a:ext cx="3456384" cy="227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076" y="3356992"/>
            <a:ext cx="2966343" cy="306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85" y="3532362"/>
            <a:ext cx="4080520" cy="271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9344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592</Words>
  <Application>Microsoft Office PowerPoint</Application>
  <PresentationFormat>Экран (4:3)</PresentationFormat>
  <Paragraphs>99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Карбон – життєво важливий елемент організму людини, оскільки є скелетною основою всіх органічних сполук. </vt:lpstr>
      <vt:lpstr>Карбон представлений у вигляді:</vt:lpstr>
      <vt:lpstr>Карбон літосфери</vt:lpstr>
      <vt:lpstr>Нафти                                     Вугілля   Газу</vt:lpstr>
      <vt:lpstr>Слайд 6</vt:lpstr>
      <vt:lpstr>Слайд 7</vt:lpstr>
      <vt:lpstr>Парникові гази</vt:lpstr>
      <vt:lpstr>Слайд 9</vt:lpstr>
      <vt:lpstr>Звідки беруться парникові гази?</vt:lpstr>
      <vt:lpstr>Слайд 11</vt:lpstr>
      <vt:lpstr>Слайд 12</vt:lpstr>
      <vt:lpstr>Слайд 13</vt:lpstr>
      <vt:lpstr>Слайд 14</vt:lpstr>
      <vt:lpstr>Позитивні наслідки                      парникового ефекта</vt:lpstr>
      <vt:lpstr>Рішення проблеми                          парникового ефекта</vt:lpstr>
      <vt:lpstr>Слайд 17</vt:lpstr>
      <vt:lpstr>    Дякуємо за увагу!!!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Карбон.</dc:title>
  <dc:creator>Пользователь</dc:creator>
  <cp:lastModifiedBy>Пользователь</cp:lastModifiedBy>
  <cp:revision>10</cp:revision>
  <dcterms:created xsi:type="dcterms:W3CDTF">2013-02-17T08:06:01Z</dcterms:created>
  <dcterms:modified xsi:type="dcterms:W3CDTF">2014-11-14T13:39:53Z</dcterms:modified>
</cp:coreProperties>
</file>