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40"/>
  </p:notesMasterIdLst>
  <p:sldIdLst>
    <p:sldId id="301" r:id="rId2"/>
    <p:sldId id="257" r:id="rId3"/>
    <p:sldId id="256" r:id="rId4"/>
    <p:sldId id="258" r:id="rId5"/>
    <p:sldId id="259" r:id="rId6"/>
    <p:sldId id="260" r:id="rId7"/>
    <p:sldId id="266" r:id="rId8"/>
    <p:sldId id="272" r:id="rId9"/>
    <p:sldId id="261" r:id="rId10"/>
    <p:sldId id="273" r:id="rId11"/>
    <p:sldId id="274" r:id="rId12"/>
    <p:sldId id="275" r:id="rId13"/>
    <p:sldId id="276" r:id="rId14"/>
    <p:sldId id="277" r:id="rId15"/>
    <p:sldId id="278" r:id="rId16"/>
    <p:sldId id="262" r:id="rId17"/>
    <p:sldId id="263" r:id="rId18"/>
    <p:sldId id="267" r:id="rId19"/>
    <p:sldId id="264" r:id="rId20"/>
    <p:sldId id="265" r:id="rId21"/>
    <p:sldId id="268" r:id="rId22"/>
    <p:sldId id="270" r:id="rId23"/>
    <p:sldId id="285" r:id="rId24"/>
    <p:sldId id="286" r:id="rId25"/>
    <p:sldId id="287" r:id="rId26"/>
    <p:sldId id="288" r:id="rId27"/>
    <p:sldId id="289" r:id="rId28"/>
    <p:sldId id="290" r:id="rId29"/>
    <p:sldId id="292" r:id="rId30"/>
    <p:sldId id="293" r:id="rId31"/>
    <p:sldId id="291" r:id="rId32"/>
    <p:sldId id="294" r:id="rId33"/>
    <p:sldId id="299" r:id="rId34"/>
    <p:sldId id="298" r:id="rId35"/>
    <p:sldId id="295" r:id="rId36"/>
    <p:sldId id="296" r:id="rId37"/>
    <p:sldId id="300" r:id="rId38"/>
    <p:sldId id="281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C6F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CAA92-1BC7-426A-A716-598939415785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06C31-174A-43EC-B841-6EA07F97A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6C31-174A-43EC-B841-6EA07F97A18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6C31-174A-43EC-B841-6EA07F97A18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6C31-174A-43EC-B841-6EA07F97A18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6C31-174A-43EC-B841-6EA07F97A18F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17F66-93DF-44C4-8FF1-5C825D1D70F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28D4-9E31-4756-B47D-FD29ADBAD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17F66-93DF-44C4-8FF1-5C825D1D70F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28D4-9E31-4756-B47D-FD29ADBAD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17F66-93DF-44C4-8FF1-5C825D1D70F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28D4-9E31-4756-B47D-FD29ADBAD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219200"/>
            <a:ext cx="7086600" cy="1447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5400" y="2819400"/>
            <a:ext cx="3467100" cy="3352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4900" y="2819400"/>
            <a:ext cx="3467100" cy="3352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553200" y="6507163"/>
            <a:ext cx="1828800" cy="274637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95400" y="6507163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791200" y="6172200"/>
            <a:ext cx="762000" cy="609600"/>
          </a:xfrm>
        </p:spPr>
        <p:txBody>
          <a:bodyPr/>
          <a:lstStyle>
            <a:lvl1pPr>
              <a:defRPr/>
            </a:lvl1pPr>
          </a:lstStyle>
          <a:p>
            <a:fld id="{3B827981-2254-4C3D-BAAA-49E9ACD297FA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17F66-93DF-44C4-8FF1-5C825D1D70F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28D4-9E31-4756-B47D-FD29ADBAD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17F66-93DF-44C4-8FF1-5C825D1D70F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28D4-9E31-4756-B47D-FD29ADBAD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17F66-93DF-44C4-8FF1-5C825D1D70F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28D4-9E31-4756-B47D-FD29ADBAD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17F66-93DF-44C4-8FF1-5C825D1D70F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28D4-9E31-4756-B47D-FD29ADBAD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17F66-93DF-44C4-8FF1-5C825D1D70F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28D4-9E31-4756-B47D-FD29ADBAD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17F66-93DF-44C4-8FF1-5C825D1D70F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28D4-9E31-4756-B47D-FD29ADBAD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17F66-93DF-44C4-8FF1-5C825D1D70F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28D4-9E31-4756-B47D-FD29ADBAD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17F66-93DF-44C4-8FF1-5C825D1D70F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28D4-9E31-4756-B47D-FD29ADBAD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4C6F6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17F66-93DF-44C4-8FF1-5C825D1D70F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228D4-9E31-4756-B47D-FD29ADBAD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Урок – проект </a:t>
            </a:r>
            <a:r>
              <a:rPr lang="uk-UA" dirty="0" err="1" smtClean="0"/>
              <a:t>“Амінокислоти”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2708920"/>
            <a:ext cx="44999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Керівник проекту </a:t>
            </a:r>
            <a:r>
              <a:rPr lang="uk-UA" sz="2400" dirty="0" err="1" smtClean="0"/>
              <a:t>Михайлюк</a:t>
            </a:r>
            <a:r>
              <a:rPr lang="uk-UA" sz="2400" dirty="0" smtClean="0"/>
              <a:t> </a:t>
            </a:r>
            <a:r>
              <a:rPr lang="uk-UA" sz="2400" dirty="0" smtClean="0"/>
              <a:t>              </a:t>
            </a:r>
          </a:p>
          <a:p>
            <a:r>
              <a:rPr lang="uk-UA" sz="2400" dirty="0" smtClean="0"/>
              <a:t> </a:t>
            </a:r>
            <a:r>
              <a:rPr lang="uk-UA" sz="2400" dirty="0" smtClean="0"/>
              <a:t>                         Галина </a:t>
            </a:r>
            <a:r>
              <a:rPr lang="uk-UA" sz="2400" dirty="0" smtClean="0"/>
              <a:t>Анатоліївна</a:t>
            </a:r>
          </a:p>
          <a:p>
            <a:r>
              <a:rPr lang="uk-UA" sz="2400" dirty="0" smtClean="0"/>
              <a:t>Учні: Лиса Марія</a:t>
            </a:r>
            <a:r>
              <a:rPr lang="uk-UA" sz="2400" dirty="0" smtClean="0"/>
              <a:t>,</a:t>
            </a:r>
          </a:p>
          <a:p>
            <a:r>
              <a:rPr lang="uk-UA" sz="2400" dirty="0" err="1" smtClean="0"/>
              <a:t>Дацишена</a:t>
            </a:r>
            <a:r>
              <a:rPr lang="uk-UA" sz="2400" dirty="0" smtClean="0"/>
              <a:t> </a:t>
            </a:r>
            <a:r>
              <a:rPr lang="uk-UA" sz="2400" dirty="0" smtClean="0"/>
              <a:t>Катерина</a:t>
            </a:r>
            <a:r>
              <a:rPr lang="uk-UA" sz="2400" dirty="0" smtClean="0"/>
              <a:t>,</a:t>
            </a:r>
          </a:p>
          <a:p>
            <a:r>
              <a:rPr lang="uk-UA" sz="2400" dirty="0" err="1" smtClean="0"/>
              <a:t>Цуркан</a:t>
            </a:r>
            <a:r>
              <a:rPr lang="uk-UA" sz="2400" dirty="0" smtClean="0"/>
              <a:t> </a:t>
            </a:r>
            <a:r>
              <a:rPr lang="uk-UA" sz="2400" dirty="0" smtClean="0"/>
              <a:t>Олеся</a:t>
            </a:r>
            <a:r>
              <a:rPr lang="uk-UA" sz="2400" dirty="0" smtClean="0"/>
              <a:t>,</a:t>
            </a:r>
          </a:p>
          <a:p>
            <a:r>
              <a:rPr lang="uk-UA" sz="2400" dirty="0" smtClean="0"/>
              <a:t> </a:t>
            </a:r>
            <a:r>
              <a:rPr lang="uk-UA" sz="2400" dirty="0" err="1" smtClean="0"/>
              <a:t>Процюк</a:t>
            </a:r>
            <a:r>
              <a:rPr lang="uk-UA" sz="2400" dirty="0" smtClean="0"/>
              <a:t> Олексій.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5661248"/>
            <a:ext cx="554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ЗОШ </a:t>
            </a:r>
            <a:r>
              <a:rPr lang="uk-UA" sz="2400" dirty="0" err="1" smtClean="0"/>
              <a:t>І-ІІІступенів</a:t>
            </a:r>
            <a:r>
              <a:rPr lang="uk-UA" sz="2400" dirty="0" smtClean="0"/>
              <a:t> </a:t>
            </a:r>
            <a:r>
              <a:rPr lang="uk-UA" sz="2400" dirty="0" err="1" smtClean="0"/>
              <a:t>смт</a:t>
            </a:r>
            <a:r>
              <a:rPr lang="uk-UA" sz="2400" dirty="0" smtClean="0"/>
              <a:t> </a:t>
            </a:r>
            <a:r>
              <a:rPr lang="uk-UA" sz="2400" dirty="0" err="1" smtClean="0"/>
              <a:t>Раухівка</a:t>
            </a:r>
            <a:r>
              <a:rPr lang="uk-UA" sz="2400" dirty="0" smtClean="0"/>
              <a:t>, </a:t>
            </a:r>
            <a:endParaRPr lang="uk-UA" sz="2400" dirty="0" smtClean="0"/>
          </a:p>
          <a:p>
            <a:r>
              <a:rPr lang="uk-UA" sz="2400" dirty="0" err="1" smtClean="0"/>
              <a:t>Березівського</a:t>
            </a:r>
            <a:r>
              <a:rPr lang="uk-UA" sz="2400" dirty="0" smtClean="0"/>
              <a:t> </a:t>
            </a:r>
            <a:r>
              <a:rPr lang="uk-UA" sz="2400" dirty="0" smtClean="0"/>
              <a:t>району Одеської області.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44824"/>
            <a:ext cx="8713788" cy="3960664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2915816" y="548680"/>
            <a:ext cx="374288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chemeClr val="tx2"/>
                </a:solidFill>
              </a:rPr>
              <a:t>Особливост</a:t>
            </a:r>
            <a:r>
              <a:rPr lang="uk-UA" sz="3200" b="1" dirty="0" smtClean="0">
                <a:solidFill>
                  <a:schemeClr val="tx2"/>
                </a:solidFill>
              </a:rPr>
              <a:t>і будови</a:t>
            </a:r>
            <a:endParaRPr lang="ru-RU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484783"/>
            <a:ext cx="8640762" cy="439214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95736" y="620688"/>
            <a:ext cx="504055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chemeClr val="tx2"/>
                </a:solidFill>
              </a:rPr>
              <a:t>Особливост</a:t>
            </a:r>
            <a:r>
              <a:rPr lang="uk-UA" sz="3200" b="1" dirty="0" smtClean="0">
                <a:solidFill>
                  <a:schemeClr val="tx2"/>
                </a:solidFill>
              </a:rPr>
              <a:t>і будови</a:t>
            </a:r>
            <a:endParaRPr lang="ru-RU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96751"/>
            <a:ext cx="8642350" cy="489607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87824" y="476672"/>
            <a:ext cx="374288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chemeClr val="tx2"/>
                </a:solidFill>
              </a:rPr>
              <a:t>Особливост</a:t>
            </a:r>
            <a:r>
              <a:rPr lang="uk-UA" sz="3200" b="1" dirty="0" smtClean="0">
                <a:solidFill>
                  <a:schemeClr val="tx2"/>
                </a:solidFill>
              </a:rPr>
              <a:t>і будови</a:t>
            </a:r>
            <a:endParaRPr lang="ru-RU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5805264"/>
            <a:ext cx="7086600" cy="1052736"/>
          </a:xfrm>
        </p:spPr>
        <p:txBody>
          <a:bodyPr>
            <a:normAutofit/>
          </a:bodyPr>
          <a:lstStyle/>
          <a:p>
            <a:r>
              <a:rPr lang="uk-UA" sz="3200"/>
              <a:t>Діаміномонокарбонові</a:t>
            </a:r>
            <a:endParaRPr lang="ru-RU" sz="3200"/>
          </a:p>
        </p:txBody>
      </p:sp>
      <p:pic>
        <p:nvPicPr>
          <p:cNvPr id="63493" name="Picture 5" descr="b-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1556792"/>
            <a:ext cx="7391400" cy="4536504"/>
          </a:xfrm>
        </p:spPr>
      </p:pic>
      <p:sp>
        <p:nvSpPr>
          <p:cNvPr id="634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8077200" y="5486400"/>
            <a:ext cx="762000" cy="914400"/>
          </a:xfrm>
        </p:spPr>
        <p:txBody>
          <a:bodyPr/>
          <a:lstStyle/>
          <a:p>
            <a:endParaRPr lang="ru-RU" sz="2400"/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476672"/>
            <a:ext cx="5405665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chemeClr val="tx2"/>
                </a:solidFill>
              </a:rPr>
              <a:t>Особливост</a:t>
            </a:r>
            <a:r>
              <a:rPr lang="uk-UA" sz="3600" b="1" dirty="0" smtClean="0">
                <a:solidFill>
                  <a:schemeClr val="tx2"/>
                </a:solidFill>
              </a:rPr>
              <a:t>і будови</a:t>
            </a:r>
            <a:endParaRPr lang="ru-RU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476672"/>
            <a:ext cx="5256584" cy="533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tx2"/>
                </a:solidFill>
              </a:rPr>
              <a:t>Особливост</a:t>
            </a:r>
            <a:r>
              <a:rPr lang="uk-UA" b="1" dirty="0" smtClean="0">
                <a:solidFill>
                  <a:schemeClr val="tx2"/>
                </a:solidFill>
              </a:rPr>
              <a:t>і будови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6451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1268760"/>
            <a:ext cx="8136904" cy="5020915"/>
          </a:xfrm>
          <a:noFill/>
          <a:ln/>
        </p:spPr>
      </p:pic>
      <p:sp>
        <p:nvSpPr>
          <p:cNvPr id="645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8229600" y="6021288"/>
            <a:ext cx="685800" cy="216024"/>
          </a:xfrm>
        </p:spPr>
        <p:txBody>
          <a:bodyPr>
            <a:normAutofit fontScale="40000" lnSpcReduction="20000"/>
          </a:bodyPr>
          <a:lstStyle/>
          <a:p>
            <a:endParaRPr lang="ru-RU" sz="2400" dirty="0"/>
          </a:p>
        </p:txBody>
      </p:sp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57200"/>
            <a:ext cx="6629400" cy="533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tx2"/>
                </a:solidFill>
              </a:rPr>
              <a:t>Особливост</a:t>
            </a:r>
            <a:r>
              <a:rPr lang="uk-UA" b="1" dirty="0" smtClean="0">
                <a:solidFill>
                  <a:schemeClr val="tx2"/>
                </a:solidFill>
              </a:rPr>
              <a:t>і будови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body" sz="half" idx="2"/>
          </p:nvPr>
        </p:nvSpPr>
        <p:spPr>
          <a:xfrm flipH="1" flipV="1">
            <a:off x="9782864" y="6165304"/>
            <a:ext cx="45719" cy="216024"/>
          </a:xfrm>
        </p:spPr>
        <p:txBody>
          <a:bodyPr>
            <a:normAutofit fontScale="40000" lnSpcReduction="20000"/>
          </a:bodyPr>
          <a:lstStyle/>
          <a:p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5" descr="b-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1052736"/>
            <a:ext cx="8101408" cy="5256584"/>
          </a:xfrm>
        </p:spPr>
      </p:pic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Властивості амінокислот.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uk-UA" b="1" dirty="0" smtClean="0"/>
              <a:t>Фізичні: 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Амінокислоти</a:t>
            </a:r>
            <a:r>
              <a:rPr lang="ru-RU" dirty="0" smtClean="0"/>
              <a:t> </a:t>
            </a:r>
            <a:r>
              <a:rPr lang="ru-RU" dirty="0" err="1" smtClean="0"/>
              <a:t>являють</a:t>
            </a:r>
            <a:r>
              <a:rPr lang="ru-RU" dirty="0" smtClean="0"/>
              <a:t> собою </a:t>
            </a:r>
            <a:r>
              <a:rPr lang="ru-RU" dirty="0" err="1" smtClean="0"/>
              <a:t>тверді</a:t>
            </a:r>
            <a:r>
              <a:rPr lang="ru-RU" dirty="0" smtClean="0"/>
              <a:t> </a:t>
            </a:r>
            <a:r>
              <a:rPr lang="ru-RU" dirty="0" err="1" smtClean="0"/>
              <a:t>кристалічні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, добре </a:t>
            </a:r>
            <a:r>
              <a:rPr lang="ru-RU" dirty="0" err="1" smtClean="0"/>
              <a:t>розчинні</a:t>
            </a:r>
            <a:r>
              <a:rPr lang="ru-RU" dirty="0" smtClean="0"/>
              <a:t> у </a:t>
            </a:r>
            <a:r>
              <a:rPr lang="ru-RU" dirty="0" err="1" smtClean="0"/>
              <a:t>воді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мало </a:t>
            </a:r>
            <a:r>
              <a:rPr lang="ru-RU" dirty="0" err="1" smtClean="0"/>
              <a:t>розчинні</a:t>
            </a:r>
            <a:r>
              <a:rPr lang="ru-RU" dirty="0" smtClean="0"/>
              <a:t> в </a:t>
            </a:r>
            <a:r>
              <a:rPr lang="ru-RU" dirty="0" err="1" smtClean="0"/>
              <a:t>органічних</a:t>
            </a:r>
            <a:r>
              <a:rPr lang="ru-RU" dirty="0" smtClean="0"/>
              <a:t> </a:t>
            </a:r>
            <a:r>
              <a:rPr lang="ru-RU" dirty="0" err="1" smtClean="0"/>
              <a:t>розчинниках</a:t>
            </a:r>
            <a:r>
              <a:rPr lang="ru-RU" dirty="0" smtClean="0"/>
              <a:t>. </a:t>
            </a:r>
            <a:r>
              <a:rPr lang="ru-RU" dirty="0" err="1" smtClean="0"/>
              <a:t>Розчинність</a:t>
            </a:r>
            <a:r>
              <a:rPr lang="ru-RU" dirty="0" smtClean="0"/>
              <a:t> </a:t>
            </a:r>
            <a:r>
              <a:rPr lang="ru-RU" dirty="0" err="1" smtClean="0"/>
              <a:t>амінокислот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пояснена </a:t>
            </a:r>
            <a:r>
              <a:rPr lang="ru-RU" dirty="0" err="1" smtClean="0"/>
              <a:t>присутністю</a:t>
            </a:r>
            <a:r>
              <a:rPr lang="ru-RU" dirty="0" smtClean="0"/>
              <a:t> </a:t>
            </a:r>
            <a:r>
              <a:rPr lang="ru-RU" dirty="0" err="1" smtClean="0"/>
              <a:t>карбоксильної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обумовлює</a:t>
            </a:r>
            <a:r>
              <a:rPr lang="ru-RU" dirty="0" smtClean="0"/>
              <a:t> </a:t>
            </a:r>
            <a:r>
              <a:rPr lang="ru-RU" dirty="0" err="1" smtClean="0"/>
              <a:t>розчинність</a:t>
            </a:r>
            <a:r>
              <a:rPr lang="ru-RU" dirty="0" smtClean="0"/>
              <a:t> </a:t>
            </a:r>
            <a:r>
              <a:rPr lang="ru-RU" dirty="0" err="1" smtClean="0"/>
              <a:t>карбонових</a:t>
            </a:r>
            <a:r>
              <a:rPr lang="ru-RU" dirty="0" smtClean="0"/>
              <a:t> кислот,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залишку</a:t>
            </a:r>
            <a:r>
              <a:rPr lang="ru-RU" dirty="0" smtClean="0"/>
              <a:t> </a:t>
            </a:r>
            <a:r>
              <a:rPr lang="ru-RU" dirty="0" err="1" smtClean="0"/>
              <a:t>молекули</a:t>
            </a:r>
            <a:r>
              <a:rPr lang="ru-RU" dirty="0" smtClean="0"/>
              <a:t> </a:t>
            </a:r>
            <a:r>
              <a:rPr lang="ru-RU" dirty="0" err="1" smtClean="0"/>
              <a:t>амоніаку</a:t>
            </a:r>
            <a:r>
              <a:rPr lang="ru-RU" dirty="0" smtClean="0"/>
              <a:t> (</a:t>
            </a:r>
            <a:r>
              <a:rPr lang="ru-RU" dirty="0" err="1" smtClean="0"/>
              <a:t>аміногрупи</a:t>
            </a:r>
            <a:r>
              <a:rPr lang="ru-RU" dirty="0" smtClean="0"/>
              <a:t>).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амінокислот</a:t>
            </a:r>
            <a:r>
              <a:rPr lang="ru-RU" dirty="0" smtClean="0"/>
              <a:t> </a:t>
            </a:r>
            <a:r>
              <a:rPr lang="ru-RU" dirty="0" err="1" smtClean="0"/>
              <a:t>солодкі</a:t>
            </a:r>
            <a:r>
              <a:rPr lang="ru-RU" dirty="0" smtClean="0"/>
              <a:t> на смак.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Властивості амінокислот.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uk-UA" sz="3800" b="1" dirty="0" smtClean="0"/>
              <a:t>Хімічні:</a:t>
            </a:r>
          </a:p>
          <a:p>
            <a:r>
              <a:rPr lang="ru-RU" sz="4100" b="1" dirty="0" smtClean="0"/>
              <a:t>1. </a:t>
            </a:r>
            <a:r>
              <a:rPr lang="ru-RU" sz="4100" b="1" dirty="0" err="1" smtClean="0"/>
              <a:t>Кислотно-основні</a:t>
            </a:r>
            <a:r>
              <a:rPr lang="ru-RU" sz="4100" b="1" dirty="0" smtClean="0"/>
              <a:t> </a:t>
            </a:r>
            <a:r>
              <a:rPr lang="ru-RU" sz="4100" b="1" dirty="0" err="1" smtClean="0"/>
              <a:t>властивості</a:t>
            </a:r>
            <a:endParaRPr lang="ru-RU" sz="4100" b="1" dirty="0"/>
          </a:p>
          <a:p>
            <a:pPr>
              <a:buNone/>
            </a:pPr>
            <a:r>
              <a:rPr lang="ru-RU" sz="4100" b="1" dirty="0" smtClean="0"/>
              <a:t>     </a:t>
            </a:r>
            <a:r>
              <a:rPr lang="ru-RU" sz="4100" b="1" dirty="0" err="1" smtClean="0"/>
              <a:t>Амінокислоти</a:t>
            </a:r>
            <a:r>
              <a:rPr lang="ru-RU" sz="4100" b="1" dirty="0" smtClean="0"/>
              <a:t> </a:t>
            </a:r>
            <a:r>
              <a:rPr lang="ru-RU" sz="4100" b="1" dirty="0" err="1" smtClean="0"/>
              <a:t>проявляють</a:t>
            </a:r>
            <a:r>
              <a:rPr lang="ru-RU" sz="4100" b="1" dirty="0" smtClean="0"/>
              <a:t> </a:t>
            </a:r>
            <a:r>
              <a:rPr lang="ru-RU" sz="4100" b="1" dirty="0" err="1" smtClean="0"/>
              <a:t>амфотерні</a:t>
            </a:r>
            <a:r>
              <a:rPr lang="ru-RU" sz="4100" b="1" dirty="0" smtClean="0"/>
              <a:t> </a:t>
            </a:r>
            <a:r>
              <a:rPr lang="ru-RU" sz="4100" b="1" dirty="0" err="1" smtClean="0"/>
              <a:t>властивості</a:t>
            </a:r>
            <a:r>
              <a:rPr lang="ru-RU" sz="4100" b="1" dirty="0" smtClean="0"/>
              <a:t> </a:t>
            </a:r>
            <a:r>
              <a:rPr lang="ru-RU" sz="4100" b="1" dirty="0" err="1" smtClean="0"/>
              <a:t>оскільки</a:t>
            </a:r>
            <a:r>
              <a:rPr lang="ru-RU" sz="4100" b="1" dirty="0" smtClean="0"/>
              <a:t> </a:t>
            </a:r>
            <a:r>
              <a:rPr lang="ru-RU" sz="4100" b="1" dirty="0" err="1" smtClean="0"/>
              <a:t>вміщують</a:t>
            </a:r>
            <a:r>
              <a:rPr lang="ru-RU" sz="4100" b="1" dirty="0" smtClean="0"/>
              <a:t> як </a:t>
            </a:r>
            <a:r>
              <a:rPr lang="ru-RU" sz="4100" b="1" dirty="0" err="1" smtClean="0"/>
              <a:t>основну</a:t>
            </a:r>
            <a:r>
              <a:rPr lang="ru-RU" sz="4100" b="1" dirty="0" smtClean="0"/>
              <a:t> </a:t>
            </a:r>
            <a:r>
              <a:rPr lang="ru-RU" sz="4100" b="1" dirty="0" err="1" smtClean="0"/>
              <a:t>групу</a:t>
            </a:r>
            <a:r>
              <a:rPr lang="ru-RU" sz="4100" b="1" dirty="0" smtClean="0"/>
              <a:t> -</a:t>
            </a:r>
            <a:r>
              <a:rPr lang="en-US" sz="4100" b="1" dirty="0" smtClean="0"/>
              <a:t>NH2, </a:t>
            </a:r>
            <a:r>
              <a:rPr lang="ru-RU" sz="4100" b="1" dirty="0" smtClean="0"/>
              <a:t>так </a:t>
            </a:r>
            <a:r>
              <a:rPr lang="ru-RU" sz="4100" b="1" dirty="0" err="1" smtClean="0"/>
              <a:t>і</a:t>
            </a:r>
            <a:r>
              <a:rPr lang="ru-RU" sz="4100" b="1" dirty="0" smtClean="0"/>
              <a:t> </a:t>
            </a:r>
            <a:r>
              <a:rPr lang="ru-RU" sz="4100" b="1" dirty="0" err="1" smtClean="0"/>
              <a:t>кислотну</a:t>
            </a:r>
            <a:r>
              <a:rPr lang="ru-RU" sz="4100" b="1" dirty="0" smtClean="0"/>
              <a:t> </a:t>
            </a:r>
            <a:r>
              <a:rPr lang="ru-RU" sz="4100" b="1" dirty="0" err="1" smtClean="0"/>
              <a:t>групу</a:t>
            </a:r>
            <a:r>
              <a:rPr lang="ru-RU" sz="4100" b="1" dirty="0" smtClean="0"/>
              <a:t> -СООН. </a:t>
            </a:r>
            <a:r>
              <a:rPr lang="ru-RU" sz="4100" b="1" dirty="0" err="1" smtClean="0"/>
              <a:t>Амфотерність</a:t>
            </a:r>
            <a:r>
              <a:rPr lang="ru-RU" sz="4100" b="1" dirty="0" smtClean="0"/>
              <a:t> </a:t>
            </a:r>
            <a:r>
              <a:rPr lang="ru-RU" sz="4100" b="1" dirty="0" err="1" smtClean="0"/>
              <a:t>амінокислот</a:t>
            </a:r>
            <a:r>
              <a:rPr lang="ru-RU" sz="4100" b="1" dirty="0" smtClean="0"/>
              <a:t> </a:t>
            </a:r>
            <a:r>
              <a:rPr lang="ru-RU" sz="4100" b="1" dirty="0" err="1" smtClean="0"/>
              <a:t>проявляється</a:t>
            </a:r>
            <a:r>
              <a:rPr lang="ru-RU" sz="4100" b="1" dirty="0" smtClean="0"/>
              <a:t>, </a:t>
            </a:r>
            <a:r>
              <a:rPr lang="ru-RU" sz="4100" b="1" dirty="0" err="1" smtClean="0"/>
              <a:t>наприклад</a:t>
            </a:r>
            <a:r>
              <a:rPr lang="ru-RU" sz="4100" b="1" dirty="0" smtClean="0"/>
              <a:t>, при </a:t>
            </a:r>
            <a:r>
              <a:rPr lang="ru-RU" sz="4100" b="1" dirty="0" err="1" smtClean="0"/>
              <a:t>утворенні</a:t>
            </a:r>
            <a:r>
              <a:rPr lang="ru-RU" sz="4100" b="1" dirty="0" smtClean="0"/>
              <a:t> </a:t>
            </a:r>
            <a:r>
              <a:rPr lang="ru-RU" sz="4100" b="1" dirty="0" err="1" smtClean="0"/>
              <a:t>внутрішніх</a:t>
            </a:r>
            <a:r>
              <a:rPr lang="ru-RU" sz="4100" b="1" dirty="0" smtClean="0"/>
              <a:t> солей, так </a:t>
            </a:r>
            <a:r>
              <a:rPr lang="ru-RU" sz="4100" b="1" dirty="0" err="1" smtClean="0"/>
              <a:t>званих</a:t>
            </a:r>
            <a:r>
              <a:rPr lang="ru-RU" sz="4100" b="1" dirty="0" smtClean="0"/>
              <a:t> </a:t>
            </a:r>
            <a:r>
              <a:rPr lang="ru-RU" sz="4100" b="1" dirty="0" err="1" smtClean="0"/>
              <a:t>біполярних</a:t>
            </a:r>
            <a:r>
              <a:rPr lang="ru-RU" sz="4100" b="1" dirty="0" smtClean="0"/>
              <a:t> </a:t>
            </a:r>
            <a:r>
              <a:rPr lang="ru-RU" sz="4100" b="1" dirty="0" err="1" smtClean="0"/>
              <a:t>іонів</a:t>
            </a:r>
            <a:endParaRPr lang="ru-RU" sz="4100" b="1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3600" dirty="0"/>
              <a:t> </a:t>
            </a:r>
            <a:r>
              <a:rPr lang="ru-RU" sz="3600" dirty="0" smtClean="0"/>
              <a:t>   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H</a:t>
            </a:r>
            <a:r>
              <a:rPr lang="uk-UA" sz="2600" b="1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N-CH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-COOH → H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N+-CH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-COO-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/>
              <a:t>Властивості амінокислот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3429000"/>
            <a:ext cx="7920880" cy="1944216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323528" y="1988839"/>
            <a:ext cx="8496944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err="1" smtClean="0"/>
              <a:t>Амінокислоти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реагують</a:t>
            </a:r>
            <a:r>
              <a:rPr lang="ru-RU" sz="3200" b="1" dirty="0" smtClean="0"/>
              <a:t> як </a:t>
            </a:r>
            <a:r>
              <a:rPr lang="ru-RU" sz="3200" b="1" dirty="0" err="1" smtClean="0"/>
              <a:t>з</a:t>
            </a:r>
            <a:r>
              <a:rPr lang="ru-RU" sz="3200" b="1" dirty="0" smtClean="0"/>
              <a:t> лугами,</a:t>
            </a:r>
          </a:p>
          <a:p>
            <a:r>
              <a:rPr lang="ru-RU" sz="3200" b="1" dirty="0" smtClean="0"/>
              <a:t>                                                        так </a:t>
            </a:r>
            <a:r>
              <a:rPr lang="ru-RU" sz="3200" b="1" dirty="0" err="1" smtClean="0"/>
              <a:t>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</a:t>
            </a:r>
            <a:r>
              <a:rPr lang="ru-RU" sz="3200" b="1" dirty="0" smtClean="0"/>
              <a:t> кислотами</a:t>
            </a:r>
            <a:endParaRPr lang="ru-RU" sz="32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Властивості амінокислот.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3600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/>
              <a:t>2. </a:t>
            </a:r>
            <a:r>
              <a:rPr lang="ru-RU" sz="2000" b="1" dirty="0" err="1" smtClean="0"/>
              <a:t>Реакції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поліконденсації</a:t>
            </a:r>
            <a:endParaRPr lang="ru-RU" sz="2000" b="1" dirty="0" smtClean="0"/>
          </a:p>
          <a:p>
            <a:pPr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   </a:t>
            </a:r>
            <a:r>
              <a:rPr lang="en-US" sz="2000" b="1" dirty="0" smtClean="0"/>
              <a:t>a-</a:t>
            </a:r>
            <a:r>
              <a:rPr lang="ru-RU" sz="2000" b="1" dirty="0" err="1" smtClean="0"/>
              <a:t>Амінокислоти</a:t>
            </a:r>
            <a:r>
              <a:rPr lang="ru-RU" sz="2000" b="1" dirty="0" smtClean="0"/>
              <a:t> при </a:t>
            </a:r>
            <a:r>
              <a:rPr lang="ru-RU" sz="2000" b="1" dirty="0" err="1" smtClean="0"/>
              <a:t>взаємодії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між</a:t>
            </a:r>
            <a:r>
              <a:rPr lang="ru-RU" sz="2000" b="1" dirty="0" smtClean="0"/>
              <a:t> собою </a:t>
            </a:r>
            <a:r>
              <a:rPr lang="ru-RU" sz="2000" b="1" dirty="0" err="1" smtClean="0"/>
              <a:t>утворюють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аміди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називають</a:t>
            </a:r>
            <a:r>
              <a:rPr lang="ru-RU" sz="2000" b="1" dirty="0" smtClean="0"/>
              <a:t> пептидами. </a:t>
            </a:r>
          </a:p>
          <a:p>
            <a:pPr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  </a:t>
            </a:r>
            <a:r>
              <a:rPr lang="ru-RU" sz="2000" b="1" dirty="0" err="1" smtClean="0"/>
              <a:t>Зв'язок</a:t>
            </a:r>
            <a:r>
              <a:rPr lang="ru-RU" sz="2000" b="1" dirty="0" smtClean="0"/>
              <a:t>                                     </a:t>
            </a:r>
          </a:p>
          <a:p>
            <a:pPr>
              <a:buNone/>
            </a:pPr>
            <a:endParaRPr lang="uk-UA" sz="2000" b="1" dirty="0"/>
          </a:p>
          <a:p>
            <a:pPr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                                                      </a:t>
            </a:r>
            <a:r>
              <a:rPr lang="ru-RU" sz="2000" b="1" dirty="0" err="1" smtClean="0"/>
              <a:t>називається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пептидним</a:t>
            </a: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Так, </a:t>
            </a:r>
            <a:r>
              <a:rPr lang="ru-RU" sz="2000" b="1" dirty="0" err="1" smtClean="0"/>
              <a:t>наприклад</a:t>
            </a:r>
            <a:r>
              <a:rPr lang="ru-RU" sz="2000" b="1" dirty="0" smtClean="0"/>
              <a:t>, при </a:t>
            </a:r>
            <a:r>
              <a:rPr lang="ru-RU" sz="2000" b="1" dirty="0" err="1" smtClean="0"/>
              <a:t>взаємодії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гліцину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аланіну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утворюється</a:t>
            </a:r>
            <a:r>
              <a:rPr lang="ru-RU" sz="2000" b="1" dirty="0" smtClean="0"/>
              <a:t> дипептид </a:t>
            </a:r>
            <a:r>
              <a:rPr lang="ru-RU" sz="2000" b="1" dirty="0" err="1" smtClean="0"/>
              <a:t>гліцилаланін</a:t>
            </a:r>
            <a:endParaRPr lang="ru-RU" sz="2000" b="1" dirty="0" smtClean="0"/>
          </a:p>
          <a:p>
            <a:pPr>
              <a:buNone/>
            </a:pPr>
            <a:r>
              <a:rPr lang="ru-RU" sz="2000" b="1" dirty="0" err="1" smtClean="0"/>
              <a:t>Реакції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утворення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пептидів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амінокислот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відносяться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реакцій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поліконденсації</a:t>
            </a: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941168"/>
            <a:ext cx="8640960" cy="17281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564904"/>
            <a:ext cx="1368152" cy="9361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32656"/>
            <a:ext cx="5467097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Наша </a:t>
            </a:r>
            <a:r>
              <a:rPr lang="ru-RU" sz="4000" b="1" dirty="0" err="1" smtClean="0">
                <a:solidFill>
                  <a:srgbClr val="FF0000"/>
                </a:solidFill>
              </a:rPr>
              <a:t>гіпотеза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1484784"/>
            <a:ext cx="4608512" cy="34778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4400" dirty="0" smtClean="0"/>
              <a:t> </a:t>
            </a:r>
            <a:r>
              <a:rPr lang="ru-RU" sz="4400" i="1" dirty="0" err="1" smtClean="0"/>
              <a:t>Якщо</a:t>
            </a:r>
            <a:r>
              <a:rPr lang="ru-RU" sz="4400" i="1" dirty="0" smtClean="0"/>
              <a:t> </a:t>
            </a:r>
            <a:r>
              <a:rPr lang="ru-RU" sz="4400" i="1" dirty="0" err="1" smtClean="0"/>
              <a:t>Нітроген</a:t>
            </a:r>
            <a:r>
              <a:rPr lang="ru-RU" sz="4400" i="1" dirty="0" smtClean="0"/>
              <a:t> входить до складу </a:t>
            </a:r>
            <a:r>
              <a:rPr lang="ru-RU" sz="4400" dirty="0" err="1" smtClean="0"/>
              <a:t>білків</a:t>
            </a:r>
            <a:r>
              <a:rPr lang="ru-RU" sz="4400" dirty="0" smtClean="0"/>
              <a:t> </a:t>
            </a:r>
            <a:r>
              <a:rPr lang="ru-RU" sz="4400" dirty="0" err="1" smtClean="0"/>
              <a:t>і</a:t>
            </a:r>
            <a:r>
              <a:rPr lang="ru-RU" sz="4400" dirty="0" smtClean="0"/>
              <a:t> </a:t>
            </a:r>
            <a:r>
              <a:rPr lang="ru-RU" sz="4400" dirty="0" err="1" smtClean="0"/>
              <a:t>амінокислот</a:t>
            </a:r>
            <a:r>
              <a:rPr lang="ru-RU" sz="4400" dirty="0" smtClean="0"/>
              <a:t>, то яке </a:t>
            </a:r>
            <a:r>
              <a:rPr lang="ru-RU" sz="4400" dirty="0" err="1" smtClean="0"/>
              <a:t>його</a:t>
            </a:r>
            <a:r>
              <a:rPr lang="ru-RU" sz="4400" dirty="0" smtClean="0"/>
              <a:t> </a:t>
            </a:r>
            <a:r>
              <a:rPr lang="ru-RU" sz="4400" dirty="0" err="1" smtClean="0"/>
              <a:t>значення</a:t>
            </a:r>
            <a:r>
              <a:rPr lang="ru-RU" sz="4400" dirty="0" smtClean="0"/>
              <a:t> </a:t>
            </a:r>
            <a:endParaRPr lang="ru-RU" sz="4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340768"/>
            <a:ext cx="3672409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err="1" smtClean="0"/>
              <a:t>Отримання</a:t>
            </a:r>
            <a:r>
              <a:rPr lang="ru-RU" b="1" dirty="0" smtClean="0"/>
              <a:t>    </a:t>
            </a:r>
            <a:r>
              <a:rPr lang="ru-RU" b="1" dirty="0" err="1" smtClean="0"/>
              <a:t>ам</a:t>
            </a:r>
            <a:r>
              <a:rPr lang="uk-UA" b="1" dirty="0" smtClean="0"/>
              <a:t>і</a:t>
            </a:r>
            <a:r>
              <a:rPr lang="ru-RU" b="1" dirty="0" err="1" smtClean="0"/>
              <a:t>нокислот</a:t>
            </a:r>
            <a:endParaRPr lang="ru-RU" b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b="1" dirty="0" err="1"/>
              <a:t>Г</a:t>
            </a:r>
            <a:r>
              <a:rPr lang="ru-RU" b="1" dirty="0" err="1" smtClean="0"/>
              <a:t>ідроліз</a:t>
            </a:r>
            <a:r>
              <a:rPr lang="ru-RU" b="1" dirty="0" smtClean="0"/>
              <a:t> </a:t>
            </a:r>
            <a:r>
              <a:rPr lang="ru-RU" b="1" dirty="0" err="1" smtClean="0"/>
              <a:t>природних</a:t>
            </a:r>
            <a:r>
              <a:rPr lang="ru-RU" b="1" dirty="0" smtClean="0"/>
              <a:t> </a:t>
            </a:r>
            <a:r>
              <a:rPr lang="ru-RU" b="1" dirty="0" err="1" smtClean="0"/>
              <a:t>білків</a:t>
            </a:r>
            <a:endParaRPr lang="ru-RU" b="1" dirty="0"/>
          </a:p>
          <a:p>
            <a:pPr marL="514350" indent="-514350">
              <a:buNone/>
            </a:pPr>
            <a:r>
              <a:rPr lang="ru-RU" b="1" dirty="0" smtClean="0"/>
              <a:t>2.  Синтез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використанням</a:t>
            </a:r>
            <a:r>
              <a:rPr lang="ru-RU" b="1" dirty="0" smtClean="0"/>
              <a:t> </a:t>
            </a:r>
            <a:r>
              <a:rPr lang="ru-RU" b="1" dirty="0" err="1" smtClean="0"/>
              <a:t>галогензаміщених</a:t>
            </a:r>
            <a:r>
              <a:rPr lang="ru-RU" b="1" dirty="0" smtClean="0"/>
              <a:t> </a:t>
            </a:r>
            <a:r>
              <a:rPr lang="ru-RU" b="1" dirty="0" err="1" smtClean="0"/>
              <a:t>карбонових</a:t>
            </a:r>
            <a:r>
              <a:rPr lang="ru-RU" b="1" dirty="0" smtClean="0"/>
              <a:t> кислот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/>
              <a:t>3</a:t>
            </a:r>
            <a:r>
              <a:rPr lang="ru-RU" dirty="0" smtClean="0"/>
              <a:t>. </a:t>
            </a:r>
            <a:r>
              <a:rPr lang="ru-RU" b="1" dirty="0" err="1"/>
              <a:t>М</a:t>
            </a:r>
            <a:r>
              <a:rPr lang="ru-RU" b="1" dirty="0" err="1" smtClean="0"/>
              <a:t>ікробіологічний</a:t>
            </a:r>
            <a:r>
              <a:rPr lang="ru-RU" b="1" dirty="0" smtClean="0"/>
              <a:t> синтез</a:t>
            </a:r>
            <a:endParaRPr lang="ru-RU" b="1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140969"/>
            <a:ext cx="6912767" cy="14401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амінокислот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•  </a:t>
            </a:r>
            <a:r>
              <a:rPr lang="ru-RU" b="1" dirty="0" err="1" smtClean="0"/>
              <a:t>виробництво</a:t>
            </a:r>
            <a:r>
              <a:rPr lang="ru-RU" b="1" dirty="0" smtClean="0"/>
              <a:t> </a:t>
            </a:r>
          </a:p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err="1" smtClean="0"/>
              <a:t>лікарських</a:t>
            </a:r>
            <a:r>
              <a:rPr lang="ru-RU" b="1" dirty="0" smtClean="0"/>
              <a:t> </a:t>
            </a:r>
            <a:r>
              <a:rPr lang="ru-RU" b="1" dirty="0" err="1" smtClean="0"/>
              <a:t>препаратів</a:t>
            </a:r>
            <a:endParaRPr lang="ru-RU" b="1" dirty="0" smtClean="0"/>
          </a:p>
          <a:p>
            <a:endParaRPr lang="uk-UA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b="1" dirty="0" err="1" smtClean="0"/>
              <a:t>виробництво</a:t>
            </a:r>
            <a:r>
              <a:rPr lang="ru-RU" b="1" dirty="0" smtClean="0"/>
              <a:t> </a:t>
            </a:r>
            <a:r>
              <a:rPr lang="ru-RU" b="1" dirty="0" err="1" smtClean="0"/>
              <a:t>харчових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кормових</a:t>
            </a:r>
            <a:r>
              <a:rPr lang="ru-RU" b="1" dirty="0" smtClean="0"/>
              <a:t> добавок</a:t>
            </a:r>
            <a:endParaRPr lang="ru-RU" b="1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772816"/>
            <a:ext cx="3561184" cy="20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509119"/>
            <a:ext cx="3901058" cy="2186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/>
              <a:t>Амінокислоти в складі продуктів</a:t>
            </a:r>
            <a:br>
              <a:rPr lang="uk-UA" b="1" dirty="0" smtClean="0"/>
            </a:br>
            <a:r>
              <a:rPr lang="uk-UA" b="1" dirty="0" smtClean="0"/>
              <a:t>харчування</a:t>
            </a:r>
            <a:endParaRPr lang="ru-RU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1628800"/>
            <a:ext cx="8352928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err="1" smtClean="0"/>
              <a:t>Незамінні</a:t>
            </a:r>
            <a:r>
              <a:rPr lang="ru-RU" b="1" dirty="0" smtClean="0"/>
              <a:t>  </a:t>
            </a:r>
            <a:r>
              <a:rPr lang="ru-RU" b="1" dirty="0" err="1" smtClean="0"/>
              <a:t>амінокислоти</a:t>
            </a:r>
            <a:r>
              <a:rPr lang="ru-RU" dirty="0" smtClean="0"/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sz="4000" b="1" dirty="0" err="1" smtClean="0"/>
              <a:t>Валін</a:t>
            </a:r>
            <a:r>
              <a:rPr lang="ru-RU" sz="4000" b="1" dirty="0" smtClean="0"/>
              <a:t>. </a:t>
            </a:r>
            <a:r>
              <a:rPr lang="ru-RU" b="1" dirty="0" smtClean="0"/>
              <a:t>Один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головних</a:t>
            </a:r>
            <a:r>
              <a:rPr lang="ru-RU" b="1" dirty="0" smtClean="0"/>
              <a:t> </a:t>
            </a:r>
            <a:r>
              <a:rPr lang="ru-RU" b="1" dirty="0" err="1" smtClean="0"/>
              <a:t>компонентів</a:t>
            </a:r>
            <a:r>
              <a:rPr lang="ru-RU" b="1" dirty="0" smtClean="0"/>
              <a:t> в </a:t>
            </a:r>
            <a:r>
              <a:rPr lang="ru-RU" b="1" dirty="0" err="1" smtClean="0"/>
              <a:t>рості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синтезі</a:t>
            </a:r>
            <a:r>
              <a:rPr lang="ru-RU" b="1" dirty="0" smtClean="0"/>
              <a:t> тканин </a:t>
            </a:r>
            <a:r>
              <a:rPr lang="ru-RU" b="1" dirty="0" err="1" smtClean="0"/>
              <a:t>тіла</a:t>
            </a:r>
            <a:r>
              <a:rPr lang="ru-RU" b="1" dirty="0" smtClean="0"/>
              <a:t>. </a:t>
            </a:r>
            <a:r>
              <a:rPr lang="ru-RU" b="1" dirty="0" err="1" smtClean="0"/>
              <a:t>Основне</a:t>
            </a:r>
            <a:r>
              <a:rPr lang="ru-RU" b="1" dirty="0" smtClean="0"/>
              <a:t> </a:t>
            </a:r>
            <a:r>
              <a:rPr lang="ru-RU" b="1" dirty="0" err="1" smtClean="0"/>
              <a:t>джерело</a:t>
            </a:r>
            <a:r>
              <a:rPr lang="ru-RU" b="1" dirty="0" smtClean="0"/>
              <a:t> - </a:t>
            </a:r>
            <a:r>
              <a:rPr lang="ru-RU" b="1" dirty="0" err="1" smtClean="0"/>
              <a:t>тваринні</a:t>
            </a:r>
            <a:r>
              <a:rPr lang="ru-RU" b="1" dirty="0" smtClean="0"/>
              <a:t> </a:t>
            </a:r>
            <a:r>
              <a:rPr lang="ru-RU" b="1" dirty="0" err="1" smtClean="0"/>
              <a:t>продукти</a:t>
            </a:r>
            <a:r>
              <a:rPr lang="ru-RU" b="1" dirty="0" smtClean="0"/>
              <a:t>. </a:t>
            </a:r>
            <a:r>
              <a:rPr lang="ru-RU" b="1" dirty="0" err="1" smtClean="0"/>
              <a:t>Досліди</a:t>
            </a:r>
            <a:r>
              <a:rPr lang="ru-RU" b="1" dirty="0" smtClean="0"/>
              <a:t> на </a:t>
            </a:r>
            <a:r>
              <a:rPr lang="ru-RU" b="1" dirty="0" err="1" smtClean="0"/>
              <a:t>лабораторних</a:t>
            </a:r>
            <a:r>
              <a:rPr lang="ru-RU" b="1" dirty="0" smtClean="0"/>
              <a:t> щурах показали,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валін</a:t>
            </a:r>
            <a:r>
              <a:rPr lang="ru-RU" b="1" dirty="0" smtClean="0"/>
              <a:t> </a:t>
            </a:r>
            <a:r>
              <a:rPr lang="ru-RU" b="1" dirty="0" err="1" smtClean="0"/>
              <a:t>підвищує</a:t>
            </a:r>
            <a:r>
              <a:rPr lang="ru-RU" b="1" dirty="0" smtClean="0"/>
              <a:t> </a:t>
            </a:r>
            <a:r>
              <a:rPr lang="ru-RU" b="1" dirty="0" err="1" smtClean="0"/>
              <a:t>м’язову</a:t>
            </a:r>
            <a:r>
              <a:rPr lang="ru-RU" b="1" dirty="0" smtClean="0"/>
              <a:t> </a:t>
            </a:r>
            <a:r>
              <a:rPr lang="ru-RU" b="1" dirty="0" err="1" smtClean="0"/>
              <a:t>координацію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знижує</a:t>
            </a:r>
            <a:r>
              <a:rPr lang="ru-RU" b="1" dirty="0" smtClean="0"/>
              <a:t> </a:t>
            </a:r>
            <a:r>
              <a:rPr lang="ru-RU" b="1" dirty="0" err="1" smtClean="0"/>
              <a:t>чутливість</a:t>
            </a:r>
            <a:r>
              <a:rPr lang="ru-RU" b="1" dirty="0" smtClean="0"/>
              <a:t> </a:t>
            </a:r>
            <a:r>
              <a:rPr lang="ru-RU" b="1" dirty="0" err="1" smtClean="0"/>
              <a:t>організму</a:t>
            </a:r>
            <a:r>
              <a:rPr lang="ru-RU" b="1" dirty="0" smtClean="0"/>
              <a:t> до болю, холоду та спеки.</a:t>
            </a:r>
          </a:p>
          <a:p>
            <a:endParaRPr lang="ru-RU" sz="4500" dirty="0" smtClean="0"/>
          </a:p>
          <a:p>
            <a:r>
              <a:rPr lang="ru-RU" sz="4500" b="1" dirty="0" err="1" smtClean="0"/>
              <a:t>Гістидин</a:t>
            </a:r>
            <a:r>
              <a:rPr lang="ru-RU" sz="4500" b="1" dirty="0" smtClean="0"/>
              <a:t>. </a:t>
            </a:r>
            <a:r>
              <a:rPr lang="ru-RU" b="1" dirty="0" err="1" smtClean="0"/>
              <a:t>Амінокислота</a:t>
            </a:r>
            <a:r>
              <a:rPr lang="ru-RU" b="1" dirty="0" smtClean="0"/>
              <a:t>, </a:t>
            </a:r>
            <a:r>
              <a:rPr lang="ru-RU" b="1" dirty="0" err="1" smtClean="0"/>
              <a:t>сприяє</a:t>
            </a:r>
            <a:r>
              <a:rPr lang="ru-RU" b="1" dirty="0" smtClean="0"/>
              <a:t> росту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відновленню</a:t>
            </a:r>
            <a:r>
              <a:rPr lang="ru-RU" b="1" dirty="0" smtClean="0"/>
              <a:t> тканин. У </a:t>
            </a:r>
            <a:r>
              <a:rPr lang="ru-RU" b="1" dirty="0" err="1" smtClean="0"/>
              <a:t>великій</a:t>
            </a:r>
            <a:r>
              <a:rPr lang="ru-RU" b="1" dirty="0" smtClean="0"/>
              <a:t> </a:t>
            </a:r>
            <a:r>
              <a:rPr lang="ru-RU" b="1" dirty="0" err="1" smtClean="0"/>
              <a:t>кількості</a:t>
            </a:r>
            <a:r>
              <a:rPr lang="ru-RU" b="1" dirty="0" smtClean="0"/>
              <a:t> </a:t>
            </a:r>
            <a:r>
              <a:rPr lang="ru-RU" b="1" dirty="0" err="1" smtClean="0"/>
              <a:t>міститься</a:t>
            </a:r>
            <a:r>
              <a:rPr lang="ru-RU" b="1" dirty="0" smtClean="0"/>
              <a:t> в </a:t>
            </a:r>
            <a:r>
              <a:rPr lang="ru-RU" b="1" dirty="0" err="1" smtClean="0"/>
              <a:t>гемоглобіні</a:t>
            </a:r>
            <a:r>
              <a:rPr lang="ru-RU" b="1" dirty="0" smtClean="0"/>
              <a:t>; </a:t>
            </a:r>
            <a:r>
              <a:rPr lang="ru-RU" b="1" dirty="0" err="1" smtClean="0"/>
              <a:t>використовується</a:t>
            </a:r>
            <a:r>
              <a:rPr lang="ru-RU" b="1" dirty="0" smtClean="0"/>
              <a:t> при </a:t>
            </a:r>
            <a:r>
              <a:rPr lang="ru-RU" b="1" dirty="0" err="1" smtClean="0"/>
              <a:t>лікуванні</a:t>
            </a:r>
            <a:r>
              <a:rPr lang="ru-RU" b="1" dirty="0" smtClean="0"/>
              <a:t> </a:t>
            </a:r>
            <a:r>
              <a:rPr lang="ru-RU" b="1" dirty="0" err="1" smtClean="0"/>
              <a:t>ревматоїдних</a:t>
            </a:r>
            <a:r>
              <a:rPr lang="ru-RU" b="1" dirty="0" smtClean="0"/>
              <a:t> </a:t>
            </a:r>
            <a:r>
              <a:rPr lang="ru-RU" b="1" dirty="0" err="1" smtClean="0"/>
              <a:t>артритів</a:t>
            </a:r>
            <a:r>
              <a:rPr lang="ru-RU" b="1" dirty="0" smtClean="0"/>
              <a:t>, </a:t>
            </a:r>
            <a:r>
              <a:rPr lang="ru-RU" b="1" dirty="0" err="1" smtClean="0"/>
              <a:t>алергій</a:t>
            </a:r>
            <a:r>
              <a:rPr lang="ru-RU" b="1" dirty="0" smtClean="0"/>
              <a:t>, </a:t>
            </a:r>
            <a:r>
              <a:rPr lang="ru-RU" b="1" dirty="0" err="1" smtClean="0"/>
              <a:t>виразок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анемії</a:t>
            </a:r>
            <a:r>
              <a:rPr lang="ru-RU" b="1" dirty="0" smtClean="0"/>
              <a:t>. </a:t>
            </a:r>
            <a:r>
              <a:rPr lang="ru-RU" b="1" dirty="0" err="1" smtClean="0"/>
              <a:t>Недолік</a:t>
            </a:r>
            <a:r>
              <a:rPr lang="ru-RU" b="1" dirty="0" smtClean="0"/>
              <a:t> </a:t>
            </a:r>
            <a:r>
              <a:rPr lang="ru-RU" b="1" dirty="0" err="1" smtClean="0"/>
              <a:t>гістидину</a:t>
            </a:r>
            <a:r>
              <a:rPr lang="ru-RU" b="1" dirty="0" smtClean="0"/>
              <a:t> </a:t>
            </a:r>
            <a:r>
              <a:rPr lang="ru-RU" b="1" dirty="0" err="1" smtClean="0"/>
              <a:t>може</a:t>
            </a:r>
            <a:r>
              <a:rPr lang="ru-RU" b="1" dirty="0" smtClean="0"/>
              <a:t> </a:t>
            </a:r>
            <a:r>
              <a:rPr lang="ru-RU" b="1" dirty="0" err="1" smtClean="0"/>
              <a:t>викликати</a:t>
            </a:r>
            <a:r>
              <a:rPr lang="ru-RU" b="1" dirty="0" smtClean="0"/>
              <a:t> </a:t>
            </a:r>
            <a:r>
              <a:rPr lang="ru-RU" b="1" dirty="0" err="1" smtClean="0"/>
              <a:t>ослаблення</a:t>
            </a:r>
            <a:r>
              <a:rPr lang="ru-RU" b="1" dirty="0" smtClean="0"/>
              <a:t> слуху.</a:t>
            </a:r>
          </a:p>
          <a:p>
            <a:endParaRPr lang="ru-RU" dirty="0" smtClean="0"/>
          </a:p>
          <a:p>
            <a:r>
              <a:rPr lang="ru-RU" sz="4500" b="1" dirty="0" err="1" smtClean="0"/>
              <a:t>Ізолейцин</a:t>
            </a:r>
            <a:r>
              <a:rPr lang="ru-RU" sz="4500" b="1" dirty="0" smtClean="0"/>
              <a:t>. </a:t>
            </a:r>
            <a:r>
              <a:rPr lang="ru-RU" b="1" dirty="0" err="1" smtClean="0"/>
              <a:t>Поставляється</a:t>
            </a:r>
            <a:r>
              <a:rPr lang="ru-RU" b="1" dirty="0" smtClean="0"/>
              <a:t> </a:t>
            </a:r>
            <a:r>
              <a:rPr lang="ru-RU" b="1" dirty="0" err="1" smtClean="0"/>
              <a:t>усіма</a:t>
            </a:r>
            <a:r>
              <a:rPr lang="ru-RU" b="1" dirty="0" smtClean="0"/>
              <a:t> продуктами,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містять</a:t>
            </a:r>
            <a:r>
              <a:rPr lang="ru-RU" b="1" dirty="0" smtClean="0"/>
              <a:t> </a:t>
            </a:r>
            <a:r>
              <a:rPr lang="ru-RU" b="1" dirty="0" err="1" smtClean="0"/>
              <a:t>повноцінний</a:t>
            </a:r>
            <a:r>
              <a:rPr lang="ru-RU" b="1" dirty="0" smtClean="0"/>
              <a:t> </a:t>
            </a:r>
            <a:r>
              <a:rPr lang="ru-RU" b="1" dirty="0" err="1" smtClean="0"/>
              <a:t>білок</a:t>
            </a:r>
            <a:r>
              <a:rPr lang="ru-RU" b="1" dirty="0" smtClean="0"/>
              <a:t> - </a:t>
            </a:r>
            <a:r>
              <a:rPr lang="ru-RU" b="1" dirty="0" err="1" smtClean="0"/>
              <a:t>м'ясом</a:t>
            </a:r>
            <a:r>
              <a:rPr lang="ru-RU" b="1" dirty="0" smtClean="0"/>
              <a:t>, птицею, </a:t>
            </a:r>
            <a:r>
              <a:rPr lang="ru-RU" b="1" dirty="0" err="1" smtClean="0"/>
              <a:t>рибою</a:t>
            </a:r>
            <a:r>
              <a:rPr lang="ru-RU" b="1" dirty="0" smtClean="0"/>
              <a:t>, </a:t>
            </a:r>
            <a:r>
              <a:rPr lang="ru-RU" b="1" dirty="0" err="1" smtClean="0"/>
              <a:t>яйцями</a:t>
            </a:r>
            <a:r>
              <a:rPr lang="ru-RU" b="1" dirty="0" smtClean="0"/>
              <a:t>, </a:t>
            </a:r>
            <a:r>
              <a:rPr lang="ru-RU" b="1" dirty="0" err="1" smtClean="0"/>
              <a:t>молочними</a:t>
            </a:r>
            <a:r>
              <a:rPr lang="ru-RU" b="1" dirty="0" smtClean="0"/>
              <a:t> продуктами.</a:t>
            </a:r>
            <a:endParaRPr lang="ru-RU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 smtClean="0"/>
              <a:t>Незамінні</a:t>
            </a:r>
            <a:r>
              <a:rPr lang="ru-RU" dirty="0" smtClean="0"/>
              <a:t>  </a:t>
            </a:r>
            <a:r>
              <a:rPr lang="ru-RU" dirty="0" err="1" smtClean="0"/>
              <a:t>амінокислоти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sz="4500" b="1" dirty="0" smtClean="0"/>
              <a:t>Лейцин</a:t>
            </a:r>
            <a:r>
              <a:rPr lang="ru-RU" b="1" dirty="0" smtClean="0"/>
              <a:t>. Одна </a:t>
            </a:r>
            <a:r>
              <a:rPr lang="ru-RU" b="1" dirty="0" err="1" smtClean="0"/>
              <a:t>з</a:t>
            </a:r>
            <a:r>
              <a:rPr lang="ru-RU" b="1" dirty="0" smtClean="0"/>
              <a:t>  </a:t>
            </a:r>
            <a:r>
              <a:rPr lang="ru-RU" b="1" dirty="0" err="1" smtClean="0"/>
              <a:t>незамінних</a:t>
            </a:r>
            <a:r>
              <a:rPr lang="ru-RU" b="1" dirty="0" smtClean="0"/>
              <a:t>" </a:t>
            </a:r>
            <a:r>
              <a:rPr lang="ru-RU" b="1" dirty="0" err="1" smtClean="0"/>
              <a:t>амінокислот</a:t>
            </a:r>
            <a:r>
              <a:rPr lang="ru-RU" b="1" dirty="0" smtClean="0"/>
              <a:t>. </a:t>
            </a:r>
            <a:r>
              <a:rPr lang="ru-RU" b="1" dirty="0" err="1" smtClean="0"/>
              <a:t>Поставляється</a:t>
            </a:r>
            <a:r>
              <a:rPr lang="ru-RU" b="1" dirty="0" smtClean="0"/>
              <a:t> </a:t>
            </a:r>
            <a:r>
              <a:rPr lang="ru-RU" b="1" dirty="0" err="1" smtClean="0"/>
              <a:t>усіма</a:t>
            </a:r>
            <a:r>
              <a:rPr lang="ru-RU" b="1" dirty="0" smtClean="0"/>
              <a:t> продуктами,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містять</a:t>
            </a:r>
            <a:r>
              <a:rPr lang="ru-RU" b="1" dirty="0" smtClean="0"/>
              <a:t> </a:t>
            </a:r>
            <a:r>
              <a:rPr lang="ru-RU" b="1" dirty="0" err="1" smtClean="0"/>
              <a:t>повноцінний</a:t>
            </a:r>
            <a:r>
              <a:rPr lang="ru-RU" b="1" dirty="0" smtClean="0"/>
              <a:t> </a:t>
            </a:r>
            <a:r>
              <a:rPr lang="ru-RU" b="1" dirty="0" err="1" smtClean="0"/>
              <a:t>білок</a:t>
            </a:r>
            <a:r>
              <a:rPr lang="ru-RU" b="1" dirty="0" smtClean="0"/>
              <a:t> - </a:t>
            </a:r>
            <a:r>
              <a:rPr lang="ru-RU" b="1" dirty="0" err="1" smtClean="0"/>
              <a:t>м'ясом</a:t>
            </a:r>
            <a:r>
              <a:rPr lang="ru-RU" b="1" dirty="0" smtClean="0"/>
              <a:t>, птицею, </a:t>
            </a:r>
            <a:r>
              <a:rPr lang="ru-RU" b="1" dirty="0" err="1" smtClean="0"/>
              <a:t>рибою</a:t>
            </a:r>
            <a:r>
              <a:rPr lang="ru-RU" b="1" dirty="0" smtClean="0"/>
              <a:t>, </a:t>
            </a:r>
            <a:r>
              <a:rPr lang="ru-RU" b="1" dirty="0" err="1" smtClean="0"/>
              <a:t>яйцями</a:t>
            </a:r>
            <a:r>
              <a:rPr lang="ru-RU" b="1" dirty="0" smtClean="0"/>
              <a:t>, </a:t>
            </a:r>
            <a:r>
              <a:rPr lang="ru-RU" b="1" dirty="0" err="1" smtClean="0"/>
              <a:t>молочними</a:t>
            </a:r>
            <a:r>
              <a:rPr lang="ru-RU" b="1" dirty="0" smtClean="0"/>
              <a:t> продуктами. </a:t>
            </a:r>
            <a:r>
              <a:rPr lang="ru-RU" b="1" dirty="0" err="1" smtClean="0"/>
              <a:t>Необхідна</a:t>
            </a:r>
            <a:r>
              <a:rPr lang="ru-RU" b="1" dirty="0" smtClean="0"/>
              <a:t> не </a:t>
            </a:r>
            <a:r>
              <a:rPr lang="ru-RU" b="1" dirty="0" err="1" smtClean="0"/>
              <a:t>тільки</a:t>
            </a:r>
            <a:r>
              <a:rPr lang="ru-RU" b="1" dirty="0" smtClean="0"/>
              <a:t> для синтезу </a:t>
            </a:r>
            <a:r>
              <a:rPr lang="ru-RU" b="1" dirty="0" err="1" smtClean="0"/>
              <a:t>протеїну</a:t>
            </a:r>
            <a:r>
              <a:rPr lang="ru-RU" b="1" dirty="0" smtClean="0"/>
              <a:t> </a:t>
            </a:r>
            <a:r>
              <a:rPr lang="ru-RU" b="1" dirty="0" err="1" smtClean="0"/>
              <a:t>організмом</a:t>
            </a:r>
            <a:r>
              <a:rPr lang="ru-RU" b="1" dirty="0" smtClean="0"/>
              <a:t>, </a:t>
            </a:r>
            <a:r>
              <a:rPr lang="ru-RU" b="1" dirty="0" err="1" smtClean="0"/>
              <a:t>але</a:t>
            </a:r>
            <a:r>
              <a:rPr lang="ru-RU" b="1" dirty="0" smtClean="0"/>
              <a:t> </a:t>
            </a:r>
            <a:r>
              <a:rPr lang="ru-RU" b="1" dirty="0" err="1" smtClean="0"/>
              <a:t>й</a:t>
            </a:r>
            <a:r>
              <a:rPr lang="ru-RU" b="1" dirty="0" smtClean="0"/>
              <a:t> для </a:t>
            </a:r>
            <a:r>
              <a:rPr lang="ru-RU" b="1" dirty="0" err="1" smtClean="0"/>
              <a:t>зміцнення</a:t>
            </a:r>
            <a:r>
              <a:rPr lang="ru-RU" b="1" dirty="0" smtClean="0"/>
              <a:t> </a:t>
            </a:r>
            <a:r>
              <a:rPr lang="ru-RU" b="1" dirty="0" err="1" smtClean="0"/>
              <a:t>імунної</a:t>
            </a:r>
            <a:r>
              <a:rPr lang="ru-RU" b="1" dirty="0" smtClean="0"/>
              <a:t> </a:t>
            </a:r>
            <a:r>
              <a:rPr lang="ru-RU" b="1" dirty="0" err="1" smtClean="0"/>
              <a:t>системи</a:t>
            </a:r>
            <a:r>
              <a:rPr lang="ru-RU" b="1" dirty="0" smtClean="0"/>
              <a:t>.</a:t>
            </a:r>
          </a:p>
          <a:p>
            <a:endParaRPr lang="ru-RU" dirty="0" smtClean="0"/>
          </a:p>
          <a:p>
            <a:r>
              <a:rPr lang="ru-RU" sz="4500" b="1" dirty="0" err="1" smtClean="0"/>
              <a:t>Лізин</a:t>
            </a:r>
            <a:r>
              <a:rPr lang="ru-RU" b="1" dirty="0" smtClean="0"/>
              <a:t>. </a:t>
            </a:r>
            <a:r>
              <a:rPr lang="ru-RU" b="1" dirty="0" err="1" smtClean="0"/>
              <a:t>Гарні</a:t>
            </a:r>
            <a:r>
              <a:rPr lang="ru-RU" b="1" dirty="0" smtClean="0"/>
              <a:t> </a:t>
            </a:r>
            <a:r>
              <a:rPr lang="ru-RU" b="1" dirty="0" err="1" smtClean="0"/>
              <a:t>джерела</a:t>
            </a:r>
            <a:r>
              <a:rPr lang="ru-RU" b="1" dirty="0" smtClean="0"/>
              <a:t> - сир, </a:t>
            </a:r>
            <a:r>
              <a:rPr lang="ru-RU" b="1" dirty="0" err="1" smtClean="0"/>
              <a:t>риба</a:t>
            </a:r>
            <a:r>
              <a:rPr lang="ru-RU" b="1" dirty="0" smtClean="0"/>
              <a:t>. Одна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важливих</a:t>
            </a:r>
            <a:r>
              <a:rPr lang="ru-RU" b="1" dirty="0" smtClean="0"/>
              <a:t> </a:t>
            </a:r>
            <a:r>
              <a:rPr lang="ru-RU" b="1" dirty="0" err="1" smtClean="0"/>
              <a:t>складових</a:t>
            </a:r>
            <a:r>
              <a:rPr lang="ru-RU" b="1" dirty="0" smtClean="0"/>
              <a:t> у </a:t>
            </a:r>
            <a:r>
              <a:rPr lang="ru-RU" b="1" dirty="0" err="1" smtClean="0"/>
              <a:t>виробництві</a:t>
            </a:r>
            <a:r>
              <a:rPr lang="ru-RU" b="1" dirty="0" smtClean="0"/>
              <a:t> </a:t>
            </a:r>
            <a:r>
              <a:rPr lang="ru-RU" b="1" dirty="0" err="1" smtClean="0"/>
              <a:t>карнітину</a:t>
            </a:r>
            <a:r>
              <a:rPr lang="ru-RU" b="1" dirty="0" smtClean="0"/>
              <a:t>. </a:t>
            </a:r>
            <a:r>
              <a:rPr lang="ru-RU" b="1" dirty="0" err="1" smtClean="0"/>
              <a:t>Забезпечує</a:t>
            </a:r>
            <a:r>
              <a:rPr lang="ru-RU" b="1" dirty="0" smtClean="0"/>
              <a:t> </a:t>
            </a:r>
            <a:r>
              <a:rPr lang="ru-RU" b="1" dirty="0" err="1" smtClean="0"/>
              <a:t>належне</a:t>
            </a:r>
            <a:r>
              <a:rPr lang="ru-RU" b="1" dirty="0" smtClean="0"/>
              <a:t> </a:t>
            </a:r>
            <a:r>
              <a:rPr lang="ru-RU" b="1" dirty="0" err="1" smtClean="0"/>
              <a:t>засвоєння</a:t>
            </a:r>
            <a:r>
              <a:rPr lang="ru-RU" b="1" dirty="0" smtClean="0"/>
              <a:t> </a:t>
            </a:r>
            <a:r>
              <a:rPr lang="ru-RU" b="1" dirty="0" err="1" smtClean="0"/>
              <a:t>кальцію</a:t>
            </a:r>
            <a:r>
              <a:rPr lang="ru-RU" b="1" dirty="0" smtClean="0"/>
              <a:t>; </a:t>
            </a:r>
            <a:r>
              <a:rPr lang="ru-RU" b="1" dirty="0" err="1" smtClean="0"/>
              <a:t>бере</a:t>
            </a:r>
            <a:r>
              <a:rPr lang="ru-RU" b="1" dirty="0" smtClean="0"/>
              <a:t> участь в </a:t>
            </a:r>
            <a:r>
              <a:rPr lang="ru-RU" b="1" dirty="0" err="1" smtClean="0"/>
              <a:t>утворенні</a:t>
            </a:r>
            <a:r>
              <a:rPr lang="ru-RU" b="1" dirty="0" smtClean="0"/>
              <a:t> </a:t>
            </a:r>
            <a:r>
              <a:rPr lang="ru-RU" b="1" dirty="0" err="1" smtClean="0"/>
              <a:t>колагену</a:t>
            </a:r>
            <a:r>
              <a:rPr lang="ru-RU" b="1" dirty="0" smtClean="0"/>
              <a:t> (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якого</a:t>
            </a:r>
            <a:r>
              <a:rPr lang="ru-RU" b="1" dirty="0" smtClean="0"/>
              <a:t> </a:t>
            </a:r>
            <a:r>
              <a:rPr lang="ru-RU" b="1" dirty="0" err="1" smtClean="0"/>
              <a:t>потім</a:t>
            </a:r>
            <a:r>
              <a:rPr lang="ru-RU" b="1" dirty="0" smtClean="0"/>
              <a:t> </a:t>
            </a:r>
            <a:r>
              <a:rPr lang="ru-RU" b="1" dirty="0" err="1" smtClean="0"/>
              <a:t>формуються</a:t>
            </a:r>
            <a:r>
              <a:rPr lang="ru-RU" b="1" dirty="0" smtClean="0"/>
              <a:t> </a:t>
            </a:r>
            <a:r>
              <a:rPr lang="ru-RU" b="1" dirty="0" err="1" smtClean="0"/>
              <a:t>хрящі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сполучні</a:t>
            </a:r>
            <a:r>
              <a:rPr lang="ru-RU" b="1" dirty="0" smtClean="0"/>
              <a:t> </a:t>
            </a:r>
            <a:r>
              <a:rPr lang="ru-RU" b="1" dirty="0" err="1" smtClean="0"/>
              <a:t>тканини</a:t>
            </a:r>
            <a:r>
              <a:rPr lang="ru-RU" b="1" dirty="0" smtClean="0"/>
              <a:t>); </a:t>
            </a:r>
            <a:r>
              <a:rPr lang="ru-RU" b="1" dirty="0" err="1" smtClean="0"/>
              <a:t>бере</a:t>
            </a:r>
            <a:r>
              <a:rPr lang="ru-RU" b="1" dirty="0" smtClean="0"/>
              <a:t> </a:t>
            </a:r>
            <a:r>
              <a:rPr lang="ru-RU" b="1" dirty="0" err="1" smtClean="0"/>
              <a:t>активну</a:t>
            </a:r>
            <a:r>
              <a:rPr lang="ru-RU" b="1" dirty="0" smtClean="0"/>
              <a:t> участь у </a:t>
            </a:r>
            <a:r>
              <a:rPr lang="ru-RU" b="1" dirty="0" err="1" smtClean="0"/>
              <a:t>виробленні</a:t>
            </a:r>
            <a:r>
              <a:rPr lang="ru-RU" b="1" dirty="0" smtClean="0"/>
              <a:t> </a:t>
            </a:r>
            <a:r>
              <a:rPr lang="ru-RU" b="1" dirty="0" err="1" smtClean="0"/>
              <a:t>антитіл</a:t>
            </a:r>
            <a:r>
              <a:rPr lang="ru-RU" b="1" dirty="0" smtClean="0"/>
              <a:t>, </a:t>
            </a:r>
            <a:r>
              <a:rPr lang="ru-RU" b="1" dirty="0" err="1" smtClean="0"/>
              <a:t>гормонів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ферментів</a:t>
            </a:r>
            <a:r>
              <a:rPr lang="ru-RU" b="1" dirty="0" smtClean="0"/>
              <a:t>. </a:t>
            </a:r>
            <a:r>
              <a:rPr lang="ru-RU" b="1" dirty="0" err="1" smtClean="0"/>
              <a:t>Недавні</a:t>
            </a:r>
            <a:r>
              <a:rPr lang="ru-RU" b="1" dirty="0" smtClean="0"/>
              <a:t> </a:t>
            </a:r>
            <a:r>
              <a:rPr lang="ru-RU" b="1" dirty="0" err="1" smtClean="0"/>
              <a:t>дослідження</a:t>
            </a:r>
            <a:r>
              <a:rPr lang="ru-RU" b="1" dirty="0" smtClean="0"/>
              <a:t> показали,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лізин</a:t>
            </a:r>
            <a:r>
              <a:rPr lang="ru-RU" b="1" dirty="0" smtClean="0"/>
              <a:t>, </a:t>
            </a:r>
            <a:r>
              <a:rPr lang="ru-RU" b="1" dirty="0" err="1" smtClean="0"/>
              <a:t>покращуючи</a:t>
            </a:r>
            <a:r>
              <a:rPr lang="ru-RU" b="1" dirty="0" smtClean="0"/>
              <a:t> </a:t>
            </a:r>
            <a:r>
              <a:rPr lang="ru-RU" b="1" dirty="0" err="1" smtClean="0"/>
              <a:t>загальний</a:t>
            </a:r>
            <a:r>
              <a:rPr lang="ru-RU" b="1" dirty="0" smtClean="0"/>
              <a:t> баланс </a:t>
            </a:r>
            <a:r>
              <a:rPr lang="ru-RU" b="1" dirty="0" err="1" smtClean="0"/>
              <a:t>поживних</a:t>
            </a:r>
            <a:r>
              <a:rPr lang="ru-RU" b="1" dirty="0" smtClean="0"/>
              <a:t> </a:t>
            </a:r>
            <a:r>
              <a:rPr lang="ru-RU" b="1" dirty="0" err="1" smtClean="0"/>
              <a:t>речовин</a:t>
            </a:r>
            <a:r>
              <a:rPr lang="ru-RU" b="1" dirty="0" smtClean="0"/>
              <a:t>, </a:t>
            </a:r>
            <a:r>
              <a:rPr lang="ru-RU" b="1" dirty="0" err="1" smtClean="0"/>
              <a:t>може</a:t>
            </a:r>
            <a:r>
              <a:rPr lang="ru-RU" b="1" dirty="0" smtClean="0"/>
              <a:t> бути </a:t>
            </a:r>
            <a:r>
              <a:rPr lang="ru-RU" b="1" dirty="0" err="1" smtClean="0"/>
              <a:t>корисний</a:t>
            </a:r>
            <a:r>
              <a:rPr lang="ru-RU" b="1" dirty="0" smtClean="0"/>
              <a:t> при </a:t>
            </a:r>
            <a:r>
              <a:rPr lang="ru-RU" b="1" dirty="0" err="1" smtClean="0"/>
              <a:t>боротьбі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герпесом. </a:t>
            </a:r>
            <a:r>
              <a:rPr lang="ru-RU" b="1" dirty="0" err="1" smtClean="0"/>
              <a:t>Недолік</a:t>
            </a:r>
            <a:r>
              <a:rPr lang="ru-RU" b="1" dirty="0" smtClean="0"/>
              <a:t> </a:t>
            </a:r>
            <a:r>
              <a:rPr lang="ru-RU" b="1" dirty="0" err="1" smtClean="0"/>
              <a:t>може</a:t>
            </a:r>
            <a:r>
              <a:rPr lang="ru-RU" b="1" dirty="0" smtClean="0"/>
              <a:t> </a:t>
            </a:r>
            <a:r>
              <a:rPr lang="ru-RU" b="1" dirty="0" err="1" smtClean="0"/>
              <a:t>виражатися</a:t>
            </a:r>
            <a:r>
              <a:rPr lang="ru-RU" b="1" dirty="0" smtClean="0"/>
              <a:t> в </a:t>
            </a:r>
            <a:r>
              <a:rPr lang="ru-RU" b="1" dirty="0" err="1" smtClean="0"/>
              <a:t>підвищеній</a:t>
            </a:r>
            <a:r>
              <a:rPr lang="ru-RU" b="1" dirty="0" smtClean="0"/>
              <a:t> </a:t>
            </a:r>
            <a:r>
              <a:rPr lang="ru-RU" b="1" dirty="0" err="1" smtClean="0"/>
              <a:t>втомлюваності</a:t>
            </a:r>
            <a:r>
              <a:rPr lang="ru-RU" b="1" dirty="0" smtClean="0"/>
              <a:t>, </a:t>
            </a:r>
            <a:r>
              <a:rPr lang="ru-RU" b="1" dirty="0" err="1" smtClean="0"/>
              <a:t>нездатності</a:t>
            </a:r>
            <a:r>
              <a:rPr lang="ru-RU" b="1" dirty="0" smtClean="0"/>
              <a:t> до </a:t>
            </a:r>
            <a:r>
              <a:rPr lang="ru-RU" b="1" dirty="0" err="1" smtClean="0"/>
              <a:t>концентрації</a:t>
            </a:r>
            <a:r>
              <a:rPr lang="ru-RU" b="1" dirty="0" smtClean="0"/>
              <a:t>, </a:t>
            </a:r>
            <a:r>
              <a:rPr lang="ru-RU" b="1" dirty="0" err="1" smtClean="0"/>
              <a:t>дратівливості</a:t>
            </a:r>
            <a:r>
              <a:rPr lang="ru-RU" b="1" dirty="0" smtClean="0"/>
              <a:t>, </a:t>
            </a:r>
            <a:r>
              <a:rPr lang="ru-RU" b="1" dirty="0" err="1" smtClean="0"/>
              <a:t>пошкодження</a:t>
            </a:r>
            <a:r>
              <a:rPr lang="ru-RU" b="1" dirty="0" smtClean="0"/>
              <a:t> </a:t>
            </a:r>
            <a:r>
              <a:rPr lang="ru-RU" b="1" dirty="0" err="1" smtClean="0"/>
              <a:t>судин</a:t>
            </a:r>
            <a:r>
              <a:rPr lang="ru-RU" b="1" dirty="0" smtClean="0"/>
              <a:t> очей, </a:t>
            </a:r>
            <a:r>
              <a:rPr lang="ru-RU" b="1" dirty="0" err="1" smtClean="0"/>
              <a:t>втрати</a:t>
            </a:r>
            <a:r>
              <a:rPr lang="ru-RU" b="1" dirty="0" smtClean="0"/>
              <a:t> </a:t>
            </a:r>
            <a:r>
              <a:rPr lang="ru-RU" b="1" dirty="0" err="1" smtClean="0"/>
              <a:t>волосся</a:t>
            </a:r>
            <a:r>
              <a:rPr lang="ru-RU" b="1" dirty="0" smtClean="0"/>
              <a:t>, </a:t>
            </a:r>
            <a:r>
              <a:rPr lang="ru-RU" b="1" dirty="0" err="1" smtClean="0"/>
              <a:t>анемії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проблем в </a:t>
            </a:r>
            <a:r>
              <a:rPr lang="ru-RU" b="1" dirty="0" err="1" smtClean="0"/>
              <a:t>репродуктивної</a:t>
            </a:r>
            <a:r>
              <a:rPr lang="ru-RU" b="1" dirty="0" smtClean="0"/>
              <a:t> </a:t>
            </a:r>
            <a:r>
              <a:rPr lang="ru-RU" b="1" dirty="0" err="1" smtClean="0"/>
              <a:t>сфері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err="1" smtClean="0"/>
              <a:t>Незамінні</a:t>
            </a:r>
            <a:r>
              <a:rPr lang="ru-RU" b="1" dirty="0" smtClean="0"/>
              <a:t>  </a:t>
            </a:r>
            <a:r>
              <a:rPr lang="ru-RU" b="1" dirty="0" err="1" smtClean="0"/>
              <a:t>амінокислоти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sz="4500" b="1" dirty="0" err="1" smtClean="0"/>
              <a:t>Метіонін</a:t>
            </a:r>
            <a:r>
              <a:rPr lang="ru-RU" b="1" dirty="0" err="1" smtClean="0"/>
              <a:t>.Добрі</a:t>
            </a:r>
            <a:r>
              <a:rPr lang="ru-RU" b="1" dirty="0" smtClean="0"/>
              <a:t> </a:t>
            </a:r>
            <a:r>
              <a:rPr lang="ru-RU" b="1" dirty="0" err="1" smtClean="0"/>
              <a:t>джерела</a:t>
            </a:r>
            <a:r>
              <a:rPr lang="ru-RU" b="1" dirty="0" smtClean="0"/>
              <a:t> - </a:t>
            </a:r>
            <a:r>
              <a:rPr lang="ru-RU" b="1" dirty="0" err="1" smtClean="0"/>
              <a:t>зернові</a:t>
            </a:r>
            <a:r>
              <a:rPr lang="ru-RU" b="1" dirty="0" smtClean="0"/>
              <a:t>, </a:t>
            </a:r>
            <a:r>
              <a:rPr lang="ru-RU" b="1" dirty="0" err="1" smtClean="0"/>
              <a:t>горіхи</a:t>
            </a:r>
            <a:r>
              <a:rPr lang="ru-RU" b="1" dirty="0" smtClean="0"/>
              <a:t> та </a:t>
            </a:r>
            <a:r>
              <a:rPr lang="ru-RU" b="1" dirty="0" err="1" smtClean="0"/>
              <a:t>злакові</a:t>
            </a:r>
            <a:r>
              <a:rPr lang="ru-RU" b="1" dirty="0" smtClean="0"/>
              <a:t>. </a:t>
            </a:r>
            <a:r>
              <a:rPr lang="ru-RU" b="1" dirty="0" err="1" smtClean="0"/>
              <a:t>Важливий</a:t>
            </a:r>
            <a:r>
              <a:rPr lang="ru-RU" b="1" dirty="0" smtClean="0"/>
              <a:t> в </a:t>
            </a:r>
            <a:r>
              <a:rPr lang="ru-RU" b="1" dirty="0" err="1" smtClean="0"/>
              <a:t>метаболізмі</a:t>
            </a:r>
            <a:r>
              <a:rPr lang="ru-RU" b="1" dirty="0" smtClean="0"/>
              <a:t> </a:t>
            </a:r>
            <a:r>
              <a:rPr lang="ru-RU" b="1" dirty="0" err="1" smtClean="0"/>
              <a:t>жирів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білків</a:t>
            </a:r>
            <a:r>
              <a:rPr lang="ru-RU" b="1" dirty="0" smtClean="0"/>
              <a:t>, </a:t>
            </a:r>
            <a:r>
              <a:rPr lang="ru-RU" b="1" dirty="0" err="1" smtClean="0"/>
              <a:t>організм</a:t>
            </a:r>
            <a:r>
              <a:rPr lang="ru-RU" b="1" dirty="0" smtClean="0"/>
              <a:t> </a:t>
            </a:r>
            <a:r>
              <a:rPr lang="ru-RU" b="1" dirty="0" err="1" smtClean="0"/>
              <a:t>використовує</a:t>
            </a:r>
            <a:r>
              <a:rPr lang="ru-RU" b="1" dirty="0" smtClean="0"/>
              <a:t> </a:t>
            </a:r>
            <a:r>
              <a:rPr lang="ru-RU" b="1" dirty="0" err="1" smtClean="0"/>
              <a:t>її</a:t>
            </a:r>
            <a:r>
              <a:rPr lang="ru-RU" b="1" dirty="0" smtClean="0"/>
              <a:t> </a:t>
            </a:r>
            <a:r>
              <a:rPr lang="ru-RU" b="1" dirty="0" err="1" smtClean="0"/>
              <a:t>також</a:t>
            </a:r>
            <a:r>
              <a:rPr lang="ru-RU" b="1" dirty="0" smtClean="0"/>
              <a:t> для </a:t>
            </a:r>
            <a:r>
              <a:rPr lang="ru-RU" b="1" dirty="0" err="1" smtClean="0"/>
              <a:t>виробництва</a:t>
            </a:r>
            <a:r>
              <a:rPr lang="ru-RU" b="1" dirty="0" smtClean="0"/>
              <a:t> </a:t>
            </a:r>
            <a:r>
              <a:rPr lang="ru-RU" b="1" dirty="0" err="1" smtClean="0"/>
              <a:t>цистеїну</a:t>
            </a:r>
            <a:r>
              <a:rPr lang="ru-RU" b="1" dirty="0" smtClean="0"/>
              <a:t>. Є </a:t>
            </a:r>
            <a:r>
              <a:rPr lang="ru-RU" b="1" dirty="0" err="1" smtClean="0"/>
              <a:t>основним</a:t>
            </a:r>
            <a:r>
              <a:rPr lang="ru-RU" b="1" dirty="0" smtClean="0"/>
              <a:t> </a:t>
            </a:r>
            <a:r>
              <a:rPr lang="ru-RU" b="1" dirty="0" err="1" smtClean="0"/>
              <a:t>постачальником</a:t>
            </a:r>
            <a:r>
              <a:rPr lang="ru-RU" b="1" dirty="0" smtClean="0"/>
              <a:t> </a:t>
            </a:r>
            <a:r>
              <a:rPr lang="ru-RU" b="1" dirty="0" err="1" smtClean="0"/>
              <a:t>сульфуру</a:t>
            </a:r>
            <a:r>
              <a:rPr lang="ru-RU" b="1" dirty="0" smtClean="0"/>
              <a:t>, </a:t>
            </a:r>
            <a:r>
              <a:rPr lang="ru-RU" b="1" dirty="0" err="1" smtClean="0"/>
              <a:t>який</a:t>
            </a:r>
            <a:r>
              <a:rPr lang="ru-RU" b="1" dirty="0" smtClean="0"/>
              <a:t> </a:t>
            </a:r>
            <a:r>
              <a:rPr lang="ru-RU" b="1" dirty="0" err="1" smtClean="0"/>
              <a:t>запобігає</a:t>
            </a:r>
            <a:r>
              <a:rPr lang="ru-RU" b="1" dirty="0" smtClean="0"/>
              <a:t> </a:t>
            </a:r>
            <a:r>
              <a:rPr lang="ru-RU" b="1" dirty="0" err="1" smtClean="0"/>
              <a:t>розлади</a:t>
            </a:r>
            <a:r>
              <a:rPr lang="ru-RU" b="1" dirty="0" smtClean="0"/>
              <a:t> у </a:t>
            </a:r>
            <a:r>
              <a:rPr lang="ru-RU" b="1" dirty="0" err="1" smtClean="0"/>
              <a:t>формуванні</a:t>
            </a:r>
            <a:r>
              <a:rPr lang="ru-RU" b="1" dirty="0" smtClean="0"/>
              <a:t> </a:t>
            </a:r>
            <a:r>
              <a:rPr lang="ru-RU" b="1" dirty="0" err="1" smtClean="0"/>
              <a:t>волосся</a:t>
            </a:r>
            <a:r>
              <a:rPr lang="ru-RU" b="1" dirty="0" smtClean="0"/>
              <a:t>, </a:t>
            </a:r>
            <a:r>
              <a:rPr lang="ru-RU" b="1" dirty="0" err="1" smtClean="0"/>
              <a:t>шкіри</a:t>
            </a:r>
            <a:r>
              <a:rPr lang="ru-RU" b="1" dirty="0" smtClean="0"/>
              <a:t> та </a:t>
            </a:r>
            <a:r>
              <a:rPr lang="ru-RU" b="1" dirty="0" err="1" smtClean="0"/>
              <a:t>нігтів</a:t>
            </a:r>
            <a:r>
              <a:rPr lang="ru-RU" b="1" dirty="0" smtClean="0"/>
              <a:t>; </a:t>
            </a:r>
            <a:r>
              <a:rPr lang="ru-RU" b="1" dirty="0" err="1" smtClean="0"/>
              <a:t>сприяє</a:t>
            </a:r>
            <a:r>
              <a:rPr lang="ru-RU" b="1" dirty="0" smtClean="0"/>
              <a:t> </a:t>
            </a:r>
            <a:r>
              <a:rPr lang="ru-RU" b="1" dirty="0" err="1" smtClean="0"/>
              <a:t>зниженню</a:t>
            </a:r>
            <a:r>
              <a:rPr lang="ru-RU" b="1" dirty="0" smtClean="0"/>
              <a:t> </a:t>
            </a:r>
            <a:r>
              <a:rPr lang="ru-RU" b="1" dirty="0" err="1" smtClean="0"/>
              <a:t>рівня</a:t>
            </a:r>
            <a:r>
              <a:rPr lang="ru-RU" b="1" dirty="0" smtClean="0"/>
              <a:t> холестерину, </a:t>
            </a:r>
            <a:r>
              <a:rPr lang="ru-RU" b="1" dirty="0" err="1" smtClean="0"/>
              <a:t>підсилюючи</a:t>
            </a:r>
            <a:r>
              <a:rPr lang="ru-RU" b="1" dirty="0" smtClean="0"/>
              <a:t> </a:t>
            </a:r>
            <a:r>
              <a:rPr lang="ru-RU" b="1" dirty="0" err="1" smtClean="0"/>
              <a:t>вироблення</a:t>
            </a:r>
            <a:r>
              <a:rPr lang="ru-RU" b="1" dirty="0" smtClean="0"/>
              <a:t> лецитину </a:t>
            </a:r>
            <a:r>
              <a:rPr lang="ru-RU" b="1" dirty="0" err="1" smtClean="0"/>
              <a:t>печінкою</a:t>
            </a:r>
            <a:r>
              <a:rPr lang="ru-RU" b="1" dirty="0" smtClean="0"/>
              <a:t>; </a:t>
            </a:r>
            <a:r>
              <a:rPr lang="ru-RU" b="1" dirty="0" err="1" smtClean="0"/>
              <a:t>знижує</a:t>
            </a:r>
            <a:r>
              <a:rPr lang="ru-RU" b="1" dirty="0" smtClean="0"/>
              <a:t> </a:t>
            </a:r>
            <a:r>
              <a:rPr lang="ru-RU" b="1" dirty="0" err="1" smtClean="0"/>
              <a:t>рівень</a:t>
            </a:r>
            <a:r>
              <a:rPr lang="ru-RU" b="1" dirty="0" smtClean="0"/>
              <a:t> </a:t>
            </a:r>
            <a:r>
              <a:rPr lang="ru-RU" b="1" dirty="0" err="1" smtClean="0"/>
              <a:t>жирів</a:t>
            </a:r>
            <a:r>
              <a:rPr lang="ru-RU" b="1" dirty="0" smtClean="0"/>
              <a:t> у </a:t>
            </a:r>
            <a:r>
              <a:rPr lang="ru-RU" b="1" dirty="0" err="1" smtClean="0"/>
              <a:t>печінці</a:t>
            </a:r>
            <a:r>
              <a:rPr lang="ru-RU" b="1" dirty="0" smtClean="0"/>
              <a:t>, </a:t>
            </a:r>
            <a:r>
              <a:rPr lang="ru-RU" b="1" dirty="0" err="1" smtClean="0"/>
              <a:t>захищає</a:t>
            </a:r>
            <a:r>
              <a:rPr lang="ru-RU" b="1" dirty="0" smtClean="0"/>
              <a:t> </a:t>
            </a:r>
            <a:r>
              <a:rPr lang="ru-RU" b="1" dirty="0" err="1" smtClean="0"/>
              <a:t>нирки</a:t>
            </a:r>
            <a:r>
              <a:rPr lang="ru-RU" b="1" dirty="0" smtClean="0"/>
              <a:t>; </a:t>
            </a:r>
            <a:r>
              <a:rPr lang="ru-RU" b="1" dirty="0" err="1" smtClean="0"/>
              <a:t>бере</a:t>
            </a:r>
            <a:r>
              <a:rPr lang="ru-RU" b="1" dirty="0" smtClean="0"/>
              <a:t> участь у </a:t>
            </a:r>
            <a:r>
              <a:rPr lang="ru-RU" b="1" dirty="0" err="1" smtClean="0"/>
              <a:t>виведення</a:t>
            </a:r>
            <a:r>
              <a:rPr lang="ru-RU" b="1" dirty="0" smtClean="0"/>
              <a:t> </a:t>
            </a:r>
            <a:r>
              <a:rPr lang="ru-RU" b="1" dirty="0" err="1" smtClean="0"/>
              <a:t>важких</a:t>
            </a:r>
            <a:r>
              <a:rPr lang="ru-RU" b="1" dirty="0" smtClean="0"/>
              <a:t> </a:t>
            </a:r>
            <a:r>
              <a:rPr lang="ru-RU" b="1" dirty="0" err="1" smtClean="0"/>
              <a:t>металів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організму</a:t>
            </a:r>
            <a:r>
              <a:rPr lang="ru-RU" b="1" dirty="0" smtClean="0"/>
              <a:t>; </a:t>
            </a:r>
            <a:r>
              <a:rPr lang="ru-RU" b="1" dirty="0" err="1" smtClean="0"/>
              <a:t>регулює</a:t>
            </a:r>
            <a:r>
              <a:rPr lang="ru-RU" b="1" dirty="0" smtClean="0"/>
              <a:t> </a:t>
            </a:r>
            <a:r>
              <a:rPr lang="ru-RU" b="1" dirty="0" err="1" smtClean="0"/>
              <a:t>утворення</a:t>
            </a:r>
            <a:r>
              <a:rPr lang="ru-RU" b="1" dirty="0" smtClean="0"/>
              <a:t> </a:t>
            </a:r>
            <a:r>
              <a:rPr lang="ru-RU" b="1" dirty="0" err="1" smtClean="0"/>
              <a:t>аміаку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очищає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нього</a:t>
            </a:r>
            <a:r>
              <a:rPr lang="ru-RU" b="1" dirty="0" smtClean="0"/>
              <a:t> сечу,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знижує</a:t>
            </a:r>
            <a:r>
              <a:rPr lang="ru-RU" b="1" dirty="0" smtClean="0"/>
              <a:t> </a:t>
            </a:r>
            <a:r>
              <a:rPr lang="ru-RU" b="1" dirty="0" err="1" smtClean="0"/>
              <a:t>навантаження</a:t>
            </a:r>
            <a:r>
              <a:rPr lang="ru-RU" b="1" dirty="0" smtClean="0"/>
              <a:t> на </a:t>
            </a:r>
            <a:r>
              <a:rPr lang="ru-RU" b="1" dirty="0" err="1" smtClean="0"/>
              <a:t>сечовий</a:t>
            </a:r>
            <a:r>
              <a:rPr lang="ru-RU" b="1" dirty="0" smtClean="0"/>
              <a:t> </a:t>
            </a:r>
            <a:r>
              <a:rPr lang="ru-RU" b="1" dirty="0" err="1" smtClean="0"/>
              <a:t>міхур</a:t>
            </a:r>
            <a:r>
              <a:rPr lang="ru-RU" b="1" dirty="0" smtClean="0"/>
              <a:t>; </a:t>
            </a:r>
            <a:r>
              <a:rPr lang="ru-RU" b="1" dirty="0" err="1" smtClean="0"/>
              <a:t>впливає</a:t>
            </a:r>
            <a:r>
              <a:rPr lang="ru-RU" b="1" dirty="0" smtClean="0"/>
              <a:t> </a:t>
            </a:r>
            <a:r>
              <a:rPr lang="ru-RU" b="1" dirty="0" err="1" smtClean="0"/>
              <a:t>на</a:t>
            </a:r>
            <a:r>
              <a:rPr lang="ru-RU" b="1" dirty="0" smtClean="0"/>
              <a:t> </a:t>
            </a:r>
            <a:r>
              <a:rPr lang="ru-RU" b="1" dirty="0" err="1" smtClean="0"/>
              <a:t>цибулини</a:t>
            </a:r>
            <a:r>
              <a:rPr lang="ru-RU" b="1" dirty="0" smtClean="0"/>
              <a:t> </a:t>
            </a:r>
            <a:r>
              <a:rPr lang="ru-RU" b="1" dirty="0" err="1" smtClean="0"/>
              <a:t>волосся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підтримує</a:t>
            </a:r>
            <a:r>
              <a:rPr lang="ru-RU" b="1" dirty="0" smtClean="0"/>
              <a:t> </a:t>
            </a:r>
            <a:r>
              <a:rPr lang="ru-RU" b="1" dirty="0" err="1" smtClean="0"/>
              <a:t>зростання</a:t>
            </a:r>
            <a:r>
              <a:rPr lang="ru-RU" b="1" dirty="0" smtClean="0"/>
              <a:t> </a:t>
            </a:r>
            <a:r>
              <a:rPr lang="ru-RU" b="1" dirty="0" err="1" smtClean="0"/>
              <a:t>волосся</a:t>
            </a:r>
            <a:r>
              <a:rPr lang="ru-RU" b="1" dirty="0" smtClean="0"/>
              <a:t>.</a:t>
            </a:r>
          </a:p>
          <a:p>
            <a:endParaRPr lang="ru-RU" dirty="0" smtClean="0"/>
          </a:p>
          <a:p>
            <a:r>
              <a:rPr lang="ru-RU" sz="4500" b="1" dirty="0" err="1" smtClean="0"/>
              <a:t>Треонін</a:t>
            </a:r>
            <a:r>
              <a:rPr lang="ru-RU" dirty="0" smtClean="0"/>
              <a:t>. </a:t>
            </a:r>
            <a:r>
              <a:rPr lang="ru-RU" b="1" dirty="0" err="1" smtClean="0"/>
              <a:t>Важлива</a:t>
            </a:r>
            <a:r>
              <a:rPr lang="ru-RU" b="1" dirty="0" smtClean="0"/>
              <a:t> </a:t>
            </a:r>
            <a:r>
              <a:rPr lang="ru-RU" b="1" dirty="0" err="1" smtClean="0"/>
              <a:t>складова</a:t>
            </a:r>
            <a:r>
              <a:rPr lang="ru-RU" b="1" dirty="0" smtClean="0"/>
              <a:t> в </a:t>
            </a:r>
            <a:r>
              <a:rPr lang="ru-RU" b="1" dirty="0" err="1" smtClean="0"/>
              <a:t>синтезі</a:t>
            </a:r>
            <a:r>
              <a:rPr lang="ru-RU" b="1" dirty="0" smtClean="0"/>
              <a:t> </a:t>
            </a:r>
            <a:r>
              <a:rPr lang="ru-RU" b="1" dirty="0" err="1" smtClean="0"/>
              <a:t>пуринів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, у свою </a:t>
            </a:r>
            <a:r>
              <a:rPr lang="ru-RU" b="1" dirty="0" err="1" smtClean="0"/>
              <a:t>чергу</a:t>
            </a:r>
            <a:r>
              <a:rPr lang="ru-RU" b="1" dirty="0" smtClean="0"/>
              <a:t>, </a:t>
            </a:r>
            <a:r>
              <a:rPr lang="ru-RU" b="1" dirty="0" err="1" smtClean="0"/>
              <a:t>розкладають</a:t>
            </a:r>
            <a:r>
              <a:rPr lang="ru-RU" b="1" dirty="0" smtClean="0"/>
              <a:t> </a:t>
            </a:r>
            <a:r>
              <a:rPr lang="ru-RU" b="1" dirty="0" err="1" smtClean="0"/>
              <a:t>сечовину</a:t>
            </a:r>
            <a:r>
              <a:rPr lang="ru-RU" b="1" dirty="0" smtClean="0"/>
              <a:t>, </a:t>
            </a:r>
            <a:r>
              <a:rPr lang="ru-RU" b="1" dirty="0" err="1" smtClean="0"/>
              <a:t>побічний</a:t>
            </a:r>
            <a:r>
              <a:rPr lang="ru-RU" b="1" dirty="0" smtClean="0"/>
              <a:t> продукт синтезу </a:t>
            </a:r>
            <a:r>
              <a:rPr lang="ru-RU" b="1" dirty="0" err="1" smtClean="0"/>
              <a:t>білка</a:t>
            </a:r>
            <a:r>
              <a:rPr lang="ru-RU" b="1" dirty="0" smtClean="0"/>
              <a:t>. </a:t>
            </a:r>
            <a:r>
              <a:rPr lang="ru-RU" b="1" dirty="0" err="1" smtClean="0"/>
              <a:t>Важлива</a:t>
            </a:r>
            <a:r>
              <a:rPr lang="ru-RU" b="1" dirty="0" smtClean="0"/>
              <a:t> </a:t>
            </a:r>
            <a:r>
              <a:rPr lang="ru-RU" b="1" dirty="0" err="1" smtClean="0"/>
              <a:t>складова</a:t>
            </a:r>
            <a:r>
              <a:rPr lang="ru-RU" b="1" dirty="0" smtClean="0"/>
              <a:t> </a:t>
            </a:r>
            <a:r>
              <a:rPr lang="ru-RU" b="1" dirty="0" err="1" smtClean="0"/>
              <a:t>колагену</a:t>
            </a:r>
            <a:r>
              <a:rPr lang="ru-RU" b="1" dirty="0" smtClean="0"/>
              <a:t>, </a:t>
            </a:r>
            <a:r>
              <a:rPr lang="ru-RU" b="1" dirty="0" err="1" smtClean="0"/>
              <a:t>еластину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протеїну</a:t>
            </a:r>
            <a:r>
              <a:rPr lang="ru-RU" b="1" dirty="0" smtClean="0"/>
              <a:t> </a:t>
            </a:r>
            <a:r>
              <a:rPr lang="ru-RU" b="1" dirty="0" err="1" smtClean="0"/>
              <a:t>емалі</a:t>
            </a:r>
            <a:r>
              <a:rPr lang="ru-RU" b="1" dirty="0" smtClean="0"/>
              <a:t>, </a:t>
            </a:r>
            <a:r>
              <a:rPr lang="ru-RU" b="1" dirty="0" err="1" smtClean="0"/>
              <a:t>бере</a:t>
            </a:r>
            <a:r>
              <a:rPr lang="ru-RU" b="1" dirty="0" smtClean="0"/>
              <a:t> участь у </a:t>
            </a:r>
            <a:r>
              <a:rPr lang="ru-RU" b="1" dirty="0" err="1" smtClean="0"/>
              <a:t>боротьбі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відкладенням</a:t>
            </a:r>
            <a:r>
              <a:rPr lang="ru-RU" b="1" dirty="0" smtClean="0"/>
              <a:t> жиру в </a:t>
            </a:r>
            <a:r>
              <a:rPr lang="ru-RU" b="1" dirty="0" err="1" smtClean="0"/>
              <a:t>печінці</a:t>
            </a:r>
            <a:r>
              <a:rPr lang="ru-RU" b="1" dirty="0" smtClean="0"/>
              <a:t>; </a:t>
            </a:r>
            <a:r>
              <a:rPr lang="ru-RU" b="1" dirty="0" err="1" smtClean="0"/>
              <a:t>підтримує</a:t>
            </a:r>
            <a:r>
              <a:rPr lang="ru-RU" b="1" dirty="0" smtClean="0"/>
              <a:t> </a:t>
            </a:r>
            <a:r>
              <a:rPr lang="ru-RU" b="1" dirty="0" err="1" smtClean="0"/>
              <a:t>більш</a:t>
            </a:r>
            <a:r>
              <a:rPr lang="ru-RU" b="1" dirty="0" smtClean="0"/>
              <a:t> </a:t>
            </a:r>
            <a:r>
              <a:rPr lang="ru-RU" b="1" dirty="0" err="1" smtClean="0"/>
              <a:t>рівну</a:t>
            </a:r>
            <a:r>
              <a:rPr lang="ru-RU" b="1" dirty="0" smtClean="0"/>
              <a:t> роботу травного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кишкового</a:t>
            </a:r>
            <a:r>
              <a:rPr lang="ru-RU" b="1" dirty="0" smtClean="0"/>
              <a:t> </a:t>
            </a:r>
            <a:r>
              <a:rPr lang="ru-RU" b="1" dirty="0" err="1" smtClean="0"/>
              <a:t>трактів</a:t>
            </a:r>
            <a:r>
              <a:rPr lang="ru-RU" b="1" dirty="0" smtClean="0"/>
              <a:t>; </a:t>
            </a:r>
            <a:r>
              <a:rPr lang="ru-RU" b="1" dirty="0" err="1" smtClean="0"/>
              <a:t>приймають</a:t>
            </a:r>
            <a:r>
              <a:rPr lang="ru-RU" b="1" dirty="0" smtClean="0"/>
              <a:t> </a:t>
            </a:r>
            <a:r>
              <a:rPr lang="ru-RU" b="1" dirty="0" err="1" smtClean="0"/>
              <a:t>загальні</a:t>
            </a:r>
            <a:r>
              <a:rPr lang="ru-RU" b="1" dirty="0" smtClean="0"/>
              <a:t> участь у </a:t>
            </a:r>
            <a:r>
              <a:rPr lang="ru-RU" b="1" dirty="0" err="1" smtClean="0"/>
              <a:t>процесах</a:t>
            </a:r>
            <a:r>
              <a:rPr lang="ru-RU" b="1" dirty="0" smtClean="0"/>
              <a:t> </a:t>
            </a:r>
            <a:r>
              <a:rPr lang="ru-RU" b="1" dirty="0" err="1" smtClean="0"/>
              <a:t>метаболізму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засвоєння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err="1" smtClean="0"/>
              <a:t>Незамінні</a:t>
            </a:r>
            <a:r>
              <a:rPr lang="ru-RU" b="1" dirty="0" smtClean="0"/>
              <a:t>  </a:t>
            </a:r>
            <a:r>
              <a:rPr lang="ru-RU" b="1" dirty="0" err="1" smtClean="0"/>
              <a:t>амінокислоти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r>
              <a:rPr lang="ru-RU" sz="11200" b="1" dirty="0" smtClean="0"/>
              <a:t>Триптофан</a:t>
            </a:r>
            <a:r>
              <a:rPr lang="ru-RU" sz="9600" b="1" dirty="0" smtClean="0"/>
              <a:t>. </a:t>
            </a:r>
            <a:r>
              <a:rPr lang="ru-RU" sz="8000" b="1" dirty="0" err="1" smtClean="0"/>
              <a:t>Чи</a:t>
            </a:r>
            <a:r>
              <a:rPr lang="ru-RU" sz="8000" b="1" dirty="0" smtClean="0"/>
              <a:t> </a:t>
            </a:r>
            <a:r>
              <a:rPr lang="ru-RU" sz="8000" b="1" dirty="0" err="1" smtClean="0"/>
              <a:t>є</a:t>
            </a:r>
            <a:r>
              <a:rPr lang="ru-RU" sz="8000" b="1" dirty="0" smtClean="0"/>
              <a:t> </a:t>
            </a:r>
            <a:r>
              <a:rPr lang="ru-RU" sz="8000" b="1" dirty="0" err="1" smtClean="0"/>
              <a:t>первинним</a:t>
            </a:r>
            <a:r>
              <a:rPr lang="ru-RU" sz="8000" b="1" dirty="0" smtClean="0"/>
              <a:t> по </a:t>
            </a:r>
            <a:r>
              <a:rPr lang="ru-RU" sz="8000" b="1" dirty="0" err="1" smtClean="0"/>
              <a:t>відношенню</a:t>
            </a:r>
            <a:r>
              <a:rPr lang="ru-RU" sz="8000" b="1" dirty="0" smtClean="0"/>
              <a:t> до </a:t>
            </a:r>
            <a:r>
              <a:rPr lang="ru-RU" sz="8000" b="1" dirty="0" err="1" smtClean="0"/>
              <a:t>ніацин</a:t>
            </a:r>
            <a:r>
              <a:rPr lang="ru-RU" sz="8000" b="1" dirty="0" smtClean="0"/>
              <a:t> (</a:t>
            </a:r>
            <a:r>
              <a:rPr lang="ru-RU" sz="8000" b="1" dirty="0" err="1" smtClean="0"/>
              <a:t>вітаміну</a:t>
            </a:r>
            <a:r>
              <a:rPr lang="ru-RU" sz="8000" b="1" dirty="0" smtClean="0"/>
              <a:t> В) </a:t>
            </a:r>
            <a:r>
              <a:rPr lang="ru-RU" sz="8000" b="1" dirty="0" err="1" smtClean="0"/>
              <a:t>і</a:t>
            </a:r>
            <a:r>
              <a:rPr lang="ru-RU" sz="8000" b="1" dirty="0" smtClean="0"/>
              <a:t> </a:t>
            </a:r>
            <a:r>
              <a:rPr lang="ru-RU" sz="8000" b="1" dirty="0" err="1" smtClean="0"/>
              <a:t>серотоніну</a:t>
            </a:r>
            <a:r>
              <a:rPr lang="ru-RU" sz="8000" b="1" dirty="0" smtClean="0"/>
              <a:t>, </a:t>
            </a:r>
            <a:r>
              <a:rPr lang="ru-RU" sz="8000" b="1" dirty="0" err="1" smtClean="0"/>
              <a:t>який</a:t>
            </a:r>
            <a:r>
              <a:rPr lang="ru-RU" sz="8000" b="1" dirty="0" smtClean="0"/>
              <a:t>, </a:t>
            </a:r>
            <a:r>
              <a:rPr lang="ru-RU" sz="8000" b="1" dirty="0" err="1" smtClean="0"/>
              <a:t>беручи</a:t>
            </a:r>
            <a:r>
              <a:rPr lang="ru-RU" sz="8000" b="1" dirty="0" smtClean="0"/>
              <a:t> участь в </a:t>
            </a:r>
            <a:r>
              <a:rPr lang="ru-RU" sz="8000" b="1" dirty="0" err="1" smtClean="0"/>
              <a:t>мозкових</a:t>
            </a:r>
            <a:r>
              <a:rPr lang="ru-RU" sz="8000" b="1" dirty="0" smtClean="0"/>
              <a:t> </a:t>
            </a:r>
            <a:r>
              <a:rPr lang="ru-RU" sz="8000" b="1" dirty="0" err="1" smtClean="0"/>
              <a:t>процесах</a:t>
            </a:r>
            <a:r>
              <a:rPr lang="ru-RU" sz="8000" b="1" dirty="0" smtClean="0"/>
              <a:t> </a:t>
            </a:r>
            <a:r>
              <a:rPr lang="ru-RU" sz="8000" b="1" dirty="0" err="1" smtClean="0"/>
              <a:t>управляє</a:t>
            </a:r>
            <a:r>
              <a:rPr lang="ru-RU" sz="8000" b="1" dirty="0" smtClean="0"/>
              <a:t> </a:t>
            </a:r>
            <a:r>
              <a:rPr lang="ru-RU" sz="8000" b="1" dirty="0" err="1" smtClean="0"/>
              <a:t>апетитом</a:t>
            </a:r>
            <a:r>
              <a:rPr lang="ru-RU" sz="8000" b="1" dirty="0" smtClean="0"/>
              <a:t>, сном, настрою </a:t>
            </a:r>
            <a:r>
              <a:rPr lang="ru-RU" sz="8000" b="1" dirty="0" err="1" smtClean="0"/>
              <a:t>і</a:t>
            </a:r>
            <a:r>
              <a:rPr lang="ru-RU" sz="8000" b="1" dirty="0" smtClean="0"/>
              <a:t> </a:t>
            </a:r>
            <a:r>
              <a:rPr lang="ru-RU" sz="8000" b="1" dirty="0" err="1" smtClean="0"/>
              <a:t>больовим</a:t>
            </a:r>
            <a:r>
              <a:rPr lang="ru-RU" sz="8000" b="1" dirty="0" smtClean="0"/>
              <a:t> порогом. </a:t>
            </a:r>
            <a:r>
              <a:rPr lang="ru-RU" sz="8000" b="1" dirty="0" err="1" smtClean="0"/>
              <a:t>Природний</a:t>
            </a:r>
            <a:r>
              <a:rPr lang="ru-RU" sz="8000" b="1" dirty="0" smtClean="0"/>
              <a:t> релаксант, </a:t>
            </a:r>
            <a:r>
              <a:rPr lang="ru-RU" sz="8000" b="1" dirty="0" err="1" smtClean="0"/>
              <a:t>допомагає</a:t>
            </a:r>
            <a:r>
              <a:rPr lang="ru-RU" sz="8000" b="1" dirty="0" smtClean="0"/>
              <a:t> </a:t>
            </a:r>
            <a:r>
              <a:rPr lang="ru-RU" sz="8000" b="1" dirty="0" err="1" smtClean="0"/>
              <a:t>боротися</a:t>
            </a:r>
            <a:r>
              <a:rPr lang="ru-RU" sz="8000" b="1" dirty="0" smtClean="0"/>
              <a:t> </a:t>
            </a:r>
            <a:r>
              <a:rPr lang="ru-RU" sz="8000" b="1" dirty="0" err="1" smtClean="0"/>
              <a:t>з</a:t>
            </a:r>
            <a:r>
              <a:rPr lang="ru-RU" sz="8000" b="1" dirty="0" smtClean="0"/>
              <a:t> </a:t>
            </a:r>
            <a:r>
              <a:rPr lang="ru-RU" sz="8000" b="1" dirty="0" err="1" smtClean="0"/>
              <a:t>безсонням</a:t>
            </a:r>
            <a:r>
              <a:rPr lang="ru-RU" sz="8000" b="1" dirty="0" smtClean="0"/>
              <a:t>, </a:t>
            </a:r>
            <a:r>
              <a:rPr lang="ru-RU" sz="8000" b="1" dirty="0" err="1" smtClean="0"/>
              <a:t>викликаючи</a:t>
            </a:r>
            <a:r>
              <a:rPr lang="ru-RU" sz="8000" b="1" dirty="0" smtClean="0"/>
              <a:t> </a:t>
            </a:r>
            <a:r>
              <a:rPr lang="ru-RU" sz="8000" b="1" dirty="0" err="1" smtClean="0"/>
              <a:t>нормальний</a:t>
            </a:r>
            <a:r>
              <a:rPr lang="ru-RU" sz="8000" b="1" dirty="0" smtClean="0"/>
              <a:t> сон, </a:t>
            </a:r>
            <a:r>
              <a:rPr lang="ru-RU" sz="8000" b="1" dirty="0" err="1" smtClean="0"/>
              <a:t>допомагає</a:t>
            </a:r>
            <a:r>
              <a:rPr lang="ru-RU" sz="8000" b="1" dirty="0" smtClean="0"/>
              <a:t> </a:t>
            </a:r>
            <a:r>
              <a:rPr lang="ru-RU" sz="8000" b="1" dirty="0" err="1" smtClean="0"/>
              <a:t>боротися</a:t>
            </a:r>
            <a:r>
              <a:rPr lang="ru-RU" sz="8000" b="1" dirty="0" smtClean="0"/>
              <a:t> </a:t>
            </a:r>
            <a:r>
              <a:rPr lang="ru-RU" sz="8000" b="1" dirty="0" err="1" smtClean="0"/>
              <a:t>зі</a:t>
            </a:r>
            <a:r>
              <a:rPr lang="ru-RU" sz="8000" b="1" dirty="0" smtClean="0"/>
              <a:t> станом </a:t>
            </a:r>
            <a:r>
              <a:rPr lang="ru-RU" sz="8000" b="1" dirty="0" err="1" smtClean="0"/>
              <a:t>неспокою</a:t>
            </a:r>
            <a:r>
              <a:rPr lang="ru-RU" sz="8000" b="1" dirty="0" smtClean="0"/>
              <a:t> </a:t>
            </a:r>
            <a:r>
              <a:rPr lang="ru-RU" sz="8000" b="1" dirty="0" err="1" smtClean="0"/>
              <a:t>і</a:t>
            </a:r>
            <a:r>
              <a:rPr lang="ru-RU" sz="8000" b="1" dirty="0" smtClean="0"/>
              <a:t> </a:t>
            </a:r>
            <a:r>
              <a:rPr lang="ru-RU" sz="8000" b="1" dirty="0" err="1" smtClean="0"/>
              <a:t>депресії</a:t>
            </a:r>
            <a:r>
              <a:rPr lang="ru-RU" sz="8000" b="1" dirty="0" smtClean="0"/>
              <a:t>; </a:t>
            </a:r>
            <a:r>
              <a:rPr lang="ru-RU" sz="8000" b="1" dirty="0" err="1" smtClean="0"/>
              <a:t>допомагає</a:t>
            </a:r>
            <a:r>
              <a:rPr lang="ru-RU" sz="8000" b="1" dirty="0" smtClean="0"/>
              <a:t> при </a:t>
            </a:r>
            <a:r>
              <a:rPr lang="ru-RU" sz="8000" b="1" dirty="0" err="1" smtClean="0"/>
              <a:t>лікуванні</a:t>
            </a:r>
            <a:r>
              <a:rPr lang="ru-RU" sz="8000" b="1" dirty="0" smtClean="0"/>
              <a:t> головного болю при </a:t>
            </a:r>
            <a:r>
              <a:rPr lang="ru-RU" sz="8000" b="1" dirty="0" err="1" smtClean="0"/>
              <a:t>мігрені</a:t>
            </a:r>
            <a:r>
              <a:rPr lang="ru-RU" sz="8000" b="1" dirty="0" smtClean="0"/>
              <a:t>; </a:t>
            </a:r>
            <a:r>
              <a:rPr lang="ru-RU" sz="8000" b="1" dirty="0" err="1" smtClean="0"/>
              <a:t>зміцнює</a:t>
            </a:r>
            <a:r>
              <a:rPr lang="ru-RU" sz="8000" b="1" dirty="0" smtClean="0"/>
              <a:t> </a:t>
            </a:r>
            <a:r>
              <a:rPr lang="ru-RU" sz="8000" b="1" dirty="0" err="1" smtClean="0"/>
              <a:t>імунну</a:t>
            </a:r>
            <a:r>
              <a:rPr lang="ru-RU" sz="8000" b="1" dirty="0" smtClean="0"/>
              <a:t> систему, </a:t>
            </a:r>
            <a:r>
              <a:rPr lang="ru-RU" sz="8000" b="1" dirty="0" err="1" smtClean="0"/>
              <a:t>зменшує</a:t>
            </a:r>
            <a:r>
              <a:rPr lang="ru-RU" sz="8000" b="1" dirty="0" smtClean="0"/>
              <a:t> </a:t>
            </a:r>
            <a:r>
              <a:rPr lang="ru-RU" sz="8000" b="1" dirty="0" err="1" smtClean="0"/>
              <a:t>ризик</a:t>
            </a:r>
            <a:r>
              <a:rPr lang="ru-RU" sz="8000" b="1" dirty="0" smtClean="0"/>
              <a:t> </a:t>
            </a:r>
            <a:r>
              <a:rPr lang="ru-RU" sz="8000" b="1" dirty="0" err="1" smtClean="0"/>
              <a:t>спазмів</a:t>
            </a:r>
            <a:r>
              <a:rPr lang="ru-RU" sz="8000" b="1" dirty="0" smtClean="0"/>
              <a:t> </a:t>
            </a:r>
            <a:r>
              <a:rPr lang="ru-RU" sz="8000" b="1" dirty="0" err="1" smtClean="0"/>
              <a:t>артерій</a:t>
            </a:r>
            <a:r>
              <a:rPr lang="ru-RU" sz="8000" b="1" dirty="0" smtClean="0"/>
              <a:t> </a:t>
            </a:r>
            <a:r>
              <a:rPr lang="ru-RU" sz="8000" b="1" dirty="0" err="1" smtClean="0"/>
              <a:t>і</a:t>
            </a:r>
            <a:r>
              <a:rPr lang="ru-RU" sz="8000" b="1" dirty="0" smtClean="0"/>
              <a:t> </a:t>
            </a:r>
            <a:r>
              <a:rPr lang="ru-RU" sz="8000" b="1" dirty="0" err="1" smtClean="0"/>
              <a:t>серцевого</a:t>
            </a:r>
            <a:r>
              <a:rPr lang="ru-RU" sz="8000" b="1" dirty="0" smtClean="0"/>
              <a:t> </a:t>
            </a:r>
            <a:r>
              <a:rPr lang="ru-RU" sz="8000" b="1" dirty="0" err="1" smtClean="0"/>
              <a:t>м'яза</a:t>
            </a:r>
            <a:r>
              <a:rPr lang="ru-RU" sz="8000" b="1" dirty="0" smtClean="0"/>
              <a:t>; разом </a:t>
            </a:r>
            <a:r>
              <a:rPr lang="ru-RU" sz="8000" b="1" dirty="0" err="1" smtClean="0"/>
              <a:t>з</a:t>
            </a:r>
            <a:r>
              <a:rPr lang="ru-RU" sz="8000" b="1" dirty="0" smtClean="0"/>
              <a:t> </a:t>
            </a:r>
            <a:r>
              <a:rPr lang="ru-RU" sz="8000" b="1" dirty="0" err="1" smtClean="0"/>
              <a:t>лізином</a:t>
            </a:r>
            <a:r>
              <a:rPr lang="ru-RU" sz="8000" b="1" dirty="0" smtClean="0"/>
              <a:t> </a:t>
            </a:r>
            <a:r>
              <a:rPr lang="ru-RU" sz="8000" b="1" dirty="0" err="1" smtClean="0"/>
              <a:t>бореться</a:t>
            </a:r>
            <a:r>
              <a:rPr lang="ru-RU" sz="8000" b="1" dirty="0" smtClean="0"/>
              <a:t> за </a:t>
            </a:r>
            <a:r>
              <a:rPr lang="ru-RU" sz="8000" b="1" dirty="0" err="1" smtClean="0"/>
              <a:t>зниження</a:t>
            </a:r>
            <a:r>
              <a:rPr lang="ru-RU" sz="8000" b="1" dirty="0" smtClean="0"/>
              <a:t> </a:t>
            </a:r>
            <a:r>
              <a:rPr lang="ru-RU" sz="8000" b="1" dirty="0" err="1" smtClean="0"/>
              <a:t>рівня</a:t>
            </a:r>
            <a:r>
              <a:rPr lang="ru-RU" sz="8000" b="1" dirty="0" smtClean="0"/>
              <a:t> холестерину. </a:t>
            </a:r>
          </a:p>
          <a:p>
            <a:endParaRPr lang="ru-RU" sz="8000" dirty="0" smtClean="0"/>
          </a:p>
          <a:p>
            <a:r>
              <a:rPr lang="ru-RU" sz="11200" b="1" dirty="0" err="1" smtClean="0"/>
              <a:t>Фенілалаін</a:t>
            </a:r>
            <a:r>
              <a:rPr lang="ru-RU" sz="11200" b="1" dirty="0" smtClean="0"/>
              <a:t>. </a:t>
            </a:r>
            <a:r>
              <a:rPr lang="ru-RU" sz="8000" b="1" dirty="0" smtClean="0"/>
              <a:t>Одна </a:t>
            </a:r>
            <a:r>
              <a:rPr lang="ru-RU" sz="8000" b="1" dirty="0" err="1" smtClean="0"/>
              <a:t>з</a:t>
            </a:r>
            <a:r>
              <a:rPr lang="ru-RU" sz="8000" b="1" dirty="0" smtClean="0"/>
              <a:t> "</a:t>
            </a:r>
            <a:r>
              <a:rPr lang="ru-RU" sz="8000" b="1" dirty="0" err="1" smtClean="0"/>
              <a:t>істотних</a:t>
            </a:r>
            <a:r>
              <a:rPr lang="ru-RU" sz="8000" b="1" dirty="0" smtClean="0"/>
              <a:t>" </a:t>
            </a:r>
            <a:r>
              <a:rPr lang="ru-RU" sz="8000" b="1" dirty="0" err="1" smtClean="0"/>
              <a:t>амінокислот</a:t>
            </a:r>
            <a:r>
              <a:rPr lang="ru-RU" sz="8000" b="1" dirty="0" smtClean="0"/>
              <a:t>. </a:t>
            </a:r>
            <a:r>
              <a:rPr lang="ru-RU" sz="8000" b="1" dirty="0" err="1" smtClean="0"/>
              <a:t>Використовується</a:t>
            </a:r>
            <a:r>
              <a:rPr lang="ru-RU" sz="8000" b="1" dirty="0" smtClean="0"/>
              <a:t> </a:t>
            </a:r>
            <a:r>
              <a:rPr lang="ru-RU" sz="8000" b="1" dirty="0" err="1" smtClean="0"/>
              <a:t>організмом</a:t>
            </a:r>
            <a:r>
              <a:rPr lang="ru-RU" sz="8000" b="1" dirty="0" smtClean="0"/>
              <a:t> для </a:t>
            </a:r>
            <a:r>
              <a:rPr lang="ru-RU" sz="8000" b="1" dirty="0" err="1" smtClean="0"/>
              <a:t>виробництва</a:t>
            </a:r>
            <a:r>
              <a:rPr lang="ru-RU" sz="8000" b="1" dirty="0" smtClean="0"/>
              <a:t> тирозину </a:t>
            </a:r>
            <a:r>
              <a:rPr lang="ru-RU" sz="8000" b="1" dirty="0" err="1" smtClean="0"/>
              <a:t>і</a:t>
            </a:r>
            <a:r>
              <a:rPr lang="ru-RU" sz="8000" b="1" dirty="0" smtClean="0"/>
              <a:t> </a:t>
            </a:r>
            <a:r>
              <a:rPr lang="ru-RU" sz="8000" b="1" dirty="0" err="1" smtClean="0"/>
              <a:t>трьох</a:t>
            </a:r>
            <a:r>
              <a:rPr lang="ru-RU" sz="8000" b="1" dirty="0" smtClean="0"/>
              <a:t> </a:t>
            </a:r>
            <a:r>
              <a:rPr lang="ru-RU" sz="8000" b="1" dirty="0" err="1" smtClean="0"/>
              <a:t>важливих</a:t>
            </a:r>
            <a:r>
              <a:rPr lang="ru-RU" sz="8000" b="1" dirty="0" smtClean="0"/>
              <a:t> </a:t>
            </a:r>
            <a:r>
              <a:rPr lang="ru-RU" sz="8000" b="1" dirty="0" err="1" smtClean="0"/>
              <a:t>гормонів</a:t>
            </a:r>
            <a:r>
              <a:rPr lang="ru-RU" sz="8000" b="1" dirty="0" smtClean="0"/>
              <a:t> - </a:t>
            </a:r>
            <a:r>
              <a:rPr lang="ru-RU" sz="8000" b="1" dirty="0" err="1" smtClean="0"/>
              <a:t>епінерфіна</a:t>
            </a:r>
            <a:r>
              <a:rPr lang="ru-RU" sz="8000" b="1" dirty="0" smtClean="0"/>
              <a:t>, </a:t>
            </a:r>
            <a:r>
              <a:rPr lang="ru-RU" sz="8000" b="1" dirty="0" err="1" smtClean="0"/>
              <a:t>норепінерфіна</a:t>
            </a:r>
            <a:r>
              <a:rPr lang="ru-RU" sz="8000" b="1" dirty="0" smtClean="0"/>
              <a:t> </a:t>
            </a:r>
            <a:r>
              <a:rPr lang="ru-RU" sz="8000" b="1" dirty="0" err="1" smtClean="0"/>
              <a:t>і</a:t>
            </a:r>
            <a:r>
              <a:rPr lang="ru-RU" sz="8000" b="1" dirty="0" smtClean="0"/>
              <a:t> тироксину. </a:t>
            </a:r>
            <a:r>
              <a:rPr lang="ru-RU" sz="8000" b="1" dirty="0" err="1" smtClean="0"/>
              <a:t>Використовується</a:t>
            </a:r>
            <a:r>
              <a:rPr lang="ru-RU" sz="8000" b="1" dirty="0" smtClean="0"/>
              <a:t> </a:t>
            </a:r>
            <a:r>
              <a:rPr lang="ru-RU" sz="8000" b="1" dirty="0" err="1" smtClean="0"/>
              <a:t>головним</a:t>
            </a:r>
            <a:r>
              <a:rPr lang="ru-RU" sz="8000" b="1" dirty="0" smtClean="0"/>
              <a:t> </a:t>
            </a:r>
            <a:r>
              <a:rPr lang="ru-RU" sz="8000" b="1" dirty="0" err="1" smtClean="0"/>
              <a:t>мозком</a:t>
            </a:r>
            <a:r>
              <a:rPr lang="ru-RU" sz="8000" b="1" dirty="0" smtClean="0"/>
              <a:t> для </a:t>
            </a:r>
            <a:r>
              <a:rPr lang="ru-RU" sz="8000" b="1" dirty="0" err="1" smtClean="0"/>
              <a:t>виробництва</a:t>
            </a:r>
            <a:r>
              <a:rPr lang="ru-RU" sz="8000" b="1" dirty="0" smtClean="0"/>
              <a:t> </a:t>
            </a:r>
            <a:r>
              <a:rPr lang="ru-RU" sz="8000" b="1" dirty="0" err="1" smtClean="0"/>
              <a:t>Норепінерфіна</a:t>
            </a:r>
            <a:r>
              <a:rPr lang="ru-RU" sz="8000" b="1" dirty="0" smtClean="0"/>
              <a:t>, </a:t>
            </a:r>
            <a:r>
              <a:rPr lang="ru-RU" sz="8000" b="1" dirty="0" err="1" smtClean="0"/>
              <a:t>речовини</a:t>
            </a:r>
            <a:r>
              <a:rPr lang="ru-RU" sz="8000" b="1" dirty="0" smtClean="0"/>
              <a:t>, яка </a:t>
            </a:r>
            <a:r>
              <a:rPr lang="ru-RU" sz="8000" b="1" dirty="0" err="1" smtClean="0"/>
              <a:t>передає</a:t>
            </a:r>
            <a:r>
              <a:rPr lang="ru-RU" sz="8000" b="1" dirty="0" smtClean="0"/>
              <a:t> </a:t>
            </a:r>
            <a:r>
              <a:rPr lang="ru-RU" sz="8000" b="1" dirty="0" err="1" smtClean="0"/>
              <a:t>сигнали</a:t>
            </a:r>
            <a:r>
              <a:rPr lang="ru-RU" sz="8000" b="1" dirty="0" smtClean="0"/>
              <a:t> </a:t>
            </a:r>
            <a:r>
              <a:rPr lang="ru-RU" sz="8000" b="1" dirty="0" err="1" smtClean="0"/>
              <a:t>від</a:t>
            </a:r>
            <a:r>
              <a:rPr lang="ru-RU" sz="8000" b="1" dirty="0" smtClean="0"/>
              <a:t> </a:t>
            </a:r>
            <a:r>
              <a:rPr lang="ru-RU" sz="8000" b="1" dirty="0" err="1" smtClean="0"/>
              <a:t>нервових</a:t>
            </a:r>
            <a:r>
              <a:rPr lang="ru-RU" sz="8000" b="1" dirty="0" smtClean="0"/>
              <a:t> </a:t>
            </a:r>
            <a:r>
              <a:rPr lang="ru-RU" sz="8000" b="1" dirty="0" err="1" smtClean="0"/>
              <a:t>клітин</a:t>
            </a:r>
            <a:r>
              <a:rPr lang="ru-RU" sz="8000" b="1" dirty="0" smtClean="0"/>
              <a:t> до головного </a:t>
            </a:r>
            <a:r>
              <a:rPr lang="ru-RU" sz="8000" b="1" dirty="0" err="1" smtClean="0"/>
              <a:t>мозку</a:t>
            </a:r>
            <a:r>
              <a:rPr lang="ru-RU" sz="8000" b="1" dirty="0" smtClean="0"/>
              <a:t>; </a:t>
            </a:r>
            <a:r>
              <a:rPr lang="ru-RU" sz="8000" b="1" dirty="0" err="1" smtClean="0"/>
              <a:t>підтримує</a:t>
            </a:r>
            <a:r>
              <a:rPr lang="ru-RU" sz="8000" b="1" dirty="0" smtClean="0"/>
              <a:t> нас в у </a:t>
            </a:r>
            <a:r>
              <a:rPr lang="ru-RU" sz="8000" b="1" dirty="0" err="1" smtClean="0"/>
              <a:t>стані</a:t>
            </a:r>
            <a:r>
              <a:rPr lang="ru-RU" sz="8000" b="1" dirty="0" smtClean="0"/>
              <a:t> </a:t>
            </a:r>
            <a:r>
              <a:rPr lang="ru-RU" sz="8000" b="1" dirty="0" err="1" smtClean="0"/>
              <a:t>неспання</a:t>
            </a:r>
            <a:r>
              <a:rPr lang="ru-RU" sz="8000" b="1" dirty="0" smtClean="0"/>
              <a:t> </a:t>
            </a:r>
            <a:r>
              <a:rPr lang="ru-RU" sz="8000" b="1" dirty="0" err="1" smtClean="0"/>
              <a:t>і</a:t>
            </a:r>
            <a:r>
              <a:rPr lang="ru-RU" sz="8000" b="1" dirty="0" smtClean="0"/>
              <a:t> </a:t>
            </a:r>
            <a:r>
              <a:rPr lang="ru-RU" sz="8000" b="1" dirty="0" err="1" smtClean="0"/>
              <a:t>сприйнятливості</a:t>
            </a:r>
            <a:r>
              <a:rPr lang="ru-RU" sz="8000" b="1" dirty="0" smtClean="0"/>
              <a:t>; </a:t>
            </a:r>
            <a:r>
              <a:rPr lang="ru-RU" sz="8000" b="1" dirty="0" err="1" smtClean="0"/>
              <a:t>зменшує</a:t>
            </a:r>
            <a:r>
              <a:rPr lang="ru-RU" sz="8000" b="1" dirty="0" smtClean="0"/>
              <a:t> </a:t>
            </a:r>
            <a:r>
              <a:rPr lang="ru-RU" sz="8000" b="1" dirty="0" err="1" smtClean="0"/>
              <a:t>почуття</a:t>
            </a:r>
            <a:r>
              <a:rPr lang="ru-RU" sz="8000" b="1" dirty="0" smtClean="0"/>
              <a:t> голоду, </a:t>
            </a:r>
            <a:r>
              <a:rPr lang="ru-RU" sz="8000" b="1" dirty="0" err="1" smtClean="0"/>
              <a:t>працює</a:t>
            </a:r>
            <a:r>
              <a:rPr lang="ru-RU" sz="8000" b="1" dirty="0" smtClean="0"/>
              <a:t> як </a:t>
            </a:r>
            <a:r>
              <a:rPr lang="ru-RU" sz="8000" b="1" dirty="0" err="1" smtClean="0"/>
              <a:t>антидепресант</a:t>
            </a:r>
            <a:r>
              <a:rPr lang="ru-RU" sz="8000" b="1" dirty="0" smtClean="0"/>
              <a:t> та </a:t>
            </a:r>
            <a:r>
              <a:rPr lang="ru-RU" sz="8000" b="1" dirty="0" err="1" smtClean="0"/>
              <a:t>допомагає</a:t>
            </a:r>
            <a:r>
              <a:rPr lang="ru-RU" sz="8000" b="1" dirty="0" smtClean="0"/>
              <a:t> </a:t>
            </a:r>
            <a:r>
              <a:rPr lang="ru-RU" sz="8000" b="1" dirty="0" err="1" smtClean="0"/>
              <a:t>покращити</a:t>
            </a:r>
            <a:r>
              <a:rPr lang="ru-RU" sz="8000" b="1" dirty="0" smtClean="0"/>
              <a:t> роботу </a:t>
            </a:r>
            <a:r>
              <a:rPr lang="ru-RU" sz="8000" b="1" dirty="0" err="1" smtClean="0"/>
              <a:t>пам'яті</a:t>
            </a:r>
            <a:r>
              <a:rPr lang="ru-RU" sz="8000" b="1" dirty="0" smtClean="0"/>
              <a:t>.</a:t>
            </a:r>
          </a:p>
          <a:p>
            <a:endParaRPr lang="ru-RU" sz="8000" dirty="0" smtClean="0"/>
          </a:p>
          <a:p>
            <a:r>
              <a:rPr lang="ru-RU" sz="8000" dirty="0" smtClean="0"/>
              <a:t> </a:t>
            </a:r>
            <a:endParaRPr lang="ru-RU" sz="8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err="1" smtClean="0"/>
              <a:t>Умовно</a:t>
            </a:r>
            <a:r>
              <a:rPr lang="ru-RU" b="1" dirty="0" smtClean="0"/>
              <a:t> </a:t>
            </a:r>
            <a:r>
              <a:rPr lang="ru-RU" b="1" dirty="0" err="1" smtClean="0"/>
              <a:t>незамінні</a:t>
            </a:r>
            <a:r>
              <a:rPr lang="ru-RU" b="1" dirty="0" smtClean="0"/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sz="4000" b="1" dirty="0" smtClean="0"/>
              <a:t>Тирозин. </a:t>
            </a:r>
            <a:r>
              <a:rPr lang="ru-RU" b="1" dirty="0" err="1" smtClean="0"/>
              <a:t>Використовується</a:t>
            </a:r>
            <a:r>
              <a:rPr lang="ru-RU" b="1" dirty="0" smtClean="0"/>
              <a:t> </a:t>
            </a:r>
            <a:r>
              <a:rPr lang="ru-RU" b="1" dirty="0" err="1" smtClean="0"/>
              <a:t>організмом</a:t>
            </a:r>
            <a:r>
              <a:rPr lang="ru-RU" b="1" dirty="0" smtClean="0"/>
              <a:t> </a:t>
            </a:r>
            <a:r>
              <a:rPr lang="ru-RU" b="1" dirty="0" err="1" smtClean="0"/>
              <a:t>замість</a:t>
            </a:r>
            <a:r>
              <a:rPr lang="ru-RU" b="1" dirty="0" smtClean="0"/>
              <a:t> </a:t>
            </a:r>
            <a:r>
              <a:rPr lang="ru-RU" b="1" dirty="0" err="1" smtClean="0"/>
              <a:t>фенілаланіну</a:t>
            </a:r>
            <a:r>
              <a:rPr lang="ru-RU" b="1" dirty="0" smtClean="0"/>
              <a:t> при </a:t>
            </a:r>
            <a:r>
              <a:rPr lang="ru-RU" b="1" dirty="0" err="1" smtClean="0"/>
              <a:t>синтезі</a:t>
            </a:r>
            <a:r>
              <a:rPr lang="ru-RU" b="1" dirty="0" smtClean="0"/>
              <a:t> </a:t>
            </a:r>
            <a:r>
              <a:rPr lang="ru-RU" b="1" dirty="0" err="1" smtClean="0"/>
              <a:t>білка</a:t>
            </a:r>
            <a:r>
              <a:rPr lang="ru-RU" b="1" dirty="0" smtClean="0"/>
              <a:t>. </a:t>
            </a:r>
            <a:r>
              <a:rPr lang="ru-RU" b="1" dirty="0" err="1" smtClean="0"/>
              <a:t>Джерела</a:t>
            </a:r>
            <a:r>
              <a:rPr lang="ru-RU" b="1" dirty="0" smtClean="0"/>
              <a:t> - молоко, </a:t>
            </a:r>
            <a:r>
              <a:rPr lang="ru-RU" b="1" dirty="0" err="1" smtClean="0"/>
              <a:t>м'ясо</a:t>
            </a:r>
            <a:r>
              <a:rPr lang="ru-RU" b="1" dirty="0" smtClean="0"/>
              <a:t>, </a:t>
            </a:r>
            <a:r>
              <a:rPr lang="ru-RU" b="1" dirty="0" err="1" smtClean="0"/>
              <a:t>риба</a:t>
            </a:r>
            <a:r>
              <a:rPr lang="ru-RU" b="1" dirty="0" smtClean="0"/>
              <a:t>. </a:t>
            </a:r>
            <a:r>
              <a:rPr lang="ru-RU" b="1" dirty="0" err="1" smtClean="0"/>
              <a:t>Мозок</a:t>
            </a:r>
            <a:r>
              <a:rPr lang="ru-RU" b="1" dirty="0" smtClean="0"/>
              <a:t> </a:t>
            </a:r>
            <a:r>
              <a:rPr lang="ru-RU" b="1" dirty="0" err="1" smtClean="0"/>
              <a:t>використовує</a:t>
            </a:r>
            <a:r>
              <a:rPr lang="ru-RU" b="1" dirty="0" smtClean="0"/>
              <a:t> тирозин при </a:t>
            </a:r>
            <a:r>
              <a:rPr lang="ru-RU" b="1" dirty="0" err="1" smtClean="0"/>
              <a:t>виробленні</a:t>
            </a:r>
            <a:r>
              <a:rPr lang="ru-RU" b="1" dirty="0" smtClean="0"/>
              <a:t> </a:t>
            </a:r>
            <a:r>
              <a:rPr lang="ru-RU" b="1" dirty="0" err="1" smtClean="0"/>
              <a:t>норепінерфіна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підвищує</a:t>
            </a:r>
            <a:r>
              <a:rPr lang="ru-RU" b="1" dirty="0" smtClean="0"/>
              <a:t> </a:t>
            </a:r>
            <a:r>
              <a:rPr lang="ru-RU" b="1" dirty="0" err="1" smtClean="0"/>
              <a:t>ментальний</a:t>
            </a:r>
            <a:r>
              <a:rPr lang="ru-RU" b="1" dirty="0" smtClean="0"/>
              <a:t> тонус. </a:t>
            </a:r>
            <a:r>
              <a:rPr lang="ru-RU" b="1" dirty="0" err="1" smtClean="0"/>
              <a:t>Багатообіцяючі</a:t>
            </a:r>
            <a:r>
              <a:rPr lang="ru-RU" b="1" dirty="0" smtClean="0"/>
              <a:t> </a:t>
            </a:r>
            <a:r>
              <a:rPr lang="ru-RU" b="1" dirty="0" err="1" smtClean="0"/>
              <a:t>результати</a:t>
            </a:r>
            <a:r>
              <a:rPr lang="ru-RU" b="1" dirty="0" smtClean="0"/>
              <a:t> показали </a:t>
            </a:r>
            <a:r>
              <a:rPr lang="ru-RU" b="1" dirty="0" err="1" smtClean="0"/>
              <a:t>спроби</a:t>
            </a:r>
            <a:r>
              <a:rPr lang="ru-RU" b="1" dirty="0" smtClean="0"/>
              <a:t> </a:t>
            </a:r>
            <a:r>
              <a:rPr lang="ru-RU" b="1" dirty="0" err="1" smtClean="0"/>
              <a:t>використовувати</a:t>
            </a:r>
            <a:r>
              <a:rPr lang="ru-RU" b="1" dirty="0" smtClean="0"/>
              <a:t> тирозин як </a:t>
            </a:r>
            <a:r>
              <a:rPr lang="ru-RU" b="1" dirty="0" err="1" smtClean="0"/>
              <a:t>засіб</a:t>
            </a:r>
            <a:r>
              <a:rPr lang="ru-RU" b="1" dirty="0" smtClean="0"/>
              <a:t> </a:t>
            </a:r>
            <a:r>
              <a:rPr lang="ru-RU" b="1" dirty="0" err="1" smtClean="0"/>
              <a:t>боротьби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втомою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стресами</a:t>
            </a:r>
            <a:r>
              <a:rPr lang="ru-RU" b="1" dirty="0" smtClean="0"/>
              <a:t>.</a:t>
            </a:r>
          </a:p>
          <a:p>
            <a:endParaRPr lang="ru-RU" dirty="0" smtClean="0"/>
          </a:p>
          <a:p>
            <a:r>
              <a:rPr lang="ru-RU" sz="4000" b="1" dirty="0" err="1" smtClean="0"/>
              <a:t>Цистин</a:t>
            </a:r>
            <a:r>
              <a:rPr lang="ru-RU" dirty="0" smtClean="0"/>
              <a:t> </a:t>
            </a:r>
            <a:r>
              <a:rPr lang="ru-RU" b="1" dirty="0" smtClean="0"/>
              <a:t>(</a:t>
            </a:r>
            <a:r>
              <a:rPr lang="ru-RU" b="1" dirty="0" err="1" smtClean="0"/>
              <a:t>цистеїн</a:t>
            </a:r>
            <a:r>
              <a:rPr lang="ru-RU" b="1" dirty="0" smtClean="0"/>
              <a:t>). </a:t>
            </a:r>
            <a:r>
              <a:rPr lang="ru-RU" b="1" dirty="0" err="1" smtClean="0"/>
              <a:t>Якщо</a:t>
            </a:r>
            <a:r>
              <a:rPr lang="ru-RU" b="1" dirty="0" smtClean="0"/>
              <a:t> в </a:t>
            </a:r>
            <a:r>
              <a:rPr lang="ru-RU" b="1" dirty="0" err="1" smtClean="0"/>
              <a:t>раціоні</a:t>
            </a:r>
            <a:r>
              <a:rPr lang="ru-RU" b="1" dirty="0" smtClean="0"/>
              <a:t> </a:t>
            </a:r>
            <a:r>
              <a:rPr lang="ru-RU" b="1" dirty="0" err="1" smtClean="0"/>
              <a:t>достатню</a:t>
            </a:r>
            <a:r>
              <a:rPr lang="ru-RU" b="1" dirty="0" smtClean="0"/>
              <a:t> </a:t>
            </a:r>
            <a:r>
              <a:rPr lang="ru-RU" b="1" dirty="0" err="1" smtClean="0"/>
              <a:t>кількість</a:t>
            </a:r>
            <a:r>
              <a:rPr lang="ru-RU" b="1" dirty="0" smtClean="0"/>
              <a:t> </a:t>
            </a:r>
            <a:r>
              <a:rPr lang="ru-RU" b="1" dirty="0" err="1" smtClean="0"/>
              <a:t>цистину</a:t>
            </a:r>
            <a:r>
              <a:rPr lang="ru-RU" b="1" dirty="0" smtClean="0"/>
              <a:t>, </a:t>
            </a:r>
            <a:r>
              <a:rPr lang="ru-RU" b="1" dirty="0" err="1" smtClean="0"/>
              <a:t>організм</a:t>
            </a:r>
            <a:r>
              <a:rPr lang="ru-RU" b="1" dirty="0" smtClean="0"/>
              <a:t> </a:t>
            </a:r>
            <a:r>
              <a:rPr lang="ru-RU" b="1" dirty="0" err="1" smtClean="0"/>
              <a:t>може</a:t>
            </a:r>
            <a:r>
              <a:rPr lang="ru-RU" b="1" dirty="0" smtClean="0"/>
              <a:t> </a:t>
            </a:r>
            <a:r>
              <a:rPr lang="ru-RU" b="1" dirty="0" err="1" smtClean="0"/>
              <a:t>використовувати</a:t>
            </a:r>
            <a:r>
              <a:rPr lang="ru-RU" b="1" dirty="0" smtClean="0"/>
              <a:t>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замість</a:t>
            </a:r>
            <a:r>
              <a:rPr lang="ru-RU" b="1" dirty="0" smtClean="0"/>
              <a:t> </a:t>
            </a:r>
            <a:r>
              <a:rPr lang="ru-RU" b="1" dirty="0" err="1" smtClean="0"/>
              <a:t>метіоніну</a:t>
            </a:r>
            <a:r>
              <a:rPr lang="ru-RU" b="1" dirty="0" smtClean="0"/>
              <a:t> для </a:t>
            </a:r>
            <a:r>
              <a:rPr lang="ru-RU" b="1" dirty="0" err="1" smtClean="0"/>
              <a:t>виробництва</a:t>
            </a:r>
            <a:r>
              <a:rPr lang="ru-RU" b="1" dirty="0" smtClean="0"/>
              <a:t> </a:t>
            </a:r>
            <a:r>
              <a:rPr lang="ru-RU" b="1" dirty="0" err="1" smtClean="0"/>
              <a:t>білка</a:t>
            </a:r>
            <a:r>
              <a:rPr lang="ru-RU" b="1" dirty="0" smtClean="0"/>
              <a:t>. </a:t>
            </a:r>
            <a:r>
              <a:rPr lang="ru-RU" b="1" dirty="0" err="1" smtClean="0"/>
              <a:t>Гарні</a:t>
            </a:r>
            <a:r>
              <a:rPr lang="ru-RU" b="1" dirty="0" smtClean="0"/>
              <a:t> </a:t>
            </a:r>
            <a:r>
              <a:rPr lang="ru-RU" b="1" dirty="0" err="1" smtClean="0"/>
              <a:t>джерела</a:t>
            </a:r>
            <a:r>
              <a:rPr lang="ru-RU" b="1" dirty="0" smtClean="0"/>
              <a:t> </a:t>
            </a:r>
            <a:r>
              <a:rPr lang="ru-RU" b="1" dirty="0" err="1" smtClean="0"/>
              <a:t>цистину</a:t>
            </a:r>
            <a:r>
              <a:rPr lang="ru-RU" b="1" dirty="0" smtClean="0"/>
              <a:t> - </a:t>
            </a:r>
            <a:r>
              <a:rPr lang="ru-RU" b="1" dirty="0" err="1" smtClean="0"/>
              <a:t>м'ясо</a:t>
            </a:r>
            <a:r>
              <a:rPr lang="ru-RU" b="1" dirty="0" smtClean="0"/>
              <a:t>, </a:t>
            </a:r>
            <a:r>
              <a:rPr lang="ru-RU" b="1" dirty="0" err="1" smtClean="0"/>
              <a:t>риба</a:t>
            </a:r>
            <a:r>
              <a:rPr lang="ru-RU" b="1" dirty="0" smtClean="0"/>
              <a:t>, соя, овес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пшениця</a:t>
            </a:r>
            <a:r>
              <a:rPr lang="ru-RU" b="1" dirty="0" smtClean="0"/>
              <a:t>. </a:t>
            </a:r>
            <a:r>
              <a:rPr lang="ru-RU" b="1" dirty="0" err="1" smtClean="0"/>
              <a:t>Цистин</a:t>
            </a:r>
            <a:r>
              <a:rPr lang="ru-RU" b="1" dirty="0" smtClean="0"/>
              <a:t> </a:t>
            </a:r>
            <a:r>
              <a:rPr lang="ru-RU" b="1" dirty="0" err="1" smtClean="0"/>
              <a:t>використовують</a:t>
            </a:r>
            <a:r>
              <a:rPr lang="ru-RU" b="1" dirty="0" smtClean="0"/>
              <a:t> в </a:t>
            </a:r>
            <a:r>
              <a:rPr lang="ru-RU" b="1" dirty="0" err="1" smtClean="0"/>
              <a:t>харчовій</a:t>
            </a:r>
            <a:r>
              <a:rPr lang="ru-RU" b="1" dirty="0" smtClean="0"/>
              <a:t> </a:t>
            </a:r>
            <a:r>
              <a:rPr lang="ru-RU" b="1" dirty="0" err="1" smtClean="0"/>
              <a:t>промисловості</a:t>
            </a:r>
            <a:r>
              <a:rPr lang="ru-RU" b="1" dirty="0" smtClean="0"/>
              <a:t> як антиоксидант для </a:t>
            </a:r>
            <a:r>
              <a:rPr lang="ru-RU" b="1" dirty="0" err="1" smtClean="0"/>
              <a:t>збереження</a:t>
            </a:r>
            <a:r>
              <a:rPr lang="ru-RU" b="1" dirty="0" smtClean="0"/>
              <a:t> </a:t>
            </a:r>
            <a:r>
              <a:rPr lang="ru-RU" b="1" dirty="0" err="1" smtClean="0"/>
              <a:t>вітаміну</a:t>
            </a:r>
            <a:r>
              <a:rPr lang="ru-RU" b="1" dirty="0" smtClean="0"/>
              <a:t> С у </a:t>
            </a:r>
            <a:r>
              <a:rPr lang="ru-RU" b="1" dirty="0" err="1" smtClean="0"/>
              <a:t>готових</a:t>
            </a:r>
            <a:r>
              <a:rPr lang="ru-RU" b="1" dirty="0" smtClean="0"/>
              <a:t> продуктах.</a:t>
            </a:r>
            <a:endParaRPr lang="ru-RU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/>
              <a:t>Замінні амінокислоти: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sz="4000" b="1" dirty="0" err="1" smtClean="0"/>
              <a:t>Аланін</a:t>
            </a:r>
            <a:r>
              <a:rPr lang="ru-RU" b="1" dirty="0" smtClean="0"/>
              <a:t>. Є </a:t>
            </a:r>
            <a:r>
              <a:rPr lang="ru-RU" b="1" dirty="0" err="1" smtClean="0"/>
              <a:t>важливим</a:t>
            </a:r>
            <a:r>
              <a:rPr lang="ru-RU" b="1" dirty="0" smtClean="0"/>
              <a:t> </a:t>
            </a:r>
            <a:r>
              <a:rPr lang="ru-RU" b="1" dirty="0" err="1" smtClean="0"/>
              <a:t>джерелом</a:t>
            </a:r>
            <a:r>
              <a:rPr lang="ru-RU" b="1" dirty="0" smtClean="0"/>
              <a:t> </a:t>
            </a:r>
            <a:r>
              <a:rPr lang="ru-RU" b="1" dirty="0" err="1" smtClean="0"/>
              <a:t>енергії</a:t>
            </a:r>
            <a:r>
              <a:rPr lang="ru-RU" b="1" dirty="0" smtClean="0"/>
              <a:t> для </a:t>
            </a:r>
            <a:r>
              <a:rPr lang="ru-RU" b="1" dirty="0" err="1" smtClean="0"/>
              <a:t>м'язових</a:t>
            </a:r>
            <a:r>
              <a:rPr lang="ru-RU" b="1" dirty="0" smtClean="0"/>
              <a:t> тканин, головного </a:t>
            </a:r>
            <a:r>
              <a:rPr lang="ru-RU" b="1" dirty="0" err="1" smtClean="0"/>
              <a:t>мозку</a:t>
            </a:r>
            <a:r>
              <a:rPr lang="ru-RU" b="1" dirty="0" smtClean="0"/>
              <a:t> та </a:t>
            </a:r>
            <a:r>
              <a:rPr lang="ru-RU" b="1" dirty="0" err="1" smtClean="0"/>
              <a:t>центральної</a:t>
            </a:r>
            <a:r>
              <a:rPr lang="ru-RU" b="1" dirty="0" smtClean="0"/>
              <a:t> </a:t>
            </a:r>
            <a:r>
              <a:rPr lang="ru-RU" b="1" dirty="0" err="1" smtClean="0"/>
              <a:t>нервової</a:t>
            </a:r>
            <a:r>
              <a:rPr lang="ru-RU" b="1" dirty="0" smtClean="0"/>
              <a:t> </a:t>
            </a:r>
            <a:r>
              <a:rPr lang="ru-RU" b="1" dirty="0" err="1" smtClean="0"/>
              <a:t>системи</a:t>
            </a:r>
            <a:r>
              <a:rPr lang="ru-RU" b="1" dirty="0" smtClean="0"/>
              <a:t>; </a:t>
            </a:r>
            <a:r>
              <a:rPr lang="ru-RU" b="1" dirty="0" err="1" smtClean="0"/>
              <a:t>зміцнює</a:t>
            </a:r>
            <a:r>
              <a:rPr lang="ru-RU" b="1" dirty="0" smtClean="0"/>
              <a:t> </a:t>
            </a:r>
            <a:r>
              <a:rPr lang="ru-RU" b="1" dirty="0" err="1" smtClean="0"/>
              <a:t>імунну</a:t>
            </a:r>
            <a:r>
              <a:rPr lang="ru-RU" b="1" dirty="0" smtClean="0"/>
              <a:t> систему шляхом </a:t>
            </a:r>
            <a:r>
              <a:rPr lang="ru-RU" b="1" dirty="0" err="1" smtClean="0"/>
              <a:t>вироблення</a:t>
            </a:r>
            <a:r>
              <a:rPr lang="ru-RU" b="1" dirty="0" smtClean="0"/>
              <a:t> </a:t>
            </a:r>
            <a:r>
              <a:rPr lang="ru-RU" b="1" dirty="0" err="1" smtClean="0"/>
              <a:t>антитіл</a:t>
            </a:r>
            <a:r>
              <a:rPr lang="ru-RU" b="1" dirty="0" smtClean="0"/>
              <a:t>; активно </a:t>
            </a:r>
            <a:r>
              <a:rPr lang="ru-RU" b="1" dirty="0" err="1" smtClean="0"/>
              <a:t>бере</a:t>
            </a:r>
            <a:r>
              <a:rPr lang="ru-RU" b="1" dirty="0" smtClean="0"/>
              <a:t> участь у </a:t>
            </a:r>
            <a:r>
              <a:rPr lang="ru-RU" b="1" dirty="0" err="1" smtClean="0"/>
              <a:t>метаболізмі</a:t>
            </a:r>
            <a:r>
              <a:rPr lang="ru-RU" b="1" dirty="0" smtClean="0"/>
              <a:t> </a:t>
            </a:r>
            <a:r>
              <a:rPr lang="ru-RU" b="1" dirty="0" err="1" smtClean="0"/>
              <a:t>цукру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органічних</a:t>
            </a:r>
            <a:r>
              <a:rPr lang="ru-RU" b="1" dirty="0" smtClean="0"/>
              <a:t> кислот.</a:t>
            </a:r>
          </a:p>
          <a:p>
            <a:endParaRPr lang="ru-RU" dirty="0" smtClean="0"/>
          </a:p>
          <a:p>
            <a:r>
              <a:rPr lang="ru-RU" sz="4000" b="1" dirty="0" err="1" smtClean="0"/>
              <a:t>Аргінін</a:t>
            </a:r>
            <a:r>
              <a:rPr lang="ru-RU" sz="4000" b="1" dirty="0" smtClean="0"/>
              <a:t>. </a:t>
            </a:r>
            <a:r>
              <a:rPr lang="en-US" b="1" dirty="0" smtClean="0"/>
              <a:t>L-</a:t>
            </a:r>
            <a:r>
              <a:rPr lang="ru-RU" b="1" dirty="0" err="1" smtClean="0"/>
              <a:t>Аргінін</a:t>
            </a:r>
            <a:r>
              <a:rPr lang="ru-RU" b="1" dirty="0" smtClean="0"/>
              <a:t> </a:t>
            </a:r>
            <a:r>
              <a:rPr lang="ru-RU" b="1" dirty="0" err="1" smtClean="0"/>
              <a:t>викликає</a:t>
            </a:r>
            <a:r>
              <a:rPr lang="ru-RU" b="1" dirty="0" smtClean="0"/>
              <a:t> </a:t>
            </a:r>
            <a:r>
              <a:rPr lang="ru-RU" b="1" dirty="0" err="1" smtClean="0"/>
              <a:t>уповільнення</a:t>
            </a:r>
            <a:r>
              <a:rPr lang="ru-RU" b="1" dirty="0" smtClean="0"/>
              <a:t> </a:t>
            </a:r>
            <a:r>
              <a:rPr lang="ru-RU" b="1" dirty="0" err="1" smtClean="0"/>
              <a:t>розвитку</a:t>
            </a:r>
            <a:r>
              <a:rPr lang="ru-RU" b="1" dirty="0" smtClean="0"/>
              <a:t> </a:t>
            </a:r>
            <a:r>
              <a:rPr lang="ru-RU" b="1" dirty="0" err="1" smtClean="0"/>
              <a:t>пухлин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ракових</a:t>
            </a:r>
            <a:r>
              <a:rPr lang="ru-RU" b="1" dirty="0" smtClean="0"/>
              <a:t> </a:t>
            </a:r>
            <a:r>
              <a:rPr lang="ru-RU" b="1" dirty="0" err="1" smtClean="0"/>
              <a:t>утворень</a:t>
            </a:r>
            <a:r>
              <a:rPr lang="ru-RU" b="1" dirty="0" smtClean="0"/>
              <a:t>. </a:t>
            </a:r>
            <a:r>
              <a:rPr lang="ru-RU" b="1" dirty="0" err="1" smtClean="0"/>
              <a:t>Очищає</a:t>
            </a:r>
            <a:r>
              <a:rPr lang="ru-RU" b="1" dirty="0" smtClean="0"/>
              <a:t> </a:t>
            </a:r>
            <a:r>
              <a:rPr lang="ru-RU" b="1" dirty="0" err="1" smtClean="0"/>
              <a:t>печінку</a:t>
            </a:r>
            <a:r>
              <a:rPr lang="ru-RU" b="1" dirty="0" smtClean="0"/>
              <a:t>. </a:t>
            </a:r>
            <a:r>
              <a:rPr lang="ru-RU" b="1" dirty="0" err="1" smtClean="0"/>
              <a:t>Допомагає</a:t>
            </a:r>
            <a:r>
              <a:rPr lang="ru-RU" b="1" dirty="0" smtClean="0"/>
              <a:t> </a:t>
            </a:r>
            <a:r>
              <a:rPr lang="ru-RU" b="1" dirty="0" err="1" smtClean="0"/>
              <a:t>виділення</a:t>
            </a:r>
            <a:r>
              <a:rPr lang="ru-RU" b="1" dirty="0" smtClean="0"/>
              <a:t> гормону росту, </a:t>
            </a:r>
            <a:r>
              <a:rPr lang="ru-RU" b="1" dirty="0" err="1" smtClean="0"/>
              <a:t>зміцнює</a:t>
            </a:r>
            <a:r>
              <a:rPr lang="ru-RU" b="1" dirty="0" smtClean="0"/>
              <a:t> </a:t>
            </a:r>
            <a:r>
              <a:rPr lang="ru-RU" b="1" dirty="0" err="1" smtClean="0"/>
              <a:t>імунну</a:t>
            </a:r>
            <a:r>
              <a:rPr lang="ru-RU" b="1" dirty="0" smtClean="0"/>
              <a:t> систему, </a:t>
            </a:r>
            <a:r>
              <a:rPr lang="ru-RU" b="1" dirty="0" err="1" smtClean="0"/>
              <a:t>сприяє</a:t>
            </a:r>
            <a:r>
              <a:rPr lang="ru-RU" b="1" dirty="0" smtClean="0"/>
              <a:t> </a:t>
            </a:r>
            <a:r>
              <a:rPr lang="ru-RU" b="1" dirty="0" err="1" smtClean="0"/>
              <a:t>виробленню</a:t>
            </a:r>
            <a:r>
              <a:rPr lang="ru-RU" b="1" dirty="0" smtClean="0"/>
              <a:t> </a:t>
            </a:r>
            <a:r>
              <a:rPr lang="ru-RU" b="1" dirty="0" err="1" smtClean="0"/>
              <a:t>сперми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корисна</a:t>
            </a:r>
            <a:r>
              <a:rPr lang="ru-RU" b="1" dirty="0" smtClean="0"/>
              <a:t> при </a:t>
            </a:r>
            <a:r>
              <a:rPr lang="ru-RU" b="1" dirty="0" err="1" smtClean="0"/>
              <a:t>лікуванні</a:t>
            </a:r>
            <a:r>
              <a:rPr lang="ru-RU" b="1" dirty="0" smtClean="0"/>
              <a:t> </a:t>
            </a:r>
            <a:r>
              <a:rPr lang="ru-RU" b="1" dirty="0" err="1" smtClean="0"/>
              <a:t>розладів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травм </a:t>
            </a:r>
            <a:r>
              <a:rPr lang="ru-RU" b="1" dirty="0" err="1" smtClean="0"/>
              <a:t>нирок</a:t>
            </a:r>
            <a:r>
              <a:rPr lang="ru-RU" b="1" dirty="0" smtClean="0"/>
              <a:t>. </a:t>
            </a:r>
            <a:r>
              <a:rPr lang="ru-RU" b="1" dirty="0" err="1" smtClean="0"/>
              <a:t>Також</a:t>
            </a:r>
            <a:r>
              <a:rPr lang="ru-RU" b="1" dirty="0" smtClean="0"/>
              <a:t> </a:t>
            </a:r>
            <a:r>
              <a:rPr lang="ru-RU" b="1" dirty="0" err="1" smtClean="0"/>
              <a:t>корисний</a:t>
            </a:r>
            <a:r>
              <a:rPr lang="ru-RU" b="1" dirty="0" smtClean="0"/>
              <a:t> при </a:t>
            </a:r>
            <a:r>
              <a:rPr lang="ru-RU" b="1" dirty="0" err="1" smtClean="0"/>
              <a:t>розладах</a:t>
            </a:r>
            <a:r>
              <a:rPr lang="ru-RU" b="1" dirty="0" smtClean="0"/>
              <a:t> </a:t>
            </a:r>
            <a:r>
              <a:rPr lang="ru-RU" b="1" dirty="0" err="1" smtClean="0"/>
              <a:t>печінки</a:t>
            </a:r>
            <a:r>
              <a:rPr lang="ru-RU" b="1" dirty="0" smtClean="0"/>
              <a:t>, таких, як </a:t>
            </a:r>
            <a:r>
              <a:rPr lang="ru-RU" b="1" dirty="0" err="1" smtClean="0"/>
              <a:t>цироз</a:t>
            </a:r>
            <a:r>
              <a:rPr lang="ru-RU" b="1" dirty="0" smtClean="0"/>
              <a:t>.</a:t>
            </a:r>
          </a:p>
          <a:p>
            <a:endParaRPr lang="ru-RU" dirty="0" smtClean="0"/>
          </a:p>
          <a:p>
            <a:r>
              <a:rPr lang="ru-RU" sz="4500" b="1" dirty="0" err="1" smtClean="0"/>
              <a:t>Аспарагін</a:t>
            </a:r>
            <a:r>
              <a:rPr lang="ru-RU" sz="4500" b="1" dirty="0" smtClean="0"/>
              <a:t>. </a:t>
            </a:r>
            <a:r>
              <a:rPr lang="ru-RU" b="1" dirty="0" err="1" smtClean="0"/>
              <a:t>Аспартова</a:t>
            </a:r>
            <a:r>
              <a:rPr lang="ru-RU" b="1" dirty="0" smtClean="0"/>
              <a:t> кислота. Бере </a:t>
            </a:r>
            <a:r>
              <a:rPr lang="ru-RU" b="1" dirty="0" err="1" smtClean="0"/>
              <a:t>активну</a:t>
            </a:r>
            <a:r>
              <a:rPr lang="ru-RU" b="1" dirty="0" smtClean="0"/>
              <a:t> участь у </a:t>
            </a:r>
            <a:r>
              <a:rPr lang="ru-RU" b="1" dirty="0" err="1" smtClean="0"/>
              <a:t>виведенні</a:t>
            </a:r>
            <a:r>
              <a:rPr lang="ru-RU" b="1" dirty="0" smtClean="0"/>
              <a:t> </a:t>
            </a:r>
            <a:r>
              <a:rPr lang="ru-RU" b="1" dirty="0" err="1" smtClean="0"/>
              <a:t>аміаку</a:t>
            </a:r>
            <a:r>
              <a:rPr lang="ru-RU" b="1" dirty="0" smtClean="0"/>
              <a:t>, </a:t>
            </a:r>
            <a:r>
              <a:rPr lang="ru-RU" b="1" dirty="0" err="1" smtClean="0"/>
              <a:t>шкідливого</a:t>
            </a:r>
            <a:r>
              <a:rPr lang="ru-RU" b="1" dirty="0" smtClean="0"/>
              <a:t> для </a:t>
            </a:r>
            <a:r>
              <a:rPr lang="ru-RU" b="1" dirty="0" err="1" smtClean="0"/>
              <a:t>центральної</a:t>
            </a:r>
            <a:r>
              <a:rPr lang="ru-RU" b="1" dirty="0" smtClean="0"/>
              <a:t> </a:t>
            </a:r>
            <a:r>
              <a:rPr lang="ru-RU" b="1" dirty="0" err="1" smtClean="0"/>
              <a:t>нервової</a:t>
            </a:r>
            <a:r>
              <a:rPr lang="ru-RU" b="1" dirty="0" smtClean="0"/>
              <a:t> </a:t>
            </a:r>
            <a:r>
              <a:rPr lang="ru-RU" b="1" dirty="0" err="1" smtClean="0"/>
              <a:t>системи</a:t>
            </a:r>
            <a:r>
              <a:rPr lang="ru-RU" b="1" dirty="0" smtClean="0"/>
              <a:t>. </a:t>
            </a:r>
            <a:r>
              <a:rPr lang="ru-RU" b="1" dirty="0" err="1" smtClean="0"/>
              <a:t>Недавні</a:t>
            </a:r>
            <a:r>
              <a:rPr lang="ru-RU" b="1" dirty="0" smtClean="0"/>
              <a:t> </a:t>
            </a:r>
            <a:r>
              <a:rPr lang="ru-RU" b="1" dirty="0" err="1" smtClean="0"/>
              <a:t>дослідження</a:t>
            </a:r>
            <a:r>
              <a:rPr lang="ru-RU" b="1" dirty="0" smtClean="0"/>
              <a:t> показали,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аспартова</a:t>
            </a:r>
            <a:r>
              <a:rPr lang="ru-RU" b="1" dirty="0" smtClean="0"/>
              <a:t> кислота </a:t>
            </a:r>
            <a:r>
              <a:rPr lang="ru-RU" b="1" dirty="0" err="1" smtClean="0"/>
              <a:t>може</a:t>
            </a:r>
            <a:r>
              <a:rPr lang="ru-RU" b="1" dirty="0" smtClean="0"/>
              <a:t> </a:t>
            </a:r>
            <a:r>
              <a:rPr lang="ru-RU" b="1" dirty="0" err="1" smtClean="0"/>
              <a:t>підвищувати</a:t>
            </a:r>
            <a:r>
              <a:rPr lang="ru-RU" b="1" dirty="0" smtClean="0"/>
              <a:t> </a:t>
            </a:r>
            <a:r>
              <a:rPr lang="ru-RU" b="1" dirty="0" err="1" smtClean="0"/>
              <a:t>стійкість</a:t>
            </a:r>
            <a:r>
              <a:rPr lang="ru-RU" b="1" dirty="0" smtClean="0"/>
              <a:t> до </a:t>
            </a:r>
            <a:r>
              <a:rPr lang="ru-RU" b="1" dirty="0" err="1" smtClean="0"/>
              <a:t>втомлюваності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/>
              <a:t>Замінні амінокислоти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900" b="1" dirty="0" err="1" smtClean="0"/>
              <a:t>Карнітин</a:t>
            </a:r>
            <a:r>
              <a:rPr lang="ru-RU" sz="3000" b="1" dirty="0" smtClean="0"/>
              <a:t>. </a:t>
            </a:r>
            <a:r>
              <a:rPr lang="ru-RU" sz="3000" b="1" dirty="0" err="1" smtClean="0"/>
              <a:t>Карнітин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допомагає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зв'язувати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і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виводити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з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організму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довгі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ланцюжки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жирних</a:t>
            </a:r>
            <a:r>
              <a:rPr lang="ru-RU" sz="3000" b="1" dirty="0" smtClean="0"/>
              <a:t> кислот. </a:t>
            </a:r>
            <a:r>
              <a:rPr lang="ru-RU" sz="3000" b="1" dirty="0" err="1" smtClean="0"/>
              <a:t>Печінка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і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нирки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виробляють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карнітин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з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двох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інших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амінокислот</a:t>
            </a:r>
            <a:r>
              <a:rPr lang="ru-RU" sz="3000" b="1" dirty="0" smtClean="0"/>
              <a:t> - </a:t>
            </a:r>
            <a:r>
              <a:rPr lang="ru-RU" sz="3000" b="1" dirty="0" err="1" smtClean="0"/>
              <a:t>глютаміну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і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метіоніну</a:t>
            </a:r>
            <a:r>
              <a:rPr lang="ru-RU" sz="3000" b="1" dirty="0" smtClean="0"/>
              <a:t>. У </a:t>
            </a:r>
            <a:r>
              <a:rPr lang="ru-RU" sz="3000" b="1" dirty="0" err="1" smtClean="0"/>
              <a:t>великій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кількості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поставляється</a:t>
            </a:r>
            <a:r>
              <a:rPr lang="ru-RU" sz="3000" b="1" dirty="0" smtClean="0"/>
              <a:t> в </a:t>
            </a:r>
            <a:r>
              <a:rPr lang="ru-RU" sz="3000" b="1" dirty="0" err="1" smtClean="0"/>
              <a:t>організм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м'ясом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і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молочними</a:t>
            </a:r>
            <a:r>
              <a:rPr lang="ru-RU" sz="3000" b="1" dirty="0" smtClean="0"/>
              <a:t> продуктами.. </a:t>
            </a:r>
            <a:r>
              <a:rPr lang="ru-RU" sz="3000" b="1" dirty="0" err="1" smtClean="0"/>
              <a:t>Вважається</a:t>
            </a:r>
            <a:r>
              <a:rPr lang="ru-RU" sz="3000" b="1" dirty="0" smtClean="0"/>
              <a:t>, </a:t>
            </a:r>
            <a:r>
              <a:rPr lang="ru-RU" sz="3000" b="1" dirty="0" err="1" smtClean="0"/>
              <a:t>що</a:t>
            </a:r>
            <a:r>
              <a:rPr lang="ru-RU" sz="3000" b="1" dirty="0" smtClean="0"/>
              <a:t> для </a:t>
            </a:r>
            <a:r>
              <a:rPr lang="ru-RU" sz="3000" b="1" dirty="0" err="1" smtClean="0"/>
              <a:t>найкращої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утилізації</a:t>
            </a:r>
            <a:r>
              <a:rPr lang="ru-RU" sz="3000" b="1" dirty="0" smtClean="0"/>
              <a:t> жиру </a:t>
            </a:r>
            <a:r>
              <a:rPr lang="ru-RU" sz="3000" b="1" dirty="0" err="1" smtClean="0"/>
              <a:t>денна</a:t>
            </a:r>
            <a:r>
              <a:rPr lang="ru-RU" sz="3000" b="1" dirty="0" smtClean="0"/>
              <a:t> норма </a:t>
            </a:r>
            <a:r>
              <a:rPr lang="ru-RU" sz="3000" b="1" dirty="0" err="1" smtClean="0"/>
              <a:t>карнітину</a:t>
            </a:r>
            <a:r>
              <a:rPr lang="ru-RU" sz="3000" b="1" dirty="0" smtClean="0"/>
              <a:t> повинна </a:t>
            </a:r>
            <a:r>
              <a:rPr lang="ru-RU" sz="3000" b="1" dirty="0" err="1" smtClean="0"/>
              <a:t>становити</a:t>
            </a:r>
            <a:r>
              <a:rPr lang="ru-RU" sz="3000" b="1" dirty="0" smtClean="0"/>
              <a:t> 1500 </a:t>
            </a:r>
            <a:r>
              <a:rPr lang="ru-RU" sz="3000" b="1" dirty="0" err="1" smtClean="0"/>
              <a:t>міліграмів</a:t>
            </a:r>
            <a:r>
              <a:rPr lang="ru-RU" sz="3000" b="1" dirty="0" smtClean="0"/>
              <a:t>.</a:t>
            </a:r>
            <a:endParaRPr lang="ru-RU" sz="3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44015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Мета </a:t>
            </a:r>
            <a:r>
              <a:rPr lang="ru-RU" dirty="0" err="1" smtClean="0"/>
              <a:t>досл</a:t>
            </a:r>
            <a:r>
              <a:rPr lang="uk-UA" dirty="0" err="1" smtClean="0"/>
              <a:t>ідження</a:t>
            </a:r>
            <a:r>
              <a:rPr lang="uk-UA" dirty="0"/>
              <a:t>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140969"/>
            <a:ext cx="8064896" cy="25853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Дослідити склад, властивості та значення амінокислот 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/>
              <a:t>Замінні амінокислоти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sz="3600" b="1" dirty="0" err="1" smtClean="0"/>
              <a:t>Орнітин</a:t>
            </a:r>
            <a:r>
              <a:rPr lang="ru-RU" dirty="0" smtClean="0"/>
              <a:t>. </a:t>
            </a:r>
            <a:r>
              <a:rPr lang="ru-RU" b="1" dirty="0" err="1" smtClean="0"/>
              <a:t>Орнітин</a:t>
            </a:r>
            <a:r>
              <a:rPr lang="ru-RU" b="1" dirty="0" smtClean="0"/>
              <a:t> </a:t>
            </a:r>
            <a:r>
              <a:rPr lang="ru-RU" b="1" dirty="0" err="1" smtClean="0"/>
              <a:t>сприяє</a:t>
            </a:r>
            <a:r>
              <a:rPr lang="ru-RU" b="1" dirty="0" smtClean="0"/>
              <a:t> </a:t>
            </a:r>
            <a:r>
              <a:rPr lang="ru-RU" b="1" dirty="0" err="1" smtClean="0"/>
              <a:t>виробленню</a:t>
            </a:r>
            <a:r>
              <a:rPr lang="ru-RU" b="1" dirty="0" smtClean="0"/>
              <a:t> гормону росту. </a:t>
            </a:r>
            <a:r>
              <a:rPr lang="ru-RU" b="1" dirty="0" err="1" smtClean="0"/>
              <a:t>Необхідний</a:t>
            </a:r>
            <a:r>
              <a:rPr lang="ru-RU" b="1" dirty="0" smtClean="0"/>
              <a:t> для </a:t>
            </a:r>
            <a:r>
              <a:rPr lang="ru-RU" b="1" dirty="0" err="1" smtClean="0"/>
              <a:t>роботи</a:t>
            </a:r>
            <a:r>
              <a:rPr lang="ru-RU" b="1" dirty="0" smtClean="0"/>
              <a:t> </a:t>
            </a:r>
            <a:r>
              <a:rPr lang="ru-RU" b="1" dirty="0" err="1" smtClean="0"/>
              <a:t>печінки</a:t>
            </a:r>
            <a:r>
              <a:rPr lang="ru-RU" b="1" dirty="0" smtClean="0"/>
              <a:t> та </a:t>
            </a:r>
            <a:r>
              <a:rPr lang="ru-RU" b="1" dirty="0" err="1" smtClean="0"/>
              <a:t>імунної</a:t>
            </a:r>
            <a:r>
              <a:rPr lang="ru-RU" b="1" dirty="0" smtClean="0"/>
              <a:t> </a:t>
            </a:r>
            <a:r>
              <a:rPr lang="ru-RU" b="1" dirty="0" err="1" smtClean="0"/>
              <a:t>системи</a:t>
            </a:r>
            <a:r>
              <a:rPr lang="ru-RU" b="1" dirty="0" smtClean="0"/>
              <a:t>.</a:t>
            </a:r>
          </a:p>
          <a:p>
            <a:endParaRPr lang="ru-RU" dirty="0" smtClean="0"/>
          </a:p>
          <a:p>
            <a:r>
              <a:rPr lang="ru-RU" sz="3600" b="1" dirty="0" err="1" smtClean="0"/>
              <a:t>Пролін</a:t>
            </a:r>
            <a:r>
              <a:rPr lang="ru-RU" b="1" dirty="0" smtClean="0"/>
              <a:t>. </a:t>
            </a:r>
            <a:r>
              <a:rPr lang="ru-RU" b="1" dirty="0" err="1" smtClean="0"/>
              <a:t>Гранично</a:t>
            </a:r>
            <a:r>
              <a:rPr lang="ru-RU" b="1" dirty="0" smtClean="0"/>
              <a:t> </a:t>
            </a:r>
            <a:r>
              <a:rPr lang="ru-RU" b="1" dirty="0" err="1" smtClean="0"/>
              <a:t>важливий</a:t>
            </a:r>
            <a:r>
              <a:rPr lang="ru-RU" b="1" dirty="0" smtClean="0"/>
              <a:t> для правильного </a:t>
            </a:r>
            <a:r>
              <a:rPr lang="ru-RU" b="1" dirty="0" err="1" smtClean="0"/>
              <a:t>функціонування</a:t>
            </a:r>
            <a:r>
              <a:rPr lang="ru-RU" b="1" dirty="0" smtClean="0"/>
              <a:t> </a:t>
            </a:r>
            <a:r>
              <a:rPr lang="ru-RU" b="1" dirty="0" err="1" smtClean="0"/>
              <a:t>зв'язок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суглобів</a:t>
            </a:r>
            <a:r>
              <a:rPr lang="ru-RU" b="1" dirty="0" smtClean="0"/>
              <a:t>; </a:t>
            </a:r>
            <a:r>
              <a:rPr lang="ru-RU" b="1" dirty="0" err="1" smtClean="0"/>
              <a:t>також</a:t>
            </a:r>
            <a:r>
              <a:rPr lang="ru-RU" b="1" dirty="0" smtClean="0"/>
              <a:t> </a:t>
            </a:r>
            <a:r>
              <a:rPr lang="ru-RU" b="1" dirty="0" err="1" smtClean="0"/>
              <a:t>бере</a:t>
            </a:r>
            <a:r>
              <a:rPr lang="ru-RU" b="1" dirty="0" smtClean="0"/>
              <a:t> участь у </a:t>
            </a:r>
            <a:r>
              <a:rPr lang="ru-RU" b="1" dirty="0" err="1" smtClean="0"/>
              <a:t>підтриманні</a:t>
            </a:r>
            <a:r>
              <a:rPr lang="ru-RU" b="1" dirty="0" smtClean="0"/>
              <a:t> </a:t>
            </a:r>
            <a:r>
              <a:rPr lang="ru-RU" b="1" dirty="0" err="1" smtClean="0"/>
              <a:t>працездатності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зміцнення</a:t>
            </a:r>
            <a:r>
              <a:rPr lang="ru-RU" b="1" dirty="0" smtClean="0"/>
              <a:t> </a:t>
            </a:r>
            <a:r>
              <a:rPr lang="ru-RU" b="1" dirty="0" err="1" smtClean="0"/>
              <a:t>серцевого</a:t>
            </a:r>
            <a:r>
              <a:rPr lang="ru-RU" b="1" dirty="0" smtClean="0"/>
              <a:t> </a:t>
            </a:r>
            <a:r>
              <a:rPr lang="ru-RU" b="1" dirty="0" err="1" smtClean="0"/>
              <a:t>м'яза</a:t>
            </a:r>
            <a:r>
              <a:rPr lang="ru-RU" b="1" dirty="0" smtClean="0"/>
              <a:t>.</a:t>
            </a:r>
          </a:p>
          <a:p>
            <a:endParaRPr lang="ru-RU" dirty="0" smtClean="0"/>
          </a:p>
          <a:p>
            <a:r>
              <a:rPr lang="ru-RU" sz="3600" b="1" dirty="0" err="1" smtClean="0"/>
              <a:t>Серін</a:t>
            </a:r>
            <a:r>
              <a:rPr lang="ru-RU" sz="3600" b="1" dirty="0" smtClean="0"/>
              <a:t>. </a:t>
            </a:r>
            <a:r>
              <a:rPr lang="ru-RU" b="1" dirty="0" smtClean="0"/>
              <a:t>Бере участь у </a:t>
            </a:r>
            <a:r>
              <a:rPr lang="ru-RU" b="1" dirty="0" err="1" smtClean="0"/>
              <a:t>створені</a:t>
            </a:r>
            <a:r>
              <a:rPr lang="ru-RU" b="1" dirty="0" smtClean="0"/>
              <a:t> </a:t>
            </a:r>
            <a:r>
              <a:rPr lang="ru-RU" b="1" dirty="0" err="1" smtClean="0"/>
              <a:t>запасів</a:t>
            </a:r>
            <a:r>
              <a:rPr lang="ru-RU" b="1" dirty="0" smtClean="0"/>
              <a:t> </a:t>
            </a:r>
            <a:r>
              <a:rPr lang="ru-RU" b="1" dirty="0" err="1" smtClean="0"/>
              <a:t>печінкою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м'язами</a:t>
            </a:r>
            <a:r>
              <a:rPr lang="ru-RU" b="1" dirty="0" smtClean="0"/>
              <a:t> </a:t>
            </a:r>
            <a:r>
              <a:rPr lang="ru-RU" b="1" dirty="0" err="1" smtClean="0"/>
              <a:t>глікогену</a:t>
            </a:r>
            <a:r>
              <a:rPr lang="ru-RU" b="1" dirty="0" smtClean="0"/>
              <a:t>; </a:t>
            </a:r>
            <a:r>
              <a:rPr lang="ru-RU" b="1" dirty="0" err="1" smtClean="0"/>
              <a:t>бере</a:t>
            </a:r>
            <a:r>
              <a:rPr lang="ru-RU" b="1" dirty="0" smtClean="0"/>
              <a:t> </a:t>
            </a:r>
            <a:r>
              <a:rPr lang="ru-RU" b="1" dirty="0" err="1" smtClean="0"/>
              <a:t>активну</a:t>
            </a:r>
            <a:r>
              <a:rPr lang="ru-RU" b="1" dirty="0" smtClean="0"/>
              <a:t> участь у </a:t>
            </a:r>
            <a:r>
              <a:rPr lang="ru-RU" b="1" dirty="0" err="1" smtClean="0"/>
              <a:t>посиленні</a:t>
            </a:r>
            <a:r>
              <a:rPr lang="ru-RU" b="1" dirty="0" smtClean="0"/>
              <a:t> </a:t>
            </a:r>
            <a:r>
              <a:rPr lang="ru-RU" b="1" dirty="0" err="1" smtClean="0"/>
              <a:t>імунної</a:t>
            </a:r>
            <a:r>
              <a:rPr lang="ru-RU" b="1" dirty="0" smtClean="0"/>
              <a:t> </a:t>
            </a:r>
            <a:r>
              <a:rPr lang="ru-RU" b="1" dirty="0" err="1" smtClean="0"/>
              <a:t>системи</a:t>
            </a:r>
            <a:r>
              <a:rPr lang="ru-RU" b="1" dirty="0" smtClean="0"/>
              <a:t>, </a:t>
            </a:r>
            <a:r>
              <a:rPr lang="ru-RU" b="1" dirty="0" err="1" smtClean="0"/>
              <a:t>забезпечуючи</a:t>
            </a:r>
            <a:r>
              <a:rPr lang="ru-RU" b="1" dirty="0" smtClean="0"/>
              <a:t> </a:t>
            </a:r>
            <a:r>
              <a:rPr lang="ru-RU" b="1" dirty="0" err="1" smtClean="0"/>
              <a:t>її</a:t>
            </a:r>
            <a:r>
              <a:rPr lang="ru-RU" b="1" dirty="0" smtClean="0"/>
              <a:t> </a:t>
            </a:r>
            <a:r>
              <a:rPr lang="ru-RU" b="1" dirty="0" err="1" smtClean="0"/>
              <a:t>антитілами</a:t>
            </a:r>
            <a:r>
              <a:rPr lang="ru-RU" b="1" dirty="0" smtClean="0"/>
              <a:t>; </a:t>
            </a:r>
            <a:r>
              <a:rPr lang="ru-RU" b="1" dirty="0" err="1" smtClean="0"/>
              <a:t>формує</a:t>
            </a:r>
            <a:r>
              <a:rPr lang="ru-RU" b="1" dirty="0" smtClean="0"/>
              <a:t> </a:t>
            </a:r>
            <a:r>
              <a:rPr lang="ru-RU" b="1" dirty="0" err="1" smtClean="0"/>
              <a:t>жирові</a:t>
            </a:r>
            <a:r>
              <a:rPr lang="ru-RU" b="1" dirty="0" smtClean="0"/>
              <a:t> "</a:t>
            </a:r>
            <a:r>
              <a:rPr lang="ru-RU" b="1" dirty="0" err="1" smtClean="0"/>
              <a:t>чохли</a:t>
            </a:r>
            <a:r>
              <a:rPr lang="ru-RU" b="1" dirty="0" smtClean="0"/>
              <a:t>" </a:t>
            </a:r>
            <a:r>
              <a:rPr lang="ru-RU" b="1" dirty="0" err="1" smtClean="0"/>
              <a:t>навколо</a:t>
            </a:r>
            <a:r>
              <a:rPr lang="ru-RU" b="1" dirty="0" smtClean="0"/>
              <a:t> </a:t>
            </a:r>
            <a:r>
              <a:rPr lang="ru-RU" b="1" dirty="0" err="1" smtClean="0"/>
              <a:t>нервових</a:t>
            </a:r>
            <a:r>
              <a:rPr lang="ru-RU" b="1" dirty="0" smtClean="0"/>
              <a:t> волокон.</a:t>
            </a:r>
            <a:endParaRPr lang="ru-RU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/>
              <a:t>Замінні амінокислоти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sz="4000" b="1" dirty="0" err="1" smtClean="0"/>
              <a:t>Глютамін</a:t>
            </a:r>
            <a:r>
              <a:rPr lang="ru-RU" dirty="0" smtClean="0"/>
              <a:t>. </a:t>
            </a:r>
            <a:r>
              <a:rPr lang="ru-RU" b="1" dirty="0" err="1" smtClean="0"/>
              <a:t>Важливий</a:t>
            </a:r>
            <a:r>
              <a:rPr lang="ru-RU" b="1" dirty="0" smtClean="0"/>
              <a:t> для </a:t>
            </a:r>
            <a:r>
              <a:rPr lang="ru-RU" b="1" dirty="0" err="1" smtClean="0"/>
              <a:t>нормалізації</a:t>
            </a:r>
            <a:r>
              <a:rPr lang="ru-RU" b="1" dirty="0" smtClean="0"/>
              <a:t> </a:t>
            </a:r>
            <a:r>
              <a:rPr lang="ru-RU" b="1" dirty="0" err="1" smtClean="0"/>
              <a:t>рівня</a:t>
            </a:r>
            <a:r>
              <a:rPr lang="ru-RU" b="1" dirty="0" smtClean="0"/>
              <a:t> </a:t>
            </a:r>
            <a:r>
              <a:rPr lang="ru-RU" b="1" dirty="0" err="1" smtClean="0"/>
              <a:t>цукру</a:t>
            </a:r>
            <a:r>
              <a:rPr lang="ru-RU" b="1" dirty="0" smtClean="0"/>
              <a:t>, </a:t>
            </a:r>
            <a:r>
              <a:rPr lang="ru-RU" b="1" dirty="0" err="1" smtClean="0"/>
              <a:t>підвищення</a:t>
            </a:r>
            <a:r>
              <a:rPr lang="ru-RU" b="1" dirty="0" smtClean="0"/>
              <a:t> </a:t>
            </a:r>
            <a:r>
              <a:rPr lang="ru-RU" b="1" dirty="0" err="1" smtClean="0"/>
              <a:t>працездатності</a:t>
            </a:r>
            <a:r>
              <a:rPr lang="ru-RU" b="1" dirty="0" smtClean="0"/>
              <a:t> </a:t>
            </a:r>
            <a:r>
              <a:rPr lang="ru-RU" b="1" dirty="0" err="1" smtClean="0"/>
              <a:t>мозку</a:t>
            </a:r>
            <a:r>
              <a:rPr lang="ru-RU" b="1" dirty="0" smtClean="0"/>
              <a:t>, при </a:t>
            </a:r>
            <a:r>
              <a:rPr lang="ru-RU" b="1" dirty="0" err="1" smtClean="0"/>
              <a:t>лікуванні</a:t>
            </a:r>
            <a:r>
              <a:rPr lang="ru-RU" b="1" dirty="0" smtClean="0"/>
              <a:t> </a:t>
            </a:r>
            <a:r>
              <a:rPr lang="ru-RU" b="1" dirty="0" err="1" smtClean="0"/>
              <a:t>імпотенції</a:t>
            </a:r>
            <a:r>
              <a:rPr lang="ru-RU" b="1" dirty="0" smtClean="0"/>
              <a:t>, </a:t>
            </a:r>
            <a:r>
              <a:rPr lang="ru-RU" b="1" dirty="0" err="1" smtClean="0"/>
              <a:t>при</a:t>
            </a:r>
            <a:r>
              <a:rPr lang="ru-RU" b="1" dirty="0" smtClean="0"/>
              <a:t> </a:t>
            </a:r>
            <a:r>
              <a:rPr lang="ru-RU" b="1" dirty="0" err="1" smtClean="0"/>
              <a:t>лікуванні</a:t>
            </a:r>
            <a:r>
              <a:rPr lang="ru-RU" b="1" dirty="0" smtClean="0"/>
              <a:t> </a:t>
            </a:r>
            <a:r>
              <a:rPr lang="ru-RU" b="1" dirty="0" err="1" smtClean="0"/>
              <a:t>алкоголізму</a:t>
            </a:r>
            <a:r>
              <a:rPr lang="ru-RU" b="1" dirty="0" smtClean="0"/>
              <a:t>, </a:t>
            </a:r>
            <a:r>
              <a:rPr lang="ru-RU" b="1" dirty="0" err="1" smtClean="0"/>
              <a:t>допомагає</a:t>
            </a:r>
            <a:r>
              <a:rPr lang="ru-RU" b="1" dirty="0" smtClean="0"/>
              <a:t> </a:t>
            </a:r>
            <a:r>
              <a:rPr lang="ru-RU" b="1" dirty="0" err="1" smtClean="0"/>
              <a:t>боротися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втомою</a:t>
            </a:r>
            <a:r>
              <a:rPr lang="ru-RU" b="1" dirty="0" smtClean="0"/>
              <a:t>, </a:t>
            </a:r>
            <a:r>
              <a:rPr lang="ru-RU" b="1" dirty="0" err="1" smtClean="0"/>
              <a:t>мозковими</a:t>
            </a:r>
            <a:r>
              <a:rPr lang="ru-RU" b="1" dirty="0" smtClean="0"/>
              <a:t> </a:t>
            </a:r>
            <a:r>
              <a:rPr lang="ru-RU" b="1" dirty="0" err="1" smtClean="0"/>
              <a:t>розладами</a:t>
            </a:r>
            <a:r>
              <a:rPr lang="ru-RU" b="1" dirty="0" smtClean="0"/>
              <a:t> - </a:t>
            </a:r>
            <a:r>
              <a:rPr lang="ru-RU" b="1" dirty="0" err="1" smtClean="0"/>
              <a:t>епілепсією</a:t>
            </a:r>
            <a:r>
              <a:rPr lang="ru-RU" b="1" dirty="0" smtClean="0"/>
              <a:t>, </a:t>
            </a:r>
            <a:r>
              <a:rPr lang="ru-RU" b="1" dirty="0" err="1" smtClean="0"/>
              <a:t>шизофренією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просто </a:t>
            </a:r>
            <a:r>
              <a:rPr lang="ru-RU" b="1" dirty="0" err="1" smtClean="0"/>
              <a:t>загальмованістю</a:t>
            </a:r>
            <a:r>
              <a:rPr lang="ru-RU" b="1" dirty="0" smtClean="0"/>
              <a:t>, </a:t>
            </a:r>
            <a:r>
              <a:rPr lang="ru-RU" b="1" dirty="0" err="1" smtClean="0"/>
              <a:t>потрібний</a:t>
            </a:r>
            <a:r>
              <a:rPr lang="ru-RU" b="1" dirty="0" smtClean="0"/>
              <a:t> при </a:t>
            </a:r>
            <a:r>
              <a:rPr lang="ru-RU" b="1" dirty="0" err="1" smtClean="0"/>
              <a:t>лікуванні</a:t>
            </a:r>
            <a:r>
              <a:rPr lang="ru-RU" b="1" dirty="0" smtClean="0"/>
              <a:t> </a:t>
            </a:r>
            <a:r>
              <a:rPr lang="ru-RU" b="1" dirty="0" err="1" smtClean="0"/>
              <a:t>виразки</a:t>
            </a:r>
            <a:r>
              <a:rPr lang="ru-RU" b="1" dirty="0" smtClean="0"/>
              <a:t> </a:t>
            </a:r>
            <a:r>
              <a:rPr lang="ru-RU" b="1" dirty="0" err="1" smtClean="0"/>
              <a:t>шлунка</a:t>
            </a:r>
            <a:r>
              <a:rPr lang="ru-RU" b="1" dirty="0" smtClean="0"/>
              <a:t>,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формування</a:t>
            </a:r>
            <a:r>
              <a:rPr lang="ru-RU" b="1" dirty="0" smtClean="0"/>
              <a:t> здорового травного тракту. У </a:t>
            </a:r>
            <a:r>
              <a:rPr lang="ru-RU" b="1" dirty="0" err="1" smtClean="0"/>
              <a:t>мозку</a:t>
            </a:r>
            <a:r>
              <a:rPr lang="ru-RU" b="1" dirty="0" smtClean="0"/>
              <a:t> </a:t>
            </a:r>
            <a:r>
              <a:rPr lang="ru-RU" b="1" dirty="0" err="1" smtClean="0"/>
              <a:t>перетворюється</a:t>
            </a:r>
            <a:r>
              <a:rPr lang="ru-RU" b="1" dirty="0" smtClean="0"/>
              <a:t> в </a:t>
            </a:r>
            <a:r>
              <a:rPr lang="ru-RU" b="1" dirty="0" err="1" smtClean="0"/>
              <a:t>глютамінову</a:t>
            </a:r>
            <a:r>
              <a:rPr lang="ru-RU" b="1" dirty="0" smtClean="0"/>
              <a:t> кислоту, </a:t>
            </a:r>
            <a:r>
              <a:rPr lang="ru-RU" b="1" dirty="0" err="1" smtClean="0"/>
              <a:t>важливу</a:t>
            </a:r>
            <a:r>
              <a:rPr lang="ru-RU" b="1" dirty="0" smtClean="0"/>
              <a:t> для </a:t>
            </a:r>
            <a:r>
              <a:rPr lang="ru-RU" b="1" dirty="0" err="1" smtClean="0"/>
              <a:t>роботи</a:t>
            </a:r>
            <a:r>
              <a:rPr lang="ru-RU" b="1" dirty="0" smtClean="0"/>
              <a:t> </a:t>
            </a:r>
            <a:r>
              <a:rPr lang="ru-RU" b="1" dirty="0" err="1" smtClean="0"/>
              <a:t>мозку</a:t>
            </a:r>
            <a:r>
              <a:rPr lang="ru-RU" b="1" dirty="0" smtClean="0"/>
              <a:t>. </a:t>
            </a:r>
          </a:p>
          <a:p>
            <a:endParaRPr lang="ru-RU" dirty="0" smtClean="0"/>
          </a:p>
          <a:p>
            <a:r>
              <a:rPr lang="ru-RU" sz="4500" b="1" dirty="0" err="1" smtClean="0"/>
              <a:t>Глютамінова</a:t>
            </a:r>
            <a:r>
              <a:rPr lang="ru-RU" sz="4500" b="1" dirty="0" smtClean="0"/>
              <a:t> кислота</a:t>
            </a:r>
            <a:r>
              <a:rPr lang="ru-RU" b="1" dirty="0" smtClean="0"/>
              <a:t>. </a:t>
            </a:r>
            <a:r>
              <a:rPr lang="ru-RU" b="1" dirty="0" err="1" smtClean="0"/>
              <a:t>Вважається</a:t>
            </a:r>
            <a:r>
              <a:rPr lang="ru-RU" b="1" dirty="0" smtClean="0"/>
              <a:t> </a:t>
            </a:r>
            <a:r>
              <a:rPr lang="ru-RU" b="1" dirty="0" err="1" smtClean="0"/>
              <a:t>природним</a:t>
            </a:r>
            <a:r>
              <a:rPr lang="ru-RU" b="1" dirty="0" smtClean="0"/>
              <a:t> "</a:t>
            </a:r>
            <a:r>
              <a:rPr lang="ru-RU" b="1" dirty="0" err="1" smtClean="0"/>
              <a:t>паливом</a:t>
            </a:r>
            <a:r>
              <a:rPr lang="ru-RU" b="1" dirty="0" smtClean="0"/>
              <a:t>" для головного </a:t>
            </a:r>
            <a:r>
              <a:rPr lang="ru-RU" b="1" dirty="0" err="1" smtClean="0"/>
              <a:t>мозку</a:t>
            </a:r>
            <a:r>
              <a:rPr lang="ru-RU" b="1" dirty="0" smtClean="0"/>
              <a:t>, </a:t>
            </a:r>
            <a:r>
              <a:rPr lang="ru-RU" b="1" dirty="0" err="1" smtClean="0"/>
              <a:t>покращує</a:t>
            </a:r>
            <a:r>
              <a:rPr lang="ru-RU" b="1" dirty="0" smtClean="0"/>
              <a:t> </a:t>
            </a:r>
            <a:r>
              <a:rPr lang="ru-RU" b="1" dirty="0" err="1" smtClean="0"/>
              <a:t>розумові</a:t>
            </a:r>
            <a:r>
              <a:rPr lang="ru-RU" b="1" dirty="0" smtClean="0"/>
              <a:t> </a:t>
            </a:r>
            <a:r>
              <a:rPr lang="ru-RU" b="1" dirty="0" err="1" smtClean="0"/>
              <a:t>здібності</a:t>
            </a:r>
            <a:r>
              <a:rPr lang="ru-RU" b="1" dirty="0" smtClean="0"/>
              <a:t>. </a:t>
            </a:r>
            <a:r>
              <a:rPr lang="ru-RU" b="1" dirty="0" err="1" smtClean="0"/>
              <a:t>сприяє</a:t>
            </a:r>
            <a:r>
              <a:rPr lang="ru-RU" b="1" dirty="0" smtClean="0"/>
              <a:t> </a:t>
            </a:r>
            <a:r>
              <a:rPr lang="ru-RU" b="1" dirty="0" err="1" smtClean="0"/>
              <a:t>прискоренню</a:t>
            </a:r>
            <a:r>
              <a:rPr lang="ru-RU" b="1" dirty="0" smtClean="0"/>
              <a:t> </a:t>
            </a:r>
            <a:r>
              <a:rPr lang="ru-RU" b="1" dirty="0" err="1" smtClean="0"/>
              <a:t>лікування</a:t>
            </a:r>
            <a:r>
              <a:rPr lang="ru-RU" b="1" dirty="0" smtClean="0"/>
              <a:t> </a:t>
            </a:r>
            <a:r>
              <a:rPr lang="ru-RU" b="1" dirty="0" err="1" smtClean="0"/>
              <a:t>виразок</a:t>
            </a:r>
            <a:r>
              <a:rPr lang="ru-RU" b="1" dirty="0" smtClean="0"/>
              <a:t>, </a:t>
            </a:r>
            <a:r>
              <a:rPr lang="ru-RU" b="1" dirty="0" err="1" smtClean="0"/>
              <a:t>підвищує</a:t>
            </a:r>
            <a:r>
              <a:rPr lang="ru-RU" b="1" dirty="0" smtClean="0"/>
              <a:t> </a:t>
            </a:r>
            <a:r>
              <a:rPr lang="ru-RU" b="1" dirty="0" err="1" smtClean="0"/>
              <a:t>опірність</a:t>
            </a:r>
            <a:r>
              <a:rPr lang="ru-RU" b="1" dirty="0" smtClean="0"/>
              <a:t> </a:t>
            </a:r>
            <a:r>
              <a:rPr lang="ru-RU" b="1" dirty="0" err="1" smtClean="0"/>
              <a:t>втоми</a:t>
            </a:r>
            <a:r>
              <a:rPr lang="ru-RU" b="1" dirty="0" smtClean="0"/>
              <a:t>.</a:t>
            </a:r>
          </a:p>
          <a:p>
            <a:endParaRPr lang="ru-RU" dirty="0" smtClean="0"/>
          </a:p>
          <a:p>
            <a:r>
              <a:rPr lang="ru-RU" sz="4500" b="1" dirty="0" err="1" smtClean="0"/>
              <a:t>Гліцин</a:t>
            </a:r>
            <a:r>
              <a:rPr lang="ru-RU" dirty="0" smtClean="0"/>
              <a:t>. </a:t>
            </a:r>
            <a:r>
              <a:rPr lang="ru-RU" b="1" dirty="0" smtClean="0"/>
              <a:t>Бере </a:t>
            </a:r>
            <a:r>
              <a:rPr lang="ru-RU" b="1" dirty="0" err="1" smtClean="0"/>
              <a:t>активну</a:t>
            </a:r>
            <a:r>
              <a:rPr lang="ru-RU" b="1" dirty="0" smtClean="0"/>
              <a:t> участь у </a:t>
            </a:r>
            <a:r>
              <a:rPr lang="ru-RU" b="1" dirty="0" err="1" smtClean="0"/>
              <a:t>забезпеченні</a:t>
            </a:r>
            <a:r>
              <a:rPr lang="ru-RU" b="1" dirty="0" smtClean="0"/>
              <a:t> киснем </a:t>
            </a:r>
            <a:r>
              <a:rPr lang="ru-RU" b="1" dirty="0" err="1" smtClean="0"/>
              <a:t>процесу</a:t>
            </a:r>
            <a:r>
              <a:rPr lang="ru-RU" b="1" dirty="0" smtClean="0"/>
              <a:t> </a:t>
            </a:r>
            <a:r>
              <a:rPr lang="ru-RU" b="1" dirty="0" err="1" smtClean="0"/>
              <a:t>утворення</a:t>
            </a:r>
            <a:r>
              <a:rPr lang="ru-RU" b="1" dirty="0" smtClean="0"/>
              <a:t> </a:t>
            </a:r>
            <a:r>
              <a:rPr lang="ru-RU" b="1" dirty="0" err="1" smtClean="0"/>
              <a:t>нових</a:t>
            </a:r>
            <a:r>
              <a:rPr lang="ru-RU" b="1" dirty="0" smtClean="0"/>
              <a:t> </a:t>
            </a:r>
            <a:r>
              <a:rPr lang="ru-RU" b="1" dirty="0" err="1" smtClean="0"/>
              <a:t>клітин</a:t>
            </a:r>
            <a:r>
              <a:rPr lang="ru-RU" b="1" dirty="0" smtClean="0"/>
              <a:t>. Є </a:t>
            </a:r>
            <a:r>
              <a:rPr lang="ru-RU" b="1" dirty="0" err="1" smtClean="0"/>
              <a:t>важливим</a:t>
            </a:r>
            <a:r>
              <a:rPr lang="ru-RU" b="1" dirty="0" smtClean="0"/>
              <a:t> </a:t>
            </a:r>
            <a:r>
              <a:rPr lang="ru-RU" b="1" dirty="0" err="1" smtClean="0"/>
              <a:t>учасником</a:t>
            </a:r>
            <a:r>
              <a:rPr lang="ru-RU" b="1" dirty="0" smtClean="0"/>
              <a:t> </a:t>
            </a:r>
            <a:r>
              <a:rPr lang="ru-RU" b="1" dirty="0" err="1" smtClean="0"/>
              <a:t>вироблення</a:t>
            </a:r>
            <a:r>
              <a:rPr lang="ru-RU" b="1" dirty="0" smtClean="0"/>
              <a:t> </a:t>
            </a:r>
            <a:r>
              <a:rPr lang="ru-RU" b="1" dirty="0" err="1" smtClean="0"/>
              <a:t>гормонів</a:t>
            </a:r>
            <a:r>
              <a:rPr lang="ru-RU" b="1" dirty="0" smtClean="0"/>
              <a:t>, </a:t>
            </a:r>
            <a:r>
              <a:rPr lang="ru-RU" b="1" dirty="0" err="1" smtClean="0"/>
              <a:t>відповідальних</a:t>
            </a:r>
            <a:r>
              <a:rPr lang="ru-RU" b="1" dirty="0" smtClean="0"/>
              <a:t> за </a:t>
            </a:r>
            <a:r>
              <a:rPr lang="ru-RU" b="1" dirty="0" err="1" smtClean="0"/>
              <a:t>посилення</a:t>
            </a:r>
            <a:r>
              <a:rPr lang="ru-RU" b="1" dirty="0" smtClean="0"/>
              <a:t> </a:t>
            </a:r>
            <a:r>
              <a:rPr lang="ru-RU" b="1" dirty="0" err="1" smtClean="0"/>
              <a:t>імунної</a:t>
            </a:r>
            <a:r>
              <a:rPr lang="ru-RU" b="1" dirty="0" smtClean="0"/>
              <a:t> </a:t>
            </a:r>
            <a:r>
              <a:rPr lang="ru-RU" b="1" dirty="0" err="1" smtClean="0"/>
              <a:t>системи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/>
              <a:t>Хвороби </a:t>
            </a:r>
            <a:r>
              <a:rPr lang="uk-UA" b="1" dirty="0" err="1" smtClean="0"/>
              <a:t>зв'язанні</a:t>
            </a:r>
            <a:r>
              <a:rPr lang="uk-UA" b="1" dirty="0" smtClean="0"/>
              <a:t> з порушеннями спадковості</a:t>
            </a:r>
            <a:endParaRPr lang="ru-RU" b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3456384" cy="20882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916832"/>
            <a:ext cx="4968552" cy="46805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077072"/>
            <a:ext cx="3456384" cy="252028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71500"/>
            <a:ext cx="784244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34000" y="3501008"/>
            <a:ext cx="38100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3628" y="188640"/>
            <a:ext cx="3610372" cy="270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4664"/>
            <a:ext cx="5194157" cy="6118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3384376" cy="208823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/>
              <a:t>Амінокислоти в </a:t>
            </a:r>
            <a:r>
              <a:rPr lang="uk-UA" b="1" dirty="0" err="1" smtClean="0"/>
              <a:t>кометиці</a:t>
            </a:r>
            <a:r>
              <a:rPr lang="uk-UA" b="1" dirty="0" smtClean="0"/>
              <a:t> 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40968"/>
            <a:ext cx="3073524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0"/>
            <a:ext cx="5508104" cy="628650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5184576" cy="63408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/>
              <a:t>Обмін амінокислот</a:t>
            </a:r>
            <a:endParaRPr lang="ru-RU" b="1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3491880" cy="255691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77072"/>
            <a:ext cx="2699792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695450"/>
            <a:ext cx="4815061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err="1"/>
              <a:t>А</a:t>
            </a:r>
            <a:r>
              <a:rPr lang="ru-RU" b="1" dirty="0" err="1" smtClean="0"/>
              <a:t>мінокислоти</a:t>
            </a:r>
            <a:r>
              <a:rPr lang="ru-RU" b="1" dirty="0" smtClean="0"/>
              <a:t> в </a:t>
            </a:r>
            <a:r>
              <a:rPr lang="ru-RU" b="1" dirty="0" err="1" smtClean="0"/>
              <a:t>народній</a:t>
            </a:r>
            <a:r>
              <a:rPr lang="ru-RU" b="1" dirty="0" smtClean="0"/>
              <a:t> </a:t>
            </a:r>
            <a:r>
              <a:rPr lang="ru-RU" b="1" dirty="0" err="1" smtClean="0"/>
              <a:t>медицині</a:t>
            </a:r>
            <a:endParaRPr lang="ru-RU" b="1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2038350" cy="14287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4904"/>
            <a:ext cx="1905000" cy="14287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77072"/>
            <a:ext cx="1895475" cy="14287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1268760"/>
            <a:ext cx="2209800" cy="14287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1196752"/>
            <a:ext cx="2143125" cy="14287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1196752"/>
            <a:ext cx="2200275" cy="14287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2780928"/>
            <a:ext cx="2105025" cy="14287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2080" y="2780928"/>
            <a:ext cx="1352550" cy="14287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31840" y="2852936"/>
            <a:ext cx="2143125" cy="14287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60232" y="4077072"/>
            <a:ext cx="2483768" cy="14192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5429250"/>
            <a:ext cx="1905000" cy="14287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10375" y="5429250"/>
            <a:ext cx="2333625" cy="14287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35696" y="2708920"/>
            <a:ext cx="1447800" cy="14287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7423" name="Picture 1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79712" y="5429250"/>
            <a:ext cx="1762125" cy="14287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7424" name="Picture 1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51920" y="5429250"/>
            <a:ext cx="2552700" cy="14287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7425" name="Picture 1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076056" y="4077072"/>
            <a:ext cx="1581150" cy="14287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7426" name="Picture 1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555776" y="4149080"/>
            <a:ext cx="2133600" cy="14287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06896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6600" b="1" dirty="0" smtClean="0">
                <a:solidFill>
                  <a:srgbClr val="7030A0"/>
                </a:solidFill>
              </a:rPr>
              <a:t>   Дякуємо за увагу.</a:t>
            </a:r>
            <a:endParaRPr lang="ru-RU" sz="6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Завдання</a:t>
            </a: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дослідження</a:t>
            </a: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Класифікація </a:t>
            </a:r>
            <a:r>
              <a:rPr lang="uk-UA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нітрогенвмісних</a:t>
            </a:r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сполук</a:t>
            </a:r>
          </a:p>
          <a:p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Властивості та значення амінокислот</a:t>
            </a:r>
          </a:p>
          <a:p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Властивості та значення білків</a:t>
            </a:r>
          </a:p>
          <a:p>
            <a:r>
              <a:rPr lang="uk-UA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Нітрогенвмісні</a:t>
            </a:r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сполуки в природі </a:t>
            </a:r>
          </a:p>
          <a:p>
            <a:r>
              <a:rPr lang="uk-UA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Нітрогенвмісні</a:t>
            </a:r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сполуки  і здоров'я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err="1" smtClean="0"/>
              <a:t>Із</a:t>
            </a:r>
            <a:r>
              <a:rPr lang="ru-RU" dirty="0" smtClean="0"/>
              <a:t>  </a:t>
            </a:r>
            <a:r>
              <a:rPr lang="ru-RU" dirty="0" err="1" smtClean="0"/>
              <a:t>інформаціоних</a:t>
            </a:r>
            <a:r>
              <a:rPr lang="ru-RU" dirty="0" smtClean="0"/>
              <a:t> </a:t>
            </a:r>
            <a:r>
              <a:rPr lang="ru-RU" dirty="0" err="1" smtClean="0"/>
              <a:t>джерела</a:t>
            </a:r>
            <a:r>
              <a:rPr lang="ru-RU" dirty="0" smtClean="0"/>
              <a:t> </a:t>
            </a:r>
            <a:r>
              <a:rPr lang="ru-RU" dirty="0" err="1" smtClean="0"/>
              <a:t>дізналися</a:t>
            </a:r>
            <a:r>
              <a:rPr lang="ru-RU" dirty="0" smtClean="0"/>
              <a:t> 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/>
              <a:t>- </a:t>
            </a:r>
            <a:r>
              <a:rPr lang="ru-RU" dirty="0" err="1" smtClean="0"/>
              <a:t>Нуклеїнові</a:t>
            </a:r>
            <a:r>
              <a:rPr lang="ru-RU" dirty="0" smtClean="0"/>
              <a:t> </a:t>
            </a:r>
            <a:r>
              <a:rPr lang="ru-RU" dirty="0" err="1" smtClean="0"/>
              <a:t>кислоти</a:t>
            </a:r>
            <a:r>
              <a:rPr lang="ru-RU" dirty="0" smtClean="0"/>
              <a:t> – </a:t>
            </a:r>
            <a:r>
              <a:rPr lang="ru-RU" dirty="0" err="1" smtClean="0"/>
              <a:t>представник</a:t>
            </a:r>
            <a:r>
              <a:rPr lang="ru-RU" dirty="0" smtClean="0"/>
              <a:t> </a:t>
            </a:r>
            <a:r>
              <a:rPr lang="ru-RU" dirty="0" err="1" smtClean="0"/>
              <a:t>нітрогенвмісних</a:t>
            </a:r>
            <a:r>
              <a:rPr lang="ru-RU" dirty="0" smtClean="0"/>
              <a:t> </a:t>
            </a:r>
            <a:r>
              <a:rPr lang="ru-RU" dirty="0" err="1" smtClean="0"/>
              <a:t>сполук</a:t>
            </a:r>
            <a:r>
              <a:rPr lang="ru-RU" dirty="0" smtClean="0"/>
              <a:t>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/>
              <a:t>-  </a:t>
            </a:r>
            <a:r>
              <a:rPr lang="ru-RU" dirty="0" err="1" smtClean="0"/>
              <a:t>Дослідили</a:t>
            </a:r>
            <a:r>
              <a:rPr lang="ru-RU" dirty="0" smtClean="0"/>
              <a:t> </a:t>
            </a:r>
            <a:r>
              <a:rPr lang="ru-RU" dirty="0" err="1" smtClean="0"/>
              <a:t>властивості</a:t>
            </a:r>
            <a:r>
              <a:rPr lang="ru-RU" dirty="0" smtClean="0"/>
              <a:t> </a:t>
            </a:r>
            <a:r>
              <a:rPr lang="ru-RU" dirty="0" err="1" smtClean="0"/>
              <a:t>амінокислот</a:t>
            </a:r>
            <a:r>
              <a:rPr lang="ru-RU" dirty="0" smtClean="0"/>
              <a:t>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/>
              <a:t> -  </a:t>
            </a:r>
            <a:r>
              <a:rPr lang="ru-RU" dirty="0" err="1" smtClean="0"/>
              <a:t>Встановили</a:t>
            </a:r>
            <a:r>
              <a:rPr lang="ru-RU" dirty="0" smtClean="0"/>
              <a:t> роль </a:t>
            </a:r>
            <a:r>
              <a:rPr lang="ru-RU" dirty="0" err="1" smtClean="0"/>
              <a:t>амінокислот</a:t>
            </a:r>
            <a:r>
              <a:rPr lang="ru-RU" dirty="0" smtClean="0"/>
              <a:t> в </a:t>
            </a:r>
            <a:r>
              <a:rPr lang="ru-RU" dirty="0" err="1" smtClean="0"/>
              <a:t>спадковості</a:t>
            </a:r>
            <a:r>
              <a:rPr lang="ru-RU" dirty="0" smtClean="0"/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/>
              <a:t>- </a:t>
            </a:r>
            <a:r>
              <a:rPr lang="ru-RU" dirty="0" err="1" smtClean="0"/>
              <a:t>Виявили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 в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містяться</a:t>
            </a:r>
            <a:r>
              <a:rPr lang="ru-RU" dirty="0" smtClean="0"/>
              <a:t> </a:t>
            </a:r>
            <a:r>
              <a:rPr lang="ru-RU" dirty="0" err="1" smtClean="0"/>
              <a:t>амінокислоти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06627" y="404664"/>
            <a:ext cx="5530745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Хід дослідження: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Класифікація </a:t>
            </a:r>
            <a:b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uk-UA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нітрогенвмісних</a:t>
            </a:r>
            <a: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сполук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149080"/>
            <a:ext cx="3096343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dirty="0" smtClean="0"/>
              <a:t>амінокислоти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44208" y="3933056"/>
            <a:ext cx="252028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4000" dirty="0" smtClean="0"/>
              <a:t>білки</a:t>
            </a:r>
            <a:endParaRPr lang="ru-RU" sz="40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6588224" y="2204864"/>
            <a:ext cx="1512168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429000"/>
            <a:ext cx="331236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 стрелкой 11"/>
          <p:cNvCxnSpPr/>
          <p:nvPr/>
        </p:nvCxnSpPr>
        <p:spPr>
          <a:xfrm flipH="1">
            <a:off x="1187624" y="2204864"/>
            <a:ext cx="936104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трелка вниз 10"/>
          <p:cNvSpPr/>
          <p:nvPr/>
        </p:nvSpPr>
        <p:spPr>
          <a:xfrm rot="19288049">
            <a:off x="7326048" y="2242001"/>
            <a:ext cx="361338" cy="1823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2271070">
            <a:off x="1437453" y="2260605"/>
            <a:ext cx="247268" cy="1837872"/>
          </a:xfrm>
          <a:prstGeom prst="downArrow">
            <a:avLst>
              <a:gd name="adj1" fmla="val 7295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Амінокислоти</a:t>
            </a:r>
            <a:endParaRPr lang="ru-RU" dirty="0"/>
          </a:p>
        </p:txBody>
      </p:sp>
      <p:pic>
        <p:nvPicPr>
          <p:cNvPr id="4" name="Pictur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28A0092B-C50C-407e-A947-70E740481C1C">
                <a14:useLocalDpi xmlns="" xmlns:a14="http://schemas.microsoft.com/office/drawing/2007/7/7/main" val="0"/>
              </a:ext>
            </a:extLst>
          </a:blip>
          <a:stretch>
            <a:fillRect/>
          </a:stretch>
        </p:blipFill>
        <p:spPr>
          <a:xfrm>
            <a:off x="1547664" y="620688"/>
            <a:ext cx="6354452" cy="40324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4509120"/>
            <a:ext cx="8208912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solidFill>
                  <a:schemeClr val="tx1"/>
                </a:solidFill>
              </a:rPr>
              <a:t>Амінокислоти</a:t>
            </a:r>
            <a:r>
              <a:rPr lang="ru-RU" sz="3200" dirty="0" smtClean="0">
                <a:solidFill>
                  <a:schemeClr val="tx1"/>
                </a:solidFill>
              </a:rPr>
              <a:t>  — </a:t>
            </a:r>
            <a:r>
              <a:rPr lang="ru-RU" sz="3200" dirty="0" err="1" smtClean="0">
                <a:solidFill>
                  <a:schemeClr val="tx1"/>
                </a:solidFill>
              </a:rPr>
              <a:t>органічні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сполуки</a:t>
            </a:r>
            <a:r>
              <a:rPr lang="ru-RU" sz="3200" dirty="0" smtClean="0">
                <a:solidFill>
                  <a:schemeClr val="tx1"/>
                </a:solidFill>
              </a:rPr>
              <a:t>, в </a:t>
            </a:r>
            <a:r>
              <a:rPr lang="ru-RU" sz="3200" dirty="0" err="1" smtClean="0">
                <a:solidFill>
                  <a:schemeClr val="tx1"/>
                </a:solidFill>
              </a:rPr>
              <a:t>молекули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/>
              <a:t>яки</a:t>
            </a:r>
            <a:r>
              <a:rPr lang="ru-RU" sz="3200" dirty="0" err="1" smtClean="0">
                <a:solidFill>
                  <a:schemeClr val="tx1"/>
                </a:solidFill>
              </a:rPr>
              <a:t>х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одночасно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входять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карбоксильні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і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амінні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групи</a:t>
            </a:r>
            <a:r>
              <a:rPr lang="ru-RU" sz="32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ru-RU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543800" cy="685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b="1" dirty="0" err="1"/>
              <a:t>Класифікація</a:t>
            </a:r>
            <a:r>
              <a:rPr lang="ru-RU" sz="3200" b="1" dirty="0"/>
              <a:t> </a:t>
            </a:r>
            <a:r>
              <a:rPr lang="ru-RU" sz="3200" b="1" dirty="0" err="1"/>
              <a:t>амінокислот</a:t>
            </a:r>
            <a:endParaRPr lang="ru-RU" sz="3200" b="1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1340768"/>
            <a:ext cx="8208912" cy="4953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Циклічні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ациклічні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800" dirty="0"/>
          </a:p>
          <a:p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Ациклічні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моноаміномонокарбонові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моноамінодикарбонові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діаміномонокарбонові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сірковмісні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тіоамінокислоти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гідроксикислоти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800" dirty="0"/>
          </a:p>
          <a:p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Циклічні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ароматичні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гетероциклічні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Класифікація амінокислот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Азотисті</a:t>
            </a:r>
            <a:r>
              <a:rPr lang="ru-RU" dirty="0" smtClean="0"/>
              <a:t> </a:t>
            </a:r>
            <a:r>
              <a:rPr lang="ru-RU" dirty="0" err="1" smtClean="0"/>
              <a:t>основи</a:t>
            </a:r>
            <a:r>
              <a:rPr lang="ru-RU" dirty="0" smtClean="0"/>
              <a:t>:	</a:t>
            </a:r>
            <a:r>
              <a:rPr lang="ru-RU" dirty="0" err="1" smtClean="0"/>
              <a:t>Пурини</a:t>
            </a:r>
            <a:r>
              <a:rPr lang="ru-RU" dirty="0" smtClean="0"/>
              <a:t> (</a:t>
            </a:r>
            <a:r>
              <a:rPr lang="ru-RU" dirty="0" err="1" smtClean="0"/>
              <a:t>Аденін</a:t>
            </a:r>
            <a:r>
              <a:rPr lang="ru-RU" dirty="0" smtClean="0"/>
              <a:t>, </a:t>
            </a:r>
            <a:r>
              <a:rPr lang="ru-RU" dirty="0" err="1" smtClean="0"/>
              <a:t>Гуанін</a:t>
            </a:r>
            <a:r>
              <a:rPr lang="ru-RU" dirty="0" smtClean="0"/>
              <a:t>) ·       </a:t>
            </a:r>
          </a:p>
          <a:p>
            <a:pPr>
              <a:buNone/>
            </a:pPr>
            <a:r>
              <a:rPr lang="ru-RU" dirty="0" smtClean="0"/>
              <a:t>              </a:t>
            </a:r>
            <a:r>
              <a:rPr lang="ru-RU" dirty="0" err="1" smtClean="0"/>
              <a:t>Піримідини</a:t>
            </a:r>
            <a:r>
              <a:rPr lang="ru-RU" dirty="0" smtClean="0"/>
              <a:t> (</a:t>
            </a:r>
            <a:r>
              <a:rPr lang="ru-RU" dirty="0" err="1" smtClean="0"/>
              <a:t>Урацил</a:t>
            </a:r>
            <a:r>
              <a:rPr lang="ru-RU" dirty="0" smtClean="0"/>
              <a:t>, </a:t>
            </a:r>
            <a:r>
              <a:rPr lang="ru-RU" dirty="0" err="1" smtClean="0"/>
              <a:t>Тимін</a:t>
            </a:r>
            <a:r>
              <a:rPr lang="ru-RU" dirty="0" smtClean="0"/>
              <a:t>, </a:t>
            </a:r>
            <a:r>
              <a:rPr lang="ru-RU" dirty="0" err="1" smtClean="0"/>
              <a:t>Цитозин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Нуклеозиди</a:t>
            </a:r>
            <a:r>
              <a:rPr lang="ru-RU" dirty="0" smtClean="0"/>
              <a:t>:	</a:t>
            </a:r>
            <a:r>
              <a:rPr lang="ru-RU" dirty="0" err="1" smtClean="0"/>
              <a:t>Рибонуклеозиди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                           </a:t>
            </a:r>
            <a:r>
              <a:rPr lang="ru-RU" dirty="0" err="1" smtClean="0"/>
              <a:t>Дезоксирибонуклеозиди</a:t>
            </a:r>
            <a:endParaRPr lang="ru-RU" dirty="0" smtClean="0"/>
          </a:p>
          <a:p>
            <a:r>
              <a:rPr lang="ru-RU" dirty="0" smtClean="0"/>
              <a:t> </a:t>
            </a:r>
            <a:r>
              <a:rPr lang="ru-RU" dirty="0" err="1" smtClean="0"/>
              <a:t>Нуклеотиди</a:t>
            </a:r>
            <a:r>
              <a:rPr lang="ru-RU" dirty="0" smtClean="0"/>
              <a:t>: </a:t>
            </a:r>
            <a:r>
              <a:rPr lang="ru-RU" dirty="0" err="1" smtClean="0"/>
              <a:t>Рибонуклеотиди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</a:t>
            </a:r>
            <a:r>
              <a:rPr lang="ru-RU" dirty="0" err="1" smtClean="0"/>
              <a:t>Дезоксирибонуклеотиди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</a:t>
            </a:r>
            <a:r>
              <a:rPr lang="ru-RU" dirty="0" err="1" smtClean="0"/>
              <a:t>Циклічні</a:t>
            </a:r>
            <a:endParaRPr lang="ru-RU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</TotalTime>
  <Words>1414</Words>
  <Application>Microsoft Office PowerPoint</Application>
  <PresentationFormat>Экран (4:3)</PresentationFormat>
  <Paragraphs>150</Paragraphs>
  <Slides>38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Урок – проект “Амінокислоти”</vt:lpstr>
      <vt:lpstr>Слайд 2</vt:lpstr>
      <vt:lpstr>Мета дослідження:</vt:lpstr>
      <vt:lpstr>Завдання дослідження:</vt:lpstr>
      <vt:lpstr>Слайд 5</vt:lpstr>
      <vt:lpstr>Класифікація  нітрогенвмісних сполук</vt:lpstr>
      <vt:lpstr>Амінокислоти</vt:lpstr>
      <vt:lpstr>Класифікація амінокислот</vt:lpstr>
      <vt:lpstr>Класифікація амінокислот</vt:lpstr>
      <vt:lpstr>Слайд 10</vt:lpstr>
      <vt:lpstr>Слайд 11</vt:lpstr>
      <vt:lpstr>Слайд 12</vt:lpstr>
      <vt:lpstr>Діаміномонокарбонові</vt:lpstr>
      <vt:lpstr>Особливості будови</vt:lpstr>
      <vt:lpstr>Особливості будови</vt:lpstr>
      <vt:lpstr>Властивості амінокислот.</vt:lpstr>
      <vt:lpstr>Властивості амінокислот.</vt:lpstr>
      <vt:lpstr>Властивості амінокислот.</vt:lpstr>
      <vt:lpstr>Властивості амінокислот.</vt:lpstr>
      <vt:lpstr>Отримання    амінокислот</vt:lpstr>
      <vt:lpstr>Використання амінокислот</vt:lpstr>
      <vt:lpstr>Амінокислоти в складі продуктів харчування</vt:lpstr>
      <vt:lpstr>Незамінні  амінокислоти:</vt:lpstr>
      <vt:lpstr>Незамінні  амінокислоти:</vt:lpstr>
      <vt:lpstr>Незамінні  амінокислоти:</vt:lpstr>
      <vt:lpstr>Незамінні  амінокислоти:</vt:lpstr>
      <vt:lpstr>Умовно незамінні:</vt:lpstr>
      <vt:lpstr>Замінні амінокислоти:</vt:lpstr>
      <vt:lpstr>Замінні амінокислоти</vt:lpstr>
      <vt:lpstr>Замінні амінокислоти</vt:lpstr>
      <vt:lpstr>Замінні амінокислоти</vt:lpstr>
      <vt:lpstr>Хвороби зв'язанні з порушеннями спадковості</vt:lpstr>
      <vt:lpstr>Слайд 33</vt:lpstr>
      <vt:lpstr>Слайд 34</vt:lpstr>
      <vt:lpstr>Амінокислоти в кометиці  </vt:lpstr>
      <vt:lpstr>Обмін амінокислот</vt:lpstr>
      <vt:lpstr>Амінокислоти в народній медицині</vt:lpstr>
      <vt:lpstr>Слайд 38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65</cp:revision>
  <dcterms:created xsi:type="dcterms:W3CDTF">2014-01-28T06:12:56Z</dcterms:created>
  <dcterms:modified xsi:type="dcterms:W3CDTF">2014-11-14T13:23:58Z</dcterms:modified>
</cp:coreProperties>
</file>