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5E28F-ECC7-4127-B378-AFD69A5842A7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DAAB-F8E9-409D-9510-87E9708F9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DAAB-F8E9-409D-9510-87E9708F9C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922A-D41C-4612-8554-E3694BB5A5FE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74A6-9D34-43BA-808E-172CEF24A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9959-4478-4397-AB6C-DD4A11A406EE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7385-F2E6-4E41-8E37-1A8D5CC49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373C-7FB9-4B63-BBA9-AE2821BA43D9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77E1-C207-427D-BF43-ECA0F1B6E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D70C-3ABA-4FB6-9342-840170C80326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B786-E01B-443D-8384-5F44C72DB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DC6E-1348-4D02-8301-94830131DE7E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63CE-A37C-414B-AD55-AB9B8F9F4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A3C5-2211-4F84-AAF1-4C273955D1B0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9E3C-DFD1-452F-B8F1-1899C762C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D785-B63F-4A92-AD95-3ADC561174C5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282D-9F84-41C9-AF3D-553547216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B1D5-2861-4D3F-A14A-532A5651EBB0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2EA4-6293-4C0C-9FAB-34C3F338A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AA48-72DD-4A23-9D3E-B631950E45DF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DB20-1211-4DC7-8A33-05FD1CF8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B685-E028-41B2-B818-6654961B84E8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C52E-2C63-46B5-8CFB-D0649C86C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4A6F-AD42-4C7E-995F-092B791E3F99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5B96-0FE7-4A49-8522-C6703EBF9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3CB10-D02E-4ECD-8A71-82F67FAD3184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9D9CB-34F1-4509-9400-1FE20F08E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371600" y="2214554"/>
            <a:ext cx="7772400" cy="1857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Лужн</a:t>
            </a: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метали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6211669"/>
            <a:ext cx="61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Макаренко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Тетяна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Вікторівна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7" name="Picture 4" descr="От веселящего газа к щелочным металлам - Удивительное - азота закиси Беддо Гемфри врем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1922">
            <a:off x="2889186" y="3933060"/>
            <a:ext cx="3135349" cy="2090657"/>
          </a:xfrm>
          <a:prstGeom prst="rect">
            <a:avLst/>
          </a:prstGeom>
          <a:noFill/>
        </p:spPr>
      </p:pic>
      <p:pic>
        <p:nvPicPr>
          <p:cNvPr id="8" name="Picture 2" descr="http://engschool18.ru/uploads/posts/2010-10/1286611145_rrrrr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8162">
            <a:off x="4794426" y="372509"/>
            <a:ext cx="3595350" cy="215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725470"/>
          </a:xfrm>
        </p:spPr>
        <p:txBody>
          <a:bodyPr/>
          <a:lstStyle/>
          <a:p>
            <a:r>
              <a:rPr lang="uk-UA" b="1" dirty="0" smtClean="0"/>
              <a:t>Сторінка 2. Періодична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3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Характеристика лужних елементів за їх місцем у періодичній системі Д.І. Менделєєва.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Химический сундучок School 18"/>
          <p:cNvPicPr>
            <a:picLocks noChangeAspect="1" noChangeArrowheads="1"/>
          </p:cNvPicPr>
          <p:nvPr/>
        </p:nvPicPr>
        <p:blipFill>
          <a:blip r:embed="rId2"/>
          <a:srcRect l="4082" t="11111" r="3061" b="5555"/>
          <a:stretch>
            <a:fillRect/>
          </a:stretch>
        </p:blipFill>
        <p:spPr bwMode="auto">
          <a:xfrm>
            <a:off x="2357422" y="3214686"/>
            <a:ext cx="664373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725470"/>
          </a:xfrm>
        </p:spPr>
        <p:txBody>
          <a:bodyPr/>
          <a:lstStyle/>
          <a:p>
            <a:r>
              <a:rPr lang="uk-UA" b="1" i="1" dirty="0" smtClean="0"/>
              <a:t>Самостійна робота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8229600" cy="4525963"/>
          </a:xfrm>
        </p:spPr>
        <p:txBody>
          <a:bodyPr/>
          <a:lstStyle/>
          <a:p>
            <a:r>
              <a:rPr lang="uk-UA" b="1" i="1" dirty="0" smtClean="0"/>
              <a:t>Завдання. </a:t>
            </a:r>
            <a:r>
              <a:rPr lang="uk-UA" dirty="0" smtClean="0"/>
              <a:t>Охарактеризуйте (за планом) елементи за їх місцем у періодичній системі Д.І. Менделєєва. </a:t>
            </a:r>
            <a:endParaRPr lang="ru-RU" dirty="0" smtClean="0"/>
          </a:p>
          <a:p>
            <a:r>
              <a:rPr lang="uk-UA" i="1" dirty="0" smtClean="0"/>
              <a:t>Ряд 1: </a:t>
            </a:r>
            <a:r>
              <a:rPr lang="en-US" dirty="0" smtClean="0"/>
              <a:t>L</a:t>
            </a:r>
            <a:r>
              <a:rPr lang="uk-UA" dirty="0" smtClean="0"/>
              <a:t>і, </a:t>
            </a:r>
            <a:r>
              <a:rPr lang="en-US" dirty="0" smtClean="0"/>
              <a:t>Fr</a:t>
            </a:r>
            <a:r>
              <a:rPr lang="uk-UA" dirty="0" smtClean="0"/>
              <a:t>. </a:t>
            </a:r>
            <a:endParaRPr lang="ru-RU" dirty="0" smtClean="0"/>
          </a:p>
          <a:p>
            <a:r>
              <a:rPr lang="uk-UA" i="1" dirty="0" smtClean="0"/>
              <a:t>Ряд 2: </a:t>
            </a:r>
            <a:r>
              <a:rPr lang="en-US" i="1" dirty="0" smtClean="0"/>
              <a:t>Na</a:t>
            </a:r>
            <a:r>
              <a:rPr lang="uk-UA" i="1" dirty="0" smtClean="0"/>
              <a:t>, С</a:t>
            </a:r>
            <a:r>
              <a:rPr lang="en-US" i="1" dirty="0" smtClean="0"/>
              <a:t>s</a:t>
            </a:r>
            <a:r>
              <a:rPr lang="uk-UA" i="1" dirty="0" smtClean="0"/>
              <a:t>.</a:t>
            </a:r>
            <a:endParaRPr lang="ru-RU" dirty="0" smtClean="0"/>
          </a:p>
          <a:p>
            <a:r>
              <a:rPr lang="uk-UA" i="1" dirty="0" smtClean="0"/>
              <a:t>Ряд 3: </a:t>
            </a:r>
            <a:r>
              <a:rPr lang="uk-UA" dirty="0" smtClean="0"/>
              <a:t>К, </a:t>
            </a:r>
            <a:r>
              <a:rPr lang="en-US" dirty="0" err="1" smtClean="0"/>
              <a:t>Rb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latin typeface="Monotype Corsiva" pitchFamily="66" charset="0"/>
              </a:rPr>
              <a:t>План характеристики елемента за його місцем у періодичній системі Д.І.</a:t>
            </a:r>
            <a:r>
              <a:rPr lang="en-US" sz="2800" b="1" dirty="0" smtClean="0">
                <a:latin typeface="Monotype Corsiva" pitchFamily="66" charset="0"/>
              </a:rPr>
              <a:t> </a:t>
            </a:r>
            <a:r>
              <a:rPr lang="uk-UA" sz="2800" b="1" dirty="0" smtClean="0">
                <a:latin typeface="Monotype Corsiva" pitchFamily="66" charset="0"/>
              </a:rPr>
              <a:t>Менделєєва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1800" dirty="0" smtClean="0">
                <a:latin typeface="Cambria" pitchFamily="18" charset="0"/>
              </a:rPr>
              <a:t>1. Порядковий номер елемента, його назва.</a:t>
            </a: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Cambria" pitchFamily="18" charset="0"/>
              </a:rPr>
              <a:t>2. Номер періоду, групи; назва підгрупи, де знаходиться елемент.</a:t>
            </a: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Cambria" pitchFamily="18" charset="0"/>
              </a:rPr>
              <a:t>3. Будова атома:</a:t>
            </a: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Cambria" pitchFamily="18" charset="0"/>
              </a:rPr>
              <a:t>а)	заряд ядра;</a:t>
            </a: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Cambria" pitchFamily="18" charset="0"/>
              </a:rPr>
              <a:t>б)	кількість електронів, кількість енергетичних рівнів і розподіл електронів на них;</a:t>
            </a: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uk-UA" sz="1800" dirty="0" smtClean="0">
                <a:latin typeface="Cambria" pitchFamily="18" charset="0"/>
              </a:rPr>
              <a:t>в)	кількість електронів зовнішнього енергетичного рівня та його завершеність.</a:t>
            </a:r>
            <a:endParaRPr lang="ru-RU" sz="1800" dirty="0" smtClean="0">
              <a:latin typeface="Cambria" pitchFamily="18" charset="0"/>
            </a:endParaRPr>
          </a:p>
          <a:p>
            <a:pPr lvl="0"/>
            <a:r>
              <a:rPr lang="uk-UA" sz="1800" dirty="0" smtClean="0">
                <a:latin typeface="Cambria" pitchFamily="18" charset="0"/>
              </a:rPr>
              <a:t>Металічний чи неметалічний елемент.</a:t>
            </a:r>
            <a:endParaRPr lang="ru-RU" sz="1800" dirty="0" smtClean="0">
              <a:latin typeface="Cambria" pitchFamily="18" charset="0"/>
            </a:endParaRPr>
          </a:p>
          <a:p>
            <a:pPr lvl="0"/>
            <a:r>
              <a:rPr lang="uk-UA" sz="1800" dirty="0" smtClean="0">
                <a:latin typeface="Cambria" pitchFamily="18" charset="0"/>
              </a:rPr>
              <a:t>Формула вищого оксиду і валентність у ньому.</a:t>
            </a:r>
            <a:endParaRPr lang="ru-RU" sz="1800" dirty="0" smtClean="0">
              <a:latin typeface="Cambria" pitchFamily="18" charset="0"/>
            </a:endParaRPr>
          </a:p>
          <a:p>
            <a:pPr lvl="0"/>
            <a:r>
              <a:rPr lang="uk-UA" sz="1800" dirty="0" smtClean="0">
                <a:latin typeface="Cambria" pitchFamily="18" charset="0"/>
              </a:rPr>
              <a:t>Характер вищого оксиду та гідроксиду.</a:t>
            </a:r>
            <a:endParaRPr lang="ru-RU" sz="1800" dirty="0" smtClean="0">
              <a:latin typeface="Cambria" pitchFamily="18" charset="0"/>
            </a:endParaRPr>
          </a:p>
          <a:p>
            <a:pPr lvl="0"/>
            <a:r>
              <a:rPr lang="uk-UA" sz="1800" dirty="0" smtClean="0">
                <a:latin typeface="Cambria" pitchFamily="18" charset="0"/>
              </a:rPr>
              <a:t>Порівняння металічних властивостей із властивостями елементів, </a:t>
            </a:r>
            <a:r>
              <a:rPr lang="uk-UA" sz="1800" b="1" dirty="0" smtClean="0">
                <a:latin typeface="Cambria" pitchFamily="18" charset="0"/>
              </a:rPr>
              <a:t>що </a:t>
            </a:r>
            <a:r>
              <a:rPr lang="uk-UA" sz="1800" dirty="0" smtClean="0">
                <a:latin typeface="Cambria" pitchFamily="18" charset="0"/>
              </a:rPr>
              <a:t>стоять поряд у періоді та групі.</a:t>
            </a:r>
            <a:endParaRPr lang="ru-RU" sz="1800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868346"/>
          </a:xfrm>
        </p:spPr>
        <p:txBody>
          <a:bodyPr/>
          <a:lstStyle/>
          <a:p>
            <a:r>
              <a:rPr lang="uk-UA" b="1" dirty="0" smtClean="0"/>
              <a:t>Сторінка 3. Фізична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351" t="45142" r="23364" b="15398"/>
          <a:stretch>
            <a:fillRect/>
          </a:stretch>
        </p:blipFill>
        <p:spPr bwMode="auto">
          <a:xfrm>
            <a:off x="2071670" y="1142984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82594"/>
          </a:xfrm>
        </p:spPr>
        <p:txBody>
          <a:bodyPr/>
          <a:lstStyle/>
          <a:p>
            <a:r>
              <a:rPr lang="uk-UA" b="1" dirty="0" smtClean="0"/>
              <a:t>Сторінка 4. Хімічна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85794"/>
            <a:ext cx="7500990" cy="5786478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Взаємодія з простими речовинами: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1.	Взаємодія з киснем.</a:t>
            </a:r>
            <a:endParaRPr lang="ru-RU" dirty="0" smtClean="0"/>
          </a:p>
          <a:p>
            <a:r>
              <a:rPr lang="en-US" dirty="0" smtClean="0"/>
              <a:t>L</a:t>
            </a:r>
            <a:r>
              <a:rPr lang="uk-UA" dirty="0" smtClean="0"/>
              <a:t>і + </a:t>
            </a:r>
            <a:r>
              <a:rPr lang="en-US" dirty="0" smtClean="0"/>
              <a:t>O</a:t>
            </a:r>
            <a:r>
              <a:rPr lang="uk-UA" baseline="-25000" dirty="0" smtClean="0"/>
              <a:t>2</a:t>
            </a:r>
            <a:r>
              <a:rPr lang="uk-UA" dirty="0" smtClean="0"/>
              <a:t> = </a:t>
            </a:r>
            <a:r>
              <a:rPr lang="en-US" dirty="0" smtClean="0"/>
              <a:t>L</a:t>
            </a:r>
            <a:r>
              <a:rPr lang="uk-UA" dirty="0" smtClean="0"/>
              <a:t>і</a:t>
            </a:r>
            <a:r>
              <a:rPr lang="uk-UA" baseline="-25000" dirty="0" smtClean="0"/>
              <a:t>2</a:t>
            </a:r>
            <a:r>
              <a:rPr lang="en-US" dirty="0" smtClean="0"/>
              <a:t>O</a:t>
            </a:r>
            <a:r>
              <a:rPr lang="uk-UA" dirty="0" smtClean="0"/>
              <a:t> (літій оксид);</a:t>
            </a:r>
            <a:endParaRPr lang="ru-RU" dirty="0" smtClean="0"/>
          </a:p>
          <a:p>
            <a:r>
              <a:rPr lang="uk-UA" i="1" dirty="0" smtClean="0"/>
              <a:t>2</a:t>
            </a:r>
            <a:r>
              <a:rPr lang="en-US" i="1" dirty="0" smtClean="0"/>
              <a:t>N</a:t>
            </a:r>
            <a:r>
              <a:rPr lang="uk-UA" i="1" dirty="0" smtClean="0"/>
              <a:t>а + О</a:t>
            </a:r>
            <a:r>
              <a:rPr lang="uk-UA" i="1" baseline="-25000" dirty="0" smtClean="0"/>
              <a:t>2</a:t>
            </a:r>
            <a:r>
              <a:rPr lang="uk-UA" i="1" dirty="0" smtClean="0"/>
              <a:t> = </a:t>
            </a:r>
            <a:r>
              <a:rPr lang="en-US" dirty="0" smtClean="0"/>
              <a:t>N</a:t>
            </a:r>
            <a:r>
              <a:rPr lang="uk-UA" dirty="0" smtClean="0"/>
              <a:t>а</a:t>
            </a:r>
            <a:r>
              <a:rPr lang="uk-UA" baseline="-25000" dirty="0" smtClean="0"/>
              <a:t>2</a:t>
            </a:r>
            <a:r>
              <a:rPr lang="en-US" dirty="0" smtClean="0"/>
              <a:t>O</a:t>
            </a:r>
            <a:r>
              <a:rPr lang="uk-UA" baseline="-25000" dirty="0" smtClean="0"/>
              <a:t>2</a:t>
            </a:r>
            <a:r>
              <a:rPr lang="uk-UA" dirty="0" smtClean="0"/>
              <a:t> (натрій пероксид).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2.	Взаємодія з галогенами </a:t>
            </a:r>
            <a:r>
              <a:rPr lang="uk-UA" dirty="0" smtClean="0"/>
              <a:t>(</a:t>
            </a:r>
            <a:r>
              <a:rPr lang="en-US" i="1" dirty="0" smtClean="0"/>
              <a:t>F</a:t>
            </a:r>
            <a:r>
              <a:rPr lang="ru-RU" i="1" baseline="-25000" dirty="0" smtClean="0"/>
              <a:t>2</a:t>
            </a:r>
            <a:r>
              <a:rPr lang="uk-UA" dirty="0" smtClean="0"/>
              <a:t>, </a:t>
            </a:r>
            <a:r>
              <a:rPr lang="uk-UA" i="1" dirty="0" smtClean="0"/>
              <a:t>С1</a:t>
            </a:r>
            <a:r>
              <a:rPr lang="ru-RU" i="1" baseline="-25000" dirty="0" smtClean="0"/>
              <a:t>2</a:t>
            </a:r>
            <a:r>
              <a:rPr lang="uk-UA" i="1" dirty="0" smtClean="0"/>
              <a:t>, В</a:t>
            </a:r>
            <a:r>
              <a:rPr lang="en-US" i="1" dirty="0" smtClean="0"/>
              <a:t>r</a:t>
            </a:r>
            <a:r>
              <a:rPr lang="ru-RU" i="1" baseline="-25000" dirty="0" smtClean="0"/>
              <a:t>2</a:t>
            </a:r>
            <a:r>
              <a:rPr lang="ru-RU" i="1" dirty="0" smtClean="0"/>
              <a:t>,</a:t>
            </a:r>
            <a:r>
              <a:rPr lang="en-US" i="1" dirty="0" smtClean="0"/>
              <a:t>I</a:t>
            </a:r>
            <a:r>
              <a:rPr lang="ru-RU" i="1" baseline="-25000" dirty="0" smtClean="0"/>
              <a:t>2</a:t>
            </a:r>
            <a:r>
              <a:rPr lang="uk-UA" i="1" dirty="0" smtClean="0"/>
              <a:t>).</a:t>
            </a:r>
            <a:endParaRPr lang="ru-RU" dirty="0" smtClean="0"/>
          </a:p>
          <a:p>
            <a:r>
              <a:rPr lang="uk-UA" dirty="0" smtClean="0"/>
              <a:t>2</a:t>
            </a:r>
            <a:r>
              <a:rPr lang="en-US" dirty="0" smtClean="0"/>
              <a:t>L</a:t>
            </a:r>
            <a:r>
              <a:rPr lang="uk-UA" dirty="0" smtClean="0"/>
              <a:t>і + С</a:t>
            </a:r>
            <a:r>
              <a:rPr lang="en-US" dirty="0" smtClean="0"/>
              <a:t>l</a:t>
            </a:r>
            <a:r>
              <a:rPr lang="uk-UA" baseline="-25000" dirty="0" smtClean="0"/>
              <a:t>2</a:t>
            </a:r>
            <a:r>
              <a:rPr lang="uk-UA" dirty="0" smtClean="0"/>
              <a:t> = 2</a:t>
            </a:r>
            <a:r>
              <a:rPr lang="en-US" dirty="0" smtClean="0"/>
              <a:t>Li</a:t>
            </a:r>
            <a:r>
              <a:rPr lang="uk-UA" dirty="0" smtClean="0"/>
              <a:t>С</a:t>
            </a:r>
            <a:r>
              <a:rPr lang="en-US" dirty="0" smtClean="0"/>
              <a:t>l</a:t>
            </a:r>
            <a:r>
              <a:rPr lang="uk-UA" dirty="0" smtClean="0"/>
              <a:t> (літій хлорид);</a:t>
            </a:r>
            <a:endParaRPr lang="ru-RU" dirty="0" smtClean="0"/>
          </a:p>
          <a:p>
            <a:r>
              <a:rPr lang="uk-UA" dirty="0" smtClean="0"/>
              <a:t>2</a:t>
            </a:r>
            <a:r>
              <a:rPr lang="en-US" dirty="0" smtClean="0"/>
              <a:t>N</a:t>
            </a:r>
            <a:r>
              <a:rPr lang="uk-UA" dirty="0" smtClean="0"/>
              <a:t>а + В</a:t>
            </a:r>
            <a:r>
              <a:rPr lang="en-US" dirty="0" smtClean="0"/>
              <a:t>r</a:t>
            </a:r>
            <a:r>
              <a:rPr lang="uk-UA" baseline="-25000" dirty="0" smtClean="0"/>
              <a:t>2</a:t>
            </a:r>
            <a:r>
              <a:rPr lang="uk-UA" dirty="0" smtClean="0"/>
              <a:t> = 2</a:t>
            </a:r>
            <a:r>
              <a:rPr lang="en-US" dirty="0" smtClean="0"/>
              <a:t>N</a:t>
            </a:r>
            <a:r>
              <a:rPr lang="uk-UA" dirty="0" err="1" smtClean="0"/>
              <a:t>аВ</a:t>
            </a:r>
            <a:r>
              <a:rPr lang="en-US" dirty="0" smtClean="0"/>
              <a:t>r</a:t>
            </a:r>
            <a:r>
              <a:rPr lang="uk-UA" dirty="0" smtClean="0"/>
              <a:t> (натрій бромід).</a:t>
            </a:r>
            <a:endParaRPr lang="en-US" dirty="0" smtClean="0"/>
          </a:p>
          <a:p>
            <a:pPr lvl="0">
              <a:buNone/>
            </a:pPr>
            <a:r>
              <a:rPr lang="en-US" i="1" dirty="0" smtClean="0"/>
              <a:t>3. </a:t>
            </a:r>
            <a:r>
              <a:rPr lang="uk-UA" i="1" dirty="0" smtClean="0"/>
              <a:t>Взаємодія з</a:t>
            </a:r>
            <a:r>
              <a:rPr lang="uk-UA" b="1" i="1" dirty="0" smtClean="0"/>
              <a:t> </a:t>
            </a:r>
            <a:r>
              <a:rPr lang="uk-UA" i="1" dirty="0" smtClean="0"/>
              <a:t>сіркою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uk-UA" dirty="0" smtClean="0"/>
              <a:t>2</a:t>
            </a:r>
            <a:r>
              <a:rPr lang="en-US" dirty="0" smtClean="0"/>
              <a:t>N</a:t>
            </a:r>
            <a:r>
              <a:rPr lang="uk-UA" dirty="0" smtClean="0"/>
              <a:t>а + </a:t>
            </a:r>
            <a:r>
              <a:rPr lang="en-US" dirty="0" smtClean="0"/>
              <a:t>S</a:t>
            </a:r>
            <a:r>
              <a:rPr lang="uk-UA" dirty="0" smtClean="0"/>
              <a:t> = </a:t>
            </a:r>
            <a:r>
              <a:rPr lang="en-US" dirty="0" smtClean="0"/>
              <a:t>N</a:t>
            </a:r>
            <a:r>
              <a:rPr lang="uk-UA" dirty="0" smtClean="0"/>
              <a:t>а</a:t>
            </a:r>
            <a:r>
              <a:rPr lang="uk-UA" baseline="-25000" dirty="0" smtClean="0"/>
              <a:t>2</a:t>
            </a:r>
            <a:r>
              <a:rPr lang="en-US" dirty="0" smtClean="0"/>
              <a:t>S</a:t>
            </a:r>
            <a:r>
              <a:rPr lang="uk-UA" dirty="0" smtClean="0"/>
              <a:t> (натрій сульфід).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69652" b="14287"/>
          <a:stretch>
            <a:fillRect/>
          </a:stretch>
        </p:blipFill>
        <p:spPr bwMode="auto">
          <a:xfrm>
            <a:off x="7000892" y="5072074"/>
            <a:ext cx="214310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428696" y="1071547"/>
            <a:ext cx="7715304" cy="2786082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uk-UA" i="1" dirty="0" smtClean="0"/>
              <a:t>Взаємодія з</a:t>
            </a:r>
            <a:r>
              <a:rPr lang="uk-UA" b="1" i="1" dirty="0" smtClean="0"/>
              <a:t> </a:t>
            </a:r>
            <a:r>
              <a:rPr lang="uk-UA" i="1" dirty="0" smtClean="0"/>
              <a:t>воднем.</a:t>
            </a:r>
            <a:endParaRPr lang="en-US" i="1" dirty="0" smtClean="0"/>
          </a:p>
          <a:p>
            <a:pPr marL="514350" indent="-514350">
              <a:buNone/>
            </a:pPr>
            <a:r>
              <a:rPr lang="uk-UA" dirty="0" smtClean="0"/>
              <a:t>2</a:t>
            </a:r>
            <a:r>
              <a:rPr lang="en-US" dirty="0" smtClean="0"/>
              <a:t>N</a:t>
            </a:r>
            <a:r>
              <a:rPr lang="uk-UA" dirty="0" smtClean="0"/>
              <a:t>а</a:t>
            </a:r>
            <a:r>
              <a:rPr lang="uk-UA" i="1" dirty="0" smtClean="0"/>
              <a:t> </a:t>
            </a:r>
            <a:r>
              <a:rPr lang="uk-UA" dirty="0" smtClean="0"/>
              <a:t>+ Н</a:t>
            </a:r>
            <a:r>
              <a:rPr lang="uk-UA" baseline="-25000" dirty="0" smtClean="0"/>
              <a:t>2</a:t>
            </a:r>
            <a:r>
              <a:rPr lang="uk-UA" dirty="0" smtClean="0"/>
              <a:t> = 2</a:t>
            </a:r>
            <a:r>
              <a:rPr lang="en-US" dirty="0" smtClean="0"/>
              <a:t>N</a:t>
            </a:r>
            <a:r>
              <a:rPr lang="uk-UA" dirty="0" err="1" smtClean="0"/>
              <a:t>аН</a:t>
            </a:r>
            <a:r>
              <a:rPr lang="uk-UA" dirty="0" smtClean="0"/>
              <a:t> (натрій гідрид).</a:t>
            </a:r>
            <a:endParaRPr lang="ru-RU" dirty="0" smtClean="0"/>
          </a:p>
          <a:p>
            <a:r>
              <a:rPr lang="uk-UA" b="1" i="1" dirty="0" smtClean="0"/>
              <a:t>Взаємодія зі складними речовинами: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5. Взаємодія з водою.</a:t>
            </a:r>
            <a:endParaRPr lang="en-US" i="1" dirty="0" smtClean="0"/>
          </a:p>
          <a:p>
            <a:pPr>
              <a:buNone/>
            </a:pPr>
            <a:r>
              <a:rPr lang="uk-UA" dirty="0" smtClean="0"/>
              <a:t>2</a:t>
            </a:r>
            <a:r>
              <a:rPr lang="en-US" dirty="0" smtClean="0"/>
              <a:t>N</a:t>
            </a:r>
            <a:r>
              <a:rPr lang="uk-UA" dirty="0" smtClean="0"/>
              <a:t>а</a:t>
            </a:r>
            <a:r>
              <a:rPr lang="uk-UA" i="1" dirty="0" smtClean="0"/>
              <a:t> + </a:t>
            </a:r>
            <a:r>
              <a:rPr lang="uk-UA" dirty="0" smtClean="0"/>
              <a:t>2Н</a:t>
            </a:r>
            <a:r>
              <a:rPr lang="uk-UA" baseline="-25000" dirty="0" smtClean="0"/>
              <a:t>2</a:t>
            </a:r>
            <a:r>
              <a:rPr lang="uk-UA" dirty="0" smtClean="0"/>
              <a:t>О =2</a:t>
            </a:r>
            <a:r>
              <a:rPr lang="en-US" dirty="0" smtClean="0"/>
              <a:t>N</a:t>
            </a:r>
            <a:r>
              <a:rPr lang="uk-UA" dirty="0" err="1" smtClean="0"/>
              <a:t>аОН</a:t>
            </a:r>
            <a:r>
              <a:rPr lang="uk-UA" dirty="0" smtClean="0"/>
              <a:t> </a:t>
            </a:r>
            <a:r>
              <a:rPr lang="uk-UA" i="1" dirty="0" smtClean="0"/>
              <a:t>+ </a:t>
            </a:r>
            <a:r>
              <a:rPr lang="uk-UA" dirty="0" smtClean="0"/>
              <a:t>Н</a:t>
            </a:r>
            <a:r>
              <a:rPr lang="uk-UA" baseline="-25000" dirty="0" smtClean="0"/>
              <a:t>2</a:t>
            </a:r>
            <a:r>
              <a:rPr lang="uk-UA" dirty="0" smtClean="0"/>
              <a:t>↑. </a:t>
            </a:r>
            <a:endParaRPr lang="en-US" dirty="0" smtClean="0"/>
          </a:p>
          <a:p>
            <a:pPr>
              <a:buNone/>
            </a:pPr>
            <a:r>
              <a:rPr lang="uk-UA" i="1" dirty="0" smtClean="0"/>
              <a:t>6. Взаємодія з кислотами з вибухом.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2Na + 2НС</a:t>
            </a:r>
            <a:r>
              <a:rPr lang="en-US" dirty="0" smtClean="0"/>
              <a:t>l</a:t>
            </a:r>
            <a:r>
              <a:rPr lang="uk-UA" dirty="0" smtClean="0"/>
              <a:t>→ 2</a:t>
            </a:r>
            <a:r>
              <a:rPr lang="en-US" dirty="0" smtClean="0"/>
              <a:t>N</a:t>
            </a:r>
            <a:r>
              <a:rPr lang="uk-UA" dirty="0" err="1" smtClean="0"/>
              <a:t>аС</a:t>
            </a:r>
            <a:r>
              <a:rPr lang="en-US" dirty="0" smtClean="0"/>
              <a:t>l </a:t>
            </a:r>
            <a:r>
              <a:rPr lang="uk-UA" dirty="0" smtClean="0"/>
              <a:t>+ Н</a:t>
            </a:r>
            <a:r>
              <a:rPr lang="uk-UA" baseline="-25000" dirty="0" smtClean="0"/>
              <a:t>2</a:t>
            </a:r>
            <a:r>
              <a:rPr lang="uk-UA" dirty="0" smtClean="0"/>
              <a:t>↑.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Характеристика щелочных метал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3176">
            <a:off x="7040401" y="4790038"/>
            <a:ext cx="1933575" cy="189352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14620"/>
            <a:ext cx="1971675" cy="13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654032"/>
          </a:xfrm>
        </p:spPr>
        <p:txBody>
          <a:bodyPr/>
          <a:lstStyle/>
          <a:p>
            <a:r>
              <a:rPr lang="uk-UA" b="1" i="1" dirty="0" smtClean="0"/>
              <a:t>Самостійна робота.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Завдання. </a:t>
            </a:r>
            <a:r>
              <a:rPr lang="uk-UA" dirty="0" smtClean="0"/>
              <a:t>Напишіть рівняння хімічних реакцій, що характеризують хімічні властивості такого лужного металу, як калій.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Дайте відповіді на запитання: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1.	Який газ виділяється?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	Чому фенолфталеїн змінив колір?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	Який висновок можна зробити на основі цього досліду?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54032"/>
          </a:xfrm>
        </p:spPr>
        <p:txBody>
          <a:bodyPr/>
          <a:lstStyle/>
          <a:p>
            <a:r>
              <a:rPr lang="uk-UA" b="1" dirty="0" smtClean="0"/>
              <a:t>Сторінка 5. Геологічна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5072098"/>
          </a:xfrm>
        </p:spPr>
        <p:txBody>
          <a:bodyPr/>
          <a:lstStyle/>
          <a:p>
            <a:r>
              <a:rPr lang="uk-UA" b="1" i="1" dirty="0" smtClean="0"/>
              <a:t>Поширеність лужних металів у природі.</a:t>
            </a:r>
            <a:endParaRPr lang="ru-RU" dirty="0" smtClean="0"/>
          </a:p>
          <a:p>
            <a:r>
              <a:rPr lang="uk-UA" sz="2400" b="1" i="1" dirty="0" smtClean="0">
                <a:latin typeface="Cambria" pitchFamily="18" charset="0"/>
              </a:rPr>
              <a:t>Завдання. </a:t>
            </a:r>
            <a:r>
              <a:rPr lang="uk-UA" sz="2400" dirty="0" smtClean="0">
                <a:latin typeface="Cambria" pitchFamily="18" charset="0"/>
              </a:rPr>
              <a:t>Випишіть формули та назви сполук Натрію і Калію.</a:t>
            </a:r>
            <a:endParaRPr lang="ru-RU" sz="2400" dirty="0" smtClean="0">
              <a:latin typeface="Cambria" pitchFamily="18" charset="0"/>
            </a:endParaRPr>
          </a:p>
          <a:p>
            <a:r>
              <a:rPr lang="uk-UA" sz="2400" i="1" dirty="0" smtClean="0">
                <a:latin typeface="Cambria" pitchFamily="18" charset="0"/>
              </a:rPr>
              <a:t>Сполуки Калію </a:t>
            </a:r>
            <a:endParaRPr lang="ru-RU" sz="2400" dirty="0" smtClean="0">
              <a:latin typeface="Cambria" pitchFamily="18" charset="0"/>
            </a:endParaRPr>
          </a:p>
          <a:p>
            <a:r>
              <a:rPr lang="uk-UA" sz="2400" dirty="0" smtClean="0">
                <a:latin typeface="Cambria" pitchFamily="18" charset="0"/>
              </a:rPr>
              <a:t>КС1 — сильвін; </a:t>
            </a:r>
            <a:endParaRPr lang="ru-RU" sz="2400" dirty="0" smtClean="0">
              <a:latin typeface="Cambria" pitchFamily="18" charset="0"/>
            </a:endParaRPr>
          </a:p>
          <a:p>
            <a:r>
              <a:rPr lang="uk-UA" sz="2400" dirty="0" smtClean="0">
                <a:latin typeface="Cambria" pitchFamily="18" charset="0"/>
              </a:rPr>
              <a:t>КС1∙</a:t>
            </a:r>
            <a:r>
              <a:rPr lang="en-US" sz="2400" dirty="0" smtClean="0">
                <a:latin typeface="Cambria" pitchFamily="18" charset="0"/>
              </a:rPr>
              <a:t>N</a:t>
            </a:r>
            <a:r>
              <a:rPr lang="uk-UA" sz="2400" dirty="0" err="1" smtClean="0">
                <a:latin typeface="Cambria" pitchFamily="18" charset="0"/>
              </a:rPr>
              <a:t>аС1</a:t>
            </a:r>
            <a:r>
              <a:rPr lang="uk-UA" sz="2400" dirty="0" smtClean="0">
                <a:latin typeface="Cambria" pitchFamily="18" charset="0"/>
              </a:rPr>
              <a:t> — сильвініт;</a:t>
            </a:r>
            <a:endParaRPr lang="ru-RU" sz="2400" dirty="0" smtClean="0">
              <a:latin typeface="Cambria" pitchFamily="18" charset="0"/>
            </a:endParaRPr>
          </a:p>
          <a:p>
            <a:r>
              <a:rPr lang="uk-UA" sz="2400" dirty="0" smtClean="0">
                <a:latin typeface="Cambria" pitchFamily="18" charset="0"/>
              </a:rPr>
              <a:t>КС1∙М</a:t>
            </a:r>
            <a:r>
              <a:rPr lang="en-US" sz="2400" dirty="0" smtClean="0">
                <a:latin typeface="Cambria" pitchFamily="18" charset="0"/>
              </a:rPr>
              <a:t>g</a:t>
            </a:r>
            <a:r>
              <a:rPr lang="uk-UA" sz="2400" dirty="0" smtClean="0">
                <a:latin typeface="Cambria" pitchFamily="18" charset="0"/>
              </a:rPr>
              <a:t>С1</a:t>
            </a:r>
            <a:r>
              <a:rPr lang="uk-UA" sz="2400" baseline="-25000" dirty="0" smtClean="0">
                <a:latin typeface="Cambria" pitchFamily="18" charset="0"/>
              </a:rPr>
              <a:t>2</a:t>
            </a:r>
            <a:r>
              <a:rPr lang="uk-UA" sz="2400" dirty="0" smtClean="0">
                <a:latin typeface="Cambria" pitchFamily="18" charset="0"/>
              </a:rPr>
              <a:t>∙6Н</a:t>
            </a:r>
            <a:r>
              <a:rPr lang="uk-UA" sz="2400" baseline="-25000" dirty="0" smtClean="0">
                <a:latin typeface="Cambria" pitchFamily="18" charset="0"/>
              </a:rPr>
              <a:t>2</a:t>
            </a:r>
            <a:r>
              <a:rPr lang="en-US" sz="2400" dirty="0" smtClean="0">
                <a:latin typeface="Cambria" pitchFamily="18" charset="0"/>
              </a:rPr>
              <a:t>O </a:t>
            </a:r>
            <a:r>
              <a:rPr lang="uk-UA" sz="2400" dirty="0" smtClean="0">
                <a:latin typeface="Cambria" pitchFamily="18" charset="0"/>
              </a:rPr>
              <a:t>— карналіт.</a:t>
            </a:r>
            <a:endParaRPr lang="ru-RU" sz="2400" dirty="0" smtClean="0">
              <a:latin typeface="Cambria" pitchFamily="18" charset="0"/>
            </a:endParaRPr>
          </a:p>
          <a:p>
            <a:r>
              <a:rPr lang="uk-UA" sz="2400" i="1" dirty="0" smtClean="0">
                <a:latin typeface="Cambria" pitchFamily="18" charset="0"/>
              </a:rPr>
              <a:t>Сполуки Натрію</a:t>
            </a:r>
            <a:endParaRPr lang="ru-RU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N</a:t>
            </a:r>
            <a:r>
              <a:rPr lang="uk-UA" sz="2400" dirty="0" err="1" smtClean="0">
                <a:latin typeface="Cambria" pitchFamily="18" charset="0"/>
              </a:rPr>
              <a:t>аС1</a:t>
            </a:r>
            <a:r>
              <a:rPr lang="uk-UA" sz="2400" dirty="0" smtClean="0">
                <a:latin typeface="Cambria" pitchFamily="18" charset="0"/>
              </a:rPr>
              <a:t> — кам'яна </a:t>
            </a:r>
            <a:r>
              <a:rPr lang="uk-UA" sz="2400" dirty="0" smtClean="0">
                <a:latin typeface="Cambria" pitchFamily="18" charset="0"/>
              </a:rPr>
              <a:t>сіль або галіт;</a:t>
            </a:r>
            <a:endParaRPr lang="ru-RU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Na</a:t>
            </a:r>
            <a:r>
              <a:rPr lang="uk-UA" sz="2400" baseline="-25000" dirty="0" smtClean="0">
                <a:latin typeface="Cambria" pitchFamily="18" charset="0"/>
              </a:rPr>
              <a:t>2</a:t>
            </a:r>
            <a:r>
              <a:rPr lang="en-US" sz="2400" dirty="0" smtClean="0">
                <a:latin typeface="Cambria" pitchFamily="18" charset="0"/>
              </a:rPr>
              <a:t>SO</a:t>
            </a:r>
            <a:r>
              <a:rPr lang="uk-UA" sz="2400" baseline="-25000" dirty="0" smtClean="0">
                <a:latin typeface="Cambria" pitchFamily="18" charset="0"/>
              </a:rPr>
              <a:t>4</a:t>
            </a:r>
            <a:r>
              <a:rPr lang="uk-UA" sz="2400" dirty="0" smtClean="0">
                <a:latin typeface="Cambria" pitchFamily="18" charset="0"/>
              </a:rPr>
              <a:t>∙10</a:t>
            </a:r>
            <a:r>
              <a:rPr lang="en-US" sz="2400" dirty="0" smtClean="0">
                <a:latin typeface="Cambria" pitchFamily="18" charset="0"/>
              </a:rPr>
              <a:t>H</a:t>
            </a:r>
            <a:r>
              <a:rPr lang="uk-UA" sz="2400" baseline="-25000" dirty="0" smtClean="0">
                <a:latin typeface="Cambria" pitchFamily="18" charset="0"/>
              </a:rPr>
              <a:t>2</a:t>
            </a:r>
            <a:r>
              <a:rPr lang="en-US" sz="2400" dirty="0" smtClean="0">
                <a:latin typeface="Cambria" pitchFamily="18" charset="0"/>
              </a:rPr>
              <a:t>O</a:t>
            </a:r>
            <a:r>
              <a:rPr lang="uk-UA" sz="2400" dirty="0" smtClean="0">
                <a:latin typeface="Cambria" pitchFamily="18" charset="0"/>
              </a:rPr>
              <a:t> — глауберова сіль;</a:t>
            </a:r>
            <a:endParaRPr lang="ru-RU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N</a:t>
            </a:r>
            <a:r>
              <a:rPr lang="uk-UA" sz="2400" dirty="0" smtClean="0">
                <a:latin typeface="Cambria" pitchFamily="18" charset="0"/>
              </a:rPr>
              <a:t>аNО</a:t>
            </a:r>
            <a:r>
              <a:rPr lang="uk-UA" sz="2400" baseline="-25000" dirty="0" smtClean="0">
                <a:latin typeface="Cambria" pitchFamily="18" charset="0"/>
              </a:rPr>
              <a:t>3</a:t>
            </a:r>
            <a:r>
              <a:rPr lang="uk-UA" sz="2400" dirty="0" smtClean="0">
                <a:latin typeface="Cambria" pitchFamily="18" charset="0"/>
              </a:rPr>
              <a:t>, — чилійська селітра.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285992"/>
            <a:ext cx="32146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2"/>
            <a:ext cx="32146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725470"/>
          </a:xfrm>
        </p:spPr>
        <p:txBody>
          <a:bodyPr/>
          <a:lstStyle/>
          <a:p>
            <a:r>
              <a:rPr lang="uk-UA" b="1" dirty="0" smtClean="0"/>
              <a:t>Сторінка 6. Біологічна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525963"/>
          </a:xfrm>
        </p:spPr>
        <p:txBody>
          <a:bodyPr/>
          <a:lstStyle/>
          <a:p>
            <a:r>
              <a:rPr lang="uk-UA" dirty="0" smtClean="0"/>
              <a:t>Лужні елементи є в організмі людини. Так, Натрій і Калій належать до </a:t>
            </a:r>
            <a:r>
              <a:rPr lang="uk-UA" dirty="0" err="1" smtClean="0"/>
              <a:t>макроелементів</a:t>
            </a:r>
            <a:r>
              <a:rPr lang="uk-UA" dirty="0" smtClean="0"/>
              <a:t>, а Літій, Рубідій і Цезій — до мікроелементів. Перші беруть участь в обміні речовин, а фізіологічна й біохімічна роль Літію, Рубідію, Цезію є ще </a:t>
            </a:r>
            <a:r>
              <a:rPr lang="uk-UA" dirty="0" err="1" smtClean="0"/>
              <a:t>малоз'ясованою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429132"/>
            <a:ext cx="22145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29132"/>
            <a:ext cx="230331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429132"/>
            <a:ext cx="221454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/>
          <a:lstStyle/>
          <a:p>
            <a:r>
              <a:rPr lang="uk-UA" b="1" dirty="0" smtClean="0"/>
              <a:t>Сторінка 7. Практична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229600" cy="4525963"/>
          </a:xfrm>
        </p:spPr>
        <p:txBody>
          <a:bodyPr/>
          <a:lstStyle/>
          <a:p>
            <a:r>
              <a:rPr lang="uk-UA" dirty="0" smtClean="0"/>
              <a:t>Металічний натрій — найбільш поширений </a:t>
            </a:r>
            <a:r>
              <a:rPr lang="uk-UA" dirty="0" err="1" smtClean="0"/>
              <a:t>метал.Він</a:t>
            </a:r>
            <a:r>
              <a:rPr lang="uk-UA" dirty="0" smtClean="0"/>
              <a:t> використовується у металургії як відновник, як теплоносій у ядерних реакторах сумісно з калієм, а також для добування натрій пероксиду (</a:t>
            </a:r>
            <a:r>
              <a:rPr lang="en-US" dirty="0" smtClean="0"/>
              <a:t>N</a:t>
            </a:r>
            <a:r>
              <a:rPr lang="uk-UA" dirty="0" smtClean="0"/>
              <a:t>а</a:t>
            </a:r>
            <a:r>
              <a:rPr lang="uk-UA" baseline="-25000" dirty="0" smtClean="0"/>
              <a:t>2</a:t>
            </a:r>
            <a:r>
              <a:rPr lang="uk-UA" dirty="0" smtClean="0"/>
              <a:t>О</a:t>
            </a:r>
            <a:r>
              <a:rPr lang="uk-UA" baseline="-25000" dirty="0" smtClean="0"/>
              <a:t>2</a:t>
            </a:r>
            <a:r>
              <a:rPr lang="uk-UA" dirty="0" smtClean="0"/>
              <a:t>).</a:t>
            </a:r>
          </a:p>
          <a:p>
            <a:endParaRPr lang="uk-UA" dirty="0" smtClean="0"/>
          </a:p>
          <a:p>
            <a:pPr>
              <a:buNone/>
            </a:pPr>
            <a:endParaRPr lang="en-US" dirty="0" smtClean="0"/>
          </a:p>
          <a:p>
            <a:r>
              <a:rPr lang="uk-UA" dirty="0" smtClean="0"/>
              <a:t>Рубідій та цезій застосовують для виготовлення фотоелементів</a:t>
            </a:r>
            <a:r>
              <a:rPr lang="uk-UA" dirty="0" smtClean="0"/>
              <a:t>.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28575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 l="29906" t="32187" r="23832" b="9687"/>
          <a:stretch>
            <a:fillRect/>
          </a:stretch>
        </p:blipFill>
        <p:spPr bwMode="auto">
          <a:xfrm>
            <a:off x="6215074" y="3929066"/>
            <a:ext cx="23574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643578"/>
            <a:ext cx="238125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Monotype Corsiva" pitchFamily="66" charset="0"/>
              </a:rPr>
              <a:t>Мета </a:t>
            </a:r>
            <a:r>
              <a:rPr lang="uk-UA" sz="5400" b="1" dirty="0" smtClean="0">
                <a:latin typeface="Monotype Corsiva" pitchFamily="66" charset="0"/>
              </a:rPr>
              <a:t>уроку: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357298"/>
            <a:ext cx="6686568" cy="4829196"/>
          </a:xfrm>
        </p:spPr>
        <p:txBody>
          <a:bodyPr/>
          <a:lstStyle/>
          <a:p>
            <a:r>
              <a:rPr lang="uk-UA" sz="2200" dirty="0" smtClean="0">
                <a:latin typeface="Cambria" pitchFamily="18" charset="0"/>
                <a:cs typeface="Arial" pitchFamily="34" charset="0"/>
              </a:rPr>
              <a:t>дати відомості про лужні метали як прості речовини; </a:t>
            </a:r>
          </a:p>
          <a:p>
            <a:r>
              <a:rPr lang="uk-UA" sz="2200" dirty="0" smtClean="0">
                <a:latin typeface="Cambria" pitchFamily="18" charset="0"/>
                <a:cs typeface="Arial" pitchFamily="34" charset="0"/>
              </a:rPr>
              <a:t>формувати вміння учнів характеризувати хімічні елементи за їх місцем у періодичній системі, на основі будови атомів пояснювати фізичні та хімічні властивості лужних металів, прогнозувати їх застосування, дотримуватись правил техніки безпеки під час проведення лабораторних дослідів; </a:t>
            </a:r>
          </a:p>
          <a:p>
            <a:r>
              <a:rPr lang="uk-UA" sz="2200" dirty="0" smtClean="0">
                <a:latin typeface="Cambria" pitchFamily="18" charset="0"/>
                <a:cs typeface="Arial" pitchFamily="34" charset="0"/>
              </a:rPr>
              <a:t>узагальнювати та робити висновки; </a:t>
            </a:r>
          </a:p>
          <a:p>
            <a:r>
              <a:rPr lang="uk-UA" sz="2200" dirty="0" smtClean="0">
                <a:latin typeface="Cambria" pitchFamily="18" charset="0"/>
                <a:cs typeface="Arial" pitchFamily="34" charset="0"/>
              </a:rPr>
              <a:t>розвивати пізнавальну активність учнів; </a:t>
            </a:r>
          </a:p>
          <a:p>
            <a:r>
              <a:rPr lang="uk-UA" sz="2200" dirty="0" smtClean="0">
                <a:latin typeface="Cambria" pitchFamily="18" charset="0"/>
                <a:cs typeface="Arial" pitchFamily="34" charset="0"/>
              </a:rPr>
              <a:t>виховувати почуття взаємодопомоги та </a:t>
            </a:r>
            <a:r>
              <a:rPr lang="uk-UA" sz="2200" dirty="0" err="1" smtClean="0">
                <a:latin typeface="Cambria" pitchFamily="18" charset="0"/>
                <a:cs typeface="Arial" pitchFamily="34" charset="0"/>
              </a:rPr>
              <a:t>взаємопідтримки</a:t>
            </a:r>
            <a:r>
              <a:rPr lang="uk-UA" sz="2200" dirty="0" smtClean="0">
                <a:latin typeface="Cambria" pitchFamily="18" charset="0"/>
                <a:cs typeface="Arial" pitchFamily="34" charset="0"/>
              </a:rPr>
              <a:t>.</a:t>
            </a:r>
            <a:endParaRPr lang="ru-RU" sz="2200" dirty="0" smtClean="0">
              <a:latin typeface="Cambria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8229600" cy="4525963"/>
          </a:xfrm>
        </p:spPr>
        <p:txBody>
          <a:bodyPr/>
          <a:lstStyle/>
          <a:p>
            <a:r>
              <a:rPr lang="uk-UA" i="1" dirty="0" smtClean="0"/>
              <a:t>• металічний калій:</a:t>
            </a:r>
            <a:endParaRPr lang="ru-RU" dirty="0" smtClean="0"/>
          </a:p>
          <a:p>
            <a:r>
              <a:rPr lang="uk-UA" dirty="0" smtClean="0"/>
              <a:t>—	у металотермії та органічних синтезах для одержання сплавів з натрієм та іншими металами;</a:t>
            </a:r>
            <a:endParaRPr lang="ru-RU" dirty="0" smtClean="0"/>
          </a:p>
          <a:p>
            <a:pPr lvl="0"/>
            <a:r>
              <a:rPr lang="uk-UA" dirty="0" smtClean="0"/>
              <a:t> для вимірювання величини поглинання рентгенівського випромінювання за допомогою калієвої пластинки;</a:t>
            </a:r>
            <a:endParaRPr lang="ru-RU" dirty="0" smtClean="0"/>
          </a:p>
          <a:p>
            <a:pPr lvl="0"/>
            <a:r>
              <a:rPr lang="uk-UA" dirty="0" smtClean="0"/>
              <a:t>для одержання </a:t>
            </a:r>
            <a:r>
              <a:rPr lang="uk-UA" dirty="0" err="1" smtClean="0"/>
              <a:t>супероксиду</a:t>
            </a:r>
            <a:r>
              <a:rPr lang="uk-UA" dirty="0" smtClean="0"/>
              <a:t>, який використовують у підводних човнах для очищення повітря:</a:t>
            </a:r>
            <a:endParaRPr lang="ru-RU" dirty="0" smtClean="0"/>
          </a:p>
          <a:p>
            <a:r>
              <a:rPr lang="uk-UA" dirty="0" smtClean="0"/>
              <a:t>4КО</a:t>
            </a:r>
            <a:r>
              <a:rPr lang="uk-UA" baseline="-25000" dirty="0" smtClean="0"/>
              <a:t>2</a:t>
            </a:r>
            <a:r>
              <a:rPr lang="uk-UA" dirty="0" smtClean="0"/>
              <a:t> + 2СО</a:t>
            </a:r>
            <a:r>
              <a:rPr lang="uk-UA" baseline="-25000" dirty="0" smtClean="0"/>
              <a:t>2</a:t>
            </a:r>
            <a:r>
              <a:rPr lang="uk-UA" dirty="0" smtClean="0"/>
              <a:t> = 2К</a:t>
            </a:r>
            <a:r>
              <a:rPr lang="uk-UA" baseline="-25000" dirty="0" smtClean="0"/>
              <a:t>2</a:t>
            </a:r>
            <a:r>
              <a:rPr lang="uk-UA" dirty="0" smtClean="0"/>
              <a:t>СО</a:t>
            </a:r>
            <a:r>
              <a:rPr lang="uk-UA" baseline="-25000" dirty="0" smtClean="0"/>
              <a:t>3</a:t>
            </a:r>
            <a:r>
              <a:rPr lang="uk-UA" dirty="0" smtClean="0"/>
              <a:t> + 3О</a:t>
            </a:r>
            <a:r>
              <a:rPr lang="uk-UA" baseline="-25000" dirty="0" smtClean="0"/>
              <a:t>2</a:t>
            </a:r>
            <a:r>
              <a:rPr lang="uk-UA" dirty="0" smtClean="0"/>
              <a:t>↑</a:t>
            </a:r>
            <a:r>
              <a:rPr lang="uk-UA" dirty="0" smtClean="0"/>
              <a:t>.</a:t>
            </a:r>
            <a:endParaRPr 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31194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357562"/>
            <a:ext cx="1357322" cy="162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 b="16224"/>
          <a:stretch>
            <a:fillRect/>
          </a:stretch>
        </p:blipFill>
        <p:spPr bwMode="auto">
          <a:xfrm>
            <a:off x="6719894" y="5357826"/>
            <a:ext cx="242410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en-US" b="1" dirty="0" smtClean="0"/>
              <a:t>V</a:t>
            </a:r>
            <a:r>
              <a:rPr lang="ru-RU" b="1" dirty="0" smtClean="0"/>
              <a:t>. </a:t>
            </a:r>
            <a:r>
              <a:rPr lang="uk-UA" b="1" dirty="0" smtClean="0"/>
              <a:t>Узагальнення та систематизація знань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/>
              <a:t>Хімічна гра «Пінг-понг»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uk-UA" sz="2800" b="1" i="1" dirty="0" smtClean="0"/>
              <a:t>Запитання:</a:t>
            </a:r>
            <a:endParaRPr lang="ru-RU" sz="2800" dirty="0" smtClean="0"/>
          </a:p>
          <a:p>
            <a:r>
              <a:rPr lang="uk-UA" sz="2800" b="1" dirty="0" smtClean="0"/>
              <a:t>1. Чому елементи першої групи головної підгрупи називаються лужними? </a:t>
            </a:r>
            <a:endParaRPr lang="ru-RU" sz="2800" dirty="0" smtClean="0"/>
          </a:p>
          <a:p>
            <a:pPr lvl="0"/>
            <a:r>
              <a:rPr lang="uk-UA" sz="2800" b="1" dirty="0" smtClean="0"/>
              <a:t>Який із лужних металів є </a:t>
            </a:r>
            <a:r>
              <a:rPr lang="uk-UA" sz="2800" b="1" dirty="0" err="1" smtClean="0"/>
              <a:t>найм'якшим</a:t>
            </a:r>
            <a:r>
              <a:rPr lang="uk-UA" sz="2800" b="1" dirty="0" smtClean="0"/>
              <a:t>? </a:t>
            </a:r>
            <a:endParaRPr lang="ru-RU" sz="2800" dirty="0" smtClean="0"/>
          </a:p>
          <a:p>
            <a:pPr lvl="0"/>
            <a:r>
              <a:rPr lang="uk-UA" sz="2800" b="1" dirty="0" smtClean="0"/>
              <a:t>Яка кількість електронів на зовнішньому енергетичному рівні елементів першої групи головної підгрупи? </a:t>
            </a:r>
            <a:endParaRPr lang="ru-RU" sz="2800" dirty="0" smtClean="0"/>
          </a:p>
          <a:p>
            <a:pPr lvl="0"/>
            <a:r>
              <a:rPr lang="uk-UA" sz="2800" b="1" dirty="0" smtClean="0"/>
              <a:t>Назвіть хімічний елемент, атоми якого мають електронну формулу </a:t>
            </a:r>
            <a:r>
              <a:rPr lang="ru-RU" sz="2800" b="1" dirty="0" smtClean="0"/>
              <a:t>1</a:t>
            </a:r>
            <a:r>
              <a:rPr lang="en-US" sz="2800" b="1" dirty="0" smtClean="0"/>
              <a:t>s</a:t>
            </a:r>
            <a:r>
              <a:rPr lang="uk-UA" sz="2800" b="1" baseline="30000" dirty="0" smtClean="0"/>
              <a:t>2</a:t>
            </a:r>
            <a:r>
              <a:rPr lang="uk-UA" sz="2800" b="1" dirty="0" smtClean="0"/>
              <a:t>2</a:t>
            </a:r>
            <a:r>
              <a:rPr lang="en-US" sz="2800" b="1" dirty="0" smtClean="0"/>
              <a:t>s</a:t>
            </a:r>
            <a:r>
              <a:rPr lang="ru-RU" sz="2800" b="1" baseline="30000" dirty="0" smtClean="0"/>
              <a:t>1</a:t>
            </a:r>
            <a:r>
              <a:rPr lang="uk-UA" sz="2800" dirty="0" smtClean="0"/>
              <a:t>.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8332">
            <a:off x="7523717" y="28428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715016"/>
            <a:ext cx="207167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3786190"/>
            <a:ext cx="383857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214290"/>
            <a:ext cx="26479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1143000"/>
          </a:xfrm>
        </p:spPr>
        <p:txBody>
          <a:bodyPr/>
          <a:lstStyle/>
          <a:p>
            <a:r>
              <a:rPr lang="uk-UA" b="1" i="1" dirty="0" smtClean="0"/>
              <a:t>Розв’яжіть задачу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357430"/>
            <a:ext cx="7643866" cy="4286280"/>
          </a:xfrm>
        </p:spPr>
        <p:txBody>
          <a:bodyPr/>
          <a:lstStyle/>
          <a:p>
            <a:r>
              <a:rPr lang="uk-UA" dirty="0" smtClean="0"/>
              <a:t>Внаслідок взаємодії з водою одновалентного металу масою 19,5 г виділяється водень об’ємом 5,6 л (</a:t>
            </a:r>
            <a:r>
              <a:rPr lang="uk-UA" dirty="0" err="1" smtClean="0"/>
              <a:t>н.у</a:t>
            </a:r>
            <a:r>
              <a:rPr lang="uk-UA" dirty="0" smtClean="0"/>
              <a:t>.). визначити цей метал.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714596"/>
            <a:ext cx="47625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796908"/>
          </a:xfrm>
        </p:spPr>
        <p:txBody>
          <a:bodyPr/>
          <a:lstStyle/>
          <a:p>
            <a:r>
              <a:rPr lang="uk-UA" b="1" i="1" dirty="0" smtClean="0"/>
              <a:t>Прийом «Хімічна естафета»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525963"/>
          </a:xfrm>
        </p:spPr>
        <p:txBody>
          <a:bodyPr/>
          <a:lstStyle/>
          <a:p>
            <a:r>
              <a:rPr lang="uk-UA" b="1" i="1" dirty="0" smtClean="0"/>
              <a:t>Завдання. </a:t>
            </a:r>
            <a:r>
              <a:rPr lang="uk-UA" dirty="0" smtClean="0"/>
              <a:t>Здійсніть перетворення:</a:t>
            </a:r>
            <a:endParaRPr lang="ru-RU" dirty="0" smtClean="0"/>
          </a:p>
          <a:p>
            <a:pPr lvl="0"/>
            <a:r>
              <a:rPr lang="en-US" dirty="0" smtClean="0"/>
              <a:t>Na </a:t>
            </a:r>
            <a:r>
              <a:rPr lang="ru-RU" dirty="0" smtClean="0"/>
              <a:t>→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C0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— </a:t>
            </a:r>
            <a:r>
              <a:rPr lang="en-US" dirty="0" err="1" smtClean="0"/>
              <a:t>NaCl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en-US" dirty="0" smtClean="0"/>
              <a:t>Li</a:t>
            </a:r>
            <a:r>
              <a:rPr lang="ru-RU" dirty="0" smtClean="0"/>
              <a:t>→</a:t>
            </a:r>
            <a:r>
              <a:rPr lang="en-US" dirty="0" smtClean="0"/>
              <a:t>Li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→</a:t>
            </a:r>
            <a:r>
              <a:rPr lang="en-US" dirty="0" err="1" smtClean="0"/>
              <a:t>LiOH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dirty="0" err="1" smtClean="0"/>
              <a:t>LiCl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К →КОН→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S0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7929586" cy="571504"/>
          </a:xfrm>
        </p:spPr>
        <p:txBody>
          <a:bodyPr/>
          <a:lstStyle/>
          <a:p>
            <a:r>
              <a:rPr lang="en-US" sz="3200" b="1" dirty="0" smtClean="0"/>
              <a:t>V</a:t>
            </a:r>
            <a:r>
              <a:rPr lang="uk-UA" sz="3200" b="1" dirty="0" smtClean="0"/>
              <a:t>І. Домашнє 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286676" cy="4525963"/>
          </a:xfrm>
        </p:spPr>
        <p:txBody>
          <a:bodyPr/>
          <a:lstStyle/>
          <a:p>
            <a:r>
              <a:rPr lang="en-US" b="1" dirty="0" smtClean="0"/>
              <a:t>V</a:t>
            </a:r>
            <a:r>
              <a:rPr lang="uk-UA" b="1" dirty="0" smtClean="0"/>
              <a:t>ІІ. Рефлексивно-оціночний етап.</a:t>
            </a:r>
            <a:endParaRPr lang="ru-RU" dirty="0" smtClean="0"/>
          </a:p>
          <a:p>
            <a:r>
              <a:rPr lang="uk-UA" b="1" dirty="0" smtClean="0"/>
              <a:t>Підсумок уроку.</a:t>
            </a:r>
            <a:endParaRPr lang="ru-RU" dirty="0" smtClean="0"/>
          </a:p>
          <a:p>
            <a:r>
              <a:rPr lang="uk-UA" b="1" dirty="0" smtClean="0"/>
              <a:t>Метод «Мікрофон»</a:t>
            </a:r>
            <a:endParaRPr lang="ru-RU" dirty="0" smtClean="0"/>
          </a:p>
          <a:p>
            <a:r>
              <a:rPr lang="uk-UA" dirty="0" smtClean="0"/>
              <a:t>Поділіться своїми враженнями.</a:t>
            </a:r>
            <a:endParaRPr lang="ru-RU" dirty="0" smtClean="0"/>
          </a:p>
          <a:p>
            <a:pPr lvl="0"/>
            <a:r>
              <a:rPr lang="uk-UA" dirty="0" smtClean="0"/>
              <a:t>Сьогодні я дізнався…</a:t>
            </a:r>
            <a:endParaRPr lang="ru-RU" dirty="0" smtClean="0"/>
          </a:p>
          <a:p>
            <a:pPr lvl="0"/>
            <a:r>
              <a:rPr lang="uk-UA" dirty="0" smtClean="0"/>
              <a:t>Я здивувався, що…</a:t>
            </a:r>
            <a:endParaRPr lang="ru-RU" dirty="0" smtClean="0"/>
          </a:p>
          <a:p>
            <a:pPr lvl="0"/>
            <a:r>
              <a:rPr lang="uk-UA" dirty="0" smtClean="0"/>
              <a:t> Мені сподобалося…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357694"/>
            <a:ext cx="3000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Очікувані результати: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525963"/>
          </a:xfrm>
        </p:spPr>
        <p:txBody>
          <a:bodyPr/>
          <a:lstStyle/>
          <a:p>
            <a:r>
              <a:rPr lang="uk-UA" sz="2400" dirty="0" smtClean="0">
                <a:latin typeface="Verdana" pitchFamily="34" charset="0"/>
              </a:rPr>
              <a:t>учень:</a:t>
            </a:r>
            <a:endParaRPr lang="ru-RU" sz="2400" dirty="0" smtClean="0">
              <a:latin typeface="Verdana" pitchFamily="34" charset="0"/>
            </a:endParaRPr>
          </a:p>
          <a:p>
            <a:r>
              <a:rPr lang="uk-UA" sz="2400" i="1" dirty="0" smtClean="0">
                <a:latin typeface="Verdana" pitchFamily="34" charset="0"/>
              </a:rPr>
              <a:t>називає </a:t>
            </a:r>
            <a:r>
              <a:rPr lang="uk-UA" sz="2400" dirty="0" smtClean="0">
                <a:latin typeface="Verdana" pitchFamily="34" charset="0"/>
              </a:rPr>
              <a:t>сполуки металічних елементів за сучасною українською номенклатурою;</a:t>
            </a:r>
            <a:endParaRPr lang="ru-RU" sz="2400" dirty="0" smtClean="0">
              <a:latin typeface="Verdana" pitchFamily="34" charset="0"/>
            </a:endParaRPr>
          </a:p>
          <a:p>
            <a:r>
              <a:rPr lang="uk-UA" sz="2400" i="1" dirty="0" smtClean="0">
                <a:latin typeface="Verdana" pitchFamily="34" charset="0"/>
              </a:rPr>
              <a:t>складає </a:t>
            </a:r>
            <a:r>
              <a:rPr lang="uk-UA" sz="2400" dirty="0" smtClean="0">
                <a:latin typeface="Verdana" pitchFamily="34" charset="0"/>
              </a:rPr>
              <a:t>формули оксидів, гідроксидів та солей лужних елементів;</a:t>
            </a:r>
            <a:endParaRPr lang="ru-RU" sz="2400" dirty="0" smtClean="0">
              <a:latin typeface="Verdana" pitchFamily="34" charset="0"/>
            </a:endParaRPr>
          </a:p>
          <a:p>
            <a:pPr lvl="0"/>
            <a:r>
              <a:rPr lang="uk-UA" sz="2400" i="1" dirty="0" smtClean="0">
                <a:latin typeface="Verdana" pitchFamily="34" charset="0"/>
              </a:rPr>
              <a:t>характеризує </a:t>
            </a:r>
            <a:r>
              <a:rPr lang="uk-UA" sz="2400" dirty="0" smtClean="0">
                <a:latin typeface="Verdana" pitchFamily="34" charset="0"/>
              </a:rPr>
              <a:t>хімічні властивості лужних металів;</a:t>
            </a:r>
            <a:endParaRPr lang="ru-RU" sz="2400" dirty="0" smtClean="0">
              <a:latin typeface="Verdana" pitchFamily="34" charset="0"/>
            </a:endParaRPr>
          </a:p>
          <a:p>
            <a:pPr lvl="0"/>
            <a:r>
              <a:rPr lang="uk-UA" sz="2400" i="1" dirty="0" smtClean="0">
                <a:latin typeface="Verdana" pitchFamily="34" charset="0"/>
              </a:rPr>
              <a:t>складає </a:t>
            </a:r>
            <a:r>
              <a:rPr lang="uk-UA" sz="2400" dirty="0" smtClean="0">
                <a:latin typeface="Verdana" pitchFamily="34" charset="0"/>
              </a:rPr>
              <a:t>рівняння відповідних реакцій;</a:t>
            </a:r>
            <a:endParaRPr lang="ru-RU" sz="2400" dirty="0" smtClean="0">
              <a:latin typeface="Verdana" pitchFamily="34" charset="0"/>
            </a:endParaRPr>
          </a:p>
          <a:p>
            <a:r>
              <a:rPr lang="uk-UA" sz="2400" i="1" dirty="0" smtClean="0">
                <a:latin typeface="Verdana" pitchFamily="34" charset="0"/>
              </a:rPr>
              <a:t>робить висновок </a:t>
            </a:r>
            <a:r>
              <a:rPr lang="uk-UA" sz="2400" dirty="0" smtClean="0">
                <a:latin typeface="Verdana" pitchFamily="34" charset="0"/>
              </a:rPr>
              <a:t>про залежність властивостей металів від будови їх атомів.</a:t>
            </a:r>
            <a:endParaRPr lang="ru-RU" sz="2400" dirty="0" smtClean="0"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Актуалізація опорних знань</a:t>
            </a:r>
            <a:br>
              <a:rPr lang="uk-UA" b="1" i="1" dirty="0" smtClean="0"/>
            </a:br>
            <a:r>
              <a:rPr lang="uk-UA" b="1" i="1" dirty="0" smtClean="0"/>
              <a:t>Запитання: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8229600" cy="4525963"/>
          </a:xfrm>
        </p:spPr>
        <p:txBody>
          <a:bodyPr/>
          <a:lstStyle/>
          <a:p>
            <a:r>
              <a:rPr lang="uk-UA" sz="2800" i="1" dirty="0" smtClean="0">
                <a:latin typeface="Cambria" pitchFamily="18" charset="0"/>
              </a:rPr>
              <a:t>Охарактеризуйте місцезнаходження металічних елементів у періодичній системі хімічних елементів Д.І. Менделєєва.</a:t>
            </a:r>
            <a:endParaRPr lang="ru-RU" sz="2800" i="1" dirty="0" smtClean="0">
              <a:latin typeface="Cambria" pitchFamily="18" charset="0"/>
            </a:endParaRPr>
          </a:p>
          <a:p>
            <a:pPr lvl="0"/>
            <a:r>
              <a:rPr lang="uk-UA" sz="2800" i="1" dirty="0" smtClean="0">
                <a:latin typeface="Cambria" pitchFamily="18" charset="0"/>
              </a:rPr>
              <a:t>Які особливості будови їх атомів?</a:t>
            </a:r>
            <a:endParaRPr lang="ru-RU" sz="2800" i="1" dirty="0" smtClean="0">
              <a:latin typeface="Cambria" pitchFamily="18" charset="0"/>
            </a:endParaRPr>
          </a:p>
          <a:p>
            <a:pPr lvl="0"/>
            <a:r>
              <a:rPr lang="uk-UA" sz="2800" i="1" dirty="0" smtClean="0">
                <a:latin typeface="Cambria" pitchFamily="18" charset="0"/>
              </a:rPr>
              <a:t>Як особливості будови атомів металічних елементів впливають на їх фізичні властивості?</a:t>
            </a:r>
            <a:endParaRPr lang="ru-RU" sz="2800" i="1" dirty="0" smtClean="0">
              <a:latin typeface="Cambria" pitchFamily="18" charset="0"/>
            </a:endParaRPr>
          </a:p>
          <a:p>
            <a:pPr lvl="0"/>
            <a:r>
              <a:rPr lang="uk-UA" sz="2800" i="1" dirty="0" smtClean="0">
                <a:latin typeface="Cambria" pitchFamily="18" charset="0"/>
              </a:rPr>
              <a:t>Як особливості будови атомів металічних елементів впливають на їх хімічні властивості?</a:t>
            </a:r>
            <a:endParaRPr lang="ru-RU" sz="2800" i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смотр темы - Общение - Удивляйтесь , улыбайтесь и просто общайтес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3219450" cy="3509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/>
          <a:lstStyle/>
          <a:p>
            <a:r>
              <a:rPr lang="uk-UA" sz="5400" i="1" u="sng" dirty="0" smtClean="0"/>
              <a:t>Загадка</a:t>
            </a:r>
            <a:endParaRPr lang="ru-RU" sz="54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2000264"/>
          </a:xfrm>
        </p:spPr>
        <p:txBody>
          <a:bodyPr/>
          <a:lstStyle/>
          <a:p>
            <a:pPr algn="ctr">
              <a:buNone/>
            </a:pPr>
            <a:r>
              <a:rPr lang="uk-UA" sz="4400" b="1" dirty="0" smtClean="0">
                <a:latin typeface="Monotype Corsiva" pitchFamily="66" charset="0"/>
              </a:rPr>
              <a:t>Які метали можна запалити холодною водою? 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3076" name="Picture 4" descr="http://www.myjulia.ru/data/cache/2010/11/05/567129_8722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9952">
            <a:off x="2480304" y="3475826"/>
            <a:ext cx="207170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285860"/>
            <a:ext cx="6186502" cy="1114420"/>
          </a:xfrm>
        </p:spPr>
        <p:txBody>
          <a:bodyPr/>
          <a:lstStyle/>
          <a:p>
            <a:pPr>
              <a:buNone/>
            </a:pPr>
            <a:r>
              <a:rPr lang="uk-UA" sz="4400" b="1" dirty="0" smtClean="0">
                <a:latin typeface="Monotype Corsiva" pitchFamily="66" charset="0"/>
              </a:rPr>
              <a:t>Альманах </a:t>
            </a:r>
            <a:r>
              <a:rPr lang="uk-UA" sz="4400" b="1" dirty="0" err="1" smtClean="0">
                <a:latin typeface="Monotype Corsiva" pitchFamily="66" charset="0"/>
              </a:rPr>
              <a:t>“Лужні</a:t>
            </a:r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err="1" smtClean="0">
                <a:latin typeface="Monotype Corsiva" pitchFamily="66" charset="0"/>
              </a:rPr>
              <a:t>метали”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Вивчення нового матеріалу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Переплёт под старинную книгу с застёжками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894" y="2285992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796908"/>
          </a:xfrm>
        </p:spPr>
        <p:txBody>
          <a:bodyPr/>
          <a:lstStyle/>
          <a:p>
            <a:r>
              <a:rPr lang="uk-UA" b="1" dirty="0" smtClean="0"/>
              <a:t>Сторінка 1. Історична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Портреты учёных-хим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2857500" cy="4000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285860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1807 р. </a:t>
            </a:r>
            <a:r>
              <a:rPr lang="uk-UA" sz="2800" b="1" dirty="0" smtClean="0"/>
              <a:t> - </a:t>
            </a:r>
            <a:r>
              <a:rPr lang="en-US" sz="2800" b="1" dirty="0" smtClean="0"/>
              <a:t>Na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K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285860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1817 р. </a:t>
            </a:r>
            <a:r>
              <a:rPr lang="en-US" sz="2800" b="1" dirty="0" smtClean="0"/>
              <a:t> - Li</a:t>
            </a:r>
            <a:endParaRPr lang="ru-RU" sz="2800" b="1" dirty="0"/>
          </a:p>
        </p:txBody>
      </p:sp>
      <p:pic>
        <p:nvPicPr>
          <p:cNvPr id="6148" name="Picture 4" descr="WikiMobile: Арфведсон, Иоганн Mobis.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64330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714356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1861 р</a:t>
            </a:r>
            <a:r>
              <a:rPr lang="uk-UA" sz="2800" b="1" dirty="0" smtClean="0"/>
              <a:t>.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Rb</a:t>
            </a:r>
            <a:r>
              <a:rPr lang="en-US" sz="2800" b="1" dirty="0" smtClean="0"/>
              <a:t>, Cs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21506" name="Picture 2" descr="Спектральный анализ - Картинка 6922/17"/>
          <p:cNvPicPr>
            <a:picLocks noChangeAspect="1" noChangeArrowheads="1"/>
          </p:cNvPicPr>
          <p:nvPr/>
        </p:nvPicPr>
        <p:blipFill>
          <a:blip r:embed="rId2"/>
          <a:srcRect l="13281" t="34375" r="12499" b="2083"/>
          <a:stretch>
            <a:fillRect/>
          </a:stretch>
        </p:blipFill>
        <p:spPr bwMode="auto">
          <a:xfrm>
            <a:off x="2071670" y="1428736"/>
            <a:ext cx="678661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0496" y="857232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1939 р</a:t>
            </a:r>
            <a:r>
              <a:rPr lang="uk-UA" sz="2800" b="1" dirty="0" smtClean="0"/>
              <a:t>.</a:t>
            </a:r>
            <a:r>
              <a:rPr lang="en-US" sz="2800" b="1" dirty="0" smtClean="0"/>
              <a:t> - Fr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3810000" cy="35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488" y="5286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Маргарита </a:t>
            </a:r>
            <a:r>
              <a:rPr lang="ru-RU" b="1" dirty="0" smtClean="0"/>
              <a:t>Пере </a:t>
            </a:r>
            <a:r>
              <a:rPr lang="ru-RU" b="1" dirty="0" smtClean="0"/>
              <a:t>(</a:t>
            </a:r>
            <a:r>
              <a:rPr lang="ru-RU" b="1" dirty="0" err="1" smtClean="0"/>
              <a:t>Marguerite</a:t>
            </a:r>
            <a:r>
              <a:rPr lang="ru-RU" b="1" dirty="0" smtClean="0"/>
              <a:t> </a:t>
            </a:r>
            <a:r>
              <a:rPr lang="ru-RU" b="1" dirty="0" err="1" smtClean="0"/>
              <a:t>Perey</a:t>
            </a:r>
            <a:r>
              <a:rPr lang="ru-RU" b="1" dirty="0" smtClean="0"/>
              <a:t>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736</Words>
  <Application>Microsoft Office PowerPoint</Application>
  <PresentationFormat>Экран (4:3)</PresentationFormat>
  <Paragraphs>121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Лужні метали</vt:lpstr>
      <vt:lpstr>Мета уроку:</vt:lpstr>
      <vt:lpstr>Очікувані результати:  </vt:lpstr>
      <vt:lpstr>Актуалізація опорних знань Запитання:</vt:lpstr>
      <vt:lpstr>Загадка</vt:lpstr>
      <vt:lpstr>Вивчення нового матеріалу</vt:lpstr>
      <vt:lpstr>Сторінка 1. Історична  </vt:lpstr>
      <vt:lpstr>Слайд 8</vt:lpstr>
      <vt:lpstr>Слайд 9</vt:lpstr>
      <vt:lpstr>Сторінка 2. Періодична  </vt:lpstr>
      <vt:lpstr>Самостійна робота </vt:lpstr>
      <vt:lpstr>План характеристики елемента за його місцем у періодичній системі Д.І. Менделєєва</vt:lpstr>
      <vt:lpstr>Сторінка 3. Фізична  </vt:lpstr>
      <vt:lpstr>Сторінка 4. Хімічна  </vt:lpstr>
      <vt:lpstr>Слайд 15</vt:lpstr>
      <vt:lpstr>Самостійна робота. </vt:lpstr>
      <vt:lpstr>Сторінка 5. Геологічна  </vt:lpstr>
      <vt:lpstr>Сторінка 6. Біологічна  </vt:lpstr>
      <vt:lpstr>Сторінка 7. Практична  </vt:lpstr>
      <vt:lpstr>Слайд 20</vt:lpstr>
      <vt:lpstr>V. Узагальнення та систематизація знань Хімічна гра «Пінг-понг» </vt:lpstr>
      <vt:lpstr>Розв’яжіть задачу </vt:lpstr>
      <vt:lpstr>Прийом «Хімічна естафета» </vt:lpstr>
      <vt:lpstr>VІ. Домашнє завдання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Admin</cp:lastModifiedBy>
  <cp:revision>23</cp:revision>
  <dcterms:created xsi:type="dcterms:W3CDTF">2012-08-20T16:10:27Z</dcterms:created>
  <dcterms:modified xsi:type="dcterms:W3CDTF">2015-01-14T11:22:23Z</dcterms:modified>
</cp:coreProperties>
</file>