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4" r:id="rId1"/>
  </p:sldMasterIdLst>
  <p:sldIdLst>
    <p:sldId id="256" r:id="rId2"/>
    <p:sldId id="258" r:id="rId3"/>
    <p:sldId id="259" r:id="rId4"/>
    <p:sldId id="257" r:id="rId5"/>
    <p:sldId id="262" r:id="rId6"/>
    <p:sldId id="264" r:id="rId7"/>
    <p:sldId id="260" r:id="rId8"/>
    <p:sldId id="261" r:id="rId9"/>
    <p:sldId id="263" r:id="rId10"/>
    <p:sldId id="266" r:id="rId11"/>
    <p:sldId id="267" r:id="rId12"/>
    <p:sldId id="268" r:id="rId13"/>
    <p:sldId id="270" r:id="rId14"/>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579" autoAdjust="0"/>
    <p:restoredTop sz="94660"/>
  </p:normalViewPr>
  <p:slideViewPr>
    <p:cSldViewPr>
      <p:cViewPr varScale="1">
        <p:scale>
          <a:sx n="69" d="100"/>
          <a:sy n="69" d="100"/>
        </p:scale>
        <p:origin x="-822" y="-108"/>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14" name="Заголовок 13"/>
          <p:cNvSpPr>
            <a:spLocks noGrp="1"/>
          </p:cNvSpPr>
          <p:nvPr>
            <p:ph type="ctrTitle"/>
          </p:nvPr>
        </p:nvSpPr>
        <p:spPr>
          <a:xfrm>
            <a:off x="1432560" y="359898"/>
            <a:ext cx="7406640" cy="1472184"/>
          </a:xfrm>
        </p:spPr>
        <p:txBody>
          <a:bodyPr anchor="b"/>
          <a:lstStyle>
            <a:lvl1pPr algn="l">
              <a:defRPr/>
            </a:lvl1pPr>
            <a:extLst/>
          </a:lstStyle>
          <a:p>
            <a:r>
              <a:rPr kumimoji="0" lang="ru-RU" smtClean="0"/>
              <a:t>Образец заголовка</a:t>
            </a:r>
            <a:endParaRPr kumimoji="0" lang="en-US"/>
          </a:p>
        </p:txBody>
      </p:sp>
      <p:sp>
        <p:nvSpPr>
          <p:cNvPr id="22" name="Подзаголовок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ru-RU" smtClean="0"/>
              <a:t>Образец подзаголовка</a:t>
            </a:r>
            <a:endParaRPr kumimoji="0" lang="en-US"/>
          </a:p>
        </p:txBody>
      </p:sp>
      <p:sp>
        <p:nvSpPr>
          <p:cNvPr id="7" name="Дата 6"/>
          <p:cNvSpPr>
            <a:spLocks noGrp="1"/>
          </p:cNvSpPr>
          <p:nvPr>
            <p:ph type="dt" sz="half" idx="10"/>
          </p:nvPr>
        </p:nvSpPr>
        <p:spPr/>
        <p:txBody>
          <a:bodyPr/>
          <a:lstStyle>
            <a:extLst/>
          </a:lstStyle>
          <a:p>
            <a:fld id="{C557145A-CBEF-4B11-9745-161219016165}" type="datetimeFigureOut">
              <a:rPr lang="ru-RU" smtClean="0"/>
              <a:pPr/>
              <a:t>20.09.2013</a:t>
            </a:fld>
            <a:endParaRPr lang="ru-RU"/>
          </a:p>
        </p:txBody>
      </p:sp>
      <p:sp>
        <p:nvSpPr>
          <p:cNvPr id="20" name="Нижний колонтитул 19"/>
          <p:cNvSpPr>
            <a:spLocks noGrp="1"/>
          </p:cNvSpPr>
          <p:nvPr>
            <p:ph type="ftr" sz="quarter" idx="11"/>
          </p:nvPr>
        </p:nvSpPr>
        <p:spPr/>
        <p:txBody>
          <a:bodyPr/>
          <a:lstStyle>
            <a:extLst/>
          </a:lstStyle>
          <a:p>
            <a:endParaRPr lang="ru-RU"/>
          </a:p>
        </p:txBody>
      </p:sp>
      <p:sp>
        <p:nvSpPr>
          <p:cNvPr id="10" name="Номер слайда 9"/>
          <p:cNvSpPr>
            <a:spLocks noGrp="1"/>
          </p:cNvSpPr>
          <p:nvPr>
            <p:ph type="sldNum" sz="quarter" idx="12"/>
          </p:nvPr>
        </p:nvSpPr>
        <p:spPr/>
        <p:txBody>
          <a:bodyPr/>
          <a:lstStyle>
            <a:extLst/>
          </a:lstStyle>
          <a:p>
            <a:fld id="{9EBCD261-A1DB-4873-B3FA-236C1BDA06FF}" type="slidenum">
              <a:rPr lang="ru-RU" smtClean="0"/>
              <a:pPr/>
              <a:t>‹#›</a:t>
            </a:fld>
            <a:endParaRPr lang="ru-RU"/>
          </a:p>
        </p:txBody>
      </p:sp>
      <p:sp>
        <p:nvSpPr>
          <p:cNvPr id="8" name="Овал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Овал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extLs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C557145A-CBEF-4B11-9745-161219016165}" type="datetimeFigureOut">
              <a:rPr lang="ru-RU" smtClean="0"/>
              <a:pPr/>
              <a:t>20.09.2013</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9EBCD261-A1DB-4873-B3FA-236C1BDA06FF}"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858000" y="274639"/>
            <a:ext cx="1828800" cy="5851525"/>
          </a:xfrm>
        </p:spPr>
        <p:txBody>
          <a:bodyPr vert="eaVert"/>
          <a:lstStyle>
            <a:extLs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1143000" y="274640"/>
            <a:ext cx="5562600" cy="5851525"/>
          </a:xfrm>
        </p:spPr>
        <p:txBody>
          <a:bodyPr vert="eaVert"/>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C557145A-CBEF-4B11-9745-161219016165}" type="datetimeFigureOut">
              <a:rPr lang="ru-RU" smtClean="0"/>
              <a:pPr/>
              <a:t>20.09.2013</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9EBCD261-A1DB-4873-B3FA-236C1BDA06FF}"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extLst/>
          </a:lstStyle>
          <a:p>
            <a:r>
              <a:rPr kumimoji="0" lang="ru-RU" smtClean="0"/>
              <a:t>Образец заголовка</a:t>
            </a:r>
            <a:endParaRPr kumimoji="0" lang="en-US"/>
          </a:p>
        </p:txBody>
      </p:sp>
      <p:sp>
        <p:nvSpPr>
          <p:cNvPr id="3" name="Содержимое 2"/>
          <p:cNvSpPr>
            <a:spLocks noGrp="1"/>
          </p:cNvSpPr>
          <p:nvPr>
            <p:ph idx="1"/>
          </p:nvPr>
        </p:nvSpPr>
        <p:spPr/>
        <p:txBody>
          <a:bodyPr/>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C557145A-CBEF-4B11-9745-161219016165}" type="datetimeFigureOut">
              <a:rPr lang="ru-RU" smtClean="0"/>
              <a:pPr/>
              <a:t>20.09.2013</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9EBCD261-A1DB-4873-B3FA-236C1BDA06FF}"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spTree>
      <p:nvGrpSpPr>
        <p:cNvPr id="1" name=""/>
        <p:cNvGrpSpPr/>
        <p:nvPr/>
      </p:nvGrpSpPr>
      <p:grpSpPr>
        <a:xfrm>
          <a:off x="0" y="0"/>
          <a:ext cx="0" cy="0"/>
          <a:chOff x="0" y="0"/>
          <a:chExt cx="0" cy="0"/>
        </a:xfrm>
      </p:grpSpPr>
      <p:sp>
        <p:nvSpPr>
          <p:cNvPr id="7" name="Прямоугольник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Заголовок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ru-RU" smtClean="0"/>
              <a:t>Образец текста</a:t>
            </a:r>
          </a:p>
        </p:txBody>
      </p:sp>
      <p:sp>
        <p:nvSpPr>
          <p:cNvPr id="4" name="Дата 3"/>
          <p:cNvSpPr>
            <a:spLocks noGrp="1"/>
          </p:cNvSpPr>
          <p:nvPr>
            <p:ph type="dt" sz="half" idx="10"/>
          </p:nvPr>
        </p:nvSpPr>
        <p:spPr/>
        <p:txBody>
          <a:bodyPr/>
          <a:lstStyle>
            <a:extLst/>
          </a:lstStyle>
          <a:p>
            <a:fld id="{C557145A-CBEF-4B11-9745-161219016165}" type="datetimeFigureOut">
              <a:rPr lang="ru-RU" smtClean="0"/>
              <a:pPr/>
              <a:t>20.09.2013</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9EBCD261-A1DB-4873-B3FA-236C1BDA06FF}" type="slidenum">
              <a:rPr lang="ru-RU" smtClean="0"/>
              <a:pPr/>
              <a:t>‹#›</a:t>
            </a:fld>
            <a:endParaRPr lang="ru-RU"/>
          </a:p>
        </p:txBody>
      </p:sp>
      <p:sp>
        <p:nvSpPr>
          <p:cNvPr id="10" name="Прямоугольник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Овал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Овал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35608" y="274320"/>
            <a:ext cx="7498080" cy="1143000"/>
          </a:xfrm>
        </p:spPr>
        <p:txBody>
          <a:bodyPr/>
          <a:lstStyle>
            <a:extLst/>
          </a:lstStyle>
          <a:p>
            <a:r>
              <a:rPr kumimoji="0" lang="ru-RU" smtClean="0"/>
              <a:t>Образец заголовка</a:t>
            </a:r>
            <a:endParaRPr kumimoji="0" lang="en-US"/>
          </a:p>
        </p:txBody>
      </p:sp>
      <p:sp>
        <p:nvSpPr>
          <p:cNvPr id="3" name="Содержимое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Содержимое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extLst/>
          </a:lstStyle>
          <a:p>
            <a:fld id="{C557145A-CBEF-4B11-9745-161219016165}" type="datetimeFigureOut">
              <a:rPr lang="ru-RU" smtClean="0"/>
              <a:pPr/>
              <a:t>20.09.2013</a:t>
            </a:fld>
            <a:endParaRPr lang="ru-RU"/>
          </a:p>
        </p:txBody>
      </p:sp>
      <p:sp>
        <p:nvSpPr>
          <p:cNvPr id="6" name="Нижний колонтитул 5"/>
          <p:cNvSpPr>
            <a:spLocks noGrp="1"/>
          </p:cNvSpPr>
          <p:nvPr>
            <p:ph type="ftr" sz="quarter" idx="11"/>
          </p:nvPr>
        </p:nvSpPr>
        <p:spPr/>
        <p:txBody>
          <a:bodyPr/>
          <a:lstStyle>
            <a:extLst/>
          </a:lstStyle>
          <a:p>
            <a:endParaRPr lang="ru-RU"/>
          </a:p>
        </p:txBody>
      </p:sp>
      <p:sp>
        <p:nvSpPr>
          <p:cNvPr id="7" name="Номер слайда 6"/>
          <p:cNvSpPr>
            <a:spLocks noGrp="1"/>
          </p:cNvSpPr>
          <p:nvPr>
            <p:ph type="sldNum" sz="quarter" idx="12"/>
          </p:nvPr>
        </p:nvSpPr>
        <p:spPr/>
        <p:txBody>
          <a:bodyPr/>
          <a:lstStyle>
            <a:extLst/>
          </a:lstStyle>
          <a:p>
            <a:fld id="{9EBCD261-A1DB-4873-B3FA-236C1BDA06FF}"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5" name="Содержимое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6" name="Содержимое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0"/>
          </p:nvPr>
        </p:nvSpPr>
        <p:spPr/>
        <p:txBody>
          <a:bodyPr/>
          <a:lstStyle>
            <a:extLst/>
          </a:lstStyle>
          <a:p>
            <a:fld id="{C557145A-CBEF-4B11-9745-161219016165}" type="datetimeFigureOut">
              <a:rPr lang="ru-RU" smtClean="0"/>
              <a:pPr/>
              <a:t>20.09.2013</a:t>
            </a:fld>
            <a:endParaRPr lang="ru-RU"/>
          </a:p>
        </p:txBody>
      </p:sp>
      <p:sp>
        <p:nvSpPr>
          <p:cNvPr id="8" name="Нижний колонтитул 7"/>
          <p:cNvSpPr>
            <a:spLocks noGrp="1"/>
          </p:cNvSpPr>
          <p:nvPr>
            <p:ph type="ftr" sz="quarter" idx="11"/>
          </p:nvPr>
        </p:nvSpPr>
        <p:spPr/>
        <p:txBody>
          <a:bodyPr/>
          <a:lstStyle>
            <a:extLst/>
          </a:lstStyle>
          <a:p>
            <a:endParaRPr lang="ru-RU"/>
          </a:p>
        </p:txBody>
      </p:sp>
      <p:sp>
        <p:nvSpPr>
          <p:cNvPr id="9" name="Номер слайда 8"/>
          <p:cNvSpPr>
            <a:spLocks noGrp="1"/>
          </p:cNvSpPr>
          <p:nvPr>
            <p:ph type="sldNum" sz="quarter" idx="12"/>
          </p:nvPr>
        </p:nvSpPr>
        <p:spPr/>
        <p:txBody>
          <a:bodyPr/>
          <a:lstStyle>
            <a:extLst/>
          </a:lstStyle>
          <a:p>
            <a:fld id="{9EBCD261-A1DB-4873-B3FA-236C1BDA06FF}"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35608" y="274320"/>
            <a:ext cx="7498080" cy="1143000"/>
          </a:xfrm>
        </p:spPr>
        <p:txBody>
          <a:bodyPr anchor="ctr"/>
          <a:lstStyle>
            <a:extLst/>
          </a:lstStyle>
          <a:p>
            <a:r>
              <a:rPr kumimoji="0" lang="ru-RU" smtClean="0"/>
              <a:t>Образец заголовка</a:t>
            </a:r>
            <a:endParaRPr kumimoji="0" lang="en-US"/>
          </a:p>
        </p:txBody>
      </p:sp>
      <p:sp>
        <p:nvSpPr>
          <p:cNvPr id="3" name="Дата 2"/>
          <p:cNvSpPr>
            <a:spLocks noGrp="1"/>
          </p:cNvSpPr>
          <p:nvPr>
            <p:ph type="dt" sz="half" idx="10"/>
          </p:nvPr>
        </p:nvSpPr>
        <p:spPr/>
        <p:txBody>
          <a:bodyPr/>
          <a:lstStyle>
            <a:extLst/>
          </a:lstStyle>
          <a:p>
            <a:fld id="{C557145A-CBEF-4B11-9745-161219016165}" type="datetimeFigureOut">
              <a:rPr lang="ru-RU" smtClean="0"/>
              <a:pPr/>
              <a:t>20.09.2013</a:t>
            </a:fld>
            <a:endParaRPr lang="ru-RU"/>
          </a:p>
        </p:txBody>
      </p:sp>
      <p:sp>
        <p:nvSpPr>
          <p:cNvPr id="4" name="Нижний колонтитул 3"/>
          <p:cNvSpPr>
            <a:spLocks noGrp="1"/>
          </p:cNvSpPr>
          <p:nvPr>
            <p:ph type="ftr" sz="quarter" idx="11"/>
          </p:nvPr>
        </p:nvSpPr>
        <p:spPr/>
        <p:txBody>
          <a:bodyPr/>
          <a:lstStyle>
            <a:extLst/>
          </a:lstStyle>
          <a:p>
            <a:endParaRPr lang="ru-RU"/>
          </a:p>
        </p:txBody>
      </p:sp>
      <p:sp>
        <p:nvSpPr>
          <p:cNvPr id="5" name="Номер слайда 4"/>
          <p:cNvSpPr>
            <a:spLocks noGrp="1"/>
          </p:cNvSpPr>
          <p:nvPr>
            <p:ph type="sldNum" sz="quarter" idx="12"/>
          </p:nvPr>
        </p:nvSpPr>
        <p:spPr/>
        <p:txBody>
          <a:bodyPr/>
          <a:lstStyle>
            <a:extLst/>
          </a:lstStyle>
          <a:p>
            <a:fld id="{9EBCD261-A1DB-4873-B3FA-236C1BDA06FF}"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Пустой слайд">
    <p:spTree>
      <p:nvGrpSpPr>
        <p:cNvPr id="1" name=""/>
        <p:cNvGrpSpPr/>
        <p:nvPr/>
      </p:nvGrpSpPr>
      <p:grpSpPr>
        <a:xfrm>
          <a:off x="0" y="0"/>
          <a:ext cx="0" cy="0"/>
          <a:chOff x="0" y="0"/>
          <a:chExt cx="0" cy="0"/>
        </a:xfrm>
      </p:grpSpPr>
      <p:sp>
        <p:nvSpPr>
          <p:cNvPr id="5" name="Прямоугольник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Дата 1"/>
          <p:cNvSpPr>
            <a:spLocks noGrp="1"/>
          </p:cNvSpPr>
          <p:nvPr>
            <p:ph type="dt" sz="half" idx="10"/>
          </p:nvPr>
        </p:nvSpPr>
        <p:spPr/>
        <p:txBody>
          <a:bodyPr/>
          <a:lstStyle>
            <a:extLst/>
          </a:lstStyle>
          <a:p>
            <a:fld id="{C557145A-CBEF-4B11-9745-161219016165}" type="datetimeFigureOut">
              <a:rPr lang="ru-RU" smtClean="0"/>
              <a:pPr/>
              <a:t>20.09.2013</a:t>
            </a:fld>
            <a:endParaRPr lang="ru-RU"/>
          </a:p>
        </p:txBody>
      </p:sp>
      <p:sp>
        <p:nvSpPr>
          <p:cNvPr id="3" name="Нижний колонтитул 2"/>
          <p:cNvSpPr>
            <a:spLocks noGrp="1"/>
          </p:cNvSpPr>
          <p:nvPr>
            <p:ph type="ftr" sz="quarter" idx="11"/>
          </p:nvPr>
        </p:nvSpPr>
        <p:spPr/>
        <p:txBody>
          <a:bodyPr/>
          <a:lstStyle>
            <a:extLst/>
          </a:lstStyle>
          <a:p>
            <a:endParaRPr lang="ru-RU"/>
          </a:p>
        </p:txBody>
      </p:sp>
      <p:sp>
        <p:nvSpPr>
          <p:cNvPr id="4" name="Номер слайда 3"/>
          <p:cNvSpPr>
            <a:spLocks noGrp="1"/>
          </p:cNvSpPr>
          <p:nvPr>
            <p:ph type="sldNum" sz="quarter" idx="12"/>
          </p:nvPr>
        </p:nvSpPr>
        <p:spPr/>
        <p:txBody>
          <a:bodyPr/>
          <a:lstStyle>
            <a:extLst/>
          </a:lstStyle>
          <a:p>
            <a:fld id="{9EBCD261-A1DB-4873-B3FA-236C1BDA06FF}" type="slidenum">
              <a:rPr lang="ru-RU" smtClean="0"/>
              <a:pPr/>
              <a:t>‹#›</a:t>
            </a:fld>
            <a:endParaRPr lang="ru-RU"/>
          </a:p>
        </p:txBody>
      </p:sp>
      <p:sp>
        <p:nvSpPr>
          <p:cNvPr id="6" name="Прямоугольник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ru-RU" smtClean="0"/>
              <a:t>Образец заголовка</a:t>
            </a:r>
            <a:endParaRPr kumimoji="0" lang="en-US"/>
          </a:p>
        </p:txBody>
      </p:sp>
      <p:sp>
        <p:nvSpPr>
          <p:cNvPr id="3" name="Текст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ru-RU" smtClean="0"/>
              <a:t>Образец текста</a:t>
            </a:r>
          </a:p>
        </p:txBody>
      </p:sp>
      <p:sp>
        <p:nvSpPr>
          <p:cNvPr id="4" name="Содержимое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extLst/>
          </a:lstStyle>
          <a:p>
            <a:fld id="{C557145A-CBEF-4B11-9745-161219016165}" type="datetimeFigureOut">
              <a:rPr lang="ru-RU" smtClean="0"/>
              <a:pPr/>
              <a:t>20.09.2013</a:t>
            </a:fld>
            <a:endParaRPr lang="ru-RU"/>
          </a:p>
        </p:txBody>
      </p:sp>
      <p:sp>
        <p:nvSpPr>
          <p:cNvPr id="6" name="Нижний колонтитул 5"/>
          <p:cNvSpPr>
            <a:spLocks noGrp="1"/>
          </p:cNvSpPr>
          <p:nvPr>
            <p:ph type="ftr" sz="quarter" idx="11"/>
          </p:nvPr>
        </p:nvSpPr>
        <p:spPr/>
        <p:txBody>
          <a:bodyPr/>
          <a:lstStyle>
            <a:extLst/>
          </a:lstStyle>
          <a:p>
            <a:endParaRPr lang="ru-RU"/>
          </a:p>
        </p:txBody>
      </p:sp>
      <p:sp>
        <p:nvSpPr>
          <p:cNvPr id="7" name="Номер слайда 6"/>
          <p:cNvSpPr>
            <a:spLocks noGrp="1"/>
          </p:cNvSpPr>
          <p:nvPr>
            <p:ph type="sldNum" sz="quarter" idx="12"/>
          </p:nvPr>
        </p:nvSpPr>
        <p:spPr/>
        <p:txBody>
          <a:bodyPr/>
          <a:lstStyle>
            <a:extLst/>
          </a:lstStyle>
          <a:p>
            <a:fld id="{9EBCD261-A1DB-4873-B3FA-236C1BDA06FF}"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ru-RU" smtClean="0"/>
              <a:t>Образец заголовка</a:t>
            </a:r>
            <a:endParaRPr kumimoji="0" lang="en-US"/>
          </a:p>
        </p:txBody>
      </p:sp>
      <p:sp>
        <p:nvSpPr>
          <p:cNvPr id="5" name="Дата 4"/>
          <p:cNvSpPr>
            <a:spLocks noGrp="1"/>
          </p:cNvSpPr>
          <p:nvPr>
            <p:ph type="dt" sz="half" idx="10"/>
          </p:nvPr>
        </p:nvSpPr>
        <p:spPr/>
        <p:txBody>
          <a:bodyPr/>
          <a:lstStyle>
            <a:extLst/>
          </a:lstStyle>
          <a:p>
            <a:fld id="{C557145A-CBEF-4B11-9745-161219016165}" type="datetimeFigureOut">
              <a:rPr lang="ru-RU" smtClean="0"/>
              <a:pPr/>
              <a:t>20.09.2013</a:t>
            </a:fld>
            <a:endParaRPr lang="ru-RU"/>
          </a:p>
        </p:txBody>
      </p:sp>
      <p:sp>
        <p:nvSpPr>
          <p:cNvPr id="6" name="Нижний колонтитул 5"/>
          <p:cNvSpPr>
            <a:spLocks noGrp="1"/>
          </p:cNvSpPr>
          <p:nvPr>
            <p:ph type="ftr" sz="quarter" idx="11"/>
          </p:nvPr>
        </p:nvSpPr>
        <p:spPr/>
        <p:txBody>
          <a:bodyPr/>
          <a:lstStyle>
            <a:extLst/>
          </a:lstStyle>
          <a:p>
            <a:endParaRPr lang="ru-RU"/>
          </a:p>
        </p:txBody>
      </p:sp>
      <p:sp>
        <p:nvSpPr>
          <p:cNvPr id="7" name="Номер слайда 6"/>
          <p:cNvSpPr>
            <a:spLocks noGrp="1"/>
          </p:cNvSpPr>
          <p:nvPr>
            <p:ph type="sldNum" sz="quarter" idx="12"/>
          </p:nvPr>
        </p:nvSpPr>
        <p:spPr/>
        <p:txBody>
          <a:bodyPr/>
          <a:lstStyle>
            <a:extLst/>
          </a:lstStyle>
          <a:p>
            <a:fld id="{9EBCD261-A1DB-4873-B3FA-236C1BDA06FF}" type="slidenum">
              <a:rPr lang="ru-RU" smtClean="0"/>
              <a:pPr/>
              <a:t>‹#›</a:t>
            </a:fld>
            <a:endParaRPr lang="ru-RU"/>
          </a:p>
        </p:txBody>
      </p:sp>
      <p:sp>
        <p:nvSpPr>
          <p:cNvPr id="8" name="Прямоугольник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Рисунок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ru-RU" smtClean="0"/>
              <a:t>Вставка рисунка</a:t>
            </a:r>
            <a:endParaRPr kumimoji="0" lang="en-US" dirty="0"/>
          </a:p>
        </p:txBody>
      </p:sp>
      <p:sp>
        <p:nvSpPr>
          <p:cNvPr id="9" name="Блок-схема: процесс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Блок-схема: процесс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Текст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ru-RU" smtClean="0"/>
              <a:t>Образец текста</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Пирог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Овал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Кольцо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2" name="Прямоугольник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Заголовок 4"/>
          <p:cNvSpPr>
            <a:spLocks noGrp="1"/>
          </p:cNvSpPr>
          <p:nvPr>
            <p:ph type="title"/>
          </p:nvPr>
        </p:nvSpPr>
        <p:spPr>
          <a:xfrm>
            <a:off x="1435608" y="274638"/>
            <a:ext cx="7498080" cy="1143000"/>
          </a:xfrm>
          <a:prstGeom prst="rect">
            <a:avLst/>
          </a:prstGeom>
        </p:spPr>
        <p:txBody>
          <a:bodyPr anchor="ctr">
            <a:normAutofit/>
          </a:bodyPr>
          <a:lstStyle>
            <a:extLst/>
          </a:lstStyle>
          <a:p>
            <a:r>
              <a:rPr kumimoji="0" lang="ru-RU" smtClean="0"/>
              <a:t>Образец заголовка</a:t>
            </a:r>
            <a:endParaRPr kumimoji="0" lang="en-US"/>
          </a:p>
        </p:txBody>
      </p:sp>
      <p:sp>
        <p:nvSpPr>
          <p:cNvPr id="9" name="Текст 8"/>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24" name="Дата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C557145A-CBEF-4B11-9745-161219016165}" type="datetimeFigureOut">
              <a:rPr lang="ru-RU" smtClean="0"/>
              <a:pPr/>
              <a:t>20.09.2013</a:t>
            </a:fld>
            <a:endParaRPr lang="ru-RU"/>
          </a:p>
        </p:txBody>
      </p:sp>
      <p:sp>
        <p:nvSpPr>
          <p:cNvPr id="10" name="Нижний колонтитул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ru-RU"/>
          </a:p>
        </p:txBody>
      </p:sp>
      <p:sp>
        <p:nvSpPr>
          <p:cNvPr id="22" name="Номер слайда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9EBCD261-A1DB-4873-B3FA-236C1BDA06FF}" type="slidenum">
              <a:rPr lang="ru-RU" smtClean="0"/>
              <a:pPr/>
              <a:t>‹#›</a:t>
            </a:fld>
            <a:endParaRPr lang="ru-RU"/>
          </a:p>
        </p:txBody>
      </p:sp>
      <p:sp>
        <p:nvSpPr>
          <p:cNvPr id="15" name="Прямоугольник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 id="2147483749" r:id="rId5"/>
    <p:sldLayoutId id="2147483750" r:id="rId6"/>
    <p:sldLayoutId id="2147483751" r:id="rId7"/>
    <p:sldLayoutId id="2147483752" r:id="rId8"/>
    <p:sldLayoutId id="2147483753" r:id="rId9"/>
    <p:sldLayoutId id="2147483754" r:id="rId10"/>
    <p:sldLayoutId id="2147483755" r:id="rId11"/>
  </p:sldLayoutIdLst>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image" Target="../media/image11.jpeg"/><Relationship Id="rId1" Type="http://schemas.openxmlformats.org/officeDocument/2006/relationships/slideLayout" Target="../slideLayouts/slideLayout2.xml"/><Relationship Id="rId6" Type="http://schemas.openxmlformats.org/officeDocument/2006/relationships/image" Target="../media/image15.jpeg"/><Relationship Id="rId5" Type="http://schemas.openxmlformats.org/officeDocument/2006/relationships/image" Target="../media/image14.jpeg"/><Relationship Id="rId4" Type="http://schemas.openxmlformats.org/officeDocument/2006/relationships/image" Target="../media/image13.jpeg"/></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6.gif"/><Relationship Id="rId2" Type="http://schemas.openxmlformats.org/officeDocument/2006/relationships/image" Target="../media/image5.jpe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2123728" y="404664"/>
            <a:ext cx="6550496" cy="2885706"/>
          </a:xfrm>
        </p:spPr>
        <p:txBody>
          <a:bodyPr>
            <a:noAutofit/>
          </a:bodyPr>
          <a:lstStyle/>
          <a:p>
            <a:r>
              <a:rPr lang="ru-RU" sz="8800" dirty="0" smtClean="0"/>
              <a:t>КАЛЬЦІЙ   </a:t>
            </a:r>
            <a:r>
              <a:rPr lang="uk-UA" sz="8800" dirty="0" smtClean="0"/>
              <a:t>(</a:t>
            </a:r>
            <a:r>
              <a:rPr lang="uk-UA" sz="8800" dirty="0" err="1" smtClean="0"/>
              <a:t>Са</a:t>
            </a:r>
            <a:r>
              <a:rPr lang="en-US" sz="8800" cap="none" dirty="0" smtClean="0"/>
              <a:t>)</a:t>
            </a:r>
            <a:endParaRPr lang="ru-RU" sz="8800" dirty="0"/>
          </a:p>
        </p:txBody>
      </p:sp>
      <p:sp>
        <p:nvSpPr>
          <p:cNvPr id="3" name="Подзаголовок 2"/>
          <p:cNvSpPr>
            <a:spLocks noGrp="1"/>
          </p:cNvSpPr>
          <p:nvPr>
            <p:ph type="subTitle" idx="1"/>
          </p:nvPr>
        </p:nvSpPr>
        <p:spPr>
          <a:xfrm>
            <a:off x="5652120" y="4725144"/>
            <a:ext cx="4022264" cy="1824608"/>
          </a:xfrm>
        </p:spPr>
        <p:txBody>
          <a:bodyPr/>
          <a:lstStyle/>
          <a:p>
            <a:r>
              <a:rPr lang="uk-UA" dirty="0" smtClean="0"/>
              <a:t>Виконала </a:t>
            </a:r>
          </a:p>
          <a:p>
            <a:r>
              <a:rPr lang="uk-UA" dirty="0" smtClean="0"/>
              <a:t>учениця  10-В класу</a:t>
            </a:r>
          </a:p>
          <a:p>
            <a:r>
              <a:rPr lang="uk-UA" dirty="0" smtClean="0"/>
              <a:t>Рахімова Алла</a:t>
            </a:r>
            <a:endParaRPr lang="ru-RU" dirty="0"/>
          </a:p>
        </p:txBody>
      </p:sp>
    </p:spTree>
  </p:cSld>
  <p:clrMapOvr>
    <a:masterClrMapping/>
  </p:clrMapOvr>
  <p:transition>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fade">
                                      <p:cBhvr>
                                        <p:cTn id="10" dur="2000"/>
                                        <p:tgtEl>
                                          <p:spTgt spid="3">
                                            <p:txEl>
                                              <p:pRg st="1" end="1"/>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fade">
                                      <p:cBhvr>
                                        <p:cTn id="13" dur="2000"/>
                                        <p:tgtEl>
                                          <p:spTgt spid="3">
                                            <p:txEl>
                                              <p:pRg st="2" end="2"/>
                                            </p:txEl>
                                          </p:spTgt>
                                        </p:tgtEl>
                                      </p:cBhvr>
                                    </p:animEffect>
                                  </p:childTnLst>
                                </p:cTn>
                              </p:par>
                            </p:childTnLst>
                          </p:cTn>
                        </p:par>
                        <p:par>
                          <p:cTn id="14" fill="hold">
                            <p:stCondLst>
                              <p:cond delay="2000"/>
                            </p:stCondLst>
                            <p:childTnLst>
                              <p:par>
                                <p:cTn id="15" presetID="38" presetClass="entr" presetSubtype="0" accel="50000" fill="hold" grpId="0" nodeType="afterEffect">
                                  <p:stCondLst>
                                    <p:cond delay="0"/>
                                  </p:stCondLst>
                                  <p:iterate type="lt">
                                    <p:tmPct val="50000"/>
                                  </p:iterate>
                                  <p:childTnLst>
                                    <p:set>
                                      <p:cBhvr>
                                        <p:cTn id="16" dur="1" fill="hold">
                                          <p:stCondLst>
                                            <p:cond delay="0"/>
                                          </p:stCondLst>
                                        </p:cTn>
                                        <p:tgtEl>
                                          <p:spTgt spid="2"/>
                                        </p:tgtEl>
                                        <p:attrNameLst>
                                          <p:attrName>style.visibility</p:attrName>
                                        </p:attrNameLst>
                                      </p:cBhvr>
                                      <p:to>
                                        <p:strVal val="visible"/>
                                      </p:to>
                                    </p:set>
                                    <p:set>
                                      <p:cBhvr>
                                        <p:cTn id="17" dur="455" fill="hold">
                                          <p:stCondLst>
                                            <p:cond delay="0"/>
                                          </p:stCondLst>
                                        </p:cTn>
                                        <p:tgtEl>
                                          <p:spTgt spid="2"/>
                                        </p:tgtEl>
                                        <p:attrNameLst>
                                          <p:attrName>style.rotation</p:attrName>
                                        </p:attrNameLst>
                                      </p:cBhvr>
                                      <p:to>
                                        <p:strVal val="-45.0"/>
                                      </p:to>
                                    </p:set>
                                    <p:anim calcmode="lin" valueType="num">
                                      <p:cBhvr>
                                        <p:cTn id="18" dur="455" fill="hold">
                                          <p:stCondLst>
                                            <p:cond delay="455"/>
                                          </p:stCondLst>
                                        </p:cTn>
                                        <p:tgtEl>
                                          <p:spTgt spid="2"/>
                                        </p:tgtEl>
                                        <p:attrNameLst>
                                          <p:attrName>style.rotation</p:attrName>
                                        </p:attrNameLst>
                                      </p:cBhvr>
                                      <p:tavLst>
                                        <p:tav tm="0">
                                          <p:val>
                                            <p:fltVal val="-45"/>
                                          </p:val>
                                        </p:tav>
                                        <p:tav tm="69900">
                                          <p:val>
                                            <p:fltVal val="45"/>
                                          </p:val>
                                        </p:tav>
                                        <p:tav tm="100000">
                                          <p:val>
                                            <p:fltVal val="0"/>
                                          </p:val>
                                        </p:tav>
                                      </p:tavLst>
                                    </p:anim>
                                    <p:anim calcmode="lin" valueType="num">
                                      <p:cBhvr>
                                        <p:cTn id="19" dur="455" fill="hold">
                                          <p:stCondLst>
                                            <p:cond delay="0"/>
                                          </p:stCondLst>
                                        </p:cTn>
                                        <p:tgtEl>
                                          <p:spTgt spid="2"/>
                                        </p:tgtEl>
                                        <p:attrNameLst>
                                          <p:attrName>ppt_y</p:attrName>
                                        </p:attrNameLst>
                                      </p:cBhvr>
                                      <p:tavLst>
                                        <p:tav tm="0">
                                          <p:val>
                                            <p:strVal val="#ppt_y-1"/>
                                          </p:val>
                                        </p:tav>
                                        <p:tav tm="100000">
                                          <p:val>
                                            <p:strVal val="#ppt_y-(0.354*#ppt_w-0.172*#ppt_h)"/>
                                          </p:val>
                                        </p:tav>
                                      </p:tavLst>
                                    </p:anim>
                                    <p:anim calcmode="lin" valueType="num">
                                      <p:cBhvr>
                                        <p:cTn id="20" dur="156" decel="50000" autoRev="1" fill="hold">
                                          <p:stCondLst>
                                            <p:cond delay="455"/>
                                          </p:stCondLst>
                                        </p:cTn>
                                        <p:tgtEl>
                                          <p:spTgt spid="2"/>
                                        </p:tgtEl>
                                        <p:attrNameLst>
                                          <p:attrName>ppt_y</p:attrName>
                                        </p:attrNameLst>
                                      </p:cBhvr>
                                      <p:tavLst>
                                        <p:tav tm="0">
                                          <p:val>
                                            <p:strVal val="#ppt_y-(0.354*#ppt_w-0.172*#ppt_h)"/>
                                          </p:val>
                                        </p:tav>
                                        <p:tav tm="100000">
                                          <p:val>
                                            <p:strVal val="#ppt_y-(0.354*#ppt_w-0.172*#ppt_h)-#ppt_h/2"/>
                                          </p:val>
                                        </p:tav>
                                      </p:tavLst>
                                    </p:anim>
                                    <p:anim calcmode="lin" valueType="num">
                                      <p:cBhvr>
                                        <p:cTn id="21" dur="136" fill="hold">
                                          <p:stCondLst>
                                            <p:cond delay="864"/>
                                          </p:stCondLst>
                                        </p:cTn>
                                        <p:tgtEl>
                                          <p:spTgt spid="2"/>
                                        </p:tgtEl>
                                        <p:attrNameLst>
                                          <p:attrName>ppt_y</p:attrName>
                                        </p:attrNameLst>
                                      </p:cBhvr>
                                      <p:tavLst>
                                        <p:tav tm="0">
                                          <p:val>
                                            <p:strVal val="#ppt_y-(0.354*#ppt_w-0.172*#ppt_h)"/>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C:\Users\111\Desktop\imagesпрн.jpeg"/>
          <p:cNvPicPr>
            <a:picLocks noChangeAspect="1" noChangeArrowheads="1"/>
          </p:cNvPicPr>
          <p:nvPr/>
        </p:nvPicPr>
        <p:blipFill>
          <a:blip r:embed="rId2" cstate="print"/>
          <a:srcRect/>
          <a:stretch>
            <a:fillRect/>
          </a:stretch>
        </p:blipFill>
        <p:spPr bwMode="auto">
          <a:xfrm>
            <a:off x="7820025" y="4005064"/>
            <a:ext cx="1323975" cy="2590800"/>
          </a:xfrm>
          <a:prstGeom prst="rect">
            <a:avLst/>
          </a:prstGeom>
          <a:noFill/>
          <a:effectLst>
            <a:softEdge rad="127000"/>
          </a:effectLst>
          <a:scene3d>
            <a:camera prst="perspectiveFront"/>
            <a:lightRig rig="threePt" dir="t"/>
          </a:scene3d>
        </p:spPr>
      </p:pic>
      <p:sp>
        <p:nvSpPr>
          <p:cNvPr id="2" name="Заголовок 1"/>
          <p:cNvSpPr>
            <a:spLocks noGrp="1"/>
          </p:cNvSpPr>
          <p:nvPr>
            <p:ph type="title"/>
          </p:nvPr>
        </p:nvSpPr>
        <p:spPr>
          <a:xfrm>
            <a:off x="1259632" y="0"/>
            <a:ext cx="7884368" cy="3645024"/>
          </a:xfrm>
        </p:spPr>
        <p:txBody>
          <a:bodyPr>
            <a:normAutofit fontScale="90000"/>
          </a:bodyPr>
          <a:lstStyle/>
          <a:p>
            <a:r>
              <a:rPr lang="uk-UA" b="1" u="sng" dirty="0" smtClean="0"/>
              <a:t>Дефіцит кальцію </a:t>
            </a:r>
            <a:r>
              <a:rPr lang="uk-UA" sz="2000" dirty="0" smtClean="0"/>
              <a:t>Вчені з'ясували, що брак кальцію є причиною більш ніж 150 хвороб, серед яких: артрит, аритмія, діабет, атеросклероз, остеохондроз, депресії, і, безумовно, остеопорозу - ламкості кісток. Його брак може призвести і до інших </a:t>
            </a:r>
            <a:r>
              <a:rPr lang="uk-UA" sz="2000" dirty="0" err="1" smtClean="0"/>
              <a:t>незворотніх</a:t>
            </a:r>
            <a:r>
              <a:rPr lang="uk-UA" sz="2000" dirty="0" smtClean="0"/>
              <a:t> наслідків, однак виявлення проблеми на ранніх стадіях, а також профілактичні заходи допоможуть відновити баланс хімічних елементів.</a:t>
            </a:r>
            <a:br>
              <a:rPr lang="uk-UA" sz="2000" dirty="0" smtClean="0"/>
            </a:br>
            <a:r>
              <a:rPr lang="uk-UA" sz="2000" dirty="0" smtClean="0"/>
              <a:t>Досить лише прислухатися до свого організму, щоб виявити </a:t>
            </a:r>
            <a:r>
              <a:rPr lang="uk-UA" sz="2700" b="1" u="sng" dirty="0" smtClean="0"/>
              <a:t>перші симптоми нестачі кальцію:</a:t>
            </a:r>
            <a:r>
              <a:rPr lang="uk-UA" sz="2000" dirty="0" smtClean="0"/>
              <a:t> нервозність, дратівливість, порушення сну, ослаблення пам'яті, підвищення артеріального тиску, ламкість нігтів, волосся, захворювання зубів.</a:t>
            </a:r>
            <a:endParaRPr lang="ru-RU" sz="2000" dirty="0"/>
          </a:p>
        </p:txBody>
      </p:sp>
      <p:sp>
        <p:nvSpPr>
          <p:cNvPr id="6" name="Прямоугольник 5"/>
          <p:cNvSpPr/>
          <p:nvPr/>
        </p:nvSpPr>
        <p:spPr>
          <a:xfrm>
            <a:off x="1259632" y="3501008"/>
            <a:ext cx="6984776" cy="2646878"/>
          </a:xfrm>
          <a:prstGeom prst="rect">
            <a:avLst/>
          </a:prstGeom>
        </p:spPr>
        <p:txBody>
          <a:bodyPr wrap="square">
            <a:spAutoFit/>
          </a:bodyPr>
          <a:lstStyle/>
          <a:p>
            <a:r>
              <a:rPr lang="ru-RU" sz="2000" b="1" dirty="0" smtClean="0"/>
              <a:t>ПРОФІЛАКТИКА   </a:t>
            </a:r>
          </a:p>
          <a:p>
            <a:r>
              <a:rPr lang="ru-RU" sz="2000" b="1" dirty="0" smtClean="0"/>
              <a:t>   </a:t>
            </a:r>
            <a:r>
              <a:rPr lang="ru-RU" b="1" dirty="0" smtClean="0"/>
              <a:t>У </a:t>
            </a:r>
            <a:r>
              <a:rPr lang="ru-RU" b="1" dirty="0" smtClean="0"/>
              <a:t>першу </a:t>
            </a:r>
            <a:r>
              <a:rPr lang="ru-RU" b="1" dirty="0" err="1" smtClean="0"/>
              <a:t>чергу</a:t>
            </a:r>
            <a:r>
              <a:rPr lang="ru-RU" b="1" dirty="0" smtClean="0"/>
              <a:t> </a:t>
            </a:r>
            <a:r>
              <a:rPr lang="ru-RU" b="1" dirty="0" err="1" smtClean="0"/>
              <a:t>потрібно</a:t>
            </a:r>
            <a:r>
              <a:rPr lang="ru-RU" b="1" dirty="0" smtClean="0"/>
              <a:t> </a:t>
            </a:r>
            <a:r>
              <a:rPr lang="ru-RU" b="1" dirty="0" err="1" smtClean="0"/>
              <a:t>вибрати</a:t>
            </a:r>
            <a:r>
              <a:rPr lang="ru-RU" b="1" dirty="0" smtClean="0"/>
              <a:t>  </a:t>
            </a:r>
            <a:r>
              <a:rPr lang="ru-RU" b="1" dirty="0" err="1" smtClean="0"/>
              <a:t>вітамінний</a:t>
            </a:r>
            <a:r>
              <a:rPr lang="ru-RU" b="1" dirty="0" smtClean="0"/>
              <a:t> комплекс </a:t>
            </a:r>
            <a:r>
              <a:rPr lang="ru-RU" b="1" dirty="0" err="1" smtClean="0"/>
              <a:t>з</a:t>
            </a:r>
            <a:r>
              <a:rPr lang="ru-RU" b="1" dirty="0" smtClean="0"/>
              <a:t> </a:t>
            </a:r>
            <a:r>
              <a:rPr lang="ru-RU" b="1" dirty="0" err="1" smtClean="0"/>
              <a:t>вмістом</a:t>
            </a:r>
            <a:r>
              <a:rPr lang="ru-RU" b="1" dirty="0" smtClean="0"/>
              <a:t> </a:t>
            </a:r>
            <a:r>
              <a:rPr lang="ru-RU" b="1" dirty="0" err="1" smtClean="0"/>
              <a:t>кальцію</a:t>
            </a:r>
            <a:r>
              <a:rPr lang="ru-RU" b="1" dirty="0" smtClean="0"/>
              <a:t>. Так, </a:t>
            </a:r>
            <a:r>
              <a:rPr lang="ru-RU" b="1" dirty="0" err="1" smtClean="0"/>
              <a:t>наприклад</a:t>
            </a:r>
            <a:r>
              <a:rPr lang="ru-RU" b="1" dirty="0" smtClean="0"/>
              <a:t>, </a:t>
            </a:r>
            <a:r>
              <a:rPr lang="ru-RU" b="1" dirty="0" err="1" smtClean="0"/>
              <a:t>кальцій</a:t>
            </a:r>
            <a:r>
              <a:rPr lang="ru-RU" b="1" dirty="0" smtClean="0"/>
              <a:t> погано </a:t>
            </a:r>
            <a:r>
              <a:rPr lang="ru-RU" b="1" dirty="0" err="1" smtClean="0"/>
              <a:t>засвоюється</a:t>
            </a:r>
            <a:r>
              <a:rPr lang="ru-RU" b="1" dirty="0" smtClean="0"/>
              <a:t> без </a:t>
            </a:r>
            <a:r>
              <a:rPr lang="ru-RU" b="1" dirty="0" err="1" smtClean="0"/>
              <a:t>вітаміну</a:t>
            </a:r>
            <a:r>
              <a:rPr lang="ru-RU" b="1" dirty="0" smtClean="0"/>
              <a:t> </a:t>
            </a:r>
            <a:endParaRPr lang="ru-RU" b="1" dirty="0" smtClean="0"/>
          </a:p>
          <a:p>
            <a:r>
              <a:rPr lang="en-US" b="1" dirty="0" smtClean="0"/>
              <a:t>D</a:t>
            </a:r>
            <a:r>
              <a:rPr lang="en-US" b="1" dirty="0" smtClean="0"/>
              <a:t>, </a:t>
            </a:r>
            <a:r>
              <a:rPr lang="ru-RU" b="1" dirty="0" err="1" smtClean="0"/>
              <a:t>це</a:t>
            </a:r>
            <a:r>
              <a:rPr lang="ru-RU" b="1" dirty="0" smtClean="0"/>
              <a:t> </a:t>
            </a:r>
            <a:r>
              <a:rPr lang="ru-RU" b="1" dirty="0" err="1" smtClean="0"/>
              <a:t>обов'язково</a:t>
            </a:r>
            <a:r>
              <a:rPr lang="ru-RU" b="1" dirty="0" smtClean="0"/>
              <a:t> </a:t>
            </a:r>
            <a:r>
              <a:rPr lang="ru-RU" b="1" dirty="0" err="1" smtClean="0"/>
              <a:t>потрібно</a:t>
            </a:r>
            <a:r>
              <a:rPr lang="ru-RU" b="1" dirty="0" smtClean="0"/>
              <a:t> </a:t>
            </a:r>
            <a:r>
              <a:rPr lang="ru-RU" b="1" dirty="0" err="1" smtClean="0"/>
              <a:t>враховувати</a:t>
            </a:r>
            <a:r>
              <a:rPr lang="ru-RU" b="1" dirty="0" smtClean="0"/>
              <a:t>  при </a:t>
            </a:r>
            <a:r>
              <a:rPr lang="ru-RU" b="1" dirty="0" err="1" smtClean="0"/>
              <a:t>підборі</a:t>
            </a:r>
            <a:r>
              <a:rPr lang="ru-RU" b="1" dirty="0" smtClean="0"/>
              <a:t> </a:t>
            </a:r>
            <a:r>
              <a:rPr lang="ru-RU" b="1" dirty="0" err="1" smtClean="0"/>
              <a:t>вітамінів</a:t>
            </a:r>
            <a:r>
              <a:rPr lang="ru-RU" b="1" dirty="0" smtClean="0"/>
              <a:t> як </a:t>
            </a:r>
            <a:endParaRPr lang="ru-RU" b="1" dirty="0" smtClean="0"/>
          </a:p>
          <a:p>
            <a:r>
              <a:rPr lang="ru-RU" b="1" dirty="0" smtClean="0"/>
              <a:t>для </a:t>
            </a:r>
            <a:r>
              <a:rPr lang="ru-RU" b="1" dirty="0" err="1" smtClean="0"/>
              <a:t>дорослих</a:t>
            </a:r>
            <a:r>
              <a:rPr lang="ru-RU" b="1" dirty="0" smtClean="0"/>
              <a:t>, так </a:t>
            </a:r>
            <a:r>
              <a:rPr lang="ru-RU" b="1" dirty="0" err="1" smtClean="0"/>
              <a:t>і</a:t>
            </a:r>
            <a:r>
              <a:rPr lang="ru-RU" b="1" dirty="0" smtClean="0"/>
              <a:t> для </a:t>
            </a:r>
            <a:r>
              <a:rPr lang="ru-RU" b="1" dirty="0" err="1" smtClean="0"/>
              <a:t>дітей</a:t>
            </a:r>
            <a:r>
              <a:rPr lang="ru-RU" b="1" dirty="0" smtClean="0"/>
              <a:t>. </a:t>
            </a:r>
          </a:p>
          <a:p>
            <a:r>
              <a:rPr lang="ru-RU" b="1" dirty="0" smtClean="0"/>
              <a:t>   Разом </a:t>
            </a:r>
            <a:r>
              <a:rPr lang="ru-RU" b="1" dirty="0" err="1" smtClean="0"/>
              <a:t>з</a:t>
            </a:r>
            <a:r>
              <a:rPr lang="ru-RU" b="1" dirty="0" smtClean="0"/>
              <a:t> </a:t>
            </a:r>
            <a:r>
              <a:rPr lang="ru-RU" b="1" dirty="0" err="1" smtClean="0"/>
              <a:t>кальцієм</a:t>
            </a:r>
            <a:r>
              <a:rPr lang="ru-RU" b="1" dirty="0" smtClean="0"/>
              <a:t> нам </a:t>
            </a:r>
            <a:r>
              <a:rPr lang="ru-RU" b="1" dirty="0" err="1" smtClean="0"/>
              <a:t>необхідний</a:t>
            </a:r>
            <a:r>
              <a:rPr lang="ru-RU" b="1" dirty="0" smtClean="0"/>
              <a:t> фосфор - </a:t>
            </a:r>
            <a:r>
              <a:rPr lang="ru-RU" b="1" dirty="0" err="1" smtClean="0"/>
              <a:t>саме</a:t>
            </a:r>
            <a:r>
              <a:rPr lang="ru-RU" b="1" dirty="0" smtClean="0"/>
              <a:t> </a:t>
            </a:r>
            <a:r>
              <a:rPr lang="ru-RU" b="1" dirty="0" err="1" smtClean="0"/>
              <a:t>він</a:t>
            </a:r>
            <a:r>
              <a:rPr lang="ru-RU" b="1" dirty="0" smtClean="0"/>
              <a:t> разом </a:t>
            </a:r>
            <a:r>
              <a:rPr lang="ru-RU" b="1" dirty="0" err="1" smtClean="0"/>
              <a:t>з</a:t>
            </a:r>
            <a:r>
              <a:rPr lang="ru-RU" b="1" dirty="0" smtClean="0"/>
              <a:t> </a:t>
            </a:r>
            <a:endParaRPr lang="ru-RU" b="1" dirty="0" smtClean="0"/>
          </a:p>
          <a:p>
            <a:r>
              <a:rPr lang="ru-RU" b="1" dirty="0" err="1" smtClean="0"/>
              <a:t>кальцієм</a:t>
            </a:r>
            <a:r>
              <a:rPr lang="ru-RU" b="1" dirty="0" smtClean="0"/>
              <a:t> </a:t>
            </a:r>
            <a:r>
              <a:rPr lang="ru-RU" b="1" dirty="0" err="1" smtClean="0"/>
              <a:t>відкладається</a:t>
            </a:r>
            <a:r>
              <a:rPr lang="ru-RU" b="1" dirty="0" smtClean="0"/>
              <a:t> в </a:t>
            </a:r>
            <a:r>
              <a:rPr lang="ru-RU" b="1" dirty="0" err="1" smtClean="0"/>
              <a:t>кістках</a:t>
            </a:r>
            <a:r>
              <a:rPr lang="ru-RU" b="1" dirty="0" smtClean="0"/>
              <a:t> </a:t>
            </a:r>
            <a:r>
              <a:rPr lang="ru-RU" b="1" dirty="0" err="1" smtClean="0"/>
              <a:t>і</a:t>
            </a:r>
            <a:r>
              <a:rPr lang="ru-RU" b="1" dirty="0" smtClean="0"/>
              <a:t> </a:t>
            </a:r>
            <a:r>
              <a:rPr lang="ru-RU" b="1" dirty="0" err="1" smtClean="0"/>
              <a:t>зміцнює</a:t>
            </a:r>
            <a:r>
              <a:rPr lang="ru-RU" b="1" dirty="0" smtClean="0"/>
              <a:t>  </a:t>
            </a:r>
            <a:r>
              <a:rPr lang="ru-RU" b="1" dirty="0" err="1" smtClean="0"/>
              <a:t>їх</a:t>
            </a:r>
            <a:r>
              <a:rPr lang="ru-RU" b="1" dirty="0" smtClean="0"/>
              <a:t>. </a:t>
            </a:r>
          </a:p>
          <a:p>
            <a:r>
              <a:rPr lang="ru-RU" b="1" dirty="0" smtClean="0"/>
              <a:t>   </a:t>
            </a:r>
            <a:r>
              <a:rPr lang="ru-RU" b="1" dirty="0" err="1" smtClean="0"/>
              <a:t>Якщо</a:t>
            </a:r>
            <a:r>
              <a:rPr lang="ru-RU" b="1" dirty="0" smtClean="0"/>
              <a:t> </a:t>
            </a:r>
            <a:r>
              <a:rPr lang="ru-RU" b="1" dirty="0" err="1" smtClean="0"/>
              <a:t>недолік</a:t>
            </a:r>
            <a:r>
              <a:rPr lang="ru-RU" b="1" dirty="0" smtClean="0"/>
              <a:t> </a:t>
            </a:r>
            <a:r>
              <a:rPr lang="ru-RU" b="1" dirty="0" err="1" smtClean="0"/>
              <a:t>кальцію</a:t>
            </a:r>
            <a:r>
              <a:rPr lang="ru-RU" b="1" dirty="0" smtClean="0"/>
              <a:t> </a:t>
            </a:r>
            <a:r>
              <a:rPr lang="ru-RU" b="1" dirty="0" err="1" smtClean="0"/>
              <a:t>привів</a:t>
            </a:r>
            <a:r>
              <a:rPr lang="ru-RU" b="1" dirty="0" smtClean="0"/>
              <a:t> до </a:t>
            </a:r>
            <a:r>
              <a:rPr lang="ru-RU" b="1" dirty="0" err="1" smtClean="0"/>
              <a:t>запальних</a:t>
            </a:r>
            <a:r>
              <a:rPr lang="ru-RU" b="1" dirty="0" smtClean="0"/>
              <a:t> </a:t>
            </a:r>
            <a:r>
              <a:rPr lang="ru-RU" b="1" dirty="0" err="1" smtClean="0"/>
              <a:t>захворювань</a:t>
            </a:r>
            <a:r>
              <a:rPr lang="ru-RU" b="1" dirty="0" smtClean="0"/>
              <a:t>, </a:t>
            </a:r>
            <a:endParaRPr lang="ru-RU" b="1" dirty="0" smtClean="0"/>
          </a:p>
          <a:p>
            <a:r>
              <a:rPr lang="ru-RU" b="1" dirty="0" err="1" smtClean="0"/>
              <a:t>потрібно</a:t>
            </a:r>
            <a:r>
              <a:rPr lang="ru-RU" b="1" dirty="0" smtClean="0"/>
              <a:t> </a:t>
            </a:r>
            <a:r>
              <a:rPr lang="ru-RU" b="1" dirty="0" err="1" smtClean="0"/>
              <a:t>додати</a:t>
            </a:r>
            <a:r>
              <a:rPr lang="ru-RU" b="1" dirty="0" smtClean="0"/>
              <a:t> </a:t>
            </a:r>
            <a:r>
              <a:rPr lang="ru-RU" b="1" dirty="0" err="1" smtClean="0"/>
              <a:t>і</a:t>
            </a:r>
            <a:r>
              <a:rPr lang="ru-RU" b="1" dirty="0" smtClean="0"/>
              <a:t> </a:t>
            </a:r>
            <a:r>
              <a:rPr lang="ru-RU" b="1" dirty="0" err="1" smtClean="0"/>
              <a:t>магній</a:t>
            </a:r>
            <a:r>
              <a:rPr lang="ru-RU" b="1" dirty="0" smtClean="0"/>
              <a:t>.</a:t>
            </a:r>
          </a:p>
        </p:txBody>
      </p:sp>
    </p:spTree>
  </p:cSld>
  <p:clrMapOvr>
    <a:masterClrMapping/>
  </p:clrMapOvr>
  <p:transition>
    <p:wheel spokes="8"/>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8" presetClass="entr" presetSubtype="16" fill="hold" nodeType="with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diamond(in)">
                                      <p:cBhvr>
                                        <p:cTn id="7" dur="2000"/>
                                        <p:tgtEl>
                                          <p:spTgt spid="4"/>
                                        </p:tgtEl>
                                      </p:cBhvr>
                                    </p:animEffect>
                                  </p:childTnLst>
                                </p:cTn>
                              </p:par>
                            </p:childTnLst>
                          </p:cTn>
                        </p:par>
                        <p:par>
                          <p:cTn id="8" fill="hold">
                            <p:stCondLst>
                              <p:cond delay="2000"/>
                            </p:stCondLst>
                            <p:childTnLst>
                              <p:par>
                                <p:cTn id="9" presetID="18" presetClass="entr" presetSubtype="12" fill="hold" grpId="0" nodeType="afterEffect">
                                  <p:stCondLst>
                                    <p:cond delay="0"/>
                                  </p:stCondLst>
                                  <p:childTnLst>
                                    <p:set>
                                      <p:cBhvr>
                                        <p:cTn id="10" dur="1" fill="hold">
                                          <p:stCondLst>
                                            <p:cond delay="0"/>
                                          </p:stCondLst>
                                        </p:cTn>
                                        <p:tgtEl>
                                          <p:spTgt spid="2"/>
                                        </p:tgtEl>
                                        <p:attrNameLst>
                                          <p:attrName>style.visibility</p:attrName>
                                        </p:attrNameLst>
                                      </p:cBhvr>
                                      <p:to>
                                        <p:strVal val="visible"/>
                                      </p:to>
                                    </p:set>
                                    <p:animEffect transition="in" filter="strips(downLeft)">
                                      <p:cBhvr>
                                        <p:cTn id="11" dur="500"/>
                                        <p:tgtEl>
                                          <p:spTgt spid="2"/>
                                        </p:tgtEl>
                                      </p:cBhvr>
                                    </p:animEffect>
                                  </p:childTnLst>
                                </p:cTn>
                              </p:par>
                              <p:par>
                                <p:cTn id="12" presetID="10" presetClass="entr" presetSubtype="0" fill="hold" nodeType="withEffect">
                                  <p:stCondLst>
                                    <p:cond delay="0"/>
                                  </p:stCondLst>
                                  <p:childTnLst>
                                    <p:set>
                                      <p:cBhvr>
                                        <p:cTn id="13" dur="1" fill="hold">
                                          <p:stCondLst>
                                            <p:cond delay="0"/>
                                          </p:stCondLst>
                                        </p:cTn>
                                        <p:tgtEl>
                                          <p:spTgt spid="6">
                                            <p:txEl>
                                              <p:pRg st="0" end="0"/>
                                            </p:txEl>
                                          </p:spTgt>
                                        </p:tgtEl>
                                        <p:attrNameLst>
                                          <p:attrName>style.visibility</p:attrName>
                                        </p:attrNameLst>
                                      </p:cBhvr>
                                      <p:to>
                                        <p:strVal val="visible"/>
                                      </p:to>
                                    </p:set>
                                    <p:animEffect transition="in" filter="fade">
                                      <p:cBhvr>
                                        <p:cTn id="14" dur="2000"/>
                                        <p:tgtEl>
                                          <p:spTgt spid="6">
                                            <p:txEl>
                                              <p:pRg st="0" end="0"/>
                                            </p:txEl>
                                          </p:spTgt>
                                        </p:tgtEl>
                                      </p:cBhvr>
                                    </p:animEffect>
                                  </p:childTnLst>
                                </p:cTn>
                              </p:par>
                              <p:par>
                                <p:cTn id="15" presetID="10" presetClass="entr" presetSubtype="0" fill="hold" nodeType="withEffect">
                                  <p:stCondLst>
                                    <p:cond delay="0"/>
                                  </p:stCondLst>
                                  <p:childTnLst>
                                    <p:set>
                                      <p:cBhvr>
                                        <p:cTn id="16" dur="1" fill="hold">
                                          <p:stCondLst>
                                            <p:cond delay="0"/>
                                          </p:stCondLst>
                                        </p:cTn>
                                        <p:tgtEl>
                                          <p:spTgt spid="6">
                                            <p:txEl>
                                              <p:pRg st="1" end="1"/>
                                            </p:txEl>
                                          </p:spTgt>
                                        </p:tgtEl>
                                        <p:attrNameLst>
                                          <p:attrName>style.visibility</p:attrName>
                                        </p:attrNameLst>
                                      </p:cBhvr>
                                      <p:to>
                                        <p:strVal val="visible"/>
                                      </p:to>
                                    </p:set>
                                    <p:animEffect transition="in" filter="fade">
                                      <p:cBhvr>
                                        <p:cTn id="17" dur="2000"/>
                                        <p:tgtEl>
                                          <p:spTgt spid="6">
                                            <p:txEl>
                                              <p:pRg st="1" end="1"/>
                                            </p:txEl>
                                          </p:spTgt>
                                        </p:tgtEl>
                                      </p:cBhvr>
                                    </p:animEffect>
                                  </p:childTnLst>
                                </p:cTn>
                              </p:par>
                              <p:par>
                                <p:cTn id="18" presetID="10" presetClass="entr" presetSubtype="0" fill="hold" nodeType="withEffect">
                                  <p:stCondLst>
                                    <p:cond delay="0"/>
                                  </p:stCondLst>
                                  <p:childTnLst>
                                    <p:set>
                                      <p:cBhvr>
                                        <p:cTn id="19" dur="1" fill="hold">
                                          <p:stCondLst>
                                            <p:cond delay="0"/>
                                          </p:stCondLst>
                                        </p:cTn>
                                        <p:tgtEl>
                                          <p:spTgt spid="6">
                                            <p:txEl>
                                              <p:pRg st="2" end="2"/>
                                            </p:txEl>
                                          </p:spTgt>
                                        </p:tgtEl>
                                        <p:attrNameLst>
                                          <p:attrName>style.visibility</p:attrName>
                                        </p:attrNameLst>
                                      </p:cBhvr>
                                      <p:to>
                                        <p:strVal val="visible"/>
                                      </p:to>
                                    </p:set>
                                    <p:animEffect transition="in" filter="fade">
                                      <p:cBhvr>
                                        <p:cTn id="20" dur="2000"/>
                                        <p:tgtEl>
                                          <p:spTgt spid="6">
                                            <p:txEl>
                                              <p:pRg st="2" end="2"/>
                                            </p:txEl>
                                          </p:spTgt>
                                        </p:tgtEl>
                                      </p:cBhvr>
                                    </p:animEffect>
                                  </p:childTnLst>
                                </p:cTn>
                              </p:par>
                              <p:par>
                                <p:cTn id="21" presetID="10" presetClass="entr" presetSubtype="0" fill="hold" nodeType="withEffect">
                                  <p:stCondLst>
                                    <p:cond delay="0"/>
                                  </p:stCondLst>
                                  <p:childTnLst>
                                    <p:set>
                                      <p:cBhvr>
                                        <p:cTn id="22" dur="1" fill="hold">
                                          <p:stCondLst>
                                            <p:cond delay="0"/>
                                          </p:stCondLst>
                                        </p:cTn>
                                        <p:tgtEl>
                                          <p:spTgt spid="6">
                                            <p:txEl>
                                              <p:pRg st="3" end="3"/>
                                            </p:txEl>
                                          </p:spTgt>
                                        </p:tgtEl>
                                        <p:attrNameLst>
                                          <p:attrName>style.visibility</p:attrName>
                                        </p:attrNameLst>
                                      </p:cBhvr>
                                      <p:to>
                                        <p:strVal val="visible"/>
                                      </p:to>
                                    </p:set>
                                    <p:animEffect transition="in" filter="fade">
                                      <p:cBhvr>
                                        <p:cTn id="23" dur="2000"/>
                                        <p:tgtEl>
                                          <p:spTgt spid="6">
                                            <p:txEl>
                                              <p:pRg st="3" end="3"/>
                                            </p:txEl>
                                          </p:spTgt>
                                        </p:tgtEl>
                                      </p:cBhvr>
                                    </p:animEffect>
                                  </p:childTnLst>
                                </p:cTn>
                              </p:par>
                              <p:par>
                                <p:cTn id="24" presetID="10" presetClass="entr" presetSubtype="0" fill="hold" nodeType="withEffect">
                                  <p:stCondLst>
                                    <p:cond delay="0"/>
                                  </p:stCondLst>
                                  <p:childTnLst>
                                    <p:set>
                                      <p:cBhvr>
                                        <p:cTn id="25" dur="1" fill="hold">
                                          <p:stCondLst>
                                            <p:cond delay="0"/>
                                          </p:stCondLst>
                                        </p:cTn>
                                        <p:tgtEl>
                                          <p:spTgt spid="6">
                                            <p:txEl>
                                              <p:pRg st="4" end="4"/>
                                            </p:txEl>
                                          </p:spTgt>
                                        </p:tgtEl>
                                        <p:attrNameLst>
                                          <p:attrName>style.visibility</p:attrName>
                                        </p:attrNameLst>
                                      </p:cBhvr>
                                      <p:to>
                                        <p:strVal val="visible"/>
                                      </p:to>
                                    </p:set>
                                    <p:animEffect transition="in" filter="fade">
                                      <p:cBhvr>
                                        <p:cTn id="26" dur="2000"/>
                                        <p:tgtEl>
                                          <p:spTgt spid="6">
                                            <p:txEl>
                                              <p:pRg st="4" end="4"/>
                                            </p:txEl>
                                          </p:spTgt>
                                        </p:tgtEl>
                                      </p:cBhvr>
                                    </p:animEffect>
                                  </p:childTnLst>
                                </p:cTn>
                              </p:par>
                              <p:par>
                                <p:cTn id="27" presetID="10" presetClass="entr" presetSubtype="0" fill="hold" nodeType="withEffect">
                                  <p:stCondLst>
                                    <p:cond delay="0"/>
                                  </p:stCondLst>
                                  <p:childTnLst>
                                    <p:set>
                                      <p:cBhvr>
                                        <p:cTn id="28" dur="1" fill="hold">
                                          <p:stCondLst>
                                            <p:cond delay="0"/>
                                          </p:stCondLst>
                                        </p:cTn>
                                        <p:tgtEl>
                                          <p:spTgt spid="6">
                                            <p:txEl>
                                              <p:pRg st="5" end="5"/>
                                            </p:txEl>
                                          </p:spTgt>
                                        </p:tgtEl>
                                        <p:attrNameLst>
                                          <p:attrName>style.visibility</p:attrName>
                                        </p:attrNameLst>
                                      </p:cBhvr>
                                      <p:to>
                                        <p:strVal val="visible"/>
                                      </p:to>
                                    </p:set>
                                    <p:animEffect transition="in" filter="fade">
                                      <p:cBhvr>
                                        <p:cTn id="29" dur="2000"/>
                                        <p:tgtEl>
                                          <p:spTgt spid="6">
                                            <p:txEl>
                                              <p:pRg st="5" end="5"/>
                                            </p:txEl>
                                          </p:spTgt>
                                        </p:tgtEl>
                                      </p:cBhvr>
                                    </p:animEffect>
                                  </p:childTnLst>
                                </p:cTn>
                              </p:par>
                              <p:par>
                                <p:cTn id="30" presetID="10" presetClass="entr" presetSubtype="0" fill="hold" nodeType="withEffect">
                                  <p:stCondLst>
                                    <p:cond delay="0"/>
                                  </p:stCondLst>
                                  <p:childTnLst>
                                    <p:set>
                                      <p:cBhvr>
                                        <p:cTn id="31" dur="1" fill="hold">
                                          <p:stCondLst>
                                            <p:cond delay="0"/>
                                          </p:stCondLst>
                                        </p:cTn>
                                        <p:tgtEl>
                                          <p:spTgt spid="6">
                                            <p:txEl>
                                              <p:pRg st="6" end="6"/>
                                            </p:txEl>
                                          </p:spTgt>
                                        </p:tgtEl>
                                        <p:attrNameLst>
                                          <p:attrName>style.visibility</p:attrName>
                                        </p:attrNameLst>
                                      </p:cBhvr>
                                      <p:to>
                                        <p:strVal val="visible"/>
                                      </p:to>
                                    </p:set>
                                    <p:animEffect transition="in" filter="fade">
                                      <p:cBhvr>
                                        <p:cTn id="32" dur="2000"/>
                                        <p:tgtEl>
                                          <p:spTgt spid="6">
                                            <p:txEl>
                                              <p:pRg st="6" end="6"/>
                                            </p:txEl>
                                          </p:spTgt>
                                        </p:tgtEl>
                                      </p:cBhvr>
                                    </p:animEffect>
                                  </p:childTnLst>
                                </p:cTn>
                              </p:par>
                              <p:par>
                                <p:cTn id="33" presetID="10" presetClass="entr" presetSubtype="0" fill="hold" nodeType="withEffect">
                                  <p:stCondLst>
                                    <p:cond delay="0"/>
                                  </p:stCondLst>
                                  <p:childTnLst>
                                    <p:set>
                                      <p:cBhvr>
                                        <p:cTn id="34" dur="1" fill="hold">
                                          <p:stCondLst>
                                            <p:cond delay="0"/>
                                          </p:stCondLst>
                                        </p:cTn>
                                        <p:tgtEl>
                                          <p:spTgt spid="6">
                                            <p:txEl>
                                              <p:pRg st="7" end="7"/>
                                            </p:txEl>
                                          </p:spTgt>
                                        </p:tgtEl>
                                        <p:attrNameLst>
                                          <p:attrName>style.visibility</p:attrName>
                                        </p:attrNameLst>
                                      </p:cBhvr>
                                      <p:to>
                                        <p:strVal val="visible"/>
                                      </p:to>
                                    </p:set>
                                    <p:animEffect transition="in" filter="fade">
                                      <p:cBhvr>
                                        <p:cTn id="35" dur="2000"/>
                                        <p:tgtEl>
                                          <p:spTgt spid="6">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43608" y="0"/>
            <a:ext cx="8100392" cy="6295648"/>
          </a:xfrm>
        </p:spPr>
        <p:txBody>
          <a:bodyPr>
            <a:normAutofit fontScale="90000"/>
          </a:bodyPr>
          <a:lstStyle/>
          <a:p>
            <a:r>
              <a:rPr lang="ru-RU" sz="3600" b="1" i="1" u="sng" dirty="0" smtClean="0"/>
              <a:t>Що </a:t>
            </a:r>
            <a:r>
              <a:rPr lang="ru-RU" sz="3600" b="1" i="1" u="sng" dirty="0" err="1" smtClean="0"/>
              <a:t>відбувається</a:t>
            </a:r>
            <a:r>
              <a:rPr lang="ru-RU" sz="3600" b="1" i="1" u="sng" dirty="0" smtClean="0"/>
              <a:t> при браку </a:t>
            </a:r>
            <a:r>
              <a:rPr lang="ru-RU" sz="3600" b="1" i="1" u="sng" dirty="0" err="1" smtClean="0"/>
              <a:t>кальцію</a:t>
            </a:r>
            <a:r>
              <a:rPr lang="ru-RU" sz="3600" b="1" i="1" u="sng" dirty="0" smtClean="0"/>
              <a:t> в </a:t>
            </a:r>
            <a:r>
              <a:rPr lang="ru-RU" sz="3600" b="1" i="1" u="sng" dirty="0" err="1" smtClean="0"/>
              <a:t>організмі</a:t>
            </a:r>
            <a:r>
              <a:rPr lang="ru-RU" sz="3600" b="1" i="1" u="sng" dirty="0" smtClean="0"/>
              <a:t>. </a:t>
            </a:r>
            <a:r>
              <a:rPr lang="ru-RU" sz="3600" b="1" i="1" u="sng" dirty="0" err="1" smtClean="0"/>
              <a:t>Тетанія</a:t>
            </a:r>
            <a:r>
              <a:rPr lang="ru-RU" sz="3600" b="1" i="1" u="sng" dirty="0" smtClean="0"/>
              <a:t>.</a:t>
            </a:r>
            <a:r>
              <a:rPr lang="ru-RU" sz="1800" dirty="0" smtClean="0"/>
              <a:t/>
            </a:r>
            <a:br>
              <a:rPr lang="ru-RU" sz="1800" dirty="0" smtClean="0"/>
            </a:br>
            <a:r>
              <a:rPr lang="ru-RU" sz="1800" dirty="0" smtClean="0"/>
              <a:t>        </a:t>
            </a:r>
            <a:br>
              <a:rPr lang="ru-RU" sz="1800" dirty="0" smtClean="0"/>
            </a:br>
            <a:r>
              <a:rPr lang="ru-RU" sz="2000" dirty="0" smtClean="0"/>
              <a:t>      </a:t>
            </a:r>
            <a:r>
              <a:rPr lang="ru-RU" sz="2000" dirty="0" err="1" smtClean="0"/>
              <a:t>Організм</a:t>
            </a:r>
            <a:r>
              <a:rPr lang="ru-RU" sz="2000" dirty="0" smtClean="0"/>
              <a:t> </a:t>
            </a:r>
            <a:r>
              <a:rPr lang="ru-RU" sz="2000" dirty="0" err="1" smtClean="0"/>
              <a:t>людини</a:t>
            </a:r>
            <a:r>
              <a:rPr lang="ru-RU" sz="2000" dirty="0" smtClean="0"/>
              <a:t> </a:t>
            </a:r>
            <a:r>
              <a:rPr lang="ru-RU" sz="2000" dirty="0" err="1" smtClean="0"/>
              <a:t>засвоює</a:t>
            </a:r>
            <a:r>
              <a:rPr lang="ru-RU" sz="2000" dirty="0" smtClean="0"/>
              <a:t> </a:t>
            </a:r>
            <a:r>
              <a:rPr lang="ru-RU" sz="2000" dirty="0" err="1" smtClean="0"/>
              <a:t>близько</a:t>
            </a:r>
            <a:r>
              <a:rPr lang="ru-RU" sz="2000" dirty="0" smtClean="0"/>
              <a:t> </a:t>
            </a:r>
            <a:r>
              <a:rPr lang="ru-RU" sz="2000" dirty="0" err="1" smtClean="0"/>
              <a:t>половини</a:t>
            </a:r>
            <a:r>
              <a:rPr lang="ru-RU" sz="2000" dirty="0" smtClean="0"/>
              <a:t> </a:t>
            </a:r>
            <a:r>
              <a:rPr lang="ru-RU" sz="2000" dirty="0" err="1" smtClean="0"/>
              <a:t>кальцію</a:t>
            </a:r>
            <a:r>
              <a:rPr lang="ru-RU" sz="2000" dirty="0" smtClean="0"/>
              <a:t>, </a:t>
            </a:r>
            <a:r>
              <a:rPr lang="ru-RU" sz="2000" dirty="0" err="1" smtClean="0"/>
              <a:t>що</a:t>
            </a:r>
            <a:r>
              <a:rPr lang="ru-RU" sz="2000" dirty="0" smtClean="0"/>
              <a:t> </a:t>
            </a:r>
            <a:r>
              <a:rPr lang="ru-RU" sz="2000" dirty="0" err="1" smtClean="0"/>
              <a:t>надходить</a:t>
            </a:r>
            <a:r>
              <a:rPr lang="ru-RU" sz="2000" dirty="0" smtClean="0"/>
              <a:t> </a:t>
            </a:r>
            <a:r>
              <a:rPr lang="ru-RU" sz="2000" dirty="0" err="1" smtClean="0"/>
              <a:t>з</a:t>
            </a:r>
            <a:r>
              <a:rPr lang="ru-RU" sz="2000" dirty="0" smtClean="0"/>
              <a:t> </a:t>
            </a:r>
            <a:r>
              <a:rPr lang="ru-RU" sz="2000" dirty="0" err="1" smtClean="0"/>
              <a:t>їжею</a:t>
            </a:r>
            <a:r>
              <a:rPr lang="ru-RU" sz="2000" dirty="0" smtClean="0"/>
              <a:t>. </a:t>
            </a:r>
            <a:r>
              <a:rPr lang="ru-RU" sz="2000" dirty="0" err="1" smtClean="0"/>
              <a:t>Недолік</a:t>
            </a:r>
            <a:r>
              <a:rPr lang="ru-RU" sz="2000" dirty="0" smtClean="0"/>
              <a:t> </a:t>
            </a:r>
            <a:r>
              <a:rPr lang="ru-RU" sz="2000" dirty="0" err="1" smtClean="0"/>
              <a:t>кальцію</a:t>
            </a:r>
            <a:r>
              <a:rPr lang="ru-RU" sz="2000" dirty="0" smtClean="0"/>
              <a:t> ( </a:t>
            </a:r>
            <a:r>
              <a:rPr lang="ru-RU" sz="2000" dirty="0" err="1" smtClean="0"/>
              <a:t>гіпокальціємія</a:t>
            </a:r>
            <a:r>
              <a:rPr lang="ru-RU" sz="2000" dirty="0" smtClean="0"/>
              <a:t> ) </a:t>
            </a:r>
            <a:r>
              <a:rPr lang="ru-RU" sz="2000" dirty="0" err="1" smtClean="0"/>
              <a:t>може</a:t>
            </a:r>
            <a:r>
              <a:rPr lang="ru-RU" sz="2000" dirty="0" smtClean="0"/>
              <a:t> стати причиною ряду </a:t>
            </a:r>
            <a:r>
              <a:rPr lang="ru-RU" sz="2000" dirty="0" err="1" smtClean="0"/>
              <a:t>хворобливих</a:t>
            </a:r>
            <a:r>
              <a:rPr lang="ru-RU" sz="2000" dirty="0" smtClean="0"/>
              <a:t> </a:t>
            </a:r>
            <a:r>
              <a:rPr lang="ru-RU" sz="2000" dirty="0" err="1" smtClean="0"/>
              <a:t>змін</a:t>
            </a:r>
            <a:r>
              <a:rPr lang="ru-RU" sz="2000" dirty="0" smtClean="0"/>
              <a:t> в </a:t>
            </a:r>
            <a:r>
              <a:rPr lang="ru-RU" sz="2000" dirty="0" err="1" smtClean="0"/>
              <a:t>організмі</a:t>
            </a:r>
            <a:r>
              <a:rPr lang="ru-RU" sz="2000" dirty="0" smtClean="0"/>
              <a:t> , </a:t>
            </a:r>
            <a:r>
              <a:rPr lang="ru-RU" sz="2000" dirty="0" err="1" smtClean="0"/>
              <a:t>основним</a:t>
            </a:r>
            <a:r>
              <a:rPr lang="ru-RU" sz="2000" dirty="0" smtClean="0"/>
              <a:t> </a:t>
            </a:r>
            <a:r>
              <a:rPr lang="ru-RU" sz="2000" dirty="0" err="1" smtClean="0"/>
              <a:t>з</a:t>
            </a:r>
            <a:r>
              <a:rPr lang="ru-RU" sz="2000" dirty="0" smtClean="0"/>
              <a:t> </a:t>
            </a:r>
            <a:r>
              <a:rPr lang="ru-RU" sz="2000" dirty="0" err="1" smtClean="0"/>
              <a:t>яких</a:t>
            </a:r>
            <a:r>
              <a:rPr lang="ru-RU" sz="2000" dirty="0" smtClean="0"/>
              <a:t> </a:t>
            </a:r>
            <a:r>
              <a:rPr lang="ru-RU" sz="2000" dirty="0" err="1" smtClean="0"/>
              <a:t>є</a:t>
            </a:r>
            <a:r>
              <a:rPr lang="ru-RU" sz="2000" dirty="0" smtClean="0"/>
              <a:t> </a:t>
            </a:r>
            <a:r>
              <a:rPr lang="ru-RU" sz="2000" dirty="0" err="1" smtClean="0"/>
              <a:t>тетанія</a:t>
            </a:r>
            <a:r>
              <a:rPr lang="ru-RU" sz="2000" dirty="0" smtClean="0"/>
              <a:t> .</a:t>
            </a:r>
            <a:br>
              <a:rPr lang="ru-RU" sz="2000" dirty="0" smtClean="0"/>
            </a:br>
            <a:r>
              <a:rPr lang="ru-RU" sz="2000" dirty="0" smtClean="0"/>
              <a:t>        </a:t>
            </a:r>
            <a:br>
              <a:rPr lang="ru-RU" sz="2000" dirty="0" smtClean="0"/>
            </a:br>
            <a:r>
              <a:rPr lang="ru-RU" sz="2000" dirty="0" smtClean="0"/>
              <a:t>      </a:t>
            </a:r>
            <a:r>
              <a:rPr lang="ru-RU" sz="2000" dirty="0" err="1" smtClean="0"/>
              <a:t>Тетанія</a:t>
            </a:r>
            <a:r>
              <a:rPr lang="ru-RU" sz="2000" dirty="0" smtClean="0"/>
              <a:t> - </a:t>
            </a:r>
            <a:r>
              <a:rPr lang="ru-RU" sz="2000" dirty="0" err="1" smtClean="0"/>
              <a:t>це</a:t>
            </a:r>
            <a:r>
              <a:rPr lang="ru-RU" sz="2000" dirty="0" smtClean="0"/>
              <a:t> </a:t>
            </a:r>
            <a:r>
              <a:rPr lang="ru-RU" sz="2000" dirty="0" err="1" smtClean="0"/>
              <a:t>підвищена</a:t>
            </a:r>
            <a:r>
              <a:rPr lang="ru-RU" sz="2000" dirty="0" smtClean="0"/>
              <a:t> </a:t>
            </a:r>
            <a:r>
              <a:rPr lang="ru-RU" sz="2000" dirty="0" err="1" smtClean="0"/>
              <a:t>нервово-м'язова</a:t>
            </a:r>
            <a:r>
              <a:rPr lang="ru-RU" sz="2000" dirty="0" smtClean="0"/>
              <a:t> </a:t>
            </a:r>
            <a:r>
              <a:rPr lang="ru-RU" sz="2000" dirty="0" err="1" smtClean="0"/>
              <a:t>збудливість</a:t>
            </a:r>
            <a:r>
              <a:rPr lang="ru-RU" sz="2000" dirty="0" smtClean="0"/>
              <a:t> </a:t>
            </a:r>
            <a:r>
              <a:rPr lang="ru-RU" sz="2000" dirty="0" smtClean="0"/>
              <a:t>, </a:t>
            </a:r>
            <a:r>
              <a:rPr lang="ru-RU" sz="2000" dirty="0" err="1" smtClean="0"/>
              <a:t>обумовлена</a:t>
            </a:r>
            <a:r>
              <a:rPr lang="ru-RU" sz="2000" dirty="0" smtClean="0"/>
              <a:t> ​​</a:t>
            </a:r>
            <a:br>
              <a:rPr lang="ru-RU" sz="2000" dirty="0" smtClean="0"/>
            </a:br>
            <a:r>
              <a:rPr lang="ru-RU" sz="2000" dirty="0" err="1" smtClean="0"/>
              <a:t>зниженням</a:t>
            </a:r>
            <a:r>
              <a:rPr lang="ru-RU" sz="2000" dirty="0" smtClean="0"/>
              <a:t> </a:t>
            </a:r>
            <a:r>
              <a:rPr lang="ru-RU" sz="2000" dirty="0" err="1" smtClean="0"/>
              <a:t>концентрації</a:t>
            </a:r>
            <a:r>
              <a:rPr lang="ru-RU" sz="2000" dirty="0" smtClean="0"/>
              <a:t> в </a:t>
            </a:r>
            <a:r>
              <a:rPr lang="ru-RU" sz="2000" dirty="0" err="1" smtClean="0"/>
              <a:t>крові</a:t>
            </a:r>
            <a:r>
              <a:rPr lang="ru-RU" sz="2000" dirty="0" smtClean="0"/>
              <a:t> </a:t>
            </a:r>
            <a:r>
              <a:rPr lang="ru-RU" sz="2000" dirty="0" err="1" smtClean="0"/>
              <a:t>і</a:t>
            </a:r>
            <a:r>
              <a:rPr lang="ru-RU" sz="2000" dirty="0" smtClean="0"/>
              <a:t> </a:t>
            </a:r>
            <a:r>
              <a:rPr lang="ru-RU" sz="2000" dirty="0" err="1" smtClean="0"/>
              <a:t>в</a:t>
            </a:r>
            <a:r>
              <a:rPr lang="ru-RU" sz="2000" dirty="0" smtClean="0"/>
              <a:t> </a:t>
            </a:r>
            <a:r>
              <a:rPr lang="ru-RU" sz="2000" dirty="0" err="1" smtClean="0"/>
              <a:t>міжклітинній</a:t>
            </a:r>
            <a:r>
              <a:rPr lang="ru-RU" sz="2000" dirty="0" smtClean="0"/>
              <a:t> </a:t>
            </a:r>
            <a:r>
              <a:rPr lang="ru-RU" sz="2000" dirty="0" err="1" smtClean="0"/>
              <a:t>рідині</a:t>
            </a:r>
            <a:r>
              <a:rPr lang="ru-RU" sz="2000" dirty="0" smtClean="0"/>
              <a:t> </a:t>
            </a:r>
            <a:r>
              <a:rPr lang="ru-RU" sz="2000" dirty="0" err="1" smtClean="0"/>
              <a:t>іонізованого</a:t>
            </a:r>
            <a:r>
              <a:rPr lang="ru-RU" sz="2000" dirty="0" smtClean="0"/>
              <a:t> </a:t>
            </a:r>
            <a:r>
              <a:rPr lang="ru-RU" sz="2000" dirty="0" err="1" smtClean="0"/>
              <a:t>кальцію</a:t>
            </a:r>
            <a:r>
              <a:rPr lang="ru-RU" sz="2000" dirty="0" smtClean="0"/>
              <a:t> </a:t>
            </a:r>
            <a:r>
              <a:rPr lang="ru-RU" sz="2000" dirty="0" smtClean="0"/>
              <a:t/>
            </a:r>
            <a:br>
              <a:rPr lang="ru-RU" sz="2000" dirty="0" smtClean="0"/>
            </a:br>
            <a:r>
              <a:rPr lang="ru-RU" sz="2000" dirty="0" smtClean="0"/>
              <a:t>( </a:t>
            </a:r>
            <a:r>
              <a:rPr lang="ru-RU" sz="2000" dirty="0" err="1" smtClean="0"/>
              <a:t>Са</a:t>
            </a:r>
            <a:r>
              <a:rPr lang="ru-RU" sz="2000" dirty="0" smtClean="0"/>
              <a:t> + +) , яка </a:t>
            </a:r>
            <a:r>
              <a:rPr lang="ru-RU" sz="2000" dirty="0" err="1" smtClean="0"/>
              <a:t>проявляється</a:t>
            </a:r>
            <a:r>
              <a:rPr lang="ru-RU" sz="2000" dirty="0" smtClean="0"/>
              <a:t> </a:t>
            </a:r>
            <a:r>
              <a:rPr lang="ru-RU" sz="2000" dirty="0" err="1" smtClean="0"/>
              <a:t>нападами</a:t>
            </a:r>
            <a:r>
              <a:rPr lang="ru-RU" sz="2000" dirty="0" smtClean="0"/>
              <a:t> судом </a:t>
            </a:r>
            <a:r>
              <a:rPr lang="ru-RU" sz="2000" dirty="0" err="1" smtClean="0"/>
              <a:t>окремих</a:t>
            </a:r>
            <a:r>
              <a:rPr lang="ru-RU" sz="2000" dirty="0" smtClean="0"/>
              <a:t> </a:t>
            </a:r>
            <a:r>
              <a:rPr lang="ru-RU" sz="2000" dirty="0" err="1" smtClean="0"/>
              <a:t>м'язових</a:t>
            </a:r>
            <a:r>
              <a:rPr lang="ru-RU" sz="2000" dirty="0" smtClean="0"/>
              <a:t> </a:t>
            </a:r>
            <a:r>
              <a:rPr lang="ru-RU" sz="2000" dirty="0" err="1" smtClean="0"/>
              <a:t>груп</a:t>
            </a:r>
            <a:r>
              <a:rPr lang="ru-RU" sz="2000" dirty="0" smtClean="0"/>
              <a:t>. </a:t>
            </a:r>
            <a:r>
              <a:rPr lang="ru-RU" sz="2000" dirty="0" err="1" smtClean="0"/>
              <a:t>Найчастіше</a:t>
            </a:r>
            <a:r>
              <a:rPr lang="ru-RU" sz="2000" dirty="0" smtClean="0"/>
              <a:t> </a:t>
            </a:r>
            <a:r>
              <a:rPr lang="ru-RU" sz="2000" dirty="0" err="1" smtClean="0"/>
              <a:t>тетанія</a:t>
            </a:r>
            <a:r>
              <a:rPr lang="ru-RU" sz="2000" dirty="0" smtClean="0"/>
              <a:t> </a:t>
            </a:r>
            <a:r>
              <a:rPr lang="ru-RU" sz="2000" dirty="0" err="1" smtClean="0"/>
              <a:t>виникає</a:t>
            </a:r>
            <a:r>
              <a:rPr lang="ru-RU" sz="2000" dirty="0" smtClean="0"/>
              <a:t> при </a:t>
            </a:r>
            <a:r>
              <a:rPr lang="ru-RU" sz="2000" dirty="0" err="1" smtClean="0"/>
              <a:t>загальному</a:t>
            </a:r>
            <a:r>
              <a:rPr lang="ru-RU" sz="2000" dirty="0" smtClean="0"/>
              <a:t> </a:t>
            </a:r>
            <a:r>
              <a:rPr lang="ru-RU" sz="2000" dirty="0" err="1" smtClean="0"/>
              <a:t>недоліку</a:t>
            </a:r>
            <a:r>
              <a:rPr lang="ru-RU" sz="2000" dirty="0" smtClean="0"/>
              <a:t> </a:t>
            </a:r>
            <a:r>
              <a:rPr lang="ru-RU" sz="2000" dirty="0" err="1" smtClean="0"/>
              <a:t>кальцію</a:t>
            </a:r>
            <a:r>
              <a:rPr lang="ru-RU" sz="2000" dirty="0" smtClean="0"/>
              <a:t> , </a:t>
            </a:r>
            <a:r>
              <a:rPr lang="ru-RU" sz="2000" dirty="0" err="1" smtClean="0"/>
              <a:t>обумовленим</a:t>
            </a:r>
            <a:r>
              <a:rPr lang="ru-RU" sz="2000" dirty="0" smtClean="0"/>
              <a:t> </a:t>
            </a:r>
            <a:r>
              <a:rPr lang="ru-RU" sz="2000" dirty="0" err="1" smtClean="0"/>
              <a:t>недоліком</a:t>
            </a:r>
            <a:r>
              <a:rPr lang="ru-RU" sz="2000" dirty="0" smtClean="0"/>
              <a:t> </a:t>
            </a:r>
            <a:r>
              <a:rPr lang="ru-RU" sz="2000" dirty="0" err="1" smtClean="0"/>
              <a:t>паращитовидних</a:t>
            </a:r>
            <a:r>
              <a:rPr lang="ru-RU" sz="2000" dirty="0" smtClean="0"/>
              <a:t> </a:t>
            </a:r>
            <a:r>
              <a:rPr lang="ru-RU" sz="2000" dirty="0" err="1" smtClean="0"/>
              <a:t>залоз</a:t>
            </a:r>
            <a:r>
              <a:rPr lang="ru-RU" sz="2000" dirty="0" smtClean="0"/>
              <a:t>. У </a:t>
            </a:r>
            <a:r>
              <a:rPr lang="ru-RU" sz="2000" dirty="0" err="1" smtClean="0"/>
              <a:t>цьому</a:t>
            </a:r>
            <a:r>
              <a:rPr lang="ru-RU" sz="2000" dirty="0" smtClean="0"/>
              <a:t> </a:t>
            </a:r>
            <a:r>
              <a:rPr lang="ru-RU" sz="2000" dirty="0" err="1" smtClean="0"/>
              <a:t>випадку</a:t>
            </a:r>
            <a:r>
              <a:rPr lang="ru-RU" sz="2000" dirty="0" smtClean="0"/>
              <a:t> </a:t>
            </a:r>
            <a:r>
              <a:rPr lang="ru-RU" sz="2000" dirty="0" err="1" smtClean="0"/>
              <a:t>зменшується</a:t>
            </a:r>
            <a:r>
              <a:rPr lang="ru-RU" sz="2000" dirty="0" smtClean="0"/>
              <a:t> </a:t>
            </a:r>
            <a:r>
              <a:rPr lang="ru-RU" sz="2000" dirty="0" err="1" smtClean="0"/>
              <a:t>вироблення</a:t>
            </a:r>
            <a:r>
              <a:rPr lang="ru-RU" sz="2000" dirty="0" smtClean="0"/>
              <a:t> основного гормону </a:t>
            </a:r>
            <a:r>
              <a:rPr lang="ru-RU" sz="2000" dirty="0" err="1" smtClean="0"/>
              <a:t>паращитовидної</a:t>
            </a:r>
            <a:r>
              <a:rPr lang="ru-RU" sz="2000" dirty="0" smtClean="0"/>
              <a:t> </a:t>
            </a:r>
            <a:r>
              <a:rPr lang="ru-RU" sz="2000" dirty="0" err="1" smtClean="0"/>
              <a:t>залози</a:t>
            </a:r>
            <a:r>
              <a:rPr lang="ru-RU" sz="2000" dirty="0" smtClean="0"/>
              <a:t> ( </a:t>
            </a:r>
            <a:r>
              <a:rPr lang="ru-RU" sz="2000" dirty="0" err="1" smtClean="0"/>
              <a:t>паратгормону</a:t>
            </a:r>
            <a:r>
              <a:rPr lang="ru-RU" sz="2000" dirty="0" smtClean="0"/>
              <a:t> ) , </a:t>
            </a:r>
            <a:r>
              <a:rPr lang="ru-RU" sz="2000" dirty="0" err="1" smtClean="0"/>
              <a:t>який</a:t>
            </a:r>
            <a:r>
              <a:rPr lang="ru-RU" sz="2000" dirty="0" smtClean="0"/>
              <a:t> </a:t>
            </a:r>
            <a:r>
              <a:rPr lang="ru-RU" sz="2000" dirty="0" err="1" smtClean="0"/>
              <a:t>сприяє</a:t>
            </a:r>
            <a:r>
              <a:rPr lang="ru-RU" sz="2000" dirty="0" smtClean="0"/>
              <a:t> </a:t>
            </a:r>
            <a:r>
              <a:rPr lang="ru-RU" sz="2000" dirty="0" err="1" smtClean="0"/>
              <a:t>зниженню</a:t>
            </a:r>
            <a:r>
              <a:rPr lang="ru-RU" sz="2000" dirty="0" smtClean="0"/>
              <a:t> </a:t>
            </a:r>
            <a:r>
              <a:rPr lang="ru-RU" sz="2000" dirty="0" err="1" smtClean="0"/>
              <a:t>вмісту</a:t>
            </a:r>
            <a:r>
              <a:rPr lang="ru-RU" sz="2000" dirty="0" smtClean="0"/>
              <a:t> </a:t>
            </a:r>
            <a:r>
              <a:rPr lang="ru-RU" sz="2000" dirty="0" err="1" smtClean="0"/>
              <a:t>кальцію</a:t>
            </a:r>
            <a:r>
              <a:rPr lang="ru-RU" sz="2000" dirty="0" smtClean="0"/>
              <a:t> </a:t>
            </a:r>
            <a:r>
              <a:rPr lang="ru-RU" sz="2000" dirty="0" err="1" smtClean="0"/>
              <a:t>і</a:t>
            </a:r>
            <a:r>
              <a:rPr lang="ru-RU" sz="2000" dirty="0" smtClean="0"/>
              <a:t> </a:t>
            </a:r>
            <a:r>
              <a:rPr lang="ru-RU" sz="2000" dirty="0" err="1" smtClean="0"/>
              <a:t>збільшення</a:t>
            </a:r>
            <a:r>
              <a:rPr lang="ru-RU" sz="2000" dirty="0" smtClean="0"/>
              <a:t> </a:t>
            </a:r>
            <a:r>
              <a:rPr lang="ru-RU" sz="2000" dirty="0" err="1" smtClean="0"/>
              <a:t>вмісту</a:t>
            </a:r>
            <a:r>
              <a:rPr lang="ru-RU" sz="2000" dirty="0" smtClean="0"/>
              <a:t> фосфору в </a:t>
            </a:r>
            <a:r>
              <a:rPr lang="ru-RU" sz="2000" dirty="0" err="1" smtClean="0"/>
              <a:t>крові</a:t>
            </a:r>
            <a:r>
              <a:rPr lang="ru-RU" sz="2000" dirty="0" smtClean="0"/>
              <a:t>.</a:t>
            </a:r>
            <a:br>
              <a:rPr lang="ru-RU" sz="2000" dirty="0" smtClean="0"/>
            </a:br>
            <a:r>
              <a:rPr lang="ru-RU" sz="2000" dirty="0" smtClean="0"/>
              <a:t>        </a:t>
            </a:r>
            <a:br>
              <a:rPr lang="ru-RU" sz="2000" dirty="0" smtClean="0"/>
            </a:br>
            <a:r>
              <a:rPr lang="ru-RU" sz="2000" dirty="0" smtClean="0"/>
              <a:t>      </a:t>
            </a:r>
            <a:r>
              <a:rPr lang="ru-RU" sz="2000" dirty="0" err="1" smtClean="0"/>
              <a:t>Іншими</a:t>
            </a:r>
            <a:r>
              <a:rPr lang="ru-RU" sz="2000" dirty="0" smtClean="0"/>
              <a:t> причинами </a:t>
            </a:r>
            <a:r>
              <a:rPr lang="ru-RU" sz="2000" dirty="0" err="1" smtClean="0"/>
              <a:t>гіпокальціємії</a:t>
            </a:r>
            <a:r>
              <a:rPr lang="ru-RU" sz="2000" dirty="0" smtClean="0"/>
              <a:t> є: </a:t>
            </a:r>
            <a:r>
              <a:rPr lang="ru-RU" sz="2000" dirty="0" err="1" smtClean="0"/>
              <a:t>нестача</a:t>
            </a:r>
            <a:r>
              <a:rPr lang="ru-RU" sz="2000" dirty="0" smtClean="0"/>
              <a:t> </a:t>
            </a:r>
            <a:r>
              <a:rPr lang="ru-RU" sz="2000" dirty="0" err="1" smtClean="0"/>
              <a:t>вітаміну</a:t>
            </a:r>
            <a:r>
              <a:rPr lang="ru-RU" sz="2000" dirty="0" smtClean="0"/>
              <a:t> </a:t>
            </a:r>
            <a:r>
              <a:rPr lang="en-US" sz="2000" dirty="0" smtClean="0"/>
              <a:t>D</a:t>
            </a:r>
            <a:r>
              <a:rPr lang="ru-RU" sz="2000" dirty="0" smtClean="0"/>
              <a:t>, </a:t>
            </a:r>
            <a:r>
              <a:rPr lang="ru-RU" sz="2000" dirty="0" err="1" smtClean="0"/>
              <a:t>захворювання</a:t>
            </a:r>
            <a:r>
              <a:rPr lang="ru-RU" sz="2000" dirty="0" smtClean="0"/>
              <a:t> </a:t>
            </a:r>
            <a:r>
              <a:rPr lang="ru-RU" sz="2000" dirty="0" err="1" smtClean="0"/>
              <a:t>органів</a:t>
            </a:r>
            <a:r>
              <a:rPr lang="ru-RU" sz="2000" dirty="0" smtClean="0"/>
              <a:t> </a:t>
            </a:r>
            <a:r>
              <a:rPr lang="ru-RU" sz="2000" dirty="0" err="1" smtClean="0"/>
              <a:t>травлення</a:t>
            </a:r>
            <a:r>
              <a:rPr lang="ru-RU" sz="2000" dirty="0" smtClean="0"/>
              <a:t> , </a:t>
            </a:r>
            <a:r>
              <a:rPr lang="ru-RU" sz="2000" dirty="0" err="1" smtClean="0"/>
              <a:t>що</a:t>
            </a:r>
            <a:r>
              <a:rPr lang="ru-RU" sz="2000" dirty="0" smtClean="0"/>
              <a:t> </a:t>
            </a:r>
            <a:r>
              <a:rPr lang="ru-RU" sz="2000" dirty="0" err="1" smtClean="0"/>
              <a:t>супроводжуються</a:t>
            </a:r>
            <a:r>
              <a:rPr lang="ru-RU" sz="2000" dirty="0" smtClean="0"/>
              <a:t> проносом (</a:t>
            </a:r>
            <a:r>
              <a:rPr lang="ru-RU" sz="2000" dirty="0" err="1" smtClean="0"/>
              <a:t>втрата</a:t>
            </a:r>
            <a:r>
              <a:rPr lang="ru-RU" sz="2000" dirty="0" smtClean="0"/>
              <a:t> </a:t>
            </a:r>
            <a:r>
              <a:rPr lang="ru-RU" sz="2000" dirty="0" err="1" smtClean="0"/>
              <a:t>кальцію</a:t>
            </a:r>
            <a:r>
              <a:rPr lang="ru-RU" sz="2000" dirty="0" smtClean="0"/>
              <a:t> </a:t>
            </a:r>
            <a:r>
              <a:rPr lang="ru-RU" sz="2000" dirty="0" err="1" smtClean="0"/>
              <a:t>і</a:t>
            </a:r>
            <a:r>
              <a:rPr lang="ru-RU" sz="2000" dirty="0" smtClean="0"/>
              <a:t> </a:t>
            </a:r>
            <a:r>
              <a:rPr lang="ru-RU" sz="2000" dirty="0" err="1" smtClean="0"/>
              <a:t>порушення</a:t>
            </a:r>
            <a:r>
              <a:rPr lang="ru-RU" sz="2000" dirty="0" smtClean="0"/>
              <a:t> </a:t>
            </a:r>
            <a:r>
              <a:rPr lang="ru-RU" sz="2000" dirty="0" err="1" smtClean="0"/>
              <a:t>його</a:t>
            </a:r>
            <a:r>
              <a:rPr lang="ru-RU" sz="2000" dirty="0" smtClean="0"/>
              <a:t> </a:t>
            </a:r>
            <a:r>
              <a:rPr lang="ru-RU" sz="2000" dirty="0" err="1" smtClean="0"/>
              <a:t>всмоктування</a:t>
            </a:r>
            <a:r>
              <a:rPr lang="ru-RU" sz="2000" dirty="0" smtClean="0"/>
              <a:t>) , </a:t>
            </a:r>
            <a:r>
              <a:rPr lang="ru-RU" sz="2000" dirty="0" err="1" smtClean="0"/>
              <a:t>порушення</a:t>
            </a:r>
            <a:r>
              <a:rPr lang="ru-RU" sz="2000" dirty="0" smtClean="0"/>
              <a:t> </a:t>
            </a:r>
            <a:r>
              <a:rPr lang="ru-RU" sz="2000" dirty="0" err="1" smtClean="0"/>
              <a:t>функції</a:t>
            </a:r>
            <a:r>
              <a:rPr lang="ru-RU" sz="2000" dirty="0" smtClean="0"/>
              <a:t> </a:t>
            </a:r>
            <a:r>
              <a:rPr lang="ru-RU" sz="2000" dirty="0" err="1" smtClean="0"/>
              <a:t>нирок</a:t>
            </a:r>
            <a:r>
              <a:rPr lang="ru-RU" sz="2000" dirty="0" smtClean="0"/>
              <a:t> .</a:t>
            </a:r>
            <a:r>
              <a:rPr lang="ru-RU" sz="1800" dirty="0" smtClean="0"/>
              <a:t/>
            </a:r>
            <a:br>
              <a:rPr lang="ru-RU" sz="1800" dirty="0" smtClean="0"/>
            </a:br>
            <a:r>
              <a:rPr lang="ru-RU" sz="1800" dirty="0" smtClean="0"/>
              <a:t>        </a:t>
            </a:r>
            <a:br>
              <a:rPr lang="ru-RU" sz="1800" dirty="0" smtClean="0"/>
            </a:br>
            <a:endParaRPr lang="ru-RU" sz="1800" dirty="0"/>
          </a:p>
        </p:txBody>
      </p:sp>
    </p:spTree>
  </p:cSld>
  <p:clrMapOvr>
    <a:masterClrMapping/>
  </p:clrMapOvr>
  <p:transition>
    <p:wipe dir="d"/>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6"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Horizontal)">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187624" y="0"/>
            <a:ext cx="7956376" cy="5962992"/>
          </a:xfrm>
        </p:spPr>
        <p:txBody>
          <a:bodyPr>
            <a:normAutofit fontScale="90000"/>
          </a:bodyPr>
          <a:lstStyle/>
          <a:p>
            <a:r>
              <a:rPr lang="ru-RU" sz="2700" b="1" dirty="0" smtClean="0">
                <a:solidFill>
                  <a:schemeClr val="tx1">
                    <a:lumMod val="95000"/>
                    <a:lumOff val="5000"/>
                  </a:schemeClr>
                </a:solidFill>
              </a:rPr>
              <a:t>    Як </a:t>
            </a:r>
            <a:r>
              <a:rPr lang="ru-RU" sz="2700" b="1" dirty="0" err="1" smtClean="0">
                <a:solidFill>
                  <a:schemeClr val="tx1">
                    <a:lumMod val="95000"/>
                    <a:lumOff val="5000"/>
                  </a:schemeClr>
                </a:solidFill>
              </a:rPr>
              <a:t>проявляється</a:t>
            </a:r>
            <a:r>
              <a:rPr lang="ru-RU" sz="2700" b="1" dirty="0" smtClean="0">
                <a:solidFill>
                  <a:schemeClr val="tx1">
                    <a:lumMod val="95000"/>
                    <a:lumOff val="5000"/>
                  </a:schemeClr>
                </a:solidFill>
              </a:rPr>
              <a:t> </a:t>
            </a:r>
            <a:r>
              <a:rPr lang="ru-RU" sz="2700" b="1" dirty="0" err="1" smtClean="0">
                <a:solidFill>
                  <a:schemeClr val="tx1">
                    <a:lumMod val="95000"/>
                    <a:lumOff val="5000"/>
                  </a:schemeClr>
                </a:solidFill>
              </a:rPr>
              <a:t>тетанія</a:t>
            </a:r>
            <a:r>
              <a:rPr lang="ru-RU" sz="2700" b="1" dirty="0" smtClean="0">
                <a:solidFill>
                  <a:schemeClr val="tx1">
                    <a:lumMod val="95000"/>
                    <a:lumOff val="5000"/>
                  </a:schemeClr>
                </a:solidFill>
              </a:rPr>
              <a:t>. Явна </a:t>
            </a:r>
            <a:r>
              <a:rPr lang="ru-RU" sz="2700" b="1" dirty="0" err="1" smtClean="0">
                <a:solidFill>
                  <a:schemeClr val="tx1">
                    <a:lumMod val="95000"/>
                    <a:lumOff val="5000"/>
                  </a:schemeClr>
                </a:solidFill>
              </a:rPr>
              <a:t>і</a:t>
            </a:r>
            <a:r>
              <a:rPr lang="ru-RU" sz="2700" b="1" dirty="0" smtClean="0">
                <a:solidFill>
                  <a:schemeClr val="tx1">
                    <a:lumMod val="95000"/>
                    <a:lumOff val="5000"/>
                  </a:schemeClr>
                </a:solidFill>
              </a:rPr>
              <a:t> </a:t>
            </a:r>
            <a:r>
              <a:rPr lang="ru-RU" sz="2700" b="1" dirty="0" err="1" smtClean="0">
                <a:solidFill>
                  <a:schemeClr val="tx1">
                    <a:lumMod val="95000"/>
                    <a:lumOff val="5000"/>
                  </a:schemeClr>
                </a:solidFill>
              </a:rPr>
              <a:t>прихована</a:t>
            </a:r>
            <a:r>
              <a:rPr lang="ru-RU" sz="2700" b="1" dirty="0" smtClean="0">
                <a:solidFill>
                  <a:schemeClr val="tx1">
                    <a:lumMod val="95000"/>
                    <a:lumOff val="5000"/>
                  </a:schemeClr>
                </a:solidFill>
              </a:rPr>
              <a:t> форма.</a:t>
            </a:r>
            <a:r>
              <a:rPr lang="ru-RU" sz="2000" dirty="0" smtClean="0"/>
              <a:t/>
            </a:r>
            <a:br>
              <a:rPr lang="ru-RU" sz="2000" dirty="0" smtClean="0"/>
            </a:br>
            <a:r>
              <a:rPr lang="ru-RU" sz="2000" dirty="0" smtClean="0"/>
              <a:t>        </a:t>
            </a:r>
            <a:br>
              <a:rPr lang="ru-RU" sz="2000" dirty="0" smtClean="0"/>
            </a:br>
            <a:r>
              <a:rPr lang="ru-RU" sz="2000" dirty="0" smtClean="0"/>
              <a:t>       </a:t>
            </a:r>
            <a:r>
              <a:rPr lang="ru-RU" sz="2000" b="1" dirty="0" smtClean="0"/>
              <a:t>Явна форма </a:t>
            </a:r>
            <a:r>
              <a:rPr lang="ru-RU" sz="2000" b="1" dirty="0" err="1" smtClean="0"/>
              <a:t>тетанії</a:t>
            </a:r>
            <a:r>
              <a:rPr lang="ru-RU" sz="2000" dirty="0" smtClean="0"/>
              <a:t>. </a:t>
            </a:r>
            <a:r>
              <a:rPr lang="ru-RU" sz="2000" dirty="0" err="1" smtClean="0"/>
              <a:t>Типовий</a:t>
            </a:r>
            <a:r>
              <a:rPr lang="ru-RU" sz="2000" dirty="0" smtClean="0"/>
              <a:t> </a:t>
            </a:r>
            <a:r>
              <a:rPr lang="ru-RU" sz="2000" dirty="0" err="1" smtClean="0"/>
              <a:t>напад</a:t>
            </a:r>
            <a:r>
              <a:rPr lang="ru-RU" sz="2000" dirty="0" smtClean="0"/>
              <a:t> </a:t>
            </a:r>
            <a:r>
              <a:rPr lang="ru-RU" sz="2000" dirty="0" err="1" smtClean="0"/>
              <a:t>тетанії</a:t>
            </a:r>
            <a:r>
              <a:rPr lang="ru-RU" sz="2000" dirty="0" smtClean="0"/>
              <a:t> </a:t>
            </a:r>
            <a:r>
              <a:rPr lang="ru-RU" sz="2000" dirty="0" err="1" smtClean="0"/>
              <a:t>починається</a:t>
            </a:r>
            <a:r>
              <a:rPr lang="ru-RU" sz="2000" dirty="0" smtClean="0"/>
              <a:t> </a:t>
            </a:r>
            <a:r>
              <a:rPr lang="ru-RU" sz="2000" dirty="0" err="1" smtClean="0"/>
              <a:t>з</a:t>
            </a:r>
            <a:r>
              <a:rPr lang="ru-RU" sz="2000" dirty="0" smtClean="0"/>
              <a:t>  </a:t>
            </a:r>
            <a:r>
              <a:rPr lang="ru-RU" sz="2000" dirty="0" err="1" smtClean="0"/>
              <a:t>порушень</a:t>
            </a:r>
            <a:r>
              <a:rPr lang="ru-RU" sz="2000" dirty="0" smtClean="0"/>
              <a:t> </a:t>
            </a:r>
            <a:r>
              <a:rPr lang="ru-RU" sz="2000" dirty="0" err="1" smtClean="0"/>
              <a:t>чутливості</a:t>
            </a:r>
            <a:r>
              <a:rPr lang="ru-RU" sz="2000" dirty="0" smtClean="0"/>
              <a:t> ( </a:t>
            </a:r>
            <a:r>
              <a:rPr lang="ru-RU" sz="2000" dirty="0" err="1" smtClean="0"/>
              <a:t>наприклад</a:t>
            </a:r>
            <a:r>
              <a:rPr lang="ru-RU" sz="2000" dirty="0" smtClean="0"/>
              <a:t> , «</a:t>
            </a:r>
            <a:r>
              <a:rPr lang="ru-RU" sz="2000" dirty="0" err="1" smtClean="0"/>
              <a:t>мурашок</a:t>
            </a:r>
            <a:r>
              <a:rPr lang="ru-RU" sz="2000" dirty="0" smtClean="0"/>
              <a:t> » по </a:t>
            </a:r>
            <a:r>
              <a:rPr lang="ru-RU" sz="2000" dirty="0" err="1" smtClean="0"/>
              <a:t>тілу</a:t>
            </a:r>
            <a:r>
              <a:rPr lang="ru-RU" sz="2000" dirty="0" smtClean="0"/>
              <a:t> </a:t>
            </a:r>
            <a:r>
              <a:rPr lang="ru-RU" sz="2000" dirty="0" err="1" smtClean="0"/>
              <a:t>або</a:t>
            </a:r>
            <a:r>
              <a:rPr lang="ru-RU" sz="2000" dirty="0" smtClean="0"/>
              <a:t> </a:t>
            </a:r>
            <a:r>
              <a:rPr lang="ru-RU" sz="2000" dirty="0" err="1" smtClean="0"/>
              <a:t>оніміння</a:t>
            </a:r>
            <a:r>
              <a:rPr lang="ru-RU" sz="2000" dirty="0" smtClean="0"/>
              <a:t> ) , </a:t>
            </a:r>
            <a:r>
              <a:rPr lang="ru-RU" sz="2000" dirty="0" err="1" smtClean="0"/>
              <a:t>після</a:t>
            </a:r>
            <a:r>
              <a:rPr lang="ru-RU" sz="2000" dirty="0" smtClean="0"/>
              <a:t> </a:t>
            </a:r>
            <a:r>
              <a:rPr lang="ru-RU" sz="2000" dirty="0" err="1" smtClean="0"/>
              <a:t>чого</a:t>
            </a:r>
            <a:r>
              <a:rPr lang="ru-RU" sz="2000" dirty="0" smtClean="0"/>
              <a:t> </a:t>
            </a:r>
            <a:r>
              <a:rPr lang="ru-RU" sz="2000" dirty="0" err="1" smtClean="0"/>
              <a:t>починаються</a:t>
            </a:r>
            <a:r>
              <a:rPr lang="ru-RU" sz="2000" dirty="0" smtClean="0"/>
              <a:t> </a:t>
            </a:r>
            <a:r>
              <a:rPr lang="ru-RU" sz="2000" dirty="0" err="1" smtClean="0"/>
              <a:t>м'язові</a:t>
            </a:r>
            <a:r>
              <a:rPr lang="ru-RU" sz="2000" dirty="0" smtClean="0"/>
              <a:t> </a:t>
            </a:r>
            <a:r>
              <a:rPr lang="ru-RU" sz="2000" dirty="0" err="1" smtClean="0"/>
              <a:t>посмикування</a:t>
            </a:r>
            <a:r>
              <a:rPr lang="ru-RU" sz="2000" dirty="0" smtClean="0"/>
              <a:t> , а </a:t>
            </a:r>
            <a:r>
              <a:rPr lang="ru-RU" sz="2000" dirty="0" err="1" smtClean="0"/>
              <a:t>потім</a:t>
            </a:r>
            <a:r>
              <a:rPr lang="ru-RU" sz="2000" dirty="0" smtClean="0"/>
              <a:t> </a:t>
            </a:r>
            <a:r>
              <a:rPr lang="ru-RU" sz="2000" dirty="0" err="1" smtClean="0"/>
              <a:t>тривалі</a:t>
            </a:r>
            <a:r>
              <a:rPr lang="ru-RU" sz="2000" dirty="0" smtClean="0"/>
              <a:t> </a:t>
            </a:r>
            <a:r>
              <a:rPr lang="ru-RU" sz="2000" dirty="0" err="1" smtClean="0"/>
              <a:t>судоми</a:t>
            </a:r>
            <a:r>
              <a:rPr lang="ru-RU" sz="2000" dirty="0" smtClean="0"/>
              <a:t> </a:t>
            </a:r>
            <a:r>
              <a:rPr lang="ru-RU" sz="2000" dirty="0" err="1" smtClean="0"/>
              <a:t>окремих</a:t>
            </a:r>
            <a:r>
              <a:rPr lang="ru-RU" sz="2000" dirty="0" smtClean="0"/>
              <a:t> </a:t>
            </a:r>
            <a:r>
              <a:rPr lang="ru-RU" sz="2000" dirty="0" err="1" smtClean="0"/>
              <a:t>м'язових</a:t>
            </a:r>
            <a:r>
              <a:rPr lang="ru-RU" sz="2000" dirty="0" smtClean="0"/>
              <a:t> </a:t>
            </a:r>
            <a:r>
              <a:rPr lang="ru-RU" sz="2000" dirty="0" err="1" smtClean="0"/>
              <a:t>груп</a:t>
            </a:r>
            <a:r>
              <a:rPr lang="ru-RU" sz="2000" dirty="0" smtClean="0"/>
              <a:t>. </a:t>
            </a:r>
            <a:r>
              <a:rPr lang="ru-RU" sz="2000" dirty="0" err="1" smtClean="0"/>
              <a:t>Характерний</a:t>
            </a:r>
            <a:r>
              <a:rPr lang="ru-RU" sz="2000" dirty="0" smtClean="0"/>
              <a:t> так званий </a:t>
            </a:r>
            <a:r>
              <a:rPr lang="ru-RU" sz="2000" dirty="0" err="1" smtClean="0"/>
              <a:t>Карпопедальний</a:t>
            </a:r>
            <a:r>
              <a:rPr lang="ru-RU" sz="2000" dirty="0" smtClean="0"/>
              <a:t> спазм : </a:t>
            </a:r>
            <a:r>
              <a:rPr lang="ru-RU" sz="2000" dirty="0" err="1" smtClean="0"/>
              <a:t>судомні</a:t>
            </a:r>
            <a:r>
              <a:rPr lang="ru-RU" sz="2000" dirty="0" smtClean="0"/>
              <a:t> </a:t>
            </a:r>
            <a:r>
              <a:rPr lang="ru-RU" sz="2000" dirty="0" err="1" smtClean="0"/>
              <a:t>скорочення</a:t>
            </a:r>
            <a:r>
              <a:rPr lang="ru-RU" sz="2000" dirty="0" smtClean="0"/>
              <a:t> </a:t>
            </a:r>
            <a:r>
              <a:rPr lang="ru-RU" sz="2000" dirty="0" err="1" smtClean="0"/>
              <a:t>м'язів</a:t>
            </a:r>
            <a:r>
              <a:rPr lang="ru-RU" sz="2000" dirty="0" smtClean="0"/>
              <a:t> </a:t>
            </a:r>
            <a:r>
              <a:rPr lang="ru-RU" sz="2000" dirty="0" err="1" smtClean="0"/>
              <a:t>нижньої</a:t>
            </a:r>
            <a:r>
              <a:rPr lang="ru-RU" sz="2000" dirty="0" smtClean="0"/>
              <a:t> </a:t>
            </a:r>
            <a:r>
              <a:rPr lang="ru-RU" sz="2000" dirty="0" err="1" smtClean="0"/>
              <a:t>частини</a:t>
            </a:r>
            <a:r>
              <a:rPr lang="ru-RU" sz="2000" dirty="0" smtClean="0"/>
              <a:t> </a:t>
            </a:r>
            <a:r>
              <a:rPr lang="ru-RU" sz="2000" dirty="0" err="1" smtClean="0"/>
              <a:t>кінцівок</a:t>
            </a:r>
            <a:r>
              <a:rPr lang="ru-RU" sz="2000" dirty="0" smtClean="0"/>
              <a:t> </a:t>
            </a:r>
            <a:r>
              <a:rPr lang="ru-RU" sz="2000" dirty="0" err="1" smtClean="0"/>
              <a:t>і</a:t>
            </a:r>
            <a:r>
              <a:rPr lang="ru-RU" sz="2000" dirty="0" smtClean="0"/>
              <a:t> </a:t>
            </a:r>
            <a:r>
              <a:rPr lang="ru-RU" sz="2000" dirty="0" err="1" smtClean="0"/>
              <a:t>м'язів-згиначів</a:t>
            </a:r>
            <a:r>
              <a:rPr lang="ru-RU" sz="2000" dirty="0" smtClean="0"/>
              <a:t>. У </a:t>
            </a:r>
            <a:r>
              <a:rPr lang="ru-RU" sz="2000" dirty="0" err="1" smtClean="0"/>
              <a:t>важких</a:t>
            </a:r>
            <a:r>
              <a:rPr lang="ru-RU" sz="2000" dirty="0" smtClean="0"/>
              <a:t> </a:t>
            </a:r>
            <a:r>
              <a:rPr lang="ru-RU" sz="2000" dirty="0" err="1" smtClean="0"/>
              <a:t>випадках</a:t>
            </a:r>
            <a:r>
              <a:rPr lang="ru-RU" sz="2000" dirty="0" smtClean="0"/>
              <a:t> </a:t>
            </a:r>
            <a:r>
              <a:rPr lang="ru-RU" sz="2000" dirty="0" err="1" smtClean="0"/>
              <a:t>можливе</a:t>
            </a:r>
            <a:r>
              <a:rPr lang="ru-RU" sz="2000" dirty="0" smtClean="0"/>
              <a:t> </a:t>
            </a:r>
            <a:r>
              <a:rPr lang="ru-RU" sz="2000" dirty="0" err="1" smtClean="0"/>
              <a:t>поширення</a:t>
            </a:r>
            <a:r>
              <a:rPr lang="ru-RU" sz="2000" dirty="0" smtClean="0"/>
              <a:t> судом на </a:t>
            </a:r>
            <a:r>
              <a:rPr lang="ru-RU" sz="2000" dirty="0" err="1" smtClean="0"/>
              <a:t>м'язи</a:t>
            </a:r>
            <a:r>
              <a:rPr lang="ru-RU" sz="2000" dirty="0" smtClean="0"/>
              <a:t> </a:t>
            </a:r>
            <a:r>
              <a:rPr lang="ru-RU" sz="2000" dirty="0" err="1" smtClean="0"/>
              <a:t>тулуба</a:t>
            </a:r>
            <a:r>
              <a:rPr lang="ru-RU" sz="2000" dirty="0" smtClean="0"/>
              <a:t> </a:t>
            </a:r>
            <a:r>
              <a:rPr lang="ru-RU" sz="2000" dirty="0" err="1" smtClean="0"/>
              <a:t>і</a:t>
            </a:r>
            <a:r>
              <a:rPr lang="ru-RU" sz="2000" dirty="0" smtClean="0"/>
              <a:t> </a:t>
            </a:r>
            <a:r>
              <a:rPr lang="ru-RU" sz="2000" dirty="0" err="1" smtClean="0"/>
              <a:t>діафрагми</a:t>
            </a:r>
            <a:r>
              <a:rPr lang="ru-RU" sz="2000" dirty="0" smtClean="0"/>
              <a:t> , </a:t>
            </a:r>
            <a:r>
              <a:rPr lang="ru-RU" sz="2000" dirty="0" err="1" smtClean="0"/>
              <a:t>що</a:t>
            </a:r>
            <a:r>
              <a:rPr lang="ru-RU" sz="2000" dirty="0" smtClean="0"/>
              <a:t> </a:t>
            </a:r>
            <a:r>
              <a:rPr lang="ru-RU" sz="2000" dirty="0" err="1" smtClean="0"/>
              <a:t>викликає</a:t>
            </a:r>
            <a:r>
              <a:rPr lang="ru-RU" sz="2000" dirty="0" smtClean="0"/>
              <a:t> спазм </a:t>
            </a:r>
            <a:r>
              <a:rPr lang="ru-RU" sz="2000" dirty="0" err="1" smtClean="0"/>
              <a:t>бронхів</a:t>
            </a:r>
            <a:r>
              <a:rPr lang="ru-RU" sz="2000" dirty="0" smtClean="0"/>
              <a:t> </a:t>
            </a:r>
            <a:r>
              <a:rPr lang="ru-RU" sz="2000" dirty="0" err="1" smtClean="0"/>
              <a:t>і</a:t>
            </a:r>
            <a:r>
              <a:rPr lang="ru-RU" sz="2000" dirty="0" smtClean="0"/>
              <a:t> </a:t>
            </a:r>
            <a:r>
              <a:rPr lang="ru-RU" sz="2000" dirty="0" err="1" smtClean="0"/>
              <a:t>дихальну</a:t>
            </a:r>
            <a:r>
              <a:rPr lang="ru-RU" sz="2000" dirty="0" smtClean="0"/>
              <a:t> </a:t>
            </a:r>
            <a:r>
              <a:rPr lang="ru-RU" sz="2000" dirty="0" err="1" smtClean="0"/>
              <a:t>недостатність</a:t>
            </a:r>
            <a:r>
              <a:rPr lang="ru-RU" sz="2000" dirty="0" smtClean="0"/>
              <a:t> . У </a:t>
            </a:r>
            <a:r>
              <a:rPr lang="ru-RU" sz="2000" dirty="0" err="1" smtClean="0"/>
              <a:t>дітей</a:t>
            </a:r>
            <a:r>
              <a:rPr lang="ru-RU" sz="2000" dirty="0" smtClean="0"/>
              <a:t> </a:t>
            </a:r>
            <a:r>
              <a:rPr lang="ru-RU" sz="2000" dirty="0" err="1" smtClean="0"/>
              <a:t>такий</a:t>
            </a:r>
            <a:r>
              <a:rPr lang="ru-RU" sz="2000" dirty="0" smtClean="0"/>
              <a:t> спазм </a:t>
            </a:r>
            <a:r>
              <a:rPr lang="ru-RU" sz="2000" dirty="0" err="1" smtClean="0"/>
              <a:t>може</a:t>
            </a:r>
            <a:r>
              <a:rPr lang="ru-RU" sz="2000" dirty="0" smtClean="0"/>
              <a:t> </a:t>
            </a:r>
            <a:r>
              <a:rPr lang="ru-RU" sz="2000" dirty="0" err="1" smtClean="0"/>
              <a:t>викликати</a:t>
            </a:r>
            <a:r>
              <a:rPr lang="ru-RU" sz="2000" dirty="0" smtClean="0"/>
              <a:t> </a:t>
            </a:r>
            <a:r>
              <a:rPr lang="ru-RU" sz="2000" dirty="0" err="1" smtClean="0"/>
              <a:t>зупинку</a:t>
            </a:r>
            <a:r>
              <a:rPr lang="ru-RU" sz="2000" dirty="0" smtClean="0"/>
              <a:t> </a:t>
            </a:r>
            <a:r>
              <a:rPr lang="ru-RU" sz="2000" dirty="0" err="1" smtClean="0"/>
              <a:t>дихання</a:t>
            </a:r>
            <a:r>
              <a:rPr lang="ru-RU" sz="2000" dirty="0" smtClean="0"/>
              <a:t> </a:t>
            </a:r>
            <a:r>
              <a:rPr lang="ru-RU" sz="2000" dirty="0" err="1" smtClean="0"/>
              <a:t>і</a:t>
            </a:r>
            <a:r>
              <a:rPr lang="ru-RU" sz="2000" dirty="0" smtClean="0"/>
              <a:t> смерть.</a:t>
            </a:r>
            <a:br>
              <a:rPr lang="ru-RU" sz="2000" dirty="0" smtClean="0"/>
            </a:br>
            <a:r>
              <a:rPr lang="ru-RU" sz="2000" dirty="0" smtClean="0"/>
              <a:t>        </a:t>
            </a:r>
            <a:r>
              <a:rPr lang="ru-RU" sz="2200" b="1" dirty="0" err="1" smtClean="0"/>
              <a:t>Прихована</a:t>
            </a:r>
            <a:r>
              <a:rPr lang="ru-RU" sz="2200" b="1" dirty="0" smtClean="0"/>
              <a:t> форма </a:t>
            </a:r>
            <a:r>
              <a:rPr lang="ru-RU" sz="2200" b="1" dirty="0" err="1" smtClean="0"/>
              <a:t>тетанії</a:t>
            </a:r>
            <a:r>
              <a:rPr lang="ru-RU" sz="2200" b="1" dirty="0" smtClean="0"/>
              <a:t> </a:t>
            </a:r>
            <a:r>
              <a:rPr lang="ru-RU" sz="2000" dirty="0" err="1" smtClean="0"/>
              <a:t>характеризується</a:t>
            </a:r>
            <a:r>
              <a:rPr lang="ru-RU" sz="2000" dirty="0" smtClean="0"/>
              <a:t> </a:t>
            </a:r>
            <a:r>
              <a:rPr lang="ru-RU" sz="2000" dirty="0" err="1" smtClean="0"/>
              <a:t>відсутністю</a:t>
            </a:r>
            <a:r>
              <a:rPr lang="ru-RU" sz="2000" dirty="0" smtClean="0"/>
              <a:t> судом. Але при </a:t>
            </a:r>
            <a:r>
              <a:rPr lang="ru-RU" sz="2000" dirty="0" err="1" smtClean="0"/>
              <a:t>цьому</a:t>
            </a:r>
            <a:r>
              <a:rPr lang="ru-RU" sz="2000" dirty="0" smtClean="0"/>
              <a:t> </a:t>
            </a:r>
            <a:r>
              <a:rPr lang="ru-RU" sz="2000" dirty="0" err="1" smtClean="0"/>
              <a:t>можуть</a:t>
            </a:r>
            <a:r>
              <a:rPr lang="ru-RU" sz="2000" dirty="0" smtClean="0"/>
              <a:t> </a:t>
            </a:r>
            <a:r>
              <a:rPr lang="ru-RU" sz="2000" dirty="0" err="1" smtClean="0"/>
              <a:t>виникати</a:t>
            </a:r>
            <a:r>
              <a:rPr lang="ru-RU" sz="2000" dirty="0" smtClean="0"/>
              <a:t> </a:t>
            </a:r>
            <a:r>
              <a:rPr lang="ru-RU" sz="2000" dirty="0" err="1" smtClean="0"/>
              <a:t>парестезії</a:t>
            </a:r>
            <a:r>
              <a:rPr lang="ru-RU" sz="2000" dirty="0" smtClean="0"/>
              <a:t> </a:t>
            </a:r>
            <a:r>
              <a:rPr lang="ru-RU" sz="2000" dirty="0" err="1" smtClean="0"/>
              <a:t>і</a:t>
            </a:r>
            <a:r>
              <a:rPr lang="ru-RU" sz="2000" dirty="0" smtClean="0"/>
              <a:t> </a:t>
            </a:r>
            <a:r>
              <a:rPr lang="ru-RU" sz="2000" dirty="0" err="1" smtClean="0"/>
              <a:t>розпираючий</a:t>
            </a:r>
            <a:r>
              <a:rPr lang="ru-RU" sz="2000" dirty="0" smtClean="0"/>
              <a:t> </a:t>
            </a:r>
            <a:r>
              <a:rPr lang="ru-RU" sz="2000" dirty="0" err="1" smtClean="0"/>
              <a:t>біль</a:t>
            </a:r>
            <a:r>
              <a:rPr lang="ru-RU" sz="2000" dirty="0" smtClean="0"/>
              <a:t> у </a:t>
            </a:r>
            <a:r>
              <a:rPr lang="ru-RU" sz="2000" dirty="0" err="1" smtClean="0"/>
              <a:t>м'язах</a:t>
            </a:r>
            <a:r>
              <a:rPr lang="ru-RU" sz="2000" dirty="0" smtClean="0"/>
              <a:t> </a:t>
            </a:r>
            <a:r>
              <a:rPr lang="ru-RU" sz="2000" dirty="0" err="1" smtClean="0"/>
              <a:t>кінцівок</a:t>
            </a:r>
            <a:r>
              <a:rPr lang="ru-RU" sz="2000" dirty="0" smtClean="0"/>
              <a:t>.</a:t>
            </a:r>
            <a:br>
              <a:rPr lang="ru-RU" sz="2000" dirty="0" smtClean="0"/>
            </a:br>
            <a:r>
              <a:rPr lang="ru-RU" sz="2000" dirty="0" smtClean="0"/>
              <a:t>        </a:t>
            </a:r>
            <a:br>
              <a:rPr lang="ru-RU" sz="2000" dirty="0" smtClean="0"/>
            </a:br>
            <a:r>
              <a:rPr lang="ru-RU" sz="2000" dirty="0" smtClean="0"/>
              <a:t>      </a:t>
            </a:r>
            <a:r>
              <a:rPr lang="ru-RU" sz="2700" b="1" dirty="0" err="1" smtClean="0">
                <a:solidFill>
                  <a:schemeClr val="tx1">
                    <a:lumMod val="95000"/>
                    <a:lumOff val="5000"/>
                  </a:schemeClr>
                </a:solidFill>
              </a:rPr>
              <a:t>Лікування</a:t>
            </a:r>
            <a:r>
              <a:rPr lang="ru-RU" sz="2700" b="1" dirty="0" smtClean="0">
                <a:solidFill>
                  <a:schemeClr val="tx1">
                    <a:lumMod val="95000"/>
                    <a:lumOff val="5000"/>
                  </a:schemeClr>
                </a:solidFill>
              </a:rPr>
              <a:t> </a:t>
            </a:r>
            <a:r>
              <a:rPr lang="ru-RU" sz="2700" b="1" dirty="0" err="1" smtClean="0">
                <a:solidFill>
                  <a:schemeClr val="tx1">
                    <a:lumMod val="95000"/>
                    <a:lumOff val="5000"/>
                  </a:schemeClr>
                </a:solidFill>
              </a:rPr>
              <a:t>тетанії</a:t>
            </a:r>
            <a:r>
              <a:rPr lang="ru-RU" sz="2700" b="1" dirty="0" smtClean="0">
                <a:solidFill>
                  <a:schemeClr val="tx1">
                    <a:lumMod val="95000"/>
                    <a:lumOff val="5000"/>
                  </a:schemeClr>
                </a:solidFill>
              </a:rPr>
              <a:t> , </a:t>
            </a:r>
            <a:r>
              <a:rPr lang="ru-RU" sz="2700" b="1" dirty="0" err="1" smtClean="0">
                <a:solidFill>
                  <a:schemeClr val="tx1">
                    <a:lumMod val="95000"/>
                    <a:lumOff val="5000"/>
                  </a:schemeClr>
                </a:solidFill>
              </a:rPr>
              <a:t>що</a:t>
            </a:r>
            <a:r>
              <a:rPr lang="ru-RU" sz="2700" b="1" dirty="0" smtClean="0">
                <a:solidFill>
                  <a:schemeClr val="tx1">
                    <a:lumMod val="95000"/>
                    <a:lumOff val="5000"/>
                  </a:schemeClr>
                </a:solidFill>
              </a:rPr>
              <a:t> </a:t>
            </a:r>
            <a:r>
              <a:rPr lang="ru-RU" sz="2700" b="1" dirty="0" err="1" smtClean="0">
                <a:solidFill>
                  <a:schemeClr val="tx1">
                    <a:lumMod val="95000"/>
                    <a:lumOff val="5000"/>
                  </a:schemeClr>
                </a:solidFill>
              </a:rPr>
              <a:t>виникає</a:t>
            </a:r>
            <a:r>
              <a:rPr lang="ru-RU" sz="2700" b="1" dirty="0" smtClean="0">
                <a:solidFill>
                  <a:schemeClr val="tx1">
                    <a:lumMod val="95000"/>
                    <a:lumOff val="5000"/>
                  </a:schemeClr>
                </a:solidFill>
              </a:rPr>
              <a:t> при </a:t>
            </a:r>
            <a:r>
              <a:rPr lang="ru-RU" sz="2700" b="1" dirty="0" err="1" smtClean="0">
                <a:solidFill>
                  <a:schemeClr val="tx1">
                    <a:lumMod val="95000"/>
                    <a:lumOff val="5000"/>
                  </a:schemeClr>
                </a:solidFill>
              </a:rPr>
              <a:t>нестачі</a:t>
            </a:r>
            <a:r>
              <a:rPr lang="ru-RU" sz="2700" b="1" dirty="0" smtClean="0">
                <a:solidFill>
                  <a:schemeClr val="tx1">
                    <a:lumMod val="95000"/>
                    <a:lumOff val="5000"/>
                  </a:schemeClr>
                </a:solidFill>
              </a:rPr>
              <a:t> </a:t>
            </a:r>
            <a:r>
              <a:rPr lang="ru-RU" sz="2700" b="1" dirty="0" err="1" smtClean="0">
                <a:solidFill>
                  <a:schemeClr val="tx1">
                    <a:lumMod val="95000"/>
                    <a:lumOff val="5000"/>
                  </a:schemeClr>
                </a:solidFill>
              </a:rPr>
              <a:t>кальцію</a:t>
            </a:r>
            <a:r>
              <a:rPr lang="ru-RU" sz="2700" b="1" dirty="0" smtClean="0">
                <a:solidFill>
                  <a:schemeClr val="tx1">
                    <a:lumMod val="95000"/>
                    <a:lumOff val="5000"/>
                  </a:schemeClr>
                </a:solidFill>
              </a:rPr>
              <a:t>.</a:t>
            </a:r>
            <a:r>
              <a:rPr lang="ru-RU" sz="2000" dirty="0" smtClean="0"/>
              <a:t/>
            </a:r>
            <a:br>
              <a:rPr lang="ru-RU" sz="2000" dirty="0" smtClean="0"/>
            </a:br>
            <a:r>
              <a:rPr lang="ru-RU" sz="2000" dirty="0" smtClean="0"/>
              <a:t>        </a:t>
            </a:r>
            <a:br>
              <a:rPr lang="ru-RU" sz="2000" dirty="0" smtClean="0"/>
            </a:br>
            <a:r>
              <a:rPr lang="ru-RU" sz="2000" dirty="0" smtClean="0"/>
              <a:t>      Приступ </a:t>
            </a:r>
            <a:r>
              <a:rPr lang="ru-RU" sz="2000" dirty="0" err="1" smtClean="0"/>
              <a:t>тетанії</a:t>
            </a:r>
            <a:r>
              <a:rPr lang="ru-RU" sz="2000" dirty="0" smtClean="0"/>
              <a:t> </a:t>
            </a:r>
            <a:r>
              <a:rPr lang="ru-RU" sz="2000" dirty="0" err="1" smtClean="0"/>
              <a:t>знімається</a:t>
            </a:r>
            <a:r>
              <a:rPr lang="ru-RU" sz="2000" dirty="0" smtClean="0"/>
              <a:t> </a:t>
            </a:r>
            <a:r>
              <a:rPr lang="ru-RU" sz="2000" dirty="0" err="1" smtClean="0"/>
              <a:t>внутрішньовенним</a:t>
            </a:r>
            <a:r>
              <a:rPr lang="ru-RU" sz="2000" dirty="0" smtClean="0"/>
              <a:t> </a:t>
            </a:r>
            <a:r>
              <a:rPr lang="ru-RU" sz="2000" dirty="0" err="1" smtClean="0"/>
              <a:t>введенням</a:t>
            </a:r>
            <a:r>
              <a:rPr lang="ru-RU" sz="2000" dirty="0" smtClean="0"/>
              <a:t> 10 мл 10 % </a:t>
            </a:r>
            <a:r>
              <a:rPr lang="ru-RU" sz="2000" dirty="0" err="1" smtClean="0"/>
              <a:t>розчину</a:t>
            </a:r>
            <a:r>
              <a:rPr lang="ru-RU" sz="2000" dirty="0" smtClean="0"/>
              <a:t> </a:t>
            </a:r>
            <a:r>
              <a:rPr lang="ru-RU" sz="2000" dirty="0" err="1" smtClean="0"/>
              <a:t>глюконату</a:t>
            </a:r>
            <a:r>
              <a:rPr lang="ru-RU" sz="2000" dirty="0" smtClean="0"/>
              <a:t> </a:t>
            </a:r>
            <a:r>
              <a:rPr lang="ru-RU" sz="2000" dirty="0" err="1" smtClean="0"/>
              <a:t>або</a:t>
            </a:r>
            <a:r>
              <a:rPr lang="ru-RU" sz="2000" dirty="0" smtClean="0"/>
              <a:t> хлориду </a:t>
            </a:r>
            <a:r>
              <a:rPr lang="ru-RU" sz="2000" dirty="0" err="1" smtClean="0"/>
              <a:t>кальцію</a:t>
            </a:r>
            <a:r>
              <a:rPr lang="ru-RU" sz="2000" dirty="0" smtClean="0"/>
              <a:t>. </a:t>
            </a:r>
            <a:r>
              <a:rPr lang="ru-RU" sz="2000" dirty="0" err="1" smtClean="0"/>
              <a:t>Одночасно</a:t>
            </a:r>
            <a:r>
              <a:rPr lang="ru-RU" sz="2000" dirty="0" smtClean="0"/>
              <a:t> </a:t>
            </a:r>
            <a:r>
              <a:rPr lang="ru-RU" sz="2000" dirty="0" err="1" smtClean="0"/>
              <a:t>призначають</a:t>
            </a:r>
            <a:r>
              <a:rPr lang="ru-RU" sz="2000" dirty="0" smtClean="0"/>
              <a:t> </a:t>
            </a:r>
            <a:r>
              <a:rPr lang="ru-RU" sz="2000" dirty="0" err="1" smtClean="0"/>
              <a:t>лікарські</a:t>
            </a:r>
            <a:r>
              <a:rPr lang="ru-RU" sz="2000" dirty="0" smtClean="0"/>
              <a:t> </a:t>
            </a:r>
            <a:r>
              <a:rPr lang="ru-RU" sz="2000" dirty="0" err="1" smtClean="0"/>
              <a:t>препарати</a:t>
            </a:r>
            <a:r>
              <a:rPr lang="ru-RU" sz="2000" dirty="0" smtClean="0"/>
              <a:t>, </a:t>
            </a:r>
            <a:r>
              <a:rPr lang="ru-RU" sz="2000" dirty="0" err="1" smtClean="0"/>
              <a:t>що</a:t>
            </a:r>
            <a:r>
              <a:rPr lang="ru-RU" sz="2000" dirty="0" smtClean="0"/>
              <a:t> </a:t>
            </a:r>
            <a:r>
              <a:rPr lang="ru-RU" sz="2000" dirty="0" err="1" smtClean="0"/>
              <a:t>знімають</a:t>
            </a:r>
            <a:r>
              <a:rPr lang="ru-RU" sz="2000" dirty="0" smtClean="0"/>
              <a:t> </a:t>
            </a:r>
            <a:r>
              <a:rPr lang="ru-RU" sz="2000" dirty="0" err="1" smtClean="0"/>
              <a:t>нервову</a:t>
            </a:r>
            <a:r>
              <a:rPr lang="ru-RU" sz="2000" dirty="0" smtClean="0"/>
              <a:t> </a:t>
            </a:r>
            <a:r>
              <a:rPr lang="ru-RU" sz="2000" dirty="0" err="1" smtClean="0"/>
              <a:t>збудливість</a:t>
            </a:r>
            <a:r>
              <a:rPr lang="ru-RU" sz="2000" dirty="0" smtClean="0"/>
              <a:t> (</a:t>
            </a:r>
            <a:r>
              <a:rPr lang="ru-RU" sz="2000" dirty="0" err="1" smtClean="0"/>
              <a:t>наприклад</a:t>
            </a:r>
            <a:r>
              <a:rPr lang="ru-RU" sz="2000" dirty="0" smtClean="0"/>
              <a:t> , </a:t>
            </a:r>
            <a:r>
              <a:rPr lang="ru-RU" sz="2000" dirty="0" err="1" smtClean="0"/>
              <a:t>реланіум</a:t>
            </a:r>
            <a:r>
              <a:rPr lang="ru-RU" sz="2000" dirty="0" smtClean="0"/>
              <a:t> ) ​​. Подальше </a:t>
            </a:r>
            <a:r>
              <a:rPr lang="ru-RU" sz="2000" dirty="0" err="1" smtClean="0"/>
              <a:t>лікування</a:t>
            </a:r>
            <a:r>
              <a:rPr lang="ru-RU" sz="2000" dirty="0" smtClean="0"/>
              <a:t> - </a:t>
            </a:r>
            <a:r>
              <a:rPr lang="ru-RU" sz="2000" dirty="0" err="1" smtClean="0"/>
              <a:t>це</a:t>
            </a:r>
            <a:r>
              <a:rPr lang="ru-RU" sz="2000" dirty="0" smtClean="0"/>
              <a:t> </a:t>
            </a:r>
            <a:r>
              <a:rPr lang="ru-RU" sz="2000" dirty="0" err="1" smtClean="0"/>
              <a:t>лікування</a:t>
            </a:r>
            <a:r>
              <a:rPr lang="ru-RU" sz="2000" dirty="0" smtClean="0"/>
              <a:t> основного </a:t>
            </a:r>
            <a:r>
              <a:rPr lang="ru-RU" sz="2000" dirty="0" err="1" smtClean="0"/>
              <a:t>захворювання</a:t>
            </a:r>
            <a:r>
              <a:rPr lang="ru-RU" sz="2000" dirty="0" smtClean="0"/>
              <a:t>, </a:t>
            </a:r>
            <a:r>
              <a:rPr lang="ru-RU" sz="2000" dirty="0" err="1" smtClean="0"/>
              <a:t>що</a:t>
            </a:r>
            <a:r>
              <a:rPr lang="ru-RU" sz="2000" dirty="0" smtClean="0"/>
              <a:t> </a:t>
            </a:r>
            <a:r>
              <a:rPr lang="ru-RU" sz="2000" dirty="0" err="1" smtClean="0"/>
              <a:t>викликало</a:t>
            </a:r>
            <a:r>
              <a:rPr lang="ru-RU" sz="2000" dirty="0" smtClean="0"/>
              <a:t> </a:t>
            </a:r>
            <a:r>
              <a:rPr lang="ru-RU" sz="2000" dirty="0" err="1" smtClean="0"/>
              <a:t>нестачу</a:t>
            </a:r>
            <a:r>
              <a:rPr lang="ru-RU" sz="2000" dirty="0" smtClean="0"/>
              <a:t> </a:t>
            </a:r>
            <a:r>
              <a:rPr lang="ru-RU" sz="2000" dirty="0" err="1" smtClean="0"/>
              <a:t>кальцію</a:t>
            </a:r>
            <a:r>
              <a:rPr lang="ru-RU" sz="2000" dirty="0" smtClean="0"/>
              <a:t> в </a:t>
            </a:r>
            <a:r>
              <a:rPr lang="ru-RU" sz="2000" dirty="0" err="1" smtClean="0"/>
              <a:t>організмі</a:t>
            </a:r>
            <a:r>
              <a:rPr lang="ru-RU" sz="2000" dirty="0" smtClean="0"/>
              <a:t>.</a:t>
            </a:r>
            <a:endParaRPr lang="ru-RU" sz="20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2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2" name="Picture 8" descr="C:\Users\111\Desktop\znak.jpg"/>
          <p:cNvPicPr>
            <a:picLocks noChangeAspect="1" noChangeArrowheads="1"/>
          </p:cNvPicPr>
          <p:nvPr/>
        </p:nvPicPr>
        <p:blipFill>
          <a:blip r:embed="rId2" cstate="print"/>
          <a:srcRect/>
          <a:stretch>
            <a:fillRect/>
          </a:stretch>
        </p:blipFill>
        <p:spPr bwMode="auto">
          <a:xfrm>
            <a:off x="5220072" y="5394325"/>
            <a:ext cx="1951037" cy="1463675"/>
          </a:xfrm>
          <a:prstGeom prst="rect">
            <a:avLst/>
          </a:prstGeom>
          <a:noFill/>
        </p:spPr>
      </p:pic>
      <p:pic>
        <p:nvPicPr>
          <p:cNvPr id="1027" name="Picture 3" descr="C:\Users\111\Desktop\643.jpg"/>
          <p:cNvPicPr>
            <a:picLocks noChangeAspect="1" noChangeArrowheads="1"/>
          </p:cNvPicPr>
          <p:nvPr/>
        </p:nvPicPr>
        <p:blipFill>
          <a:blip r:embed="rId3" cstate="print"/>
          <a:srcRect/>
          <a:stretch>
            <a:fillRect/>
          </a:stretch>
        </p:blipFill>
        <p:spPr bwMode="auto">
          <a:xfrm>
            <a:off x="2483768" y="5394325"/>
            <a:ext cx="1951037" cy="1463675"/>
          </a:xfrm>
          <a:prstGeom prst="rect">
            <a:avLst/>
          </a:prstGeom>
          <a:noFill/>
          <a:effectLst>
            <a:softEdge rad="317500"/>
          </a:effectLst>
        </p:spPr>
      </p:pic>
      <p:pic>
        <p:nvPicPr>
          <p:cNvPr id="1026" name="Picture 2" descr="C:\Users\111\Desktop\imagesапе.jpeg"/>
          <p:cNvPicPr>
            <a:picLocks noChangeAspect="1" noChangeArrowheads="1"/>
          </p:cNvPicPr>
          <p:nvPr/>
        </p:nvPicPr>
        <p:blipFill>
          <a:blip r:embed="rId4" cstate="print"/>
          <a:srcRect/>
          <a:stretch>
            <a:fillRect/>
          </a:stretch>
        </p:blipFill>
        <p:spPr bwMode="auto">
          <a:xfrm>
            <a:off x="1187624" y="5419725"/>
            <a:ext cx="1905000" cy="1438275"/>
          </a:xfrm>
          <a:prstGeom prst="rect">
            <a:avLst/>
          </a:prstGeom>
          <a:noFill/>
          <a:effectLst>
            <a:softEdge rad="127000"/>
          </a:effectLst>
        </p:spPr>
      </p:pic>
      <p:sp>
        <p:nvSpPr>
          <p:cNvPr id="2" name="Заголовок 1"/>
          <p:cNvSpPr>
            <a:spLocks noGrp="1"/>
          </p:cNvSpPr>
          <p:nvPr>
            <p:ph type="title"/>
          </p:nvPr>
        </p:nvSpPr>
        <p:spPr>
          <a:xfrm>
            <a:off x="2915816" y="-243408"/>
            <a:ext cx="4176464" cy="1228998"/>
          </a:xfrm>
        </p:spPr>
        <p:txBody>
          <a:bodyPr>
            <a:normAutofit fontScale="90000"/>
          </a:bodyPr>
          <a:lstStyle/>
          <a:p>
            <a:r>
              <a:rPr lang="uk-UA" sz="4800" b="1" dirty="0" smtClean="0"/>
              <a:t>ЦІКАВІ ФАКТИ</a:t>
            </a:r>
            <a:endParaRPr lang="ru-RU" sz="4800" b="1" dirty="0"/>
          </a:p>
        </p:txBody>
      </p:sp>
      <p:sp>
        <p:nvSpPr>
          <p:cNvPr id="3" name="Содержимое 2"/>
          <p:cNvSpPr>
            <a:spLocks noGrp="1"/>
          </p:cNvSpPr>
          <p:nvPr>
            <p:ph idx="1"/>
          </p:nvPr>
        </p:nvSpPr>
        <p:spPr>
          <a:xfrm>
            <a:off x="1043608" y="908720"/>
            <a:ext cx="8100392" cy="4608512"/>
          </a:xfrm>
        </p:spPr>
        <p:txBody>
          <a:bodyPr>
            <a:noAutofit/>
          </a:bodyPr>
          <a:lstStyle/>
          <a:p>
            <a:r>
              <a:rPr lang="uk-UA" sz="1800" b="1" dirty="0" smtClean="0"/>
              <a:t>Кофеїн і алкоголь п</a:t>
            </a:r>
            <a:r>
              <a:rPr lang="ru-RU" sz="1800" b="1" dirty="0" err="1" smtClean="0"/>
              <a:t>огіршують</a:t>
            </a:r>
            <a:r>
              <a:rPr lang="ru-RU" sz="1800" b="1" dirty="0" smtClean="0"/>
              <a:t> </a:t>
            </a:r>
            <a:r>
              <a:rPr lang="ru-RU" sz="1800" b="1" dirty="0" err="1" smtClean="0"/>
              <a:t>всмоктування</a:t>
            </a:r>
            <a:r>
              <a:rPr lang="ru-RU" sz="1800" b="1" dirty="0" smtClean="0"/>
              <a:t> </a:t>
            </a:r>
            <a:r>
              <a:rPr lang="ru-RU" sz="1800" b="1" dirty="0" err="1" smtClean="0"/>
              <a:t>кальцію</a:t>
            </a:r>
            <a:r>
              <a:rPr lang="ru-RU" sz="1800" b="1" dirty="0" smtClean="0"/>
              <a:t>. Тому не </a:t>
            </a:r>
            <a:r>
              <a:rPr lang="ru-RU" sz="1800" b="1" dirty="0" err="1" smtClean="0"/>
              <a:t>слід</a:t>
            </a:r>
            <a:r>
              <a:rPr lang="ru-RU" sz="1800" b="1" dirty="0" smtClean="0"/>
              <a:t>, </a:t>
            </a:r>
            <a:r>
              <a:rPr lang="ru-RU" sz="1800" b="1" dirty="0" err="1" smtClean="0"/>
              <a:t>наприклад</a:t>
            </a:r>
            <a:r>
              <a:rPr lang="ru-RU" sz="1800" b="1" dirty="0" smtClean="0"/>
              <a:t>, </a:t>
            </a:r>
            <a:r>
              <a:rPr lang="ru-RU" sz="1800" b="1" dirty="0" err="1" smtClean="0"/>
              <a:t>їсти</a:t>
            </a:r>
            <a:r>
              <a:rPr lang="ru-RU" sz="1800" b="1" dirty="0" smtClean="0"/>
              <a:t> бутерброд </a:t>
            </a:r>
            <a:r>
              <a:rPr lang="ru-RU" sz="1800" b="1" dirty="0" err="1" smtClean="0"/>
              <a:t>і</a:t>
            </a:r>
            <a:r>
              <a:rPr lang="ru-RU" sz="1800" b="1" dirty="0" smtClean="0"/>
              <a:t> </a:t>
            </a:r>
            <a:r>
              <a:rPr lang="ru-RU" sz="1800" b="1" dirty="0" err="1" smtClean="0"/>
              <a:t>запивати</a:t>
            </a:r>
            <a:r>
              <a:rPr lang="ru-RU" sz="1800" b="1" dirty="0" smtClean="0"/>
              <a:t> </a:t>
            </a:r>
            <a:r>
              <a:rPr lang="ru-RU" sz="1800" b="1" dirty="0" err="1" smtClean="0"/>
              <a:t>його</a:t>
            </a:r>
            <a:r>
              <a:rPr lang="ru-RU" sz="1800" b="1" dirty="0" smtClean="0"/>
              <a:t> </a:t>
            </a:r>
            <a:r>
              <a:rPr lang="ru-RU" sz="1800" b="1" dirty="0" err="1" smtClean="0"/>
              <a:t>кавою</a:t>
            </a:r>
            <a:r>
              <a:rPr lang="ru-RU" sz="1800" b="1" dirty="0" smtClean="0"/>
              <a:t>.</a:t>
            </a:r>
            <a:br>
              <a:rPr lang="ru-RU" sz="1800" b="1" dirty="0" smtClean="0"/>
            </a:br>
            <a:endParaRPr lang="ru-RU" sz="1800" b="1" dirty="0" smtClean="0"/>
          </a:p>
          <a:p>
            <a:r>
              <a:rPr lang="ru-RU" sz="1800" b="1" dirty="0" err="1" smtClean="0"/>
              <a:t>Ще</a:t>
            </a:r>
            <a:r>
              <a:rPr lang="ru-RU" sz="1800" b="1" dirty="0" smtClean="0"/>
              <a:t> </a:t>
            </a:r>
            <a:r>
              <a:rPr lang="ru-RU" sz="1800" b="1" dirty="0" smtClean="0"/>
              <a:t>один </a:t>
            </a:r>
            <a:r>
              <a:rPr lang="ru-RU" sz="1800" b="1" dirty="0" err="1" smtClean="0"/>
              <a:t>маловідомий</a:t>
            </a:r>
            <a:r>
              <a:rPr lang="ru-RU" sz="1800" b="1" dirty="0" smtClean="0"/>
              <a:t> факт, </a:t>
            </a:r>
            <a:r>
              <a:rPr lang="ru-RU" sz="1800" b="1" dirty="0" err="1" smtClean="0"/>
              <a:t>але</a:t>
            </a:r>
            <a:r>
              <a:rPr lang="ru-RU" sz="1800" b="1" dirty="0" smtClean="0"/>
              <a:t> </a:t>
            </a:r>
            <a:r>
              <a:rPr lang="ru-RU" sz="1800" b="1" dirty="0" err="1" smtClean="0"/>
              <a:t>фахівці</a:t>
            </a:r>
            <a:r>
              <a:rPr lang="ru-RU" sz="1800" b="1" dirty="0" smtClean="0"/>
              <a:t> </a:t>
            </a:r>
            <a:r>
              <a:rPr lang="ru-RU" sz="1800" b="1" dirty="0" err="1" smtClean="0"/>
              <a:t>з</a:t>
            </a:r>
            <a:r>
              <a:rPr lang="ru-RU" sz="1800" b="1" dirty="0" smtClean="0"/>
              <a:t> </a:t>
            </a:r>
            <a:r>
              <a:rPr lang="ru-RU" sz="1800" b="1" dirty="0" err="1" smtClean="0"/>
              <a:t>нутріциології</a:t>
            </a:r>
            <a:r>
              <a:rPr lang="ru-RU" sz="1800" b="1" dirty="0" smtClean="0"/>
              <a:t>  </a:t>
            </a:r>
            <a:r>
              <a:rPr lang="ru-RU" sz="1800" b="1" dirty="0" err="1" smtClean="0"/>
              <a:t>вважають</a:t>
            </a:r>
            <a:r>
              <a:rPr lang="ru-RU" sz="1800" b="1" dirty="0" smtClean="0"/>
              <a:t>, </a:t>
            </a:r>
            <a:r>
              <a:rPr lang="ru-RU" sz="1800" b="1" dirty="0" err="1" smtClean="0"/>
              <a:t>що</a:t>
            </a:r>
            <a:r>
              <a:rPr lang="ru-RU" sz="1800" b="1" dirty="0" smtClean="0"/>
              <a:t> </a:t>
            </a:r>
            <a:r>
              <a:rPr lang="ru-RU" sz="1800" b="1" dirty="0" err="1" smtClean="0"/>
              <a:t>найкраще</a:t>
            </a:r>
            <a:r>
              <a:rPr lang="ru-RU" sz="1800" b="1" dirty="0" smtClean="0"/>
              <a:t> </a:t>
            </a:r>
            <a:r>
              <a:rPr lang="ru-RU" sz="1800" b="1" dirty="0" err="1" smtClean="0"/>
              <a:t>кальцій</a:t>
            </a:r>
            <a:r>
              <a:rPr lang="ru-RU" sz="1800" b="1" dirty="0" smtClean="0"/>
              <a:t> </a:t>
            </a:r>
            <a:r>
              <a:rPr lang="ru-RU" sz="1800" b="1" dirty="0" err="1" smtClean="0"/>
              <a:t>засвоюється</a:t>
            </a:r>
            <a:r>
              <a:rPr lang="ru-RU" sz="1800" b="1" dirty="0" smtClean="0"/>
              <a:t> </a:t>
            </a:r>
            <a:r>
              <a:rPr lang="ru-RU" sz="1800" b="1" dirty="0" err="1" smtClean="0"/>
              <a:t>увечері</a:t>
            </a:r>
            <a:r>
              <a:rPr lang="ru-RU" sz="1800" b="1" dirty="0" smtClean="0"/>
              <a:t>, </a:t>
            </a:r>
            <a:r>
              <a:rPr lang="ru-RU" sz="1800" b="1" dirty="0" err="1" smtClean="0"/>
              <a:t>після</a:t>
            </a:r>
            <a:r>
              <a:rPr lang="ru-RU" sz="1800" b="1" dirty="0" smtClean="0"/>
              <a:t> </a:t>
            </a:r>
            <a:r>
              <a:rPr lang="ru-RU" sz="1800" b="1" dirty="0" smtClean="0"/>
              <a:t>  19.00 </a:t>
            </a:r>
            <a:r>
              <a:rPr lang="ru-RU" sz="1800" b="1" dirty="0" smtClean="0"/>
              <a:t>(</a:t>
            </a:r>
            <a:r>
              <a:rPr lang="ru-RU" sz="1800" b="1" dirty="0" err="1" smtClean="0"/>
              <a:t>це</a:t>
            </a:r>
            <a:r>
              <a:rPr lang="ru-RU" sz="1800" b="1" dirty="0" smtClean="0"/>
              <a:t> </a:t>
            </a:r>
            <a:r>
              <a:rPr lang="ru-RU" sz="1800" b="1" dirty="0" err="1" smtClean="0"/>
              <a:t>пов'язано</a:t>
            </a:r>
            <a:r>
              <a:rPr lang="ru-RU" sz="1800" b="1" dirty="0" smtClean="0"/>
              <a:t> </a:t>
            </a:r>
            <a:r>
              <a:rPr lang="ru-RU" sz="1800" b="1" dirty="0" err="1" smtClean="0"/>
              <a:t>з</a:t>
            </a:r>
            <a:r>
              <a:rPr lang="ru-RU" sz="1800" b="1" dirty="0" smtClean="0"/>
              <a:t> </a:t>
            </a:r>
            <a:r>
              <a:rPr lang="ru-RU" sz="1800" b="1" dirty="0" err="1" smtClean="0"/>
              <a:t>добовими</a:t>
            </a:r>
            <a:r>
              <a:rPr lang="ru-RU" sz="1800" b="1" dirty="0" smtClean="0"/>
              <a:t> </a:t>
            </a:r>
            <a:r>
              <a:rPr lang="ru-RU" sz="1800" b="1" dirty="0" err="1" smtClean="0"/>
              <a:t>коливаннями</a:t>
            </a:r>
            <a:r>
              <a:rPr lang="ru-RU" sz="1800" b="1" dirty="0" smtClean="0"/>
              <a:t> гормонального фону </a:t>
            </a:r>
            <a:r>
              <a:rPr lang="ru-RU" sz="1800" b="1" dirty="0" err="1" smtClean="0"/>
              <a:t>людини</a:t>
            </a:r>
            <a:r>
              <a:rPr lang="ru-RU" sz="1800" b="1" dirty="0" smtClean="0"/>
              <a:t>), </a:t>
            </a:r>
            <a:r>
              <a:rPr lang="ru-RU" sz="1800" b="1" dirty="0" err="1" smtClean="0"/>
              <a:t>саме</a:t>
            </a:r>
            <a:r>
              <a:rPr lang="ru-RU" sz="1800" b="1" dirty="0" smtClean="0"/>
              <a:t> в </a:t>
            </a:r>
            <a:r>
              <a:rPr lang="ru-RU" sz="1800" b="1" dirty="0" err="1" smtClean="0"/>
              <a:t>цей</a:t>
            </a:r>
            <a:r>
              <a:rPr lang="ru-RU" sz="1800" b="1" dirty="0" smtClean="0"/>
              <a:t> час </a:t>
            </a:r>
            <a:r>
              <a:rPr lang="ru-RU" sz="1800" b="1" dirty="0" err="1" smtClean="0"/>
              <a:t>краще</a:t>
            </a:r>
            <a:r>
              <a:rPr lang="ru-RU" sz="1800" b="1" dirty="0" smtClean="0"/>
              <a:t> </a:t>
            </a:r>
            <a:r>
              <a:rPr lang="ru-RU" sz="1800" b="1" dirty="0" err="1" smtClean="0"/>
              <a:t>приймати</a:t>
            </a:r>
            <a:r>
              <a:rPr lang="ru-RU" sz="1800" b="1" dirty="0" smtClean="0"/>
              <a:t> </a:t>
            </a:r>
            <a:r>
              <a:rPr lang="ru-RU" sz="1800" b="1" dirty="0" err="1" smtClean="0"/>
              <a:t>препарати</a:t>
            </a:r>
            <a:r>
              <a:rPr lang="ru-RU" sz="1800" b="1" dirty="0" smtClean="0"/>
              <a:t> </a:t>
            </a:r>
            <a:r>
              <a:rPr lang="ru-RU" sz="1800" b="1" dirty="0" err="1" smtClean="0"/>
              <a:t>кальцію</a:t>
            </a:r>
            <a:r>
              <a:rPr lang="ru-RU" sz="1800" b="1" dirty="0" smtClean="0"/>
              <a:t> </a:t>
            </a:r>
            <a:r>
              <a:rPr lang="ru-RU" sz="1800" b="1" dirty="0" err="1" smtClean="0"/>
              <a:t>і</a:t>
            </a:r>
            <a:r>
              <a:rPr lang="ru-RU" sz="1800" b="1" dirty="0" smtClean="0"/>
              <a:t> </a:t>
            </a:r>
            <a:r>
              <a:rPr lang="ru-RU" sz="1800" b="1" dirty="0" err="1" smtClean="0"/>
              <a:t>продукти</a:t>
            </a:r>
            <a:r>
              <a:rPr lang="ru-RU" sz="1800" b="1" dirty="0" smtClean="0"/>
              <a:t> </a:t>
            </a:r>
            <a:r>
              <a:rPr lang="ru-RU" sz="1800" b="1" dirty="0" err="1" smtClean="0"/>
              <a:t>з</a:t>
            </a:r>
            <a:r>
              <a:rPr lang="ru-RU" sz="1800" b="1" dirty="0" smtClean="0"/>
              <a:t> </a:t>
            </a:r>
            <a:r>
              <a:rPr lang="ru-RU" sz="1800" b="1" dirty="0" err="1" smtClean="0"/>
              <a:t>його</a:t>
            </a:r>
            <a:r>
              <a:rPr lang="ru-RU" sz="1800" b="1" dirty="0" smtClean="0"/>
              <a:t> </a:t>
            </a:r>
            <a:r>
              <a:rPr lang="ru-RU" sz="1800" b="1" dirty="0" err="1" smtClean="0"/>
              <a:t>високим</a:t>
            </a:r>
            <a:r>
              <a:rPr lang="ru-RU" sz="1800" b="1" dirty="0" smtClean="0"/>
              <a:t> </a:t>
            </a:r>
            <a:r>
              <a:rPr lang="ru-RU" sz="1800" b="1" dirty="0" err="1" smtClean="0"/>
              <a:t>вмістом</a:t>
            </a:r>
            <a:r>
              <a:rPr lang="ru-RU" sz="1800" b="1" dirty="0" smtClean="0"/>
              <a:t>. Тому сир </a:t>
            </a:r>
            <a:r>
              <a:rPr lang="ru-RU" sz="1800" b="1" dirty="0" err="1" smtClean="0"/>
              <a:t>і</a:t>
            </a:r>
            <a:r>
              <a:rPr lang="ru-RU" sz="1800" b="1" dirty="0" smtClean="0"/>
              <a:t> </a:t>
            </a:r>
            <a:r>
              <a:rPr lang="ru-RU" sz="1800" b="1" dirty="0" err="1" smtClean="0"/>
              <a:t>йогурти</a:t>
            </a:r>
            <a:r>
              <a:rPr lang="ru-RU" sz="1800" b="1" dirty="0" smtClean="0"/>
              <a:t> </a:t>
            </a:r>
            <a:r>
              <a:rPr lang="ru-RU" sz="1800" b="1" dirty="0" err="1" smtClean="0"/>
              <a:t>краще</a:t>
            </a:r>
            <a:r>
              <a:rPr lang="ru-RU" sz="1800" b="1" dirty="0" smtClean="0"/>
              <a:t> перенести </a:t>
            </a:r>
            <a:r>
              <a:rPr lang="ru-RU" sz="1800" b="1" dirty="0" err="1" smtClean="0"/>
              <a:t>з</a:t>
            </a:r>
            <a:r>
              <a:rPr lang="ru-RU" sz="1800" b="1" dirty="0" smtClean="0"/>
              <a:t> </a:t>
            </a:r>
            <a:r>
              <a:rPr lang="ru-RU" sz="1800" b="1" dirty="0" err="1" smtClean="0"/>
              <a:t>сніданку</a:t>
            </a:r>
            <a:r>
              <a:rPr lang="ru-RU" sz="1800" b="1" dirty="0" smtClean="0"/>
              <a:t> на </a:t>
            </a:r>
            <a:r>
              <a:rPr lang="ru-RU" sz="1800" b="1" dirty="0" smtClean="0"/>
              <a:t>вечерю.</a:t>
            </a:r>
            <a:r>
              <a:rPr lang="ru-RU" sz="1800" b="1" dirty="0" smtClean="0"/>
              <a:t/>
            </a:r>
            <a:br>
              <a:rPr lang="ru-RU" sz="1800" b="1" dirty="0" smtClean="0"/>
            </a:br>
            <a:endParaRPr lang="ru-RU" sz="1800" b="1" dirty="0" smtClean="0"/>
          </a:p>
          <a:p>
            <a:r>
              <a:rPr lang="ru-RU" sz="1800" b="1" dirty="0" smtClean="0"/>
              <a:t>Є </a:t>
            </a:r>
            <a:r>
              <a:rPr lang="ru-RU" sz="1800" b="1" dirty="0" err="1" smtClean="0"/>
              <a:t>солі</a:t>
            </a:r>
            <a:r>
              <a:rPr lang="ru-RU" sz="1800" b="1" dirty="0" smtClean="0"/>
              <a:t> </a:t>
            </a:r>
            <a:r>
              <a:rPr lang="ru-RU" sz="1800" b="1" dirty="0" err="1" smtClean="0"/>
              <a:t>кальцію</a:t>
            </a:r>
            <a:r>
              <a:rPr lang="ru-RU" sz="1800" b="1" dirty="0" smtClean="0"/>
              <a:t>, </a:t>
            </a:r>
            <a:r>
              <a:rPr lang="ru-RU" sz="1800" b="1" dirty="0" err="1" smtClean="0"/>
              <a:t>які</a:t>
            </a:r>
            <a:r>
              <a:rPr lang="ru-RU" sz="1800" b="1" dirty="0" smtClean="0"/>
              <a:t> </a:t>
            </a:r>
            <a:r>
              <a:rPr lang="ru-RU" sz="1800" b="1" dirty="0" err="1" smtClean="0"/>
              <a:t>засвоюються</a:t>
            </a:r>
            <a:r>
              <a:rPr lang="ru-RU" sz="1800" b="1" dirty="0" smtClean="0"/>
              <a:t> </a:t>
            </a:r>
            <a:r>
              <a:rPr lang="ru-RU" sz="1800" b="1" dirty="0" err="1" smtClean="0"/>
              <a:t>краще</a:t>
            </a:r>
            <a:r>
              <a:rPr lang="ru-RU" sz="1800" b="1" dirty="0" smtClean="0"/>
              <a:t>, </a:t>
            </a:r>
            <a:r>
              <a:rPr lang="ru-RU" sz="1800" b="1" dirty="0" err="1" smtClean="0"/>
              <a:t>є</a:t>
            </a:r>
            <a:r>
              <a:rPr lang="ru-RU" sz="1800" b="1" dirty="0" smtClean="0"/>
              <a:t> </a:t>
            </a:r>
            <a:r>
              <a:rPr lang="ru-RU" sz="1800" b="1" dirty="0" err="1" smtClean="0"/>
              <a:t>гірше</a:t>
            </a:r>
            <a:r>
              <a:rPr lang="ru-RU" sz="1800" b="1" dirty="0" smtClean="0"/>
              <a:t>. Читайте склад добавки </a:t>
            </a:r>
            <a:r>
              <a:rPr lang="ru-RU" sz="1800" b="1" dirty="0" err="1" smtClean="0"/>
              <a:t>і</a:t>
            </a:r>
            <a:r>
              <a:rPr lang="ru-RU" sz="1800" b="1" dirty="0" smtClean="0"/>
              <a:t> </a:t>
            </a:r>
            <a:r>
              <a:rPr lang="ru-RU" sz="1800" b="1" dirty="0" err="1" smtClean="0"/>
              <a:t>якщо</a:t>
            </a:r>
            <a:r>
              <a:rPr lang="ru-RU" sz="1800" b="1" dirty="0" smtClean="0"/>
              <a:t> </a:t>
            </a:r>
            <a:r>
              <a:rPr lang="ru-RU" sz="1800" b="1" dirty="0" err="1" smtClean="0"/>
              <a:t>побачите</a:t>
            </a:r>
            <a:r>
              <a:rPr lang="ru-RU" sz="1800" b="1" dirty="0" smtClean="0"/>
              <a:t> - </a:t>
            </a:r>
            <a:r>
              <a:rPr lang="ru-RU" sz="1800" b="1" dirty="0" err="1" smtClean="0"/>
              <a:t>кальцію</a:t>
            </a:r>
            <a:r>
              <a:rPr lang="ru-RU" sz="1800" b="1" dirty="0" smtClean="0"/>
              <a:t> цитрат, </a:t>
            </a:r>
            <a:r>
              <a:rPr lang="ru-RU" sz="1800" b="1" dirty="0" err="1" smtClean="0"/>
              <a:t>кальцію</a:t>
            </a:r>
            <a:r>
              <a:rPr lang="ru-RU" sz="1800" b="1" dirty="0" smtClean="0"/>
              <a:t> </a:t>
            </a:r>
            <a:r>
              <a:rPr lang="ru-RU" sz="1800" b="1" dirty="0" err="1" smtClean="0"/>
              <a:t>гидроксиапатіт</a:t>
            </a:r>
            <a:r>
              <a:rPr lang="ru-RU" sz="1800" b="1" dirty="0" smtClean="0"/>
              <a:t> </a:t>
            </a:r>
            <a:r>
              <a:rPr lang="ru-RU" sz="1800" b="1" dirty="0" err="1" smtClean="0"/>
              <a:t>або</a:t>
            </a:r>
            <a:r>
              <a:rPr lang="ru-RU" sz="1800" b="1" dirty="0" smtClean="0"/>
              <a:t> </a:t>
            </a:r>
            <a:r>
              <a:rPr lang="ru-RU" sz="1800" b="1" dirty="0" err="1" smtClean="0"/>
              <a:t>лактат</a:t>
            </a:r>
            <a:r>
              <a:rPr lang="ru-RU" sz="1800" b="1" dirty="0" smtClean="0"/>
              <a:t> - </a:t>
            </a:r>
            <a:r>
              <a:rPr lang="ru-RU" sz="1800" b="1" dirty="0" err="1" smtClean="0"/>
              <a:t>це</a:t>
            </a:r>
            <a:r>
              <a:rPr lang="ru-RU" sz="1800" b="1" dirty="0" smtClean="0"/>
              <a:t> </a:t>
            </a:r>
            <a:r>
              <a:rPr lang="ru-RU" sz="1800" b="1" dirty="0" err="1" smtClean="0"/>
              <a:t>речовина</a:t>
            </a:r>
            <a:r>
              <a:rPr lang="ru-RU" sz="1800" b="1" dirty="0" smtClean="0"/>
              <a:t> добре </a:t>
            </a:r>
            <a:r>
              <a:rPr lang="ru-RU" sz="1800" b="1" dirty="0" err="1" smtClean="0"/>
              <a:t>всмоктується</a:t>
            </a:r>
            <a:r>
              <a:rPr lang="ru-RU" sz="1800" b="1" dirty="0" smtClean="0"/>
              <a:t>, </a:t>
            </a:r>
            <a:r>
              <a:rPr lang="ru-RU" sz="1800" b="1" dirty="0" err="1" smtClean="0"/>
              <a:t>його</a:t>
            </a:r>
            <a:r>
              <a:rPr lang="ru-RU" sz="1800" b="1" dirty="0" smtClean="0"/>
              <a:t> </a:t>
            </a:r>
            <a:r>
              <a:rPr lang="ru-RU" sz="1800" b="1" dirty="0" err="1" smtClean="0"/>
              <a:t>сміливо</a:t>
            </a:r>
            <a:r>
              <a:rPr lang="ru-RU" sz="1800" b="1" dirty="0" smtClean="0"/>
              <a:t> </a:t>
            </a:r>
            <a:r>
              <a:rPr lang="ru-RU" sz="1800" b="1" dirty="0" err="1" smtClean="0"/>
              <a:t>можна</a:t>
            </a:r>
            <a:r>
              <a:rPr lang="ru-RU" sz="1800" b="1" dirty="0" smtClean="0"/>
              <a:t> </a:t>
            </a:r>
            <a:r>
              <a:rPr lang="ru-RU" sz="1800" b="1" dirty="0" err="1" smtClean="0"/>
              <a:t>брати</a:t>
            </a:r>
            <a:r>
              <a:rPr lang="ru-RU" sz="1800" b="1" dirty="0" smtClean="0"/>
              <a:t>. </a:t>
            </a:r>
            <a:r>
              <a:rPr lang="ru-RU" sz="1800" b="1" dirty="0" err="1" smtClean="0"/>
              <a:t>Гірше</a:t>
            </a:r>
            <a:r>
              <a:rPr lang="ru-RU" sz="1800" b="1" dirty="0" smtClean="0"/>
              <a:t> </a:t>
            </a:r>
            <a:r>
              <a:rPr lang="ru-RU" sz="1800" b="1" dirty="0" err="1" smtClean="0"/>
              <a:t>засвоюється</a:t>
            </a:r>
            <a:r>
              <a:rPr lang="ru-RU" sz="1800" b="1" dirty="0" smtClean="0"/>
              <a:t> </a:t>
            </a:r>
            <a:r>
              <a:rPr lang="ru-RU" sz="1800" b="1" dirty="0" err="1" smtClean="0"/>
              <a:t>солі</a:t>
            </a:r>
            <a:r>
              <a:rPr lang="ru-RU" sz="1800" b="1" dirty="0" smtClean="0"/>
              <a:t> </a:t>
            </a:r>
            <a:r>
              <a:rPr lang="ru-RU" sz="1800" b="1" dirty="0" smtClean="0"/>
              <a:t>– </a:t>
            </a:r>
            <a:r>
              <a:rPr lang="ru-RU" sz="1800" b="1" dirty="0" err="1" smtClean="0"/>
              <a:t>глюконати</a:t>
            </a:r>
            <a:r>
              <a:rPr lang="ru-RU" sz="1800" b="1" dirty="0" smtClean="0"/>
              <a:t>.</a:t>
            </a:r>
            <a:endParaRPr lang="ru-RU" sz="1800" b="1" dirty="0"/>
          </a:p>
        </p:txBody>
      </p:sp>
      <p:pic>
        <p:nvPicPr>
          <p:cNvPr id="1030" name="Picture 6" descr="C:\Users\111\Desktop\no-symbol-circle-with-slash-prohibition-sign_21356402.jpg"/>
          <p:cNvPicPr>
            <a:picLocks noChangeAspect="1" noChangeArrowheads="1"/>
          </p:cNvPicPr>
          <p:nvPr/>
        </p:nvPicPr>
        <p:blipFill>
          <a:blip r:embed="rId5" cstate="print"/>
          <a:srcRect/>
          <a:stretch>
            <a:fillRect/>
          </a:stretch>
        </p:blipFill>
        <p:spPr bwMode="auto">
          <a:xfrm>
            <a:off x="6876256" y="5238328"/>
            <a:ext cx="1619672" cy="1619672"/>
          </a:xfrm>
          <a:prstGeom prst="rect">
            <a:avLst/>
          </a:prstGeom>
          <a:noFill/>
        </p:spPr>
      </p:pic>
      <p:pic>
        <p:nvPicPr>
          <p:cNvPr id="1031" name="Picture 7" descr="C:\Users\111\Desktop\buterbrody_s_syrom_3.jpg"/>
          <p:cNvPicPr>
            <a:picLocks noChangeAspect="1" noChangeArrowheads="1"/>
          </p:cNvPicPr>
          <p:nvPr/>
        </p:nvPicPr>
        <p:blipFill>
          <a:blip r:embed="rId6" cstate="print"/>
          <a:srcRect/>
          <a:stretch>
            <a:fillRect/>
          </a:stretch>
        </p:blipFill>
        <p:spPr bwMode="auto">
          <a:xfrm>
            <a:off x="3923928" y="5218932"/>
            <a:ext cx="1639068" cy="1639068"/>
          </a:xfrm>
          <a:prstGeom prst="rect">
            <a:avLst/>
          </a:prstGeom>
          <a:noFill/>
          <a:effectLst>
            <a:softEdge rad="63500"/>
          </a:effec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1" presetClass="entr" presetSubtype="0" fill="hold" grpId="1" nodeType="withEffect">
                                  <p:stCondLst>
                                    <p:cond delay="0"/>
                                  </p:stCondLst>
                                  <p:iterate type="lt">
                                    <p:tmPct val="10000"/>
                                  </p:iterate>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ppt_x</p:attrName>
                                        </p:attrNameLst>
                                      </p:cBhvr>
                                      <p:tavLst>
                                        <p:tav tm="0">
                                          <p:val>
                                            <p:strVal val="#ppt_x"/>
                                          </p:val>
                                        </p:tav>
                                        <p:tav tm="50000">
                                          <p:val>
                                            <p:strVal val="#ppt_x+.1"/>
                                          </p:val>
                                        </p:tav>
                                        <p:tav tm="100000">
                                          <p:val>
                                            <p:strVal val="#ppt_x"/>
                                          </p:val>
                                        </p:tav>
                                      </p:tavLst>
                                    </p:anim>
                                    <p:anim calcmode="lin" valueType="num">
                                      <p:cBhvr>
                                        <p:cTn id="8" dur="500" fill="hold"/>
                                        <p:tgtEl>
                                          <p:spTgt spid="2"/>
                                        </p:tgtEl>
                                        <p:attrNameLst>
                                          <p:attrName>ppt_y</p:attrName>
                                        </p:attrNameLst>
                                      </p:cBhvr>
                                      <p:tavLst>
                                        <p:tav tm="0">
                                          <p:val>
                                            <p:strVal val="#ppt_y"/>
                                          </p:val>
                                        </p:tav>
                                        <p:tav tm="100000">
                                          <p:val>
                                            <p:strVal val="#ppt_y"/>
                                          </p:val>
                                        </p:tav>
                                      </p:tavLst>
                                    </p:anim>
                                    <p:anim calcmode="lin" valueType="num">
                                      <p:cBhvr>
                                        <p:cTn id="9" dur="500" fill="hold"/>
                                        <p:tgtEl>
                                          <p:spTgt spid="2"/>
                                        </p:tgtEl>
                                        <p:attrNameLst>
                                          <p:attrName>ppt_h</p:attrName>
                                        </p:attrNameLst>
                                      </p:cBhvr>
                                      <p:tavLst>
                                        <p:tav tm="0">
                                          <p:val>
                                            <p:strVal val="#ppt_h/10"/>
                                          </p:val>
                                        </p:tav>
                                        <p:tav tm="50000">
                                          <p:val>
                                            <p:strVal val="#ppt_h+.01"/>
                                          </p:val>
                                        </p:tav>
                                        <p:tav tm="100000">
                                          <p:val>
                                            <p:strVal val="#ppt_h"/>
                                          </p:val>
                                        </p:tav>
                                      </p:tavLst>
                                    </p:anim>
                                    <p:anim calcmode="lin" valueType="num">
                                      <p:cBhvr>
                                        <p:cTn id="10" dur="500" fill="hold"/>
                                        <p:tgtEl>
                                          <p:spTgt spid="2"/>
                                        </p:tgtEl>
                                        <p:attrNameLst>
                                          <p:attrName>ppt_w</p:attrName>
                                        </p:attrNameLst>
                                      </p:cBhvr>
                                      <p:tavLst>
                                        <p:tav tm="0">
                                          <p:val>
                                            <p:strVal val="#ppt_w/10"/>
                                          </p:val>
                                        </p:tav>
                                        <p:tav tm="50000">
                                          <p:val>
                                            <p:strVal val="#ppt_w+.01"/>
                                          </p:val>
                                        </p:tav>
                                        <p:tav tm="100000">
                                          <p:val>
                                            <p:strVal val="#ppt_w"/>
                                          </p:val>
                                        </p:tav>
                                      </p:tavLst>
                                    </p:anim>
                                    <p:animEffect transition="in" filter="fade">
                                      <p:cBhvr>
                                        <p:cTn id="11" dur="500" tmFilter="0,0; .5, 1; 1, 1"/>
                                        <p:tgtEl>
                                          <p:spTgt spid="2"/>
                                        </p:tgtEl>
                                      </p:cBhvr>
                                    </p:animEffect>
                                  </p:childTnLst>
                                </p:cTn>
                              </p:par>
                            </p:childTnLst>
                          </p:cTn>
                        </p:par>
                        <p:par>
                          <p:cTn id="12" fill="hold">
                            <p:stCondLst>
                              <p:cond delay="1000"/>
                            </p:stCondLst>
                            <p:childTnLst>
                              <p:par>
                                <p:cTn id="13" presetID="19" presetClass="entr" presetSubtype="10" fill="hold" nodeType="afterEffect">
                                  <p:stCondLst>
                                    <p:cond delay="0"/>
                                  </p:stCondLst>
                                  <p:childTnLst>
                                    <p:set>
                                      <p:cBhvr>
                                        <p:cTn id="14" dur="1" fill="hold">
                                          <p:stCondLst>
                                            <p:cond delay="0"/>
                                          </p:stCondLst>
                                        </p:cTn>
                                        <p:tgtEl>
                                          <p:spTgt spid="3">
                                            <p:txEl>
                                              <p:pRg st="0" end="0"/>
                                            </p:txEl>
                                          </p:spTgt>
                                        </p:tgtEl>
                                        <p:attrNameLst>
                                          <p:attrName>style.visibility</p:attrName>
                                        </p:attrNameLst>
                                      </p:cBhvr>
                                      <p:to>
                                        <p:strVal val="visible"/>
                                      </p:to>
                                    </p:set>
                                    <p:anim calcmode="lin" valueType="num">
                                      <p:cBhvr>
                                        <p:cTn id="15" dur="5000" fill="hold"/>
                                        <p:tgtEl>
                                          <p:spTgt spid="3">
                                            <p:txEl>
                                              <p:pRg st="0" end="0"/>
                                            </p:txEl>
                                          </p:spTgt>
                                        </p:tgtEl>
                                        <p:attrNameLst>
                                          <p:attrName>ppt_w</p:attrName>
                                        </p:attrNameLst>
                                      </p:cBhvr>
                                      <p:tavLst>
                                        <p:tav tm="0" fmla="#ppt_w*sin(2.5*pi*$)">
                                          <p:val>
                                            <p:fltVal val="0"/>
                                          </p:val>
                                        </p:tav>
                                        <p:tav tm="100000">
                                          <p:val>
                                            <p:fltVal val="1"/>
                                          </p:val>
                                        </p:tav>
                                      </p:tavLst>
                                    </p:anim>
                                    <p:anim calcmode="lin" valueType="num">
                                      <p:cBhvr>
                                        <p:cTn id="16" dur="5000" fill="hold"/>
                                        <p:tgtEl>
                                          <p:spTgt spid="3">
                                            <p:txEl>
                                              <p:pRg st="0" end="0"/>
                                            </p:txEl>
                                          </p:spTgt>
                                        </p:tgtEl>
                                        <p:attrNameLst>
                                          <p:attrName>ppt_h</p:attrName>
                                        </p:attrNameLst>
                                      </p:cBhvr>
                                      <p:tavLst>
                                        <p:tav tm="0">
                                          <p:val>
                                            <p:strVal val="#ppt_h"/>
                                          </p:val>
                                        </p:tav>
                                        <p:tav tm="100000">
                                          <p:val>
                                            <p:strVal val="#ppt_h"/>
                                          </p:val>
                                        </p:tav>
                                      </p:tavLst>
                                    </p:anim>
                                  </p:childTnLst>
                                </p:cTn>
                              </p:par>
                            </p:childTnLst>
                          </p:cTn>
                        </p:par>
                        <p:par>
                          <p:cTn id="17" fill="hold">
                            <p:stCondLst>
                              <p:cond delay="6000"/>
                            </p:stCondLst>
                            <p:childTnLst>
                              <p:par>
                                <p:cTn id="18" presetID="19" presetClass="entr" presetSubtype="10" fill="hold" nodeType="afterEffect">
                                  <p:stCondLst>
                                    <p:cond delay="0"/>
                                  </p:stCondLst>
                                  <p:childTnLst>
                                    <p:set>
                                      <p:cBhvr>
                                        <p:cTn id="19" dur="1" fill="hold">
                                          <p:stCondLst>
                                            <p:cond delay="0"/>
                                          </p:stCondLst>
                                        </p:cTn>
                                        <p:tgtEl>
                                          <p:spTgt spid="3">
                                            <p:txEl>
                                              <p:pRg st="1" end="1"/>
                                            </p:txEl>
                                          </p:spTgt>
                                        </p:tgtEl>
                                        <p:attrNameLst>
                                          <p:attrName>style.visibility</p:attrName>
                                        </p:attrNameLst>
                                      </p:cBhvr>
                                      <p:to>
                                        <p:strVal val="visible"/>
                                      </p:to>
                                    </p:set>
                                    <p:anim calcmode="lin" valueType="num">
                                      <p:cBhvr>
                                        <p:cTn id="20" dur="5000" fill="hold"/>
                                        <p:tgtEl>
                                          <p:spTgt spid="3">
                                            <p:txEl>
                                              <p:pRg st="1" end="1"/>
                                            </p:txEl>
                                          </p:spTgt>
                                        </p:tgtEl>
                                        <p:attrNameLst>
                                          <p:attrName>ppt_w</p:attrName>
                                        </p:attrNameLst>
                                      </p:cBhvr>
                                      <p:tavLst>
                                        <p:tav tm="0" fmla="#ppt_w*sin(2.5*pi*$)">
                                          <p:val>
                                            <p:fltVal val="0"/>
                                          </p:val>
                                        </p:tav>
                                        <p:tav tm="100000">
                                          <p:val>
                                            <p:fltVal val="1"/>
                                          </p:val>
                                        </p:tav>
                                      </p:tavLst>
                                    </p:anim>
                                    <p:anim calcmode="lin" valueType="num">
                                      <p:cBhvr>
                                        <p:cTn id="21" dur="5000" fill="hold"/>
                                        <p:tgtEl>
                                          <p:spTgt spid="3">
                                            <p:txEl>
                                              <p:pRg st="1" end="1"/>
                                            </p:txEl>
                                          </p:spTgt>
                                        </p:tgtEl>
                                        <p:attrNameLst>
                                          <p:attrName>ppt_h</p:attrName>
                                        </p:attrNameLst>
                                      </p:cBhvr>
                                      <p:tavLst>
                                        <p:tav tm="0">
                                          <p:val>
                                            <p:strVal val="#ppt_h"/>
                                          </p:val>
                                        </p:tav>
                                        <p:tav tm="100000">
                                          <p:val>
                                            <p:strVal val="#ppt_h"/>
                                          </p:val>
                                        </p:tav>
                                      </p:tavLst>
                                    </p:anim>
                                  </p:childTnLst>
                                </p:cTn>
                              </p:par>
                            </p:childTnLst>
                          </p:cTn>
                        </p:par>
                        <p:par>
                          <p:cTn id="22" fill="hold">
                            <p:stCondLst>
                              <p:cond delay="11000"/>
                            </p:stCondLst>
                            <p:childTnLst>
                              <p:par>
                                <p:cTn id="23" presetID="19" presetClass="entr" presetSubtype="10" fill="hold" nodeType="after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p:cTn id="25" dur="5000" fill="hold"/>
                                        <p:tgtEl>
                                          <p:spTgt spid="3">
                                            <p:txEl>
                                              <p:pRg st="2" end="2"/>
                                            </p:txEl>
                                          </p:spTgt>
                                        </p:tgtEl>
                                        <p:attrNameLst>
                                          <p:attrName>ppt_w</p:attrName>
                                        </p:attrNameLst>
                                      </p:cBhvr>
                                      <p:tavLst>
                                        <p:tav tm="0" fmla="#ppt_w*sin(2.5*pi*$)">
                                          <p:val>
                                            <p:fltVal val="0"/>
                                          </p:val>
                                        </p:tav>
                                        <p:tav tm="100000">
                                          <p:val>
                                            <p:fltVal val="1"/>
                                          </p:val>
                                        </p:tav>
                                      </p:tavLst>
                                    </p:anim>
                                    <p:anim calcmode="lin" valueType="num">
                                      <p:cBhvr>
                                        <p:cTn id="26" dur="5000" fill="hold"/>
                                        <p:tgtEl>
                                          <p:spTgt spid="3">
                                            <p:txEl>
                                              <p:pRg st="2" end="2"/>
                                            </p:txEl>
                                          </p:spTgt>
                                        </p:tgtEl>
                                        <p:attrNameLst>
                                          <p:attrName>ppt_h</p:attrName>
                                        </p:attrNameLst>
                                      </p:cBhvr>
                                      <p:tavLst>
                                        <p:tav tm="0">
                                          <p:val>
                                            <p:strVal val="#ppt_h"/>
                                          </p:val>
                                        </p:tav>
                                        <p:tav tm="100000">
                                          <p:val>
                                            <p:strVal val="#ppt_h"/>
                                          </p:val>
                                        </p:tav>
                                      </p:tavLst>
                                    </p:anim>
                                  </p:childTnLst>
                                </p:cTn>
                              </p:par>
                            </p:childTnLst>
                          </p:cTn>
                        </p:par>
                        <p:par>
                          <p:cTn id="27" fill="hold">
                            <p:stCondLst>
                              <p:cond delay="16000"/>
                            </p:stCondLst>
                            <p:childTnLst>
                              <p:par>
                                <p:cTn id="28" presetID="26" presetClass="entr" presetSubtype="0" fill="hold" nodeType="afterEffect">
                                  <p:stCondLst>
                                    <p:cond delay="0"/>
                                  </p:stCondLst>
                                  <p:childTnLst>
                                    <p:set>
                                      <p:cBhvr>
                                        <p:cTn id="29" dur="1" fill="hold">
                                          <p:stCondLst>
                                            <p:cond delay="0"/>
                                          </p:stCondLst>
                                        </p:cTn>
                                        <p:tgtEl>
                                          <p:spTgt spid="1026"/>
                                        </p:tgtEl>
                                        <p:attrNameLst>
                                          <p:attrName>style.visibility</p:attrName>
                                        </p:attrNameLst>
                                      </p:cBhvr>
                                      <p:to>
                                        <p:strVal val="visible"/>
                                      </p:to>
                                    </p:set>
                                    <p:animEffect transition="in" filter="wipe(down)">
                                      <p:cBhvr>
                                        <p:cTn id="30" dur="580">
                                          <p:stCondLst>
                                            <p:cond delay="0"/>
                                          </p:stCondLst>
                                        </p:cTn>
                                        <p:tgtEl>
                                          <p:spTgt spid="1026"/>
                                        </p:tgtEl>
                                      </p:cBhvr>
                                    </p:animEffect>
                                    <p:anim calcmode="lin" valueType="num">
                                      <p:cBhvr>
                                        <p:cTn id="31" dur="1822" tmFilter="0,0; 0.14,0.36; 0.43,0.73; 0.71,0.91; 1.0,1.0">
                                          <p:stCondLst>
                                            <p:cond delay="0"/>
                                          </p:stCondLst>
                                        </p:cTn>
                                        <p:tgtEl>
                                          <p:spTgt spid="1026"/>
                                        </p:tgtEl>
                                        <p:attrNameLst>
                                          <p:attrName>ppt_x</p:attrName>
                                        </p:attrNameLst>
                                      </p:cBhvr>
                                      <p:tavLst>
                                        <p:tav tm="0">
                                          <p:val>
                                            <p:strVal val="#ppt_x-0.25"/>
                                          </p:val>
                                        </p:tav>
                                        <p:tav tm="100000">
                                          <p:val>
                                            <p:strVal val="#ppt_x"/>
                                          </p:val>
                                        </p:tav>
                                      </p:tavLst>
                                    </p:anim>
                                    <p:anim calcmode="lin" valueType="num">
                                      <p:cBhvr>
                                        <p:cTn id="32" dur="664" tmFilter="0.0,0.0; 0.25,0.07; 0.50,0.2; 0.75,0.467; 1.0,1.0">
                                          <p:stCondLst>
                                            <p:cond delay="0"/>
                                          </p:stCondLst>
                                        </p:cTn>
                                        <p:tgtEl>
                                          <p:spTgt spid="1026"/>
                                        </p:tgtEl>
                                        <p:attrNameLst>
                                          <p:attrName>ppt_y</p:attrName>
                                        </p:attrNameLst>
                                      </p:cBhvr>
                                      <p:tavLst>
                                        <p:tav tm="0" fmla="#ppt_y-sin(pi*$)/3">
                                          <p:val>
                                            <p:fltVal val="0.5"/>
                                          </p:val>
                                        </p:tav>
                                        <p:tav tm="100000">
                                          <p:val>
                                            <p:fltVal val="1"/>
                                          </p:val>
                                        </p:tav>
                                      </p:tavLst>
                                    </p:anim>
                                    <p:anim calcmode="lin" valueType="num">
                                      <p:cBhvr>
                                        <p:cTn id="33" dur="664" tmFilter="0, 0; 0.125,0.2665; 0.25,0.4; 0.375,0.465; 0.5,0.5;  0.625,0.535; 0.75,0.6; 0.875,0.7335; 1,1">
                                          <p:stCondLst>
                                            <p:cond delay="664"/>
                                          </p:stCondLst>
                                        </p:cTn>
                                        <p:tgtEl>
                                          <p:spTgt spid="1026"/>
                                        </p:tgtEl>
                                        <p:attrNameLst>
                                          <p:attrName>ppt_y</p:attrName>
                                        </p:attrNameLst>
                                      </p:cBhvr>
                                      <p:tavLst>
                                        <p:tav tm="0" fmla="#ppt_y-sin(pi*$)/9">
                                          <p:val>
                                            <p:fltVal val="0"/>
                                          </p:val>
                                        </p:tav>
                                        <p:tav tm="100000">
                                          <p:val>
                                            <p:fltVal val="1"/>
                                          </p:val>
                                        </p:tav>
                                      </p:tavLst>
                                    </p:anim>
                                    <p:anim calcmode="lin" valueType="num">
                                      <p:cBhvr>
                                        <p:cTn id="34" dur="332" tmFilter="0, 0; 0.125,0.2665; 0.25,0.4; 0.375,0.465; 0.5,0.5;  0.625,0.535; 0.75,0.6; 0.875,0.7335; 1,1">
                                          <p:stCondLst>
                                            <p:cond delay="1324"/>
                                          </p:stCondLst>
                                        </p:cTn>
                                        <p:tgtEl>
                                          <p:spTgt spid="1026"/>
                                        </p:tgtEl>
                                        <p:attrNameLst>
                                          <p:attrName>ppt_y</p:attrName>
                                        </p:attrNameLst>
                                      </p:cBhvr>
                                      <p:tavLst>
                                        <p:tav tm="0" fmla="#ppt_y-sin(pi*$)/27">
                                          <p:val>
                                            <p:fltVal val="0"/>
                                          </p:val>
                                        </p:tav>
                                        <p:tav tm="100000">
                                          <p:val>
                                            <p:fltVal val="1"/>
                                          </p:val>
                                        </p:tav>
                                      </p:tavLst>
                                    </p:anim>
                                    <p:anim calcmode="lin" valueType="num">
                                      <p:cBhvr>
                                        <p:cTn id="35" dur="164" tmFilter="0, 0; 0.125,0.2665; 0.25,0.4; 0.375,0.465; 0.5,0.5;  0.625,0.535; 0.75,0.6; 0.875,0.7335; 1,1">
                                          <p:stCondLst>
                                            <p:cond delay="1656"/>
                                          </p:stCondLst>
                                        </p:cTn>
                                        <p:tgtEl>
                                          <p:spTgt spid="1026"/>
                                        </p:tgtEl>
                                        <p:attrNameLst>
                                          <p:attrName>ppt_y</p:attrName>
                                        </p:attrNameLst>
                                      </p:cBhvr>
                                      <p:tavLst>
                                        <p:tav tm="0" fmla="#ppt_y-sin(pi*$)/81">
                                          <p:val>
                                            <p:fltVal val="0"/>
                                          </p:val>
                                        </p:tav>
                                        <p:tav tm="100000">
                                          <p:val>
                                            <p:fltVal val="1"/>
                                          </p:val>
                                        </p:tav>
                                      </p:tavLst>
                                    </p:anim>
                                    <p:animScale>
                                      <p:cBhvr>
                                        <p:cTn id="36" dur="26">
                                          <p:stCondLst>
                                            <p:cond delay="650"/>
                                          </p:stCondLst>
                                        </p:cTn>
                                        <p:tgtEl>
                                          <p:spTgt spid="1026"/>
                                        </p:tgtEl>
                                      </p:cBhvr>
                                      <p:to x="100000" y="60000"/>
                                    </p:animScale>
                                    <p:animScale>
                                      <p:cBhvr>
                                        <p:cTn id="37" dur="166" decel="50000">
                                          <p:stCondLst>
                                            <p:cond delay="676"/>
                                          </p:stCondLst>
                                        </p:cTn>
                                        <p:tgtEl>
                                          <p:spTgt spid="1026"/>
                                        </p:tgtEl>
                                      </p:cBhvr>
                                      <p:to x="100000" y="100000"/>
                                    </p:animScale>
                                    <p:animScale>
                                      <p:cBhvr>
                                        <p:cTn id="38" dur="26">
                                          <p:stCondLst>
                                            <p:cond delay="1312"/>
                                          </p:stCondLst>
                                        </p:cTn>
                                        <p:tgtEl>
                                          <p:spTgt spid="1026"/>
                                        </p:tgtEl>
                                      </p:cBhvr>
                                      <p:to x="100000" y="80000"/>
                                    </p:animScale>
                                    <p:animScale>
                                      <p:cBhvr>
                                        <p:cTn id="39" dur="166" decel="50000">
                                          <p:stCondLst>
                                            <p:cond delay="1338"/>
                                          </p:stCondLst>
                                        </p:cTn>
                                        <p:tgtEl>
                                          <p:spTgt spid="1026"/>
                                        </p:tgtEl>
                                      </p:cBhvr>
                                      <p:to x="100000" y="100000"/>
                                    </p:animScale>
                                    <p:animScale>
                                      <p:cBhvr>
                                        <p:cTn id="40" dur="26">
                                          <p:stCondLst>
                                            <p:cond delay="1642"/>
                                          </p:stCondLst>
                                        </p:cTn>
                                        <p:tgtEl>
                                          <p:spTgt spid="1026"/>
                                        </p:tgtEl>
                                      </p:cBhvr>
                                      <p:to x="100000" y="90000"/>
                                    </p:animScale>
                                    <p:animScale>
                                      <p:cBhvr>
                                        <p:cTn id="41" dur="166" decel="50000">
                                          <p:stCondLst>
                                            <p:cond delay="1668"/>
                                          </p:stCondLst>
                                        </p:cTn>
                                        <p:tgtEl>
                                          <p:spTgt spid="1026"/>
                                        </p:tgtEl>
                                      </p:cBhvr>
                                      <p:to x="100000" y="100000"/>
                                    </p:animScale>
                                    <p:animScale>
                                      <p:cBhvr>
                                        <p:cTn id="42" dur="26">
                                          <p:stCondLst>
                                            <p:cond delay="1808"/>
                                          </p:stCondLst>
                                        </p:cTn>
                                        <p:tgtEl>
                                          <p:spTgt spid="1026"/>
                                        </p:tgtEl>
                                      </p:cBhvr>
                                      <p:to x="100000" y="95000"/>
                                    </p:animScale>
                                    <p:animScale>
                                      <p:cBhvr>
                                        <p:cTn id="43" dur="166" decel="50000">
                                          <p:stCondLst>
                                            <p:cond delay="1834"/>
                                          </p:stCondLst>
                                        </p:cTn>
                                        <p:tgtEl>
                                          <p:spTgt spid="1026"/>
                                        </p:tgtEl>
                                      </p:cBhvr>
                                      <p:to x="100000" y="100000"/>
                                    </p:animScale>
                                  </p:childTnLst>
                                </p:cTn>
                              </p:par>
                              <p:par>
                                <p:cTn id="44" presetID="26" presetClass="entr" presetSubtype="0" fill="hold" nodeType="withEffect">
                                  <p:stCondLst>
                                    <p:cond delay="0"/>
                                  </p:stCondLst>
                                  <p:childTnLst>
                                    <p:set>
                                      <p:cBhvr>
                                        <p:cTn id="45" dur="1" fill="hold">
                                          <p:stCondLst>
                                            <p:cond delay="0"/>
                                          </p:stCondLst>
                                        </p:cTn>
                                        <p:tgtEl>
                                          <p:spTgt spid="1031"/>
                                        </p:tgtEl>
                                        <p:attrNameLst>
                                          <p:attrName>style.visibility</p:attrName>
                                        </p:attrNameLst>
                                      </p:cBhvr>
                                      <p:to>
                                        <p:strVal val="visible"/>
                                      </p:to>
                                    </p:set>
                                    <p:animEffect transition="in" filter="wipe(down)">
                                      <p:cBhvr>
                                        <p:cTn id="46" dur="580">
                                          <p:stCondLst>
                                            <p:cond delay="0"/>
                                          </p:stCondLst>
                                        </p:cTn>
                                        <p:tgtEl>
                                          <p:spTgt spid="1031"/>
                                        </p:tgtEl>
                                      </p:cBhvr>
                                    </p:animEffect>
                                    <p:anim calcmode="lin" valueType="num">
                                      <p:cBhvr>
                                        <p:cTn id="47" dur="1822" tmFilter="0,0; 0.14,0.36; 0.43,0.73; 0.71,0.91; 1.0,1.0">
                                          <p:stCondLst>
                                            <p:cond delay="0"/>
                                          </p:stCondLst>
                                        </p:cTn>
                                        <p:tgtEl>
                                          <p:spTgt spid="1031"/>
                                        </p:tgtEl>
                                        <p:attrNameLst>
                                          <p:attrName>ppt_x</p:attrName>
                                        </p:attrNameLst>
                                      </p:cBhvr>
                                      <p:tavLst>
                                        <p:tav tm="0">
                                          <p:val>
                                            <p:strVal val="#ppt_x-0.25"/>
                                          </p:val>
                                        </p:tav>
                                        <p:tav tm="100000">
                                          <p:val>
                                            <p:strVal val="#ppt_x"/>
                                          </p:val>
                                        </p:tav>
                                      </p:tavLst>
                                    </p:anim>
                                    <p:anim calcmode="lin" valueType="num">
                                      <p:cBhvr>
                                        <p:cTn id="48" dur="664" tmFilter="0.0,0.0; 0.25,0.07; 0.50,0.2; 0.75,0.467; 1.0,1.0">
                                          <p:stCondLst>
                                            <p:cond delay="0"/>
                                          </p:stCondLst>
                                        </p:cTn>
                                        <p:tgtEl>
                                          <p:spTgt spid="1031"/>
                                        </p:tgtEl>
                                        <p:attrNameLst>
                                          <p:attrName>ppt_y</p:attrName>
                                        </p:attrNameLst>
                                      </p:cBhvr>
                                      <p:tavLst>
                                        <p:tav tm="0" fmla="#ppt_y-sin(pi*$)/3">
                                          <p:val>
                                            <p:fltVal val="0.5"/>
                                          </p:val>
                                        </p:tav>
                                        <p:tav tm="100000">
                                          <p:val>
                                            <p:fltVal val="1"/>
                                          </p:val>
                                        </p:tav>
                                      </p:tavLst>
                                    </p:anim>
                                    <p:anim calcmode="lin" valueType="num">
                                      <p:cBhvr>
                                        <p:cTn id="49" dur="664" tmFilter="0, 0; 0.125,0.2665; 0.25,0.4; 0.375,0.465; 0.5,0.5;  0.625,0.535; 0.75,0.6; 0.875,0.7335; 1,1">
                                          <p:stCondLst>
                                            <p:cond delay="664"/>
                                          </p:stCondLst>
                                        </p:cTn>
                                        <p:tgtEl>
                                          <p:spTgt spid="1031"/>
                                        </p:tgtEl>
                                        <p:attrNameLst>
                                          <p:attrName>ppt_y</p:attrName>
                                        </p:attrNameLst>
                                      </p:cBhvr>
                                      <p:tavLst>
                                        <p:tav tm="0" fmla="#ppt_y-sin(pi*$)/9">
                                          <p:val>
                                            <p:fltVal val="0"/>
                                          </p:val>
                                        </p:tav>
                                        <p:tav tm="100000">
                                          <p:val>
                                            <p:fltVal val="1"/>
                                          </p:val>
                                        </p:tav>
                                      </p:tavLst>
                                    </p:anim>
                                    <p:anim calcmode="lin" valueType="num">
                                      <p:cBhvr>
                                        <p:cTn id="50" dur="332" tmFilter="0, 0; 0.125,0.2665; 0.25,0.4; 0.375,0.465; 0.5,0.5;  0.625,0.535; 0.75,0.6; 0.875,0.7335; 1,1">
                                          <p:stCondLst>
                                            <p:cond delay="1324"/>
                                          </p:stCondLst>
                                        </p:cTn>
                                        <p:tgtEl>
                                          <p:spTgt spid="1031"/>
                                        </p:tgtEl>
                                        <p:attrNameLst>
                                          <p:attrName>ppt_y</p:attrName>
                                        </p:attrNameLst>
                                      </p:cBhvr>
                                      <p:tavLst>
                                        <p:tav tm="0" fmla="#ppt_y-sin(pi*$)/27">
                                          <p:val>
                                            <p:fltVal val="0"/>
                                          </p:val>
                                        </p:tav>
                                        <p:tav tm="100000">
                                          <p:val>
                                            <p:fltVal val="1"/>
                                          </p:val>
                                        </p:tav>
                                      </p:tavLst>
                                    </p:anim>
                                    <p:anim calcmode="lin" valueType="num">
                                      <p:cBhvr>
                                        <p:cTn id="51" dur="164" tmFilter="0, 0; 0.125,0.2665; 0.25,0.4; 0.375,0.465; 0.5,0.5;  0.625,0.535; 0.75,0.6; 0.875,0.7335; 1,1">
                                          <p:stCondLst>
                                            <p:cond delay="1656"/>
                                          </p:stCondLst>
                                        </p:cTn>
                                        <p:tgtEl>
                                          <p:spTgt spid="1031"/>
                                        </p:tgtEl>
                                        <p:attrNameLst>
                                          <p:attrName>ppt_y</p:attrName>
                                        </p:attrNameLst>
                                      </p:cBhvr>
                                      <p:tavLst>
                                        <p:tav tm="0" fmla="#ppt_y-sin(pi*$)/81">
                                          <p:val>
                                            <p:fltVal val="0"/>
                                          </p:val>
                                        </p:tav>
                                        <p:tav tm="100000">
                                          <p:val>
                                            <p:fltVal val="1"/>
                                          </p:val>
                                        </p:tav>
                                      </p:tavLst>
                                    </p:anim>
                                    <p:animScale>
                                      <p:cBhvr>
                                        <p:cTn id="52" dur="26">
                                          <p:stCondLst>
                                            <p:cond delay="650"/>
                                          </p:stCondLst>
                                        </p:cTn>
                                        <p:tgtEl>
                                          <p:spTgt spid="1031"/>
                                        </p:tgtEl>
                                      </p:cBhvr>
                                      <p:to x="100000" y="60000"/>
                                    </p:animScale>
                                    <p:animScale>
                                      <p:cBhvr>
                                        <p:cTn id="53" dur="166" decel="50000">
                                          <p:stCondLst>
                                            <p:cond delay="676"/>
                                          </p:stCondLst>
                                        </p:cTn>
                                        <p:tgtEl>
                                          <p:spTgt spid="1031"/>
                                        </p:tgtEl>
                                      </p:cBhvr>
                                      <p:to x="100000" y="100000"/>
                                    </p:animScale>
                                    <p:animScale>
                                      <p:cBhvr>
                                        <p:cTn id="54" dur="26">
                                          <p:stCondLst>
                                            <p:cond delay="1312"/>
                                          </p:stCondLst>
                                        </p:cTn>
                                        <p:tgtEl>
                                          <p:spTgt spid="1031"/>
                                        </p:tgtEl>
                                      </p:cBhvr>
                                      <p:to x="100000" y="80000"/>
                                    </p:animScale>
                                    <p:animScale>
                                      <p:cBhvr>
                                        <p:cTn id="55" dur="166" decel="50000">
                                          <p:stCondLst>
                                            <p:cond delay="1338"/>
                                          </p:stCondLst>
                                        </p:cTn>
                                        <p:tgtEl>
                                          <p:spTgt spid="1031"/>
                                        </p:tgtEl>
                                      </p:cBhvr>
                                      <p:to x="100000" y="100000"/>
                                    </p:animScale>
                                    <p:animScale>
                                      <p:cBhvr>
                                        <p:cTn id="56" dur="26">
                                          <p:stCondLst>
                                            <p:cond delay="1642"/>
                                          </p:stCondLst>
                                        </p:cTn>
                                        <p:tgtEl>
                                          <p:spTgt spid="1031"/>
                                        </p:tgtEl>
                                      </p:cBhvr>
                                      <p:to x="100000" y="90000"/>
                                    </p:animScale>
                                    <p:animScale>
                                      <p:cBhvr>
                                        <p:cTn id="57" dur="166" decel="50000">
                                          <p:stCondLst>
                                            <p:cond delay="1668"/>
                                          </p:stCondLst>
                                        </p:cTn>
                                        <p:tgtEl>
                                          <p:spTgt spid="1031"/>
                                        </p:tgtEl>
                                      </p:cBhvr>
                                      <p:to x="100000" y="100000"/>
                                    </p:animScale>
                                    <p:animScale>
                                      <p:cBhvr>
                                        <p:cTn id="58" dur="26">
                                          <p:stCondLst>
                                            <p:cond delay="1808"/>
                                          </p:stCondLst>
                                        </p:cTn>
                                        <p:tgtEl>
                                          <p:spTgt spid="1031"/>
                                        </p:tgtEl>
                                      </p:cBhvr>
                                      <p:to x="100000" y="95000"/>
                                    </p:animScale>
                                    <p:animScale>
                                      <p:cBhvr>
                                        <p:cTn id="59" dur="166" decel="50000">
                                          <p:stCondLst>
                                            <p:cond delay="1834"/>
                                          </p:stCondLst>
                                        </p:cTn>
                                        <p:tgtEl>
                                          <p:spTgt spid="1031"/>
                                        </p:tgtEl>
                                      </p:cBhvr>
                                      <p:to x="100000" y="100000"/>
                                    </p:animScale>
                                  </p:childTnLst>
                                </p:cTn>
                              </p:par>
                              <p:par>
                                <p:cTn id="60" presetID="26" presetClass="entr" presetSubtype="0" fill="hold" nodeType="withEffect">
                                  <p:stCondLst>
                                    <p:cond delay="0"/>
                                  </p:stCondLst>
                                  <p:childTnLst>
                                    <p:set>
                                      <p:cBhvr>
                                        <p:cTn id="61" dur="1" fill="hold">
                                          <p:stCondLst>
                                            <p:cond delay="0"/>
                                          </p:stCondLst>
                                        </p:cTn>
                                        <p:tgtEl>
                                          <p:spTgt spid="1030"/>
                                        </p:tgtEl>
                                        <p:attrNameLst>
                                          <p:attrName>style.visibility</p:attrName>
                                        </p:attrNameLst>
                                      </p:cBhvr>
                                      <p:to>
                                        <p:strVal val="visible"/>
                                      </p:to>
                                    </p:set>
                                    <p:animEffect transition="in" filter="wipe(down)">
                                      <p:cBhvr>
                                        <p:cTn id="62" dur="580">
                                          <p:stCondLst>
                                            <p:cond delay="0"/>
                                          </p:stCondLst>
                                        </p:cTn>
                                        <p:tgtEl>
                                          <p:spTgt spid="1030"/>
                                        </p:tgtEl>
                                      </p:cBhvr>
                                    </p:animEffect>
                                    <p:anim calcmode="lin" valueType="num">
                                      <p:cBhvr>
                                        <p:cTn id="63" dur="1822" tmFilter="0,0; 0.14,0.36; 0.43,0.73; 0.71,0.91; 1.0,1.0">
                                          <p:stCondLst>
                                            <p:cond delay="0"/>
                                          </p:stCondLst>
                                        </p:cTn>
                                        <p:tgtEl>
                                          <p:spTgt spid="1030"/>
                                        </p:tgtEl>
                                        <p:attrNameLst>
                                          <p:attrName>ppt_x</p:attrName>
                                        </p:attrNameLst>
                                      </p:cBhvr>
                                      <p:tavLst>
                                        <p:tav tm="0">
                                          <p:val>
                                            <p:strVal val="#ppt_x-0.25"/>
                                          </p:val>
                                        </p:tav>
                                        <p:tav tm="100000">
                                          <p:val>
                                            <p:strVal val="#ppt_x"/>
                                          </p:val>
                                        </p:tav>
                                      </p:tavLst>
                                    </p:anim>
                                    <p:anim calcmode="lin" valueType="num">
                                      <p:cBhvr>
                                        <p:cTn id="64" dur="664" tmFilter="0.0,0.0; 0.25,0.07; 0.50,0.2; 0.75,0.467; 1.0,1.0">
                                          <p:stCondLst>
                                            <p:cond delay="0"/>
                                          </p:stCondLst>
                                        </p:cTn>
                                        <p:tgtEl>
                                          <p:spTgt spid="1030"/>
                                        </p:tgtEl>
                                        <p:attrNameLst>
                                          <p:attrName>ppt_y</p:attrName>
                                        </p:attrNameLst>
                                      </p:cBhvr>
                                      <p:tavLst>
                                        <p:tav tm="0" fmla="#ppt_y-sin(pi*$)/3">
                                          <p:val>
                                            <p:fltVal val="0.5"/>
                                          </p:val>
                                        </p:tav>
                                        <p:tav tm="100000">
                                          <p:val>
                                            <p:fltVal val="1"/>
                                          </p:val>
                                        </p:tav>
                                      </p:tavLst>
                                    </p:anim>
                                    <p:anim calcmode="lin" valueType="num">
                                      <p:cBhvr>
                                        <p:cTn id="65" dur="664" tmFilter="0, 0; 0.125,0.2665; 0.25,0.4; 0.375,0.465; 0.5,0.5;  0.625,0.535; 0.75,0.6; 0.875,0.7335; 1,1">
                                          <p:stCondLst>
                                            <p:cond delay="664"/>
                                          </p:stCondLst>
                                        </p:cTn>
                                        <p:tgtEl>
                                          <p:spTgt spid="1030"/>
                                        </p:tgtEl>
                                        <p:attrNameLst>
                                          <p:attrName>ppt_y</p:attrName>
                                        </p:attrNameLst>
                                      </p:cBhvr>
                                      <p:tavLst>
                                        <p:tav tm="0" fmla="#ppt_y-sin(pi*$)/9">
                                          <p:val>
                                            <p:fltVal val="0"/>
                                          </p:val>
                                        </p:tav>
                                        <p:tav tm="100000">
                                          <p:val>
                                            <p:fltVal val="1"/>
                                          </p:val>
                                        </p:tav>
                                      </p:tavLst>
                                    </p:anim>
                                    <p:anim calcmode="lin" valueType="num">
                                      <p:cBhvr>
                                        <p:cTn id="66" dur="332" tmFilter="0, 0; 0.125,0.2665; 0.25,0.4; 0.375,0.465; 0.5,0.5;  0.625,0.535; 0.75,0.6; 0.875,0.7335; 1,1">
                                          <p:stCondLst>
                                            <p:cond delay="1324"/>
                                          </p:stCondLst>
                                        </p:cTn>
                                        <p:tgtEl>
                                          <p:spTgt spid="1030"/>
                                        </p:tgtEl>
                                        <p:attrNameLst>
                                          <p:attrName>ppt_y</p:attrName>
                                        </p:attrNameLst>
                                      </p:cBhvr>
                                      <p:tavLst>
                                        <p:tav tm="0" fmla="#ppt_y-sin(pi*$)/27">
                                          <p:val>
                                            <p:fltVal val="0"/>
                                          </p:val>
                                        </p:tav>
                                        <p:tav tm="100000">
                                          <p:val>
                                            <p:fltVal val="1"/>
                                          </p:val>
                                        </p:tav>
                                      </p:tavLst>
                                    </p:anim>
                                    <p:anim calcmode="lin" valueType="num">
                                      <p:cBhvr>
                                        <p:cTn id="67" dur="164" tmFilter="0, 0; 0.125,0.2665; 0.25,0.4; 0.375,0.465; 0.5,0.5;  0.625,0.535; 0.75,0.6; 0.875,0.7335; 1,1">
                                          <p:stCondLst>
                                            <p:cond delay="1656"/>
                                          </p:stCondLst>
                                        </p:cTn>
                                        <p:tgtEl>
                                          <p:spTgt spid="1030"/>
                                        </p:tgtEl>
                                        <p:attrNameLst>
                                          <p:attrName>ppt_y</p:attrName>
                                        </p:attrNameLst>
                                      </p:cBhvr>
                                      <p:tavLst>
                                        <p:tav tm="0" fmla="#ppt_y-sin(pi*$)/81">
                                          <p:val>
                                            <p:fltVal val="0"/>
                                          </p:val>
                                        </p:tav>
                                        <p:tav tm="100000">
                                          <p:val>
                                            <p:fltVal val="1"/>
                                          </p:val>
                                        </p:tav>
                                      </p:tavLst>
                                    </p:anim>
                                    <p:animScale>
                                      <p:cBhvr>
                                        <p:cTn id="68" dur="26">
                                          <p:stCondLst>
                                            <p:cond delay="650"/>
                                          </p:stCondLst>
                                        </p:cTn>
                                        <p:tgtEl>
                                          <p:spTgt spid="1030"/>
                                        </p:tgtEl>
                                      </p:cBhvr>
                                      <p:to x="100000" y="60000"/>
                                    </p:animScale>
                                    <p:animScale>
                                      <p:cBhvr>
                                        <p:cTn id="69" dur="166" decel="50000">
                                          <p:stCondLst>
                                            <p:cond delay="676"/>
                                          </p:stCondLst>
                                        </p:cTn>
                                        <p:tgtEl>
                                          <p:spTgt spid="1030"/>
                                        </p:tgtEl>
                                      </p:cBhvr>
                                      <p:to x="100000" y="100000"/>
                                    </p:animScale>
                                    <p:animScale>
                                      <p:cBhvr>
                                        <p:cTn id="70" dur="26">
                                          <p:stCondLst>
                                            <p:cond delay="1312"/>
                                          </p:stCondLst>
                                        </p:cTn>
                                        <p:tgtEl>
                                          <p:spTgt spid="1030"/>
                                        </p:tgtEl>
                                      </p:cBhvr>
                                      <p:to x="100000" y="80000"/>
                                    </p:animScale>
                                    <p:animScale>
                                      <p:cBhvr>
                                        <p:cTn id="71" dur="166" decel="50000">
                                          <p:stCondLst>
                                            <p:cond delay="1338"/>
                                          </p:stCondLst>
                                        </p:cTn>
                                        <p:tgtEl>
                                          <p:spTgt spid="1030"/>
                                        </p:tgtEl>
                                      </p:cBhvr>
                                      <p:to x="100000" y="100000"/>
                                    </p:animScale>
                                    <p:animScale>
                                      <p:cBhvr>
                                        <p:cTn id="72" dur="26">
                                          <p:stCondLst>
                                            <p:cond delay="1642"/>
                                          </p:stCondLst>
                                        </p:cTn>
                                        <p:tgtEl>
                                          <p:spTgt spid="1030"/>
                                        </p:tgtEl>
                                      </p:cBhvr>
                                      <p:to x="100000" y="90000"/>
                                    </p:animScale>
                                    <p:animScale>
                                      <p:cBhvr>
                                        <p:cTn id="73" dur="166" decel="50000">
                                          <p:stCondLst>
                                            <p:cond delay="1668"/>
                                          </p:stCondLst>
                                        </p:cTn>
                                        <p:tgtEl>
                                          <p:spTgt spid="1030"/>
                                        </p:tgtEl>
                                      </p:cBhvr>
                                      <p:to x="100000" y="100000"/>
                                    </p:animScale>
                                    <p:animScale>
                                      <p:cBhvr>
                                        <p:cTn id="74" dur="26">
                                          <p:stCondLst>
                                            <p:cond delay="1808"/>
                                          </p:stCondLst>
                                        </p:cTn>
                                        <p:tgtEl>
                                          <p:spTgt spid="1030"/>
                                        </p:tgtEl>
                                      </p:cBhvr>
                                      <p:to x="100000" y="95000"/>
                                    </p:animScale>
                                    <p:animScale>
                                      <p:cBhvr>
                                        <p:cTn id="75" dur="166" decel="50000">
                                          <p:stCondLst>
                                            <p:cond delay="1834"/>
                                          </p:stCondLst>
                                        </p:cTn>
                                        <p:tgtEl>
                                          <p:spTgt spid="1030"/>
                                        </p:tgtEl>
                                      </p:cBhvr>
                                      <p:to x="100000" y="100000"/>
                                    </p:animScale>
                                  </p:childTnLst>
                                </p:cTn>
                              </p:par>
                            </p:childTnLst>
                          </p:cTn>
                        </p:par>
                        <p:par>
                          <p:cTn id="76" fill="hold">
                            <p:stCondLst>
                              <p:cond delay="18000"/>
                            </p:stCondLst>
                            <p:childTnLst>
                              <p:par>
                                <p:cTn id="77" presetID="2" presetClass="entr" presetSubtype="4" fill="hold" nodeType="afterEffect">
                                  <p:stCondLst>
                                    <p:cond delay="0"/>
                                  </p:stCondLst>
                                  <p:childTnLst>
                                    <p:set>
                                      <p:cBhvr>
                                        <p:cTn id="78" dur="1" fill="hold">
                                          <p:stCondLst>
                                            <p:cond delay="0"/>
                                          </p:stCondLst>
                                        </p:cTn>
                                        <p:tgtEl>
                                          <p:spTgt spid="1027"/>
                                        </p:tgtEl>
                                        <p:attrNameLst>
                                          <p:attrName>style.visibility</p:attrName>
                                        </p:attrNameLst>
                                      </p:cBhvr>
                                      <p:to>
                                        <p:strVal val="visible"/>
                                      </p:to>
                                    </p:set>
                                    <p:anim calcmode="lin" valueType="num">
                                      <p:cBhvr additive="base">
                                        <p:cTn id="79" dur="500" fill="hold"/>
                                        <p:tgtEl>
                                          <p:spTgt spid="1027"/>
                                        </p:tgtEl>
                                        <p:attrNameLst>
                                          <p:attrName>ppt_x</p:attrName>
                                        </p:attrNameLst>
                                      </p:cBhvr>
                                      <p:tavLst>
                                        <p:tav tm="0">
                                          <p:val>
                                            <p:strVal val="#ppt_x"/>
                                          </p:val>
                                        </p:tav>
                                        <p:tav tm="100000">
                                          <p:val>
                                            <p:strVal val="#ppt_x"/>
                                          </p:val>
                                        </p:tav>
                                      </p:tavLst>
                                    </p:anim>
                                    <p:anim calcmode="lin" valueType="num">
                                      <p:cBhvr additive="base">
                                        <p:cTn id="80" dur="500" fill="hold"/>
                                        <p:tgtEl>
                                          <p:spTgt spid="1027"/>
                                        </p:tgtEl>
                                        <p:attrNameLst>
                                          <p:attrName>ppt_y</p:attrName>
                                        </p:attrNameLst>
                                      </p:cBhvr>
                                      <p:tavLst>
                                        <p:tav tm="0">
                                          <p:val>
                                            <p:strVal val="1+#ppt_h/2"/>
                                          </p:val>
                                        </p:tav>
                                        <p:tav tm="100000">
                                          <p:val>
                                            <p:strVal val="#ppt_y"/>
                                          </p:val>
                                        </p:tav>
                                      </p:tavLst>
                                    </p:anim>
                                  </p:childTnLst>
                                </p:cTn>
                              </p:par>
                              <p:par>
                                <p:cTn id="81" presetID="2" presetClass="entr" presetSubtype="4" fill="hold" nodeType="withEffect">
                                  <p:stCondLst>
                                    <p:cond delay="0"/>
                                  </p:stCondLst>
                                  <p:childTnLst>
                                    <p:set>
                                      <p:cBhvr>
                                        <p:cTn id="82" dur="1" fill="hold">
                                          <p:stCondLst>
                                            <p:cond delay="0"/>
                                          </p:stCondLst>
                                        </p:cTn>
                                        <p:tgtEl>
                                          <p:spTgt spid="1032"/>
                                        </p:tgtEl>
                                        <p:attrNameLst>
                                          <p:attrName>style.visibility</p:attrName>
                                        </p:attrNameLst>
                                      </p:cBhvr>
                                      <p:to>
                                        <p:strVal val="visible"/>
                                      </p:to>
                                    </p:set>
                                    <p:anim calcmode="lin" valueType="num">
                                      <p:cBhvr additive="base">
                                        <p:cTn id="83" dur="500" fill="hold"/>
                                        <p:tgtEl>
                                          <p:spTgt spid="1032"/>
                                        </p:tgtEl>
                                        <p:attrNameLst>
                                          <p:attrName>ppt_x</p:attrName>
                                        </p:attrNameLst>
                                      </p:cBhvr>
                                      <p:tavLst>
                                        <p:tav tm="0">
                                          <p:val>
                                            <p:strVal val="#ppt_x"/>
                                          </p:val>
                                        </p:tav>
                                        <p:tav tm="100000">
                                          <p:val>
                                            <p:strVal val="#ppt_x"/>
                                          </p:val>
                                        </p:tav>
                                      </p:tavLst>
                                    </p:anim>
                                    <p:anim calcmode="lin" valueType="num">
                                      <p:cBhvr additive="base">
                                        <p:cTn id="84" dur="500" fill="hold"/>
                                        <p:tgtEl>
                                          <p:spTgt spid="103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03648" y="274638"/>
            <a:ext cx="7488832" cy="3658418"/>
          </a:xfrm>
        </p:spPr>
        <p:txBody>
          <a:bodyPr>
            <a:normAutofit fontScale="90000"/>
          </a:bodyPr>
          <a:lstStyle/>
          <a:p>
            <a:r>
              <a:rPr lang="vi-VN" sz="2400" b="1" u="sng" dirty="0" smtClean="0">
                <a:solidFill>
                  <a:schemeClr val="tx1"/>
                </a:solidFill>
              </a:rPr>
              <a:t>Кальцій</a:t>
            </a:r>
            <a:r>
              <a:rPr lang="vi-VN" sz="2400" b="1" dirty="0" smtClean="0">
                <a:solidFill>
                  <a:schemeClr val="tx1"/>
                </a:solidFill>
              </a:rPr>
              <a:t>, також вапень, вапник або (</a:t>
            </a:r>
            <a:r>
              <a:rPr lang="en-US" sz="2400" b="1" dirty="0" smtClean="0">
                <a:solidFill>
                  <a:schemeClr val="tx1"/>
                </a:solidFill>
              </a:rPr>
              <a:t>Ca) –</a:t>
            </a:r>
            <a:r>
              <a:rPr lang="uk-UA" sz="2400" b="1" dirty="0" smtClean="0">
                <a:solidFill>
                  <a:schemeClr val="tx1"/>
                </a:solidFill>
              </a:rPr>
              <a:t> хімічний елемент з атомним номером 20, належить до лужноземельних металів. Елемент головної підгрупи ІІ групи 4 періоду періодичної системи хімічних елементів. На зовнішньому енергетичному рівні атома Кальцію міститься 2 спарених </a:t>
            </a:r>
            <a:r>
              <a:rPr lang="en-US" sz="2400" b="1" dirty="0" smtClean="0">
                <a:solidFill>
                  <a:schemeClr val="tx1"/>
                </a:solidFill>
              </a:rPr>
              <a:t>s-</a:t>
            </a:r>
            <a:r>
              <a:rPr lang="uk-UA" sz="2400" b="1" dirty="0" smtClean="0">
                <a:solidFill>
                  <a:schemeClr val="tx1"/>
                </a:solidFill>
              </a:rPr>
              <a:t>електрона, які він здатен енергійно віддавати при хімічних взаємодіях. Таким чином, Кальцій є відновником і у своїх сполуках має ступінь окиснення +2.</a:t>
            </a:r>
            <a:r>
              <a:rPr lang="uk-UA" sz="2000" b="1" dirty="0" smtClean="0">
                <a:solidFill>
                  <a:schemeClr val="tx1"/>
                </a:solidFill>
              </a:rPr>
              <a:t/>
            </a:r>
            <a:br>
              <a:rPr lang="uk-UA" sz="2000" b="1" dirty="0" smtClean="0">
                <a:solidFill>
                  <a:schemeClr val="tx1"/>
                </a:solidFill>
              </a:rPr>
            </a:br>
            <a:endParaRPr lang="ru-RU" sz="2000" b="1" dirty="0">
              <a:solidFill>
                <a:schemeClr val="tx1"/>
              </a:solidFill>
            </a:endParaRPr>
          </a:p>
        </p:txBody>
      </p:sp>
      <p:pic>
        <p:nvPicPr>
          <p:cNvPr id="4" name="Содержимое 3" descr="хим.jpeg"/>
          <p:cNvPicPr>
            <a:picLocks noGrp="1" noChangeAspect="1"/>
          </p:cNvPicPr>
          <p:nvPr>
            <p:ph idx="1"/>
          </p:nvPr>
        </p:nvPicPr>
        <p:blipFill>
          <a:blip r:embed="rId2" cstate="print"/>
          <a:stretch>
            <a:fillRect/>
          </a:stretch>
        </p:blipFill>
        <p:spPr>
          <a:xfrm>
            <a:off x="4211960" y="3575570"/>
            <a:ext cx="4420244" cy="2805757"/>
          </a:xfrm>
          <a:effectLst>
            <a:softEdge rad="63500"/>
          </a:effectLst>
        </p:spPr>
      </p:pic>
    </p:spTree>
  </p:cSld>
  <p:clrMapOvr>
    <a:masterClrMapping/>
  </p:clrMapOvr>
  <p:transition>
    <p:wip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6" fill="hold" nodeType="with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Horizontal)">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C:\Users\111\Desktop\Calcium_sulfate_hemihydrate.jpg"/>
          <p:cNvPicPr>
            <a:picLocks noChangeAspect="1" noChangeArrowheads="1"/>
          </p:cNvPicPr>
          <p:nvPr/>
        </p:nvPicPr>
        <p:blipFill>
          <a:blip r:embed="rId2" cstate="print"/>
          <a:srcRect/>
          <a:stretch>
            <a:fillRect/>
          </a:stretch>
        </p:blipFill>
        <p:spPr bwMode="auto">
          <a:xfrm>
            <a:off x="6301409" y="4437112"/>
            <a:ext cx="2842591" cy="2730971"/>
          </a:xfrm>
          <a:prstGeom prst="rect">
            <a:avLst/>
          </a:prstGeom>
          <a:noFill/>
          <a:effectLst>
            <a:softEdge rad="317500"/>
          </a:effectLst>
        </p:spPr>
      </p:pic>
      <p:sp>
        <p:nvSpPr>
          <p:cNvPr id="2" name="Заголовок 1"/>
          <p:cNvSpPr>
            <a:spLocks noGrp="1"/>
          </p:cNvSpPr>
          <p:nvPr>
            <p:ph type="title"/>
          </p:nvPr>
        </p:nvSpPr>
        <p:spPr>
          <a:xfrm>
            <a:off x="1331640" y="0"/>
            <a:ext cx="7530040" cy="868958"/>
          </a:xfrm>
        </p:spPr>
        <p:txBody>
          <a:bodyPr/>
          <a:lstStyle/>
          <a:p>
            <a:r>
              <a:rPr lang="ru-RU" b="1" dirty="0" smtClean="0"/>
              <a:t>Ф</a:t>
            </a:r>
            <a:r>
              <a:rPr lang="uk-UA" b="1" dirty="0" err="1" smtClean="0"/>
              <a:t>ізичні</a:t>
            </a:r>
            <a:r>
              <a:rPr lang="uk-UA" b="1" dirty="0" smtClean="0"/>
              <a:t> властивості</a:t>
            </a:r>
            <a:endParaRPr lang="ru-RU" b="1" dirty="0"/>
          </a:p>
        </p:txBody>
      </p:sp>
      <p:sp>
        <p:nvSpPr>
          <p:cNvPr id="3" name="Содержимое 2"/>
          <p:cNvSpPr>
            <a:spLocks noGrp="1"/>
          </p:cNvSpPr>
          <p:nvPr>
            <p:ph idx="1"/>
          </p:nvPr>
        </p:nvSpPr>
        <p:spPr>
          <a:xfrm>
            <a:off x="1187624" y="836712"/>
            <a:ext cx="7498080" cy="4800600"/>
          </a:xfrm>
        </p:spPr>
        <p:txBody>
          <a:bodyPr>
            <a:normAutofit/>
          </a:bodyPr>
          <a:lstStyle/>
          <a:p>
            <a:r>
              <a:rPr lang="ru-RU" sz="2800" dirty="0" smtClean="0"/>
              <a:t>У </a:t>
            </a:r>
            <a:r>
              <a:rPr lang="ru-RU" sz="2800" dirty="0" err="1" smtClean="0"/>
              <a:t>вільному</a:t>
            </a:r>
            <a:r>
              <a:rPr lang="ru-RU" sz="2800" dirty="0" smtClean="0"/>
              <a:t> </a:t>
            </a:r>
            <a:r>
              <a:rPr lang="ru-RU" sz="2800" dirty="0" err="1" smtClean="0"/>
              <a:t>стані</a:t>
            </a:r>
            <a:r>
              <a:rPr lang="ru-RU" sz="2800" dirty="0" smtClean="0"/>
              <a:t> </a:t>
            </a:r>
            <a:r>
              <a:rPr lang="ru-RU" sz="2800" dirty="0" err="1" smtClean="0"/>
              <a:t>кальцій</a:t>
            </a:r>
            <a:r>
              <a:rPr lang="ru-RU" sz="2800" dirty="0" smtClean="0"/>
              <a:t> — </a:t>
            </a:r>
            <a:r>
              <a:rPr lang="ru-RU" sz="2800" dirty="0" err="1" smtClean="0"/>
              <a:t>сріблясто-білий</a:t>
            </a:r>
            <a:r>
              <a:rPr lang="ru-RU" sz="2800" dirty="0" smtClean="0"/>
              <a:t> легкий метал. </a:t>
            </a:r>
          </a:p>
          <a:p>
            <a:r>
              <a:rPr lang="ru-RU" sz="2800" dirty="0" err="1" smtClean="0"/>
              <a:t>Густина</a:t>
            </a:r>
            <a:r>
              <a:rPr lang="ru-RU" sz="2800" dirty="0" smtClean="0"/>
              <a:t> </a:t>
            </a:r>
            <a:r>
              <a:rPr lang="ru-RU" sz="2800" dirty="0" err="1" smtClean="0"/>
              <a:t>його</a:t>
            </a:r>
            <a:r>
              <a:rPr lang="ru-RU" sz="2800" dirty="0" smtClean="0"/>
              <a:t> 1,55 г/см³. </a:t>
            </a:r>
          </a:p>
          <a:p>
            <a:r>
              <a:rPr lang="ru-RU" sz="2800" dirty="0" smtClean="0"/>
              <a:t>Температура </a:t>
            </a:r>
            <a:r>
              <a:rPr lang="ru-RU" sz="2800" dirty="0" err="1" smtClean="0"/>
              <a:t>плавлення</a:t>
            </a:r>
            <a:r>
              <a:rPr lang="ru-RU" sz="2800" dirty="0" smtClean="0"/>
              <a:t>:  851°С.</a:t>
            </a:r>
          </a:p>
          <a:p>
            <a:r>
              <a:rPr lang="uk-UA" sz="2800" dirty="0" smtClean="0"/>
              <a:t>Температура кипіння:  1491 </a:t>
            </a:r>
            <a:r>
              <a:rPr lang="vi-VN" sz="2400" dirty="0" smtClean="0"/>
              <a:t>°</a:t>
            </a:r>
            <a:r>
              <a:rPr lang="en-US" sz="2400" dirty="0" smtClean="0"/>
              <a:t>C</a:t>
            </a:r>
            <a:r>
              <a:rPr lang="uk-UA" sz="2400" dirty="0" smtClean="0"/>
              <a:t>.</a:t>
            </a:r>
          </a:p>
          <a:p>
            <a:r>
              <a:rPr lang="ru-RU" sz="2800" dirty="0" smtClean="0"/>
              <a:t> </a:t>
            </a:r>
            <a:r>
              <a:rPr lang="ru-RU" sz="2800" dirty="0" err="1" smtClean="0"/>
              <a:t>Твердість</a:t>
            </a:r>
            <a:r>
              <a:rPr lang="ru-RU" sz="2800" dirty="0" smtClean="0"/>
              <a:t> </a:t>
            </a:r>
            <a:r>
              <a:rPr lang="ru-RU" sz="2800" dirty="0" err="1" smtClean="0"/>
              <a:t>кальцію</a:t>
            </a:r>
            <a:r>
              <a:rPr lang="ru-RU" sz="2800" dirty="0" smtClean="0"/>
              <a:t> невелика, </a:t>
            </a:r>
            <a:r>
              <a:rPr lang="ru-RU" sz="2800" dirty="0" err="1" smtClean="0"/>
              <a:t>він</a:t>
            </a:r>
            <a:r>
              <a:rPr lang="ru-RU" sz="2800" dirty="0" smtClean="0"/>
              <a:t> </a:t>
            </a:r>
            <a:r>
              <a:rPr lang="ru-RU" sz="2800" dirty="0" err="1" smtClean="0"/>
              <a:t>лише</a:t>
            </a:r>
            <a:r>
              <a:rPr lang="ru-RU" sz="2800" dirty="0" smtClean="0"/>
              <a:t> </a:t>
            </a:r>
            <a:r>
              <a:rPr lang="ru-RU" sz="2800" dirty="0" err="1" smtClean="0"/>
              <a:t>трохи</a:t>
            </a:r>
            <a:r>
              <a:rPr lang="ru-RU" sz="2800" dirty="0" smtClean="0"/>
              <a:t> </a:t>
            </a:r>
            <a:r>
              <a:rPr lang="ru-RU" sz="2800" dirty="0" err="1" smtClean="0"/>
              <a:t>твердіший</a:t>
            </a:r>
            <a:r>
              <a:rPr lang="ru-RU" sz="2800" dirty="0" smtClean="0"/>
              <a:t> за </a:t>
            </a:r>
            <a:r>
              <a:rPr lang="ru-RU" sz="2800" dirty="0" err="1" smtClean="0"/>
              <a:t>свинець</a:t>
            </a:r>
            <a:r>
              <a:rPr lang="ru-RU" sz="2800" dirty="0" smtClean="0"/>
              <a:t> та </a:t>
            </a:r>
            <a:r>
              <a:rPr lang="ru-RU" sz="2800" dirty="0" err="1" smtClean="0"/>
              <a:t>натрій</a:t>
            </a:r>
            <a:r>
              <a:rPr lang="ru-RU" sz="2800" dirty="0" smtClean="0"/>
              <a:t>.</a:t>
            </a:r>
          </a:p>
          <a:p>
            <a:r>
              <a:rPr lang="ru-RU" sz="2800" dirty="0" err="1" smtClean="0"/>
              <a:t>Пластичність</a:t>
            </a:r>
            <a:r>
              <a:rPr lang="ru-RU" sz="2800" dirty="0" smtClean="0"/>
              <a:t> </a:t>
            </a:r>
            <a:r>
              <a:rPr lang="ru-RU" sz="2800" dirty="0" err="1" smtClean="0"/>
              <a:t>досить</a:t>
            </a:r>
            <a:r>
              <a:rPr lang="ru-RU" sz="2800" dirty="0" smtClean="0"/>
              <a:t> </a:t>
            </a:r>
            <a:r>
              <a:rPr lang="ru-RU" sz="2800" dirty="0" err="1" smtClean="0"/>
              <a:t>висока</a:t>
            </a:r>
            <a:r>
              <a:rPr lang="ru-RU" sz="2800" dirty="0" smtClean="0"/>
              <a:t>: </a:t>
            </a:r>
            <a:r>
              <a:rPr lang="ru-RU" sz="2800" dirty="0" err="1" smtClean="0"/>
              <a:t>кальцій</a:t>
            </a:r>
            <a:r>
              <a:rPr lang="ru-RU" sz="2800" dirty="0" smtClean="0"/>
              <a:t> легко </a:t>
            </a:r>
            <a:r>
              <a:rPr lang="ru-RU" sz="2800" dirty="0" err="1" smtClean="0"/>
              <a:t>можна</a:t>
            </a:r>
            <a:r>
              <a:rPr lang="ru-RU" sz="2800" dirty="0" smtClean="0"/>
              <a:t> </a:t>
            </a:r>
            <a:r>
              <a:rPr lang="ru-RU" sz="2800" dirty="0" err="1" smtClean="0"/>
              <a:t>пресувати</a:t>
            </a:r>
            <a:r>
              <a:rPr lang="ru-RU" sz="2800" dirty="0" smtClean="0"/>
              <a:t> </a:t>
            </a:r>
            <a:r>
              <a:rPr lang="ru-RU" sz="2800" dirty="0" err="1" smtClean="0"/>
              <a:t>і</a:t>
            </a:r>
            <a:r>
              <a:rPr lang="ru-RU" sz="2800" dirty="0" smtClean="0"/>
              <a:t> </a:t>
            </a:r>
            <a:r>
              <a:rPr lang="ru-RU" sz="2800" dirty="0" err="1" smtClean="0"/>
              <a:t>розкатувати</a:t>
            </a:r>
            <a:r>
              <a:rPr lang="ru-RU" sz="2800" dirty="0" smtClean="0"/>
              <a:t> в          </a:t>
            </a:r>
            <a:r>
              <a:rPr lang="ru-RU" sz="2800" dirty="0" err="1" smtClean="0"/>
              <a:t>тоненькі</a:t>
            </a:r>
            <a:r>
              <a:rPr lang="ru-RU" sz="2800" dirty="0" smtClean="0"/>
              <a:t> листочки.</a:t>
            </a:r>
          </a:p>
          <a:p>
            <a:pPr>
              <a:buNone/>
            </a:pPr>
            <a:endParaRPr lang="ru-RU" sz="2400" dirty="0"/>
          </a:p>
        </p:txBody>
      </p:sp>
    </p:spTree>
  </p:cSld>
  <p:clrMapOvr>
    <a:masterClrMapping/>
  </p:clrMapOvr>
  <p:transition>
    <p:diamond/>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withEffect">
                                  <p:stCondLst>
                                    <p:cond delay="0"/>
                                  </p:stCondLst>
                                  <p:childTnLst>
                                    <p:set>
                                      <p:cBhvr>
                                        <p:cTn id="6" dur="1" fill="hold">
                                          <p:stCondLst>
                                            <p:cond delay="0"/>
                                          </p:stCondLst>
                                        </p:cTn>
                                        <p:tgtEl>
                                          <p:spTgt spid="2050"/>
                                        </p:tgtEl>
                                        <p:attrNameLst>
                                          <p:attrName>style.visibility</p:attrName>
                                        </p:attrNameLst>
                                      </p:cBhvr>
                                      <p:to>
                                        <p:strVal val="visible"/>
                                      </p:to>
                                    </p:set>
                                    <p:anim calcmode="lin" valueType="num">
                                      <p:cBhvr additive="base">
                                        <p:cTn id="7" dur="500" fill="hold"/>
                                        <p:tgtEl>
                                          <p:spTgt spid="2050"/>
                                        </p:tgtEl>
                                        <p:attrNameLst>
                                          <p:attrName>ppt_x</p:attrName>
                                        </p:attrNameLst>
                                      </p:cBhvr>
                                      <p:tavLst>
                                        <p:tav tm="0">
                                          <p:val>
                                            <p:strVal val="#ppt_x"/>
                                          </p:val>
                                        </p:tav>
                                        <p:tav tm="100000">
                                          <p:val>
                                            <p:strVal val="#ppt_x"/>
                                          </p:val>
                                        </p:tav>
                                      </p:tavLst>
                                    </p:anim>
                                    <p:anim calcmode="lin" valueType="num">
                                      <p:cBhvr additive="base">
                                        <p:cTn id="8" dur="500" fill="hold"/>
                                        <p:tgtEl>
                                          <p:spTgt spid="2050"/>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Содержимое 3" descr="default.jpeg"/>
          <p:cNvPicPr>
            <a:picLocks noGrp="1" noChangeAspect="1"/>
          </p:cNvPicPr>
          <p:nvPr>
            <p:ph idx="1"/>
          </p:nvPr>
        </p:nvPicPr>
        <p:blipFill>
          <a:blip r:embed="rId2" cstate="print"/>
          <a:stretch>
            <a:fillRect/>
          </a:stretch>
        </p:blipFill>
        <p:spPr>
          <a:xfrm>
            <a:off x="1979712" y="3324150"/>
            <a:ext cx="6336185" cy="3533850"/>
          </a:xfrm>
          <a:effectLst>
            <a:softEdge rad="317500"/>
          </a:effectLst>
        </p:spPr>
      </p:pic>
      <p:sp>
        <p:nvSpPr>
          <p:cNvPr id="2" name="Заголовок 1"/>
          <p:cNvSpPr>
            <a:spLocks noGrp="1"/>
          </p:cNvSpPr>
          <p:nvPr>
            <p:ph type="title"/>
          </p:nvPr>
        </p:nvSpPr>
        <p:spPr>
          <a:xfrm>
            <a:off x="1115616" y="260648"/>
            <a:ext cx="7818072" cy="3298378"/>
          </a:xfrm>
        </p:spPr>
        <p:txBody>
          <a:bodyPr>
            <a:normAutofit fontScale="90000"/>
          </a:bodyPr>
          <a:lstStyle/>
          <a:p>
            <a:r>
              <a:rPr lang="ru-RU" sz="4400" b="1" u="sng" dirty="0" err="1" smtClean="0"/>
              <a:t>Походження</a:t>
            </a:r>
            <a:r>
              <a:rPr lang="ru-RU" sz="4400" b="1" u="sng" dirty="0" smtClean="0"/>
              <a:t> </a:t>
            </a:r>
            <a:r>
              <a:rPr lang="ru-RU" sz="4400" b="1" u="sng" dirty="0" err="1" smtClean="0"/>
              <a:t>назви</a:t>
            </a:r>
            <a:r>
              <a:rPr lang="ru-RU" sz="2000" dirty="0" smtClean="0"/>
              <a:t/>
            </a:r>
            <a:br>
              <a:rPr lang="ru-RU" sz="2000" dirty="0" smtClean="0"/>
            </a:br>
            <a:r>
              <a:rPr lang="ru-RU" sz="2000" dirty="0" smtClean="0"/>
              <a:t/>
            </a:r>
            <a:br>
              <a:rPr lang="ru-RU" sz="2000" dirty="0" smtClean="0"/>
            </a:br>
            <a:r>
              <a:rPr lang="ru-RU" sz="2000" b="1" dirty="0" err="1" smtClean="0"/>
              <a:t>Назва</a:t>
            </a:r>
            <a:r>
              <a:rPr lang="ru-RU" sz="2000" b="1" dirty="0" smtClean="0"/>
              <a:t> </a:t>
            </a:r>
            <a:r>
              <a:rPr lang="ru-RU" sz="2000" b="1" dirty="0" err="1" smtClean="0"/>
              <a:t>елементу</a:t>
            </a:r>
            <a:r>
              <a:rPr lang="ru-RU" sz="2000" b="1" dirty="0" smtClean="0"/>
              <a:t> «</a:t>
            </a:r>
            <a:r>
              <a:rPr lang="ru-RU" sz="2000" b="1" dirty="0" err="1" smtClean="0"/>
              <a:t>кальцій</a:t>
            </a:r>
            <a:r>
              <a:rPr lang="ru-RU" sz="2000" b="1" dirty="0" smtClean="0"/>
              <a:t>» походить </a:t>
            </a:r>
            <a:r>
              <a:rPr lang="ru-RU" sz="2000" b="1" dirty="0" err="1" smtClean="0"/>
              <a:t>від</a:t>
            </a:r>
            <a:r>
              <a:rPr lang="ru-RU" sz="2000" b="1" dirty="0" smtClean="0"/>
              <a:t> лат. </a:t>
            </a:r>
            <a:r>
              <a:rPr lang="en-US" sz="2000" b="1" dirty="0" err="1" smtClean="0"/>
              <a:t>calx</a:t>
            </a:r>
            <a:r>
              <a:rPr lang="en-US" sz="2000" b="1" dirty="0" smtClean="0"/>
              <a:t>, </a:t>
            </a:r>
            <a:r>
              <a:rPr lang="en-US" sz="2000" b="1" dirty="0" err="1" smtClean="0"/>
              <a:t>calcis</a:t>
            </a:r>
            <a:r>
              <a:rPr lang="en-US" sz="2000" b="1" dirty="0" smtClean="0"/>
              <a:t> — </a:t>
            </a:r>
            <a:r>
              <a:rPr lang="ru-RU" sz="2000" b="1" dirty="0" err="1" smtClean="0"/>
              <a:t>вапно</a:t>
            </a:r>
            <a:r>
              <a:rPr lang="ru-RU" sz="2000" b="1" dirty="0" smtClean="0"/>
              <a:t> («</a:t>
            </a:r>
            <a:r>
              <a:rPr lang="ru-RU" sz="2000" b="1" dirty="0" err="1" smtClean="0"/>
              <a:t>м'який</a:t>
            </a:r>
            <a:r>
              <a:rPr lang="ru-RU" sz="2000" b="1" dirty="0" smtClean="0"/>
              <a:t> </a:t>
            </a:r>
            <a:r>
              <a:rPr lang="ru-RU" sz="2000" b="1" dirty="0" err="1" smtClean="0"/>
              <a:t>камінь</a:t>
            </a:r>
            <a:r>
              <a:rPr lang="ru-RU" sz="2000" b="1" dirty="0" smtClean="0"/>
              <a:t>»). Вона </a:t>
            </a:r>
            <a:r>
              <a:rPr lang="ru-RU" sz="2000" b="1" dirty="0" err="1" smtClean="0"/>
              <a:t>була</a:t>
            </a:r>
            <a:r>
              <a:rPr lang="ru-RU" sz="2000" b="1" dirty="0" smtClean="0"/>
              <a:t> </a:t>
            </a:r>
            <a:r>
              <a:rPr lang="ru-RU" sz="2000" b="1" dirty="0" err="1" smtClean="0"/>
              <a:t>запропонована</a:t>
            </a:r>
            <a:r>
              <a:rPr lang="ru-RU" sz="2000" b="1" dirty="0" smtClean="0"/>
              <a:t> </a:t>
            </a:r>
            <a:r>
              <a:rPr lang="ru-RU" sz="2000" b="1" dirty="0" err="1" smtClean="0"/>
              <a:t>англійським</a:t>
            </a:r>
            <a:r>
              <a:rPr lang="ru-RU" sz="2000" b="1" dirty="0" smtClean="0"/>
              <a:t> </a:t>
            </a:r>
            <a:r>
              <a:rPr lang="ru-RU" sz="2000" b="1" dirty="0" err="1" smtClean="0"/>
              <a:t>хіміком</a:t>
            </a:r>
            <a:r>
              <a:rPr lang="ru-RU" sz="2000" b="1" dirty="0" smtClean="0"/>
              <a:t> </a:t>
            </a:r>
            <a:r>
              <a:rPr lang="ru-RU" sz="2000" b="1" dirty="0" err="1" smtClean="0"/>
              <a:t>Гемфрі</a:t>
            </a:r>
            <a:r>
              <a:rPr lang="ru-RU" sz="2000" b="1" dirty="0" smtClean="0"/>
              <a:t> </a:t>
            </a:r>
            <a:r>
              <a:rPr lang="ru-RU" sz="2000" b="1" dirty="0" err="1" smtClean="0"/>
              <a:t>Деві</a:t>
            </a:r>
            <a:r>
              <a:rPr lang="ru-RU" sz="2000" b="1" dirty="0" smtClean="0"/>
              <a:t>, в 1808 р. </a:t>
            </a:r>
            <a:r>
              <a:rPr lang="ru-RU" sz="2000" b="1" dirty="0" err="1" smtClean="0"/>
              <a:t>що</a:t>
            </a:r>
            <a:r>
              <a:rPr lang="ru-RU" sz="2000" b="1" dirty="0" smtClean="0"/>
              <a:t> </a:t>
            </a:r>
            <a:r>
              <a:rPr lang="ru-RU" sz="2000" b="1" dirty="0" err="1" smtClean="0"/>
              <a:t>виділив</a:t>
            </a:r>
            <a:r>
              <a:rPr lang="ru-RU" sz="2000" b="1" dirty="0" smtClean="0"/>
              <a:t> </a:t>
            </a:r>
            <a:r>
              <a:rPr lang="ru-RU" sz="2000" b="1" dirty="0" err="1" smtClean="0"/>
              <a:t>металевий</a:t>
            </a:r>
            <a:r>
              <a:rPr lang="ru-RU" sz="2000" b="1" dirty="0" smtClean="0"/>
              <a:t> </a:t>
            </a:r>
            <a:r>
              <a:rPr lang="ru-RU" sz="2000" b="1" dirty="0" err="1" smtClean="0"/>
              <a:t>кальцій</a:t>
            </a:r>
            <a:r>
              <a:rPr lang="ru-RU" sz="2000" b="1" dirty="0" smtClean="0"/>
              <a:t> </a:t>
            </a:r>
            <a:r>
              <a:rPr lang="ru-RU" sz="2000" b="1" dirty="0" err="1" smtClean="0"/>
              <a:t>електролізом</a:t>
            </a:r>
            <a:r>
              <a:rPr lang="ru-RU" sz="2000" b="1" dirty="0" smtClean="0"/>
              <a:t>. </a:t>
            </a:r>
            <a:r>
              <a:rPr lang="ru-RU" sz="2000" b="1" dirty="0" err="1" smtClean="0"/>
              <a:t>Деві</a:t>
            </a:r>
            <a:r>
              <a:rPr lang="ru-RU" sz="2000" b="1" dirty="0" smtClean="0"/>
              <a:t> </a:t>
            </a:r>
            <a:r>
              <a:rPr lang="ru-RU" sz="2000" b="1" dirty="0" err="1" smtClean="0"/>
              <a:t>змішував</a:t>
            </a:r>
            <a:r>
              <a:rPr lang="ru-RU" sz="2000" b="1" dirty="0" smtClean="0"/>
              <a:t> </a:t>
            </a:r>
            <a:r>
              <a:rPr lang="ru-RU" sz="2000" b="1" dirty="0" err="1" smtClean="0"/>
              <a:t>вологе</a:t>
            </a:r>
            <a:r>
              <a:rPr lang="ru-RU" sz="2000" b="1" dirty="0" smtClean="0"/>
              <a:t> </a:t>
            </a:r>
            <a:r>
              <a:rPr lang="ru-RU" sz="2000" b="1" dirty="0" err="1" smtClean="0"/>
              <a:t>гашене</a:t>
            </a:r>
            <a:r>
              <a:rPr lang="ru-RU" sz="2000" b="1" dirty="0" smtClean="0"/>
              <a:t> </a:t>
            </a:r>
            <a:r>
              <a:rPr lang="ru-RU" sz="2000" b="1" dirty="0" err="1" smtClean="0"/>
              <a:t>вапно</a:t>
            </a:r>
            <a:r>
              <a:rPr lang="ru-RU" sz="2000" b="1" dirty="0" smtClean="0"/>
              <a:t> </a:t>
            </a:r>
            <a:r>
              <a:rPr lang="ru-RU" sz="2000" b="1" dirty="0" err="1" smtClean="0"/>
              <a:t>з</a:t>
            </a:r>
            <a:r>
              <a:rPr lang="ru-RU" sz="2000" b="1" dirty="0" smtClean="0"/>
              <a:t> оксидом </a:t>
            </a:r>
            <a:r>
              <a:rPr lang="ru-RU" sz="2000" b="1" dirty="0" err="1" smtClean="0"/>
              <a:t>ртуті</a:t>
            </a:r>
            <a:r>
              <a:rPr lang="ru-RU" sz="2000" b="1" dirty="0" smtClean="0"/>
              <a:t> </a:t>
            </a:r>
            <a:r>
              <a:rPr lang="en-US" sz="2000" b="1" dirty="0" err="1" smtClean="0"/>
              <a:t>HgO</a:t>
            </a:r>
            <a:r>
              <a:rPr lang="en-US" sz="2000" b="1" dirty="0" smtClean="0"/>
              <a:t> </a:t>
            </a:r>
            <a:r>
              <a:rPr lang="ru-RU" sz="2000" b="1" dirty="0" smtClean="0"/>
              <a:t>на </a:t>
            </a:r>
            <a:r>
              <a:rPr lang="ru-RU" sz="2000" b="1" dirty="0" err="1" smtClean="0"/>
              <a:t>платиновій</a:t>
            </a:r>
            <a:r>
              <a:rPr lang="ru-RU" sz="2000" b="1" dirty="0" smtClean="0"/>
              <a:t> </a:t>
            </a:r>
            <a:r>
              <a:rPr lang="ru-RU" sz="2000" b="1" dirty="0" err="1" smtClean="0"/>
              <a:t>пластині</a:t>
            </a:r>
            <a:r>
              <a:rPr lang="ru-RU" sz="2000" b="1" dirty="0" smtClean="0"/>
              <a:t>, яка </a:t>
            </a:r>
            <a:r>
              <a:rPr lang="ru-RU" sz="2000" b="1" dirty="0" err="1" smtClean="0"/>
              <a:t>була</a:t>
            </a:r>
            <a:r>
              <a:rPr lang="ru-RU" sz="2000" b="1" dirty="0" smtClean="0"/>
              <a:t> анодом. Катодом служив </a:t>
            </a:r>
            <a:r>
              <a:rPr lang="ru-RU" sz="2000" b="1" dirty="0" err="1" smtClean="0"/>
              <a:t>платиновий</a:t>
            </a:r>
            <a:r>
              <a:rPr lang="ru-RU" sz="2000" b="1" dirty="0" smtClean="0"/>
              <a:t> </a:t>
            </a:r>
            <a:r>
              <a:rPr lang="ru-RU" sz="2000" b="1" dirty="0" err="1" smtClean="0"/>
              <a:t>дріт</a:t>
            </a:r>
            <a:r>
              <a:rPr lang="ru-RU" sz="2000" b="1" dirty="0" smtClean="0"/>
              <a:t>, </a:t>
            </a:r>
            <a:r>
              <a:rPr lang="ru-RU" sz="2000" b="1" dirty="0" err="1" smtClean="0"/>
              <a:t>занурений</a:t>
            </a:r>
            <a:r>
              <a:rPr lang="ru-RU" sz="2000" b="1" dirty="0" smtClean="0"/>
              <a:t> в </a:t>
            </a:r>
            <a:r>
              <a:rPr lang="ru-RU" sz="2000" b="1" dirty="0" err="1" smtClean="0"/>
              <a:t>рідку</a:t>
            </a:r>
            <a:r>
              <a:rPr lang="ru-RU" sz="2000" b="1" dirty="0" smtClean="0"/>
              <a:t> ртуть. В </a:t>
            </a:r>
            <a:r>
              <a:rPr lang="ru-RU" sz="2000" b="1" dirty="0" err="1" smtClean="0"/>
              <a:t>результаті</a:t>
            </a:r>
            <a:r>
              <a:rPr lang="ru-RU" sz="2000" b="1" dirty="0" smtClean="0"/>
              <a:t> </a:t>
            </a:r>
            <a:r>
              <a:rPr lang="ru-RU" sz="2000" b="1" dirty="0" err="1" smtClean="0"/>
              <a:t>електролізу</a:t>
            </a:r>
            <a:r>
              <a:rPr lang="ru-RU" sz="2000" b="1" dirty="0" smtClean="0"/>
              <a:t> </a:t>
            </a:r>
            <a:r>
              <a:rPr lang="ru-RU" sz="2000" b="1" dirty="0" err="1" smtClean="0"/>
              <a:t>виходила</a:t>
            </a:r>
            <a:r>
              <a:rPr lang="ru-RU" sz="2000" b="1" dirty="0" smtClean="0"/>
              <a:t> амальгама </a:t>
            </a:r>
            <a:r>
              <a:rPr lang="ru-RU" sz="2000" b="1" dirty="0" err="1" smtClean="0"/>
              <a:t>кальцію</a:t>
            </a:r>
            <a:r>
              <a:rPr lang="ru-RU" sz="2000" b="1" dirty="0" smtClean="0"/>
              <a:t>.</a:t>
            </a:r>
            <a:br>
              <a:rPr lang="ru-RU" sz="2000" b="1" dirty="0" smtClean="0"/>
            </a:br>
            <a:r>
              <a:rPr lang="ru-RU" sz="2000" b="1" dirty="0" smtClean="0"/>
              <a:t/>
            </a:r>
            <a:br>
              <a:rPr lang="ru-RU" sz="2000" b="1" dirty="0" smtClean="0"/>
            </a:br>
            <a:r>
              <a:rPr lang="ru-RU" sz="2000" b="1" dirty="0" err="1" smtClean="0"/>
              <a:t>Звідси</a:t>
            </a:r>
            <a:r>
              <a:rPr lang="ru-RU" sz="2000" b="1" dirty="0" smtClean="0"/>
              <a:t> ж походить </a:t>
            </a:r>
            <a:r>
              <a:rPr lang="ru-RU" sz="2000" b="1" dirty="0" err="1" smtClean="0"/>
              <a:t>і</a:t>
            </a:r>
            <a:r>
              <a:rPr lang="ru-RU" sz="2000" b="1" dirty="0" smtClean="0"/>
              <a:t> стара </a:t>
            </a:r>
            <a:r>
              <a:rPr lang="ru-RU" sz="2000" b="1" dirty="0" err="1" smtClean="0"/>
              <a:t>українська</a:t>
            </a:r>
            <a:r>
              <a:rPr lang="ru-RU" sz="2000" b="1" dirty="0" smtClean="0"/>
              <a:t> </a:t>
            </a:r>
            <a:r>
              <a:rPr lang="ru-RU" sz="2000" b="1" dirty="0" err="1" smtClean="0"/>
              <a:t>назва</a:t>
            </a:r>
            <a:r>
              <a:rPr lang="ru-RU" sz="2000" b="1" dirty="0" smtClean="0"/>
              <a:t> </a:t>
            </a:r>
            <a:r>
              <a:rPr lang="ru-RU" sz="2000" b="1" dirty="0" err="1" smtClean="0"/>
              <a:t>елементу</a:t>
            </a:r>
            <a:r>
              <a:rPr lang="ru-RU" sz="2000" b="1" dirty="0" smtClean="0"/>
              <a:t>, «</a:t>
            </a:r>
            <a:r>
              <a:rPr lang="ru-RU" sz="2000" b="1" dirty="0" err="1" smtClean="0"/>
              <a:t>вапень</a:t>
            </a:r>
            <a:r>
              <a:rPr lang="ru-RU" sz="2000" b="1" dirty="0" smtClean="0"/>
              <a:t>».</a:t>
            </a:r>
            <a:endParaRPr lang="ru-RU" sz="2000" b="1" dirty="0"/>
          </a:p>
        </p:txBody>
      </p:sp>
    </p:spTree>
  </p:cSld>
  <p:clrMapOvr>
    <a:masterClrMapping/>
  </p:clrMapOvr>
  <p:transition>
    <p:cover dir="ld"/>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8" presetClass="emph" presetSubtype="0" fill="hold" nodeType="withEffect">
                                  <p:stCondLst>
                                    <p:cond delay="0"/>
                                  </p:stCondLst>
                                  <p:childTnLst>
                                    <p:animRot by="21600000">
                                      <p:cBhvr>
                                        <p:cTn id="6" dur="2000" fill="hold"/>
                                        <p:tgtEl>
                                          <p:spTgt spid="4"/>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6" name="Picture 4" descr="C:\Users\111\Desktop\Calcium-Carbonate-CaCO3-Heavy-Light-Food-Grade.jpg"/>
          <p:cNvPicPr>
            <a:picLocks noChangeAspect="1" noChangeArrowheads="1"/>
          </p:cNvPicPr>
          <p:nvPr/>
        </p:nvPicPr>
        <p:blipFill>
          <a:blip r:embed="rId2" cstate="print"/>
          <a:srcRect/>
          <a:stretch>
            <a:fillRect/>
          </a:stretch>
        </p:blipFill>
        <p:spPr bwMode="auto">
          <a:xfrm>
            <a:off x="1043608" y="4972050"/>
            <a:ext cx="2428875" cy="1885950"/>
          </a:xfrm>
          <a:prstGeom prst="rect">
            <a:avLst/>
          </a:prstGeom>
          <a:noFill/>
          <a:effectLst>
            <a:softEdge rad="127000"/>
          </a:effectLst>
          <a:scene3d>
            <a:camera prst="isometricOffAxis1Right"/>
            <a:lightRig rig="threePt" dir="t"/>
          </a:scene3d>
        </p:spPr>
      </p:pic>
      <p:pic>
        <p:nvPicPr>
          <p:cNvPr id="3074" name="Picture 2" descr="C:\Users\111\Desktop\7694d121e.gif"/>
          <p:cNvPicPr>
            <a:picLocks noChangeAspect="1" noChangeArrowheads="1"/>
          </p:cNvPicPr>
          <p:nvPr/>
        </p:nvPicPr>
        <p:blipFill>
          <a:blip r:embed="rId3" cstate="print"/>
          <a:srcRect/>
          <a:stretch>
            <a:fillRect/>
          </a:stretch>
        </p:blipFill>
        <p:spPr bwMode="auto">
          <a:xfrm>
            <a:off x="6547156" y="0"/>
            <a:ext cx="2596844" cy="867346"/>
          </a:xfrm>
          <a:prstGeom prst="rect">
            <a:avLst/>
          </a:prstGeom>
          <a:noFill/>
          <a:scene3d>
            <a:camera prst="isometricOffAxis2Left"/>
            <a:lightRig rig="threePt" dir="t"/>
          </a:scene3d>
        </p:spPr>
      </p:pic>
      <p:sp>
        <p:nvSpPr>
          <p:cNvPr id="2" name="Заголовок 1"/>
          <p:cNvSpPr>
            <a:spLocks noGrp="1"/>
          </p:cNvSpPr>
          <p:nvPr>
            <p:ph type="title"/>
          </p:nvPr>
        </p:nvSpPr>
        <p:spPr>
          <a:xfrm>
            <a:off x="1043608" y="188640"/>
            <a:ext cx="8100392" cy="5805264"/>
          </a:xfrm>
        </p:spPr>
        <p:txBody>
          <a:bodyPr>
            <a:normAutofit fontScale="90000"/>
          </a:bodyPr>
          <a:lstStyle/>
          <a:p>
            <a:r>
              <a:rPr lang="ru-RU" sz="4400" b="1" i="1" u="sng" dirty="0" err="1" smtClean="0"/>
              <a:t>Поширення</a:t>
            </a:r>
            <a:r>
              <a:rPr lang="ru-RU" sz="4400" b="1" i="1" u="sng" dirty="0" smtClean="0"/>
              <a:t> в </a:t>
            </a:r>
            <a:r>
              <a:rPr lang="ru-RU" sz="4400" b="1" i="1" u="sng" dirty="0" err="1" smtClean="0"/>
              <a:t>природі</a:t>
            </a:r>
            <a:r>
              <a:rPr lang="ru-RU" sz="2000" dirty="0" smtClean="0"/>
              <a:t/>
            </a:r>
            <a:br>
              <a:rPr lang="ru-RU" sz="2000" dirty="0" smtClean="0"/>
            </a:br>
            <a:r>
              <a:rPr lang="ru-RU" sz="2000" dirty="0" smtClean="0"/>
              <a:t/>
            </a:r>
            <a:br>
              <a:rPr lang="ru-RU" sz="2000" dirty="0" smtClean="0"/>
            </a:br>
            <a:r>
              <a:rPr lang="ru-RU" sz="2000" b="1" dirty="0" smtClean="0"/>
              <a:t>За </a:t>
            </a:r>
            <a:r>
              <a:rPr lang="ru-RU" sz="2000" b="1" dirty="0" err="1" smtClean="0"/>
              <a:t>поширеністю</a:t>
            </a:r>
            <a:r>
              <a:rPr lang="ru-RU" sz="2000" b="1" dirty="0" smtClean="0"/>
              <a:t> в </a:t>
            </a:r>
            <a:r>
              <a:rPr lang="ru-RU" sz="2000" b="1" dirty="0" err="1" smtClean="0"/>
              <a:t>природі</a:t>
            </a:r>
            <a:r>
              <a:rPr lang="ru-RU" sz="2000" b="1" dirty="0" smtClean="0"/>
              <a:t> </a:t>
            </a:r>
            <a:r>
              <a:rPr lang="ru-RU" sz="2000" b="1" dirty="0" err="1" smtClean="0"/>
              <a:t>кальцій</a:t>
            </a:r>
            <a:r>
              <a:rPr lang="ru-RU" sz="2000" b="1" dirty="0" smtClean="0"/>
              <a:t> </a:t>
            </a:r>
            <a:r>
              <a:rPr lang="ru-RU" sz="2000" b="1" dirty="0" err="1" smtClean="0"/>
              <a:t>посідає</a:t>
            </a:r>
            <a:r>
              <a:rPr lang="ru-RU" sz="2000" b="1" dirty="0" smtClean="0"/>
              <a:t> </a:t>
            </a:r>
            <a:r>
              <a:rPr lang="ru-RU" sz="2000" b="1" dirty="0" err="1" smtClean="0"/>
              <a:t>п'яте</a:t>
            </a:r>
            <a:r>
              <a:rPr lang="ru-RU" sz="2000" b="1" dirty="0" smtClean="0"/>
              <a:t> </a:t>
            </a:r>
            <a:r>
              <a:rPr lang="ru-RU" sz="2000" b="1" dirty="0" err="1" smtClean="0"/>
              <a:t>місце</a:t>
            </a:r>
            <a:r>
              <a:rPr lang="ru-RU" sz="2000" b="1" dirty="0" smtClean="0"/>
              <a:t> </a:t>
            </a:r>
            <a:r>
              <a:rPr lang="ru-RU" sz="2000" b="1" dirty="0" err="1" smtClean="0"/>
              <a:t>серед</a:t>
            </a:r>
            <a:r>
              <a:rPr lang="ru-RU" sz="2000" b="1" dirty="0" smtClean="0"/>
              <a:t> </a:t>
            </a:r>
            <a:r>
              <a:rPr lang="ru-RU" sz="2000" b="1" dirty="0" err="1" smtClean="0"/>
              <a:t>хімічних</a:t>
            </a:r>
            <a:r>
              <a:rPr lang="ru-RU" sz="2000" b="1" dirty="0" smtClean="0"/>
              <a:t> </a:t>
            </a:r>
            <a:r>
              <a:rPr lang="ru-RU" sz="2000" b="1" dirty="0" err="1" smtClean="0"/>
              <a:t>елементів</a:t>
            </a:r>
            <a:r>
              <a:rPr lang="ru-RU" sz="2000" b="1" dirty="0" smtClean="0"/>
              <a:t> (3,6% </a:t>
            </a:r>
            <a:r>
              <a:rPr lang="ru-RU" sz="2000" b="1" dirty="0" err="1" smtClean="0"/>
              <a:t>маси</a:t>
            </a:r>
            <a:r>
              <a:rPr lang="ru-RU" sz="2000" b="1" dirty="0" smtClean="0"/>
              <a:t> </a:t>
            </a:r>
            <a:r>
              <a:rPr lang="ru-RU" sz="2000" b="1" dirty="0" err="1" smtClean="0"/>
              <a:t>земної</a:t>
            </a:r>
            <a:r>
              <a:rPr lang="ru-RU" sz="2000" b="1" dirty="0" smtClean="0"/>
              <a:t> кори). У </a:t>
            </a:r>
            <a:r>
              <a:rPr lang="ru-RU" sz="2000" b="1" dirty="0" err="1" smtClean="0"/>
              <a:t>зв'язку</a:t>
            </a:r>
            <a:r>
              <a:rPr lang="ru-RU" sz="2000" b="1" dirty="0" smtClean="0"/>
              <a:t> </a:t>
            </a:r>
            <a:r>
              <a:rPr lang="ru-RU" sz="2000" b="1" dirty="0" err="1" smtClean="0"/>
              <a:t>з</a:t>
            </a:r>
            <a:r>
              <a:rPr lang="ru-RU" sz="2000" b="1" dirty="0" smtClean="0"/>
              <a:t> </a:t>
            </a:r>
            <a:r>
              <a:rPr lang="ru-RU" sz="2000" b="1" dirty="0" err="1" smtClean="0"/>
              <a:t>високою</a:t>
            </a:r>
            <a:r>
              <a:rPr lang="ru-RU" sz="2000" b="1" dirty="0" smtClean="0"/>
              <a:t> </a:t>
            </a:r>
            <a:r>
              <a:rPr lang="ru-RU" sz="2000" b="1" dirty="0" err="1" smtClean="0"/>
              <a:t>хімічною</a:t>
            </a:r>
            <a:r>
              <a:rPr lang="ru-RU" sz="2000" b="1" dirty="0" smtClean="0"/>
              <a:t> </a:t>
            </a:r>
            <a:r>
              <a:rPr lang="ru-RU" sz="2000" b="1" dirty="0" err="1" smtClean="0"/>
              <a:t>активністю</a:t>
            </a:r>
            <a:r>
              <a:rPr lang="ru-RU" sz="2000" b="1" dirty="0" smtClean="0"/>
              <a:t> </a:t>
            </a:r>
            <a:r>
              <a:rPr lang="ru-RU" sz="2000" b="1" dirty="0" err="1" smtClean="0"/>
              <a:t>у</a:t>
            </a:r>
            <a:r>
              <a:rPr lang="ru-RU" sz="2000" b="1" dirty="0" smtClean="0"/>
              <a:t> </a:t>
            </a:r>
            <a:r>
              <a:rPr lang="ru-RU" sz="2000" b="1" dirty="0" err="1" smtClean="0"/>
              <a:t>вільному</a:t>
            </a:r>
            <a:r>
              <a:rPr lang="ru-RU" sz="2000" b="1" dirty="0" smtClean="0"/>
              <a:t> </a:t>
            </a:r>
            <a:r>
              <a:rPr lang="ru-RU" sz="2000" b="1" dirty="0" err="1" smtClean="0"/>
              <a:t>стані</a:t>
            </a:r>
            <a:r>
              <a:rPr lang="ru-RU" sz="2000" b="1" dirty="0" smtClean="0"/>
              <a:t> </a:t>
            </a:r>
            <a:r>
              <a:rPr lang="ru-RU" sz="2000" b="1" dirty="0" err="1" smtClean="0"/>
              <a:t>він</a:t>
            </a:r>
            <a:r>
              <a:rPr lang="ru-RU" sz="2000" b="1" dirty="0" smtClean="0"/>
              <a:t> не </a:t>
            </a:r>
            <a:r>
              <a:rPr lang="ru-RU" sz="2000" b="1" dirty="0" err="1" smtClean="0"/>
              <a:t>зустрічається</a:t>
            </a:r>
            <a:r>
              <a:rPr lang="ru-RU" sz="2000" b="1" dirty="0" smtClean="0"/>
              <a:t>. </a:t>
            </a:r>
            <a:r>
              <a:rPr lang="ru-RU" sz="2000" b="1" dirty="0" err="1" smtClean="0"/>
              <a:t>Найпоширенішими</a:t>
            </a:r>
            <a:r>
              <a:rPr lang="ru-RU" sz="2000" b="1" dirty="0" smtClean="0"/>
              <a:t> </a:t>
            </a:r>
            <a:r>
              <a:rPr lang="ru-RU" sz="2000" b="1" dirty="0" err="1" smtClean="0"/>
              <a:t>його</a:t>
            </a:r>
            <a:r>
              <a:rPr lang="ru-RU" sz="2000" b="1" dirty="0" smtClean="0"/>
              <a:t> </a:t>
            </a:r>
            <a:r>
              <a:rPr lang="ru-RU" sz="2000" b="1" dirty="0" err="1" smtClean="0"/>
              <a:t>сполуками</a:t>
            </a:r>
            <a:r>
              <a:rPr lang="ru-RU" sz="2000" b="1" dirty="0" smtClean="0"/>
              <a:t> </a:t>
            </a:r>
            <a:r>
              <a:rPr lang="ru-RU" sz="2000" b="1" dirty="0" err="1" smtClean="0"/>
              <a:t>є</a:t>
            </a:r>
            <a:r>
              <a:rPr lang="ru-RU" sz="2000" b="1" dirty="0" smtClean="0"/>
              <a:t> </a:t>
            </a:r>
            <a:r>
              <a:rPr lang="ru-RU" sz="2000" b="1" dirty="0" err="1" smtClean="0"/>
              <a:t>вапняк</a:t>
            </a:r>
            <a:r>
              <a:rPr lang="ru-RU" sz="2000" b="1" dirty="0" smtClean="0"/>
              <a:t>, </a:t>
            </a:r>
            <a:r>
              <a:rPr lang="ru-RU" sz="2000" b="1" dirty="0" err="1" smtClean="0"/>
              <a:t>крейда</a:t>
            </a:r>
            <a:r>
              <a:rPr lang="ru-RU" sz="2000" b="1" dirty="0" smtClean="0"/>
              <a:t> та </a:t>
            </a:r>
            <a:r>
              <a:rPr lang="ru-RU" sz="2000" b="1" dirty="0" err="1" smtClean="0"/>
              <a:t>мармур</a:t>
            </a:r>
            <a:r>
              <a:rPr lang="ru-RU" sz="2000" b="1" dirty="0" smtClean="0"/>
              <a:t>, </a:t>
            </a:r>
            <a:r>
              <a:rPr lang="ru-RU" sz="2000" b="1" dirty="0" err="1" smtClean="0"/>
              <a:t>які</a:t>
            </a:r>
            <a:r>
              <a:rPr lang="ru-RU" sz="2000" b="1" dirty="0" smtClean="0"/>
              <a:t> </a:t>
            </a:r>
            <a:r>
              <a:rPr lang="ru-RU" sz="2000" b="1" dirty="0" err="1" smtClean="0"/>
              <a:t>мають</a:t>
            </a:r>
            <a:r>
              <a:rPr lang="ru-RU" sz="2000" b="1" dirty="0" smtClean="0"/>
              <a:t> </a:t>
            </a:r>
            <a:r>
              <a:rPr lang="ru-RU" sz="2000" b="1" dirty="0" err="1" smtClean="0"/>
              <a:t>однаковий</a:t>
            </a:r>
            <a:r>
              <a:rPr lang="ru-RU" sz="2000" b="1" dirty="0" smtClean="0"/>
              <a:t> </a:t>
            </a:r>
            <a:r>
              <a:rPr lang="ru-RU" sz="2000" b="1" dirty="0" err="1" smtClean="0"/>
              <a:t>хімічний</a:t>
            </a:r>
            <a:r>
              <a:rPr lang="ru-RU" sz="2000" b="1" dirty="0" smtClean="0"/>
              <a:t> склад </a:t>
            </a:r>
            <a:r>
              <a:rPr lang="en-US" sz="2000" b="1" dirty="0" smtClean="0"/>
              <a:t>CaCO3, </a:t>
            </a:r>
            <a:r>
              <a:rPr lang="ru-RU" sz="2000" b="1" dirty="0" err="1" smtClean="0"/>
              <a:t>але</a:t>
            </a:r>
            <a:r>
              <a:rPr lang="ru-RU" sz="2000" b="1" dirty="0" smtClean="0"/>
              <a:t> </a:t>
            </a:r>
            <a:r>
              <a:rPr lang="ru-RU" sz="2000" b="1" dirty="0" err="1" smtClean="0"/>
              <a:t>різну</a:t>
            </a:r>
            <a:r>
              <a:rPr lang="ru-RU" sz="2000" b="1" dirty="0" smtClean="0"/>
              <a:t> </a:t>
            </a:r>
            <a:r>
              <a:rPr lang="ru-RU" sz="2000" b="1" dirty="0" err="1" smtClean="0"/>
              <a:t>кристалічну</a:t>
            </a:r>
            <a:r>
              <a:rPr lang="ru-RU" sz="2000" b="1" dirty="0" smtClean="0"/>
              <a:t> </a:t>
            </a:r>
            <a:r>
              <a:rPr lang="ru-RU" sz="2000" b="1" dirty="0" err="1" smtClean="0"/>
              <a:t>будову</a:t>
            </a:r>
            <a:r>
              <a:rPr lang="ru-RU" sz="2000" b="1" dirty="0" smtClean="0"/>
              <a:t>.</a:t>
            </a:r>
            <a:br>
              <a:rPr lang="ru-RU" sz="2000" b="1" dirty="0" smtClean="0"/>
            </a:br>
            <a:r>
              <a:rPr lang="ru-RU" sz="2000" b="1" dirty="0" smtClean="0"/>
              <a:t/>
            </a:r>
            <a:br>
              <a:rPr lang="ru-RU" sz="2000" b="1" dirty="0" smtClean="0"/>
            </a:br>
            <a:r>
              <a:rPr lang="ru-RU" sz="2000" b="1" dirty="0" err="1" smtClean="0"/>
              <a:t>Кальцій</a:t>
            </a:r>
            <a:r>
              <a:rPr lang="ru-RU" sz="2000" b="1" dirty="0" smtClean="0"/>
              <a:t> входить до складу </a:t>
            </a:r>
            <a:r>
              <a:rPr lang="ru-RU" sz="2000" b="1" dirty="0" err="1" smtClean="0"/>
              <a:t>багатьох</a:t>
            </a:r>
            <a:r>
              <a:rPr lang="ru-RU" sz="2000" b="1" dirty="0" smtClean="0"/>
              <a:t> </a:t>
            </a:r>
            <a:r>
              <a:rPr lang="ru-RU" sz="2000" b="1" dirty="0" err="1" smtClean="0"/>
              <a:t>мінералів</a:t>
            </a:r>
            <a:r>
              <a:rPr lang="ru-RU" sz="2000" b="1" dirty="0" smtClean="0"/>
              <a:t> (</a:t>
            </a:r>
            <a:r>
              <a:rPr lang="ru-RU" sz="2000" b="1" dirty="0" err="1" smtClean="0"/>
              <a:t>силікати</a:t>
            </a:r>
            <a:r>
              <a:rPr lang="ru-RU" sz="2000" b="1" dirty="0" smtClean="0"/>
              <a:t>, </a:t>
            </a:r>
            <a:r>
              <a:rPr lang="ru-RU" sz="2000" b="1" dirty="0" err="1" smtClean="0"/>
              <a:t>алюмосилікати</a:t>
            </a:r>
            <a:r>
              <a:rPr lang="ru-RU" sz="2000" b="1" dirty="0" smtClean="0"/>
              <a:t>, </a:t>
            </a:r>
            <a:r>
              <a:rPr lang="ru-RU" sz="2000" b="1" dirty="0" err="1" smtClean="0"/>
              <a:t>боросилікати</a:t>
            </a:r>
            <a:r>
              <a:rPr lang="ru-RU" sz="2000" b="1" dirty="0" smtClean="0"/>
              <a:t>, </a:t>
            </a:r>
            <a:r>
              <a:rPr lang="ru-RU" sz="2000" b="1" dirty="0" err="1" smtClean="0"/>
              <a:t>карбонати</a:t>
            </a:r>
            <a:r>
              <a:rPr lang="ru-RU" sz="2000" b="1" dirty="0" smtClean="0"/>
              <a:t>, </a:t>
            </a:r>
            <a:r>
              <a:rPr lang="ru-RU" sz="2000" b="1" dirty="0" err="1" smtClean="0"/>
              <a:t>сульфати</a:t>
            </a:r>
            <a:r>
              <a:rPr lang="ru-RU" sz="2000" b="1" dirty="0" smtClean="0"/>
              <a:t>, </a:t>
            </a:r>
            <a:r>
              <a:rPr lang="ru-RU" sz="2000" b="1" dirty="0" err="1" smtClean="0"/>
              <a:t>фосфати</a:t>
            </a:r>
            <a:r>
              <a:rPr lang="ru-RU" sz="2000" b="1" dirty="0" smtClean="0"/>
              <a:t>, </a:t>
            </a:r>
            <a:r>
              <a:rPr lang="ru-RU" sz="2000" b="1" dirty="0" err="1" smtClean="0"/>
              <a:t>ванадати</a:t>
            </a:r>
            <a:r>
              <a:rPr lang="ru-RU" sz="2000" b="1" dirty="0" smtClean="0"/>
              <a:t>, </a:t>
            </a:r>
            <a:r>
              <a:rPr lang="ru-RU" sz="2000" b="1" dirty="0" err="1" smtClean="0"/>
              <a:t>вольфрамати</a:t>
            </a:r>
            <a:r>
              <a:rPr lang="ru-RU" sz="2000" b="1" dirty="0" smtClean="0"/>
              <a:t>, </a:t>
            </a:r>
            <a:r>
              <a:rPr lang="ru-RU" sz="2000" b="1" dirty="0" err="1" smtClean="0"/>
              <a:t>молібдати</a:t>
            </a:r>
            <a:r>
              <a:rPr lang="ru-RU" sz="2000" b="1" dirty="0" smtClean="0"/>
              <a:t>, </a:t>
            </a:r>
            <a:r>
              <a:rPr lang="ru-RU" sz="2000" b="1" dirty="0" err="1" smtClean="0"/>
              <a:t>титанати</a:t>
            </a:r>
            <a:r>
              <a:rPr lang="ru-RU" sz="2000" b="1" dirty="0" smtClean="0"/>
              <a:t>, </a:t>
            </a:r>
            <a:r>
              <a:rPr lang="ru-RU" sz="2000" b="1" dirty="0" err="1" smtClean="0"/>
              <a:t>ніобати</a:t>
            </a:r>
            <a:r>
              <a:rPr lang="ru-RU" sz="2000" b="1" dirty="0" smtClean="0"/>
              <a:t>, </a:t>
            </a:r>
            <a:r>
              <a:rPr lang="ru-RU" sz="2000" b="1" dirty="0" err="1" smtClean="0"/>
              <a:t>флуориди</a:t>
            </a:r>
            <a:r>
              <a:rPr lang="ru-RU" sz="2000" b="1" dirty="0" smtClean="0"/>
              <a:t>, </a:t>
            </a:r>
            <a:r>
              <a:rPr lang="ru-RU" sz="2000" b="1" dirty="0" err="1" smtClean="0"/>
              <a:t>хлориди</a:t>
            </a:r>
            <a:r>
              <a:rPr lang="ru-RU" sz="2000" b="1" dirty="0" smtClean="0"/>
              <a:t> та </a:t>
            </a:r>
            <a:r>
              <a:rPr lang="ru-RU" sz="2000" b="1" dirty="0" err="1" smtClean="0"/>
              <a:t>ін</a:t>
            </a:r>
            <a:r>
              <a:rPr lang="ru-RU" sz="2000" b="1" dirty="0" smtClean="0"/>
              <a:t>.). </a:t>
            </a:r>
            <a:r>
              <a:rPr lang="ru-RU" sz="2000" b="1" dirty="0" err="1" smtClean="0"/>
              <a:t>Складова</a:t>
            </a:r>
            <a:r>
              <a:rPr lang="ru-RU" sz="2000" b="1" dirty="0" smtClean="0"/>
              <a:t> </a:t>
            </a:r>
            <a:r>
              <a:rPr lang="ru-RU" sz="2000" b="1" dirty="0" err="1" smtClean="0"/>
              <a:t>частина</a:t>
            </a:r>
            <a:r>
              <a:rPr lang="ru-RU" sz="2000" b="1" dirty="0" smtClean="0"/>
              <a:t> </a:t>
            </a:r>
            <a:r>
              <a:rPr lang="ru-RU" sz="2000" b="1" dirty="0" err="1" smtClean="0"/>
              <a:t>вапняків</a:t>
            </a:r>
            <a:r>
              <a:rPr lang="ru-RU" sz="2000" b="1" dirty="0" smtClean="0"/>
              <a:t>, </a:t>
            </a:r>
            <a:r>
              <a:rPr lang="ru-RU" sz="2000" b="1" dirty="0" err="1" smtClean="0"/>
              <a:t>мармуру</a:t>
            </a:r>
            <a:r>
              <a:rPr lang="ru-RU" sz="2000" b="1" dirty="0" smtClean="0"/>
              <a:t> </a:t>
            </a:r>
            <a:r>
              <a:rPr lang="ru-RU" sz="2000" b="1" dirty="0" err="1" smtClean="0"/>
              <a:t>тощо</a:t>
            </a:r>
            <a:r>
              <a:rPr lang="ru-RU" sz="2000" b="1" dirty="0" smtClean="0"/>
              <a:t>. </a:t>
            </a:r>
            <a:r>
              <a:rPr lang="ru-RU" sz="2000" b="1" dirty="0" err="1" smtClean="0"/>
              <a:t>Ці</a:t>
            </a:r>
            <a:r>
              <a:rPr lang="ru-RU" sz="2000" b="1" dirty="0" smtClean="0"/>
              <a:t> </a:t>
            </a:r>
            <a:r>
              <a:rPr lang="ru-RU" sz="2000" b="1" dirty="0" err="1" smtClean="0"/>
              <a:t>мінерали</a:t>
            </a:r>
            <a:r>
              <a:rPr lang="ru-RU" sz="2000" b="1" dirty="0" smtClean="0"/>
              <a:t> часто </a:t>
            </a:r>
            <a:r>
              <a:rPr lang="ru-RU" sz="2000" b="1" dirty="0" err="1" smtClean="0"/>
              <a:t>утворюють</a:t>
            </a:r>
            <a:r>
              <a:rPr lang="ru-RU" sz="2000" b="1" dirty="0" smtClean="0"/>
              <a:t> </a:t>
            </a:r>
            <a:r>
              <a:rPr lang="ru-RU" sz="2000" b="1" dirty="0" err="1" smtClean="0"/>
              <a:t>цілі</a:t>
            </a:r>
            <a:r>
              <a:rPr lang="ru-RU" sz="2000" b="1" dirty="0" smtClean="0"/>
              <a:t> </a:t>
            </a:r>
            <a:r>
              <a:rPr lang="ru-RU" sz="2000" b="1" dirty="0" err="1" smtClean="0"/>
              <a:t>гірські</a:t>
            </a:r>
            <a:r>
              <a:rPr lang="ru-RU" sz="2000" b="1" dirty="0" smtClean="0"/>
              <a:t> </a:t>
            </a:r>
            <a:r>
              <a:rPr lang="ru-RU" sz="2000" b="1" dirty="0" err="1" smtClean="0"/>
              <a:t>масиви</a:t>
            </a:r>
            <a:r>
              <a:rPr lang="ru-RU" sz="2000" b="1" dirty="0" smtClean="0"/>
              <a:t>. У великих </a:t>
            </a:r>
            <a:r>
              <a:rPr lang="ru-RU" sz="2000" b="1" dirty="0" err="1" smtClean="0"/>
              <a:t>кількостях</a:t>
            </a:r>
            <a:r>
              <a:rPr lang="ru-RU" sz="2000" b="1" dirty="0" smtClean="0"/>
              <a:t> </a:t>
            </a:r>
            <a:r>
              <a:rPr lang="ru-RU" sz="2000" b="1" dirty="0" err="1" smtClean="0"/>
              <a:t>зустрічаються</a:t>
            </a:r>
            <a:r>
              <a:rPr lang="ru-RU" sz="2000" b="1" dirty="0" smtClean="0"/>
              <a:t> </a:t>
            </a:r>
            <a:r>
              <a:rPr lang="ru-RU" sz="2000" b="1" dirty="0" err="1" smtClean="0"/>
              <a:t>також</a:t>
            </a:r>
            <a:r>
              <a:rPr lang="ru-RU" sz="2000" b="1" dirty="0" smtClean="0"/>
              <a:t> </a:t>
            </a:r>
            <a:r>
              <a:rPr lang="ru-RU" sz="2000" b="1" dirty="0" err="1" smtClean="0"/>
              <a:t>апатити</a:t>
            </a:r>
            <a:r>
              <a:rPr lang="ru-RU" sz="2000" b="1" dirty="0" smtClean="0"/>
              <a:t> </a:t>
            </a:r>
            <a:r>
              <a:rPr lang="ru-RU" sz="2000" b="1" dirty="0" err="1" smtClean="0"/>
              <a:t>і</a:t>
            </a:r>
            <a:r>
              <a:rPr lang="ru-RU" sz="2000" b="1" dirty="0" smtClean="0"/>
              <a:t> </a:t>
            </a:r>
            <a:r>
              <a:rPr lang="ru-RU" sz="2000" b="1" dirty="0" err="1" smtClean="0"/>
              <a:t>фосфорити</a:t>
            </a:r>
            <a:r>
              <a:rPr lang="ru-RU" sz="2000" b="1" dirty="0" smtClean="0"/>
              <a:t>, основою </a:t>
            </a:r>
            <a:r>
              <a:rPr lang="ru-RU" sz="2000" b="1" dirty="0" err="1" smtClean="0"/>
              <a:t>яких</a:t>
            </a:r>
            <a:r>
              <a:rPr lang="ru-RU" sz="2000" b="1" dirty="0" smtClean="0"/>
              <a:t> </a:t>
            </a:r>
            <a:r>
              <a:rPr lang="ru-RU" sz="2000" b="1" dirty="0" err="1" smtClean="0"/>
              <a:t>є</a:t>
            </a:r>
            <a:r>
              <a:rPr lang="ru-RU" sz="2000" b="1" dirty="0" smtClean="0"/>
              <a:t> фосфат </a:t>
            </a:r>
            <a:r>
              <a:rPr lang="ru-RU" sz="2000" b="1" dirty="0" err="1" smtClean="0"/>
              <a:t>кальцію</a:t>
            </a:r>
            <a:r>
              <a:rPr lang="ru-RU" sz="2000" b="1" dirty="0" smtClean="0"/>
              <a:t> Са3(РО4)2. </a:t>
            </a:r>
            <a:r>
              <a:rPr lang="ru-RU" sz="2000" b="1" dirty="0" err="1" smtClean="0"/>
              <a:t>Досить</a:t>
            </a:r>
            <a:r>
              <a:rPr lang="ru-RU" sz="2000" b="1" dirty="0" smtClean="0"/>
              <a:t> </a:t>
            </a:r>
            <a:r>
              <a:rPr lang="ru-RU" sz="2000" b="1" dirty="0" err="1" smtClean="0"/>
              <a:t>поширеним</a:t>
            </a:r>
            <a:r>
              <a:rPr lang="ru-RU" sz="2000" b="1" dirty="0" smtClean="0"/>
              <a:t> </a:t>
            </a:r>
            <a:r>
              <a:rPr lang="ru-RU" sz="2000" b="1" dirty="0" err="1" smtClean="0"/>
              <a:t>є</a:t>
            </a:r>
            <a:r>
              <a:rPr lang="ru-RU" sz="2000" b="1" dirty="0" smtClean="0"/>
              <a:t> </a:t>
            </a:r>
            <a:r>
              <a:rPr lang="ru-RU" sz="2000" b="1" dirty="0" err="1" smtClean="0"/>
              <a:t>мінерал</a:t>
            </a:r>
            <a:r>
              <a:rPr lang="ru-RU" sz="2000" b="1" dirty="0" smtClean="0"/>
              <a:t> </a:t>
            </a:r>
            <a:r>
              <a:rPr lang="ru-RU" sz="2000" b="1" dirty="0" err="1" smtClean="0"/>
              <a:t>гіпс</a:t>
            </a:r>
            <a:r>
              <a:rPr lang="ru-RU" sz="2000" b="1" dirty="0" smtClean="0"/>
              <a:t> </a:t>
            </a:r>
            <a:r>
              <a:rPr lang="en-US" sz="2000" b="1" dirty="0" smtClean="0"/>
              <a:t>CaSO4 · 2</a:t>
            </a:r>
            <a:r>
              <a:rPr lang="ru-RU" sz="2000" b="1" dirty="0" smtClean="0"/>
              <a:t>Н2О.</a:t>
            </a:r>
            <a:br>
              <a:rPr lang="ru-RU" sz="2000" b="1" dirty="0" smtClean="0"/>
            </a:br>
            <a:r>
              <a:rPr lang="ru-RU" sz="2000" b="1" dirty="0" smtClean="0"/>
              <a:t/>
            </a:r>
            <a:br>
              <a:rPr lang="ru-RU" sz="2000" b="1" dirty="0" smtClean="0"/>
            </a:br>
            <a:r>
              <a:rPr lang="ru-RU" sz="2000" b="1" dirty="0" smtClean="0"/>
              <a:t> </a:t>
            </a:r>
            <a:r>
              <a:rPr lang="ru-RU" sz="2000" b="1" dirty="0" err="1" smtClean="0"/>
              <a:t>Досить</a:t>
            </a:r>
            <a:r>
              <a:rPr lang="ru-RU" sz="2000" b="1" dirty="0" smtClean="0"/>
              <a:t> </a:t>
            </a:r>
            <a:r>
              <a:rPr lang="ru-RU" sz="2000" b="1" dirty="0" err="1" smtClean="0"/>
              <a:t>поширене</a:t>
            </a:r>
            <a:r>
              <a:rPr lang="ru-RU" sz="2000" b="1" dirty="0" smtClean="0"/>
              <a:t> </a:t>
            </a:r>
            <a:r>
              <a:rPr lang="uk-UA" sz="2000" b="1" dirty="0" smtClean="0"/>
              <a:t>є а</a:t>
            </a:r>
            <a:r>
              <a:rPr lang="ru-RU" sz="2000" b="1" dirty="0" err="1" smtClean="0"/>
              <a:t>зотне</a:t>
            </a:r>
            <a:r>
              <a:rPr lang="ru-RU" sz="2000" b="1" dirty="0" smtClean="0"/>
              <a:t> </a:t>
            </a:r>
            <a:r>
              <a:rPr lang="ru-RU" sz="2000" b="1" dirty="0" err="1" smtClean="0"/>
              <a:t>добриво</a:t>
            </a:r>
            <a:r>
              <a:rPr lang="ru-RU" sz="2000" b="1" dirty="0" smtClean="0"/>
              <a:t> </a:t>
            </a:r>
            <a:r>
              <a:rPr lang="ru-RU" sz="2000" b="1" dirty="0" err="1" smtClean="0"/>
              <a:t>нітрат</a:t>
            </a:r>
            <a:r>
              <a:rPr lang="ru-RU" sz="2000" b="1" dirty="0" smtClean="0"/>
              <a:t> </a:t>
            </a:r>
            <a:r>
              <a:rPr lang="ru-RU" sz="2000" b="1" dirty="0" err="1" smtClean="0"/>
              <a:t>кальцію</a:t>
            </a:r>
            <a:r>
              <a:rPr lang="ru-RU" sz="2000" b="1" dirty="0" smtClean="0"/>
              <a:t> </a:t>
            </a:r>
            <a:r>
              <a:rPr lang="en-US" sz="2000" b="1" dirty="0" smtClean="0"/>
              <a:t>Ca(NO3)2 (</a:t>
            </a:r>
            <a:r>
              <a:rPr lang="ru-RU" sz="2000" b="1" dirty="0" err="1" smtClean="0"/>
              <a:t>кальцієва</a:t>
            </a:r>
            <a:r>
              <a:rPr lang="ru-RU" sz="2000" b="1" dirty="0" smtClean="0"/>
              <a:t>, </a:t>
            </a:r>
            <a:r>
              <a:rPr lang="ru-RU" sz="2000" b="1" dirty="0" err="1" smtClean="0"/>
              <a:t>або</a:t>
            </a:r>
            <a:r>
              <a:rPr lang="ru-RU" sz="2000" b="1" dirty="0" smtClean="0"/>
              <a:t> </a:t>
            </a:r>
            <a:r>
              <a:rPr lang="ru-RU" sz="2000" b="1" dirty="0" err="1" smtClean="0"/>
              <a:t>норвезька</a:t>
            </a:r>
            <a:r>
              <a:rPr lang="ru-RU" sz="2000" b="1" dirty="0" smtClean="0"/>
              <a:t>, </a:t>
            </a:r>
            <a:r>
              <a:rPr lang="ru-RU" sz="2000" b="1" dirty="0" err="1" smtClean="0"/>
              <a:t>селітра</a:t>
            </a:r>
            <a:r>
              <a:rPr lang="ru-RU" sz="2000" b="1" dirty="0" smtClean="0"/>
              <a:t>). </a:t>
            </a:r>
            <a:r>
              <a:rPr lang="ru-RU" sz="2000" b="1" dirty="0" err="1" smtClean="0"/>
              <a:t>Цінність</a:t>
            </a:r>
            <a:r>
              <a:rPr lang="ru-RU" sz="2000" b="1" dirty="0" smtClean="0"/>
              <a:t> </a:t>
            </a:r>
            <a:r>
              <a:rPr lang="ru-RU" sz="2000" b="1" dirty="0" err="1" smtClean="0"/>
              <a:t>нітрату</a:t>
            </a:r>
            <a:r>
              <a:rPr lang="ru-RU" sz="2000" b="1" dirty="0" smtClean="0"/>
              <a:t> </a:t>
            </a:r>
            <a:r>
              <a:rPr lang="ru-RU" sz="2000" b="1" dirty="0" err="1" smtClean="0"/>
              <a:t>кальцію</a:t>
            </a:r>
            <a:r>
              <a:rPr lang="ru-RU" sz="2000" b="1" dirty="0" smtClean="0"/>
              <a:t> як </a:t>
            </a:r>
            <a:r>
              <a:rPr lang="ru-RU" sz="2000" b="1" dirty="0" err="1" smtClean="0"/>
              <a:t>добрива</a:t>
            </a:r>
            <a:r>
              <a:rPr lang="ru-RU" sz="2000" b="1" dirty="0" smtClean="0"/>
              <a:t>  </a:t>
            </a:r>
            <a:r>
              <a:rPr lang="ru-RU" sz="2000" b="1" dirty="0" err="1" smtClean="0"/>
              <a:t>полягає</a:t>
            </a:r>
            <a:r>
              <a:rPr lang="ru-RU" sz="2000" b="1" dirty="0" smtClean="0"/>
              <a:t>   у тому, </a:t>
            </a:r>
            <a:r>
              <a:rPr lang="ru-RU" sz="2000" b="1" dirty="0" err="1" smtClean="0"/>
              <a:t>що</a:t>
            </a:r>
            <a:r>
              <a:rPr lang="ru-RU" sz="2000" b="1" dirty="0" smtClean="0"/>
              <a:t> </a:t>
            </a:r>
            <a:r>
              <a:rPr lang="ru-RU" sz="2000" b="1" dirty="0" err="1" smtClean="0"/>
              <a:t>іони</a:t>
            </a:r>
            <a:r>
              <a:rPr lang="ru-RU" sz="2000" b="1" dirty="0" smtClean="0"/>
              <a:t> </a:t>
            </a:r>
            <a:r>
              <a:rPr lang="ru-RU" sz="2000" b="1" dirty="0" err="1" smtClean="0"/>
              <a:t>кальцію</a:t>
            </a:r>
            <a:r>
              <a:rPr lang="ru-RU" sz="2000" b="1" dirty="0" smtClean="0"/>
              <a:t> </a:t>
            </a:r>
            <a:r>
              <a:rPr lang="en-US" sz="2000" b="1" dirty="0" smtClean="0"/>
              <a:t>Ca2+ </a:t>
            </a:r>
            <a:r>
              <a:rPr lang="ru-RU" sz="2000" b="1" dirty="0" smtClean="0"/>
              <a:t>позитивно </a:t>
            </a:r>
            <a:r>
              <a:rPr lang="ru-RU" sz="2000" b="1" dirty="0" err="1" smtClean="0"/>
              <a:t>впливають</a:t>
            </a:r>
            <a:r>
              <a:rPr lang="ru-RU" sz="2000" b="1" dirty="0" smtClean="0"/>
              <a:t> на структуру </a:t>
            </a:r>
            <a:r>
              <a:rPr lang="ru-RU" sz="2000" b="1" dirty="0" err="1" smtClean="0"/>
              <a:t>ґрунту</a:t>
            </a:r>
            <a:r>
              <a:rPr lang="ru-RU" sz="2000" b="1" dirty="0" smtClean="0"/>
              <a:t>. </a:t>
            </a:r>
            <a:r>
              <a:rPr lang="ru-RU" sz="2000" dirty="0" smtClean="0"/>
              <a:t/>
            </a:r>
            <a:br>
              <a:rPr lang="ru-RU" sz="2000" dirty="0" smtClean="0"/>
            </a:br>
            <a:r>
              <a:rPr lang="ru-RU" sz="2000" dirty="0" smtClean="0"/>
              <a:t/>
            </a:r>
            <a:br>
              <a:rPr lang="ru-RU" sz="2000" dirty="0" smtClean="0"/>
            </a:br>
            <a:endParaRPr lang="ru-RU" sz="2000" dirty="0"/>
          </a:p>
        </p:txBody>
      </p:sp>
    </p:spTree>
  </p:cSld>
  <p:clrMapOvr>
    <a:masterClrMapping/>
  </p:clrMapOvr>
  <p:transition>
    <p:strips dir="ld"/>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8" presetClass="entr" presetSubtype="16" fill="hold" nodeType="withEffect">
                                  <p:stCondLst>
                                    <p:cond delay="0"/>
                                  </p:stCondLst>
                                  <p:childTnLst>
                                    <p:set>
                                      <p:cBhvr>
                                        <p:cTn id="6" dur="1" fill="hold">
                                          <p:stCondLst>
                                            <p:cond delay="0"/>
                                          </p:stCondLst>
                                        </p:cTn>
                                        <p:tgtEl>
                                          <p:spTgt spid="3076"/>
                                        </p:tgtEl>
                                        <p:attrNameLst>
                                          <p:attrName>style.visibility</p:attrName>
                                        </p:attrNameLst>
                                      </p:cBhvr>
                                      <p:to>
                                        <p:strVal val="visible"/>
                                      </p:to>
                                    </p:set>
                                    <p:animEffect transition="in" filter="diamond(in)">
                                      <p:cBhvr>
                                        <p:cTn id="7" dur="2000"/>
                                        <p:tgtEl>
                                          <p:spTgt spid="307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Users\111\Desktop\26.png"/>
          <p:cNvPicPr>
            <a:picLocks noChangeAspect="1" noChangeArrowheads="1"/>
          </p:cNvPicPr>
          <p:nvPr/>
        </p:nvPicPr>
        <p:blipFill>
          <a:blip r:embed="rId2" cstate="print"/>
          <a:srcRect/>
          <a:stretch>
            <a:fillRect/>
          </a:stretch>
        </p:blipFill>
        <p:spPr bwMode="auto">
          <a:xfrm>
            <a:off x="5940152" y="4437112"/>
            <a:ext cx="2486167" cy="2726177"/>
          </a:xfrm>
          <a:prstGeom prst="rect">
            <a:avLst/>
          </a:prstGeom>
          <a:noFill/>
        </p:spPr>
      </p:pic>
      <p:sp>
        <p:nvSpPr>
          <p:cNvPr id="2" name="Заголовок 1"/>
          <p:cNvSpPr>
            <a:spLocks noGrp="1"/>
          </p:cNvSpPr>
          <p:nvPr>
            <p:ph type="title"/>
          </p:nvPr>
        </p:nvSpPr>
        <p:spPr>
          <a:xfrm>
            <a:off x="1403648" y="0"/>
            <a:ext cx="7740352" cy="1354162"/>
          </a:xfrm>
        </p:spPr>
        <p:txBody>
          <a:bodyPr>
            <a:noAutofit/>
          </a:bodyPr>
          <a:lstStyle/>
          <a:p>
            <a:r>
              <a:rPr lang="vi-VN" sz="2400" b="1" i="1" u="sng" dirty="0" smtClean="0"/>
              <a:t>Оксид кальцію </a:t>
            </a:r>
            <a:r>
              <a:rPr lang="en-US" sz="2400" b="1" i="1" u="sng" dirty="0" err="1" smtClean="0"/>
              <a:t>CaO</a:t>
            </a:r>
            <a:r>
              <a:rPr lang="en-US" sz="2400" b="1" i="1" u="sng" dirty="0" smtClean="0"/>
              <a:t>, </a:t>
            </a:r>
            <a:r>
              <a:rPr lang="vi-VN" sz="2400" b="1" i="1" u="sng" dirty="0" smtClean="0"/>
              <a:t>негашене вапно</a:t>
            </a:r>
            <a:r>
              <a:rPr lang="en-US" sz="2400" b="1" i="1" u="sng" dirty="0" smtClean="0"/>
              <a:t> </a:t>
            </a:r>
            <a:r>
              <a:rPr lang="en-US" sz="2400" dirty="0" smtClean="0"/>
              <a:t>— </a:t>
            </a:r>
            <a:r>
              <a:rPr lang="vi-VN" sz="1800" dirty="0" smtClean="0"/>
              <a:t>в'яжуча мінеральна кристалічна тугоплавка речовина білого кольору.</a:t>
            </a:r>
            <a:endParaRPr lang="ru-RU" sz="1800" dirty="0"/>
          </a:p>
        </p:txBody>
      </p:sp>
      <p:sp>
        <p:nvSpPr>
          <p:cNvPr id="3" name="Содержимое 2"/>
          <p:cNvSpPr>
            <a:spLocks noGrp="1"/>
          </p:cNvSpPr>
          <p:nvPr>
            <p:ph idx="1"/>
          </p:nvPr>
        </p:nvSpPr>
        <p:spPr>
          <a:xfrm>
            <a:off x="1475656" y="1196752"/>
            <a:ext cx="7426072" cy="4464496"/>
          </a:xfrm>
        </p:spPr>
        <p:txBody>
          <a:bodyPr>
            <a:normAutofit fontScale="70000" lnSpcReduction="20000"/>
          </a:bodyPr>
          <a:lstStyle/>
          <a:p>
            <a:r>
              <a:rPr lang="ru-RU" dirty="0" err="1" smtClean="0"/>
              <a:t>Вапно</a:t>
            </a:r>
            <a:r>
              <a:rPr lang="ru-RU" dirty="0" smtClean="0"/>
              <a:t> </a:t>
            </a:r>
            <a:r>
              <a:rPr lang="ru-RU" dirty="0" err="1" smtClean="0"/>
              <a:t>дуже</a:t>
            </a:r>
            <a:r>
              <a:rPr lang="ru-RU" dirty="0" smtClean="0"/>
              <a:t> широко </a:t>
            </a:r>
            <a:r>
              <a:rPr lang="ru-RU" dirty="0" err="1" smtClean="0"/>
              <a:t>застосовується</a:t>
            </a:r>
            <a:r>
              <a:rPr lang="ru-RU" dirty="0" smtClean="0"/>
              <a:t> у </a:t>
            </a:r>
            <a:r>
              <a:rPr lang="ru-RU" dirty="0" err="1" smtClean="0"/>
              <a:t>будівельній</a:t>
            </a:r>
            <a:r>
              <a:rPr lang="ru-RU" dirty="0" smtClean="0"/>
              <a:t> </a:t>
            </a:r>
            <a:r>
              <a:rPr lang="ru-RU" dirty="0" err="1" smtClean="0"/>
              <a:t>справі</a:t>
            </a:r>
            <a:r>
              <a:rPr lang="ru-RU" dirty="0" smtClean="0"/>
              <a:t>, а </a:t>
            </a:r>
            <a:r>
              <a:rPr lang="ru-RU" dirty="0" err="1" smtClean="0"/>
              <a:t>також</a:t>
            </a:r>
            <a:r>
              <a:rPr lang="ru-RU" dirty="0" smtClean="0"/>
              <a:t> у </a:t>
            </a:r>
            <a:r>
              <a:rPr lang="ru-RU" dirty="0" err="1" smtClean="0"/>
              <a:t>хімічній</a:t>
            </a:r>
            <a:r>
              <a:rPr lang="ru-RU" dirty="0" smtClean="0"/>
              <a:t> </a:t>
            </a:r>
            <a:r>
              <a:rPr lang="ru-RU" dirty="0" err="1" smtClean="0"/>
              <a:t>промисловості</a:t>
            </a:r>
            <a:r>
              <a:rPr lang="ru-RU" dirty="0" smtClean="0"/>
              <a:t> для </a:t>
            </a:r>
            <a:r>
              <a:rPr lang="ru-RU" dirty="0" err="1" smtClean="0"/>
              <a:t>одержання</a:t>
            </a:r>
            <a:r>
              <a:rPr lang="ru-RU" dirty="0" smtClean="0"/>
              <a:t> хлорного </a:t>
            </a:r>
            <a:r>
              <a:rPr lang="ru-RU" dirty="0" err="1" smtClean="0"/>
              <a:t>вапна</a:t>
            </a:r>
            <a:r>
              <a:rPr lang="ru-RU" dirty="0" smtClean="0"/>
              <a:t>. </a:t>
            </a:r>
            <a:r>
              <a:rPr lang="ru-RU" dirty="0" err="1" smtClean="0"/>
              <a:t>Щорічний</a:t>
            </a:r>
            <a:r>
              <a:rPr lang="ru-RU" dirty="0" smtClean="0"/>
              <a:t> </a:t>
            </a:r>
            <a:r>
              <a:rPr lang="ru-RU" dirty="0" err="1" smtClean="0"/>
              <a:t>світовий</a:t>
            </a:r>
            <a:r>
              <a:rPr lang="ru-RU" dirty="0" smtClean="0"/>
              <a:t> </a:t>
            </a:r>
            <a:r>
              <a:rPr lang="ru-RU" dirty="0" err="1" smtClean="0"/>
              <a:t>видобуток</a:t>
            </a:r>
            <a:r>
              <a:rPr lang="ru-RU" dirty="0" smtClean="0"/>
              <a:t> </a:t>
            </a:r>
            <a:r>
              <a:rPr lang="ru-RU" dirty="0" err="1" smtClean="0"/>
              <a:t>вапна</a:t>
            </a:r>
            <a:r>
              <a:rPr lang="ru-RU" dirty="0" smtClean="0"/>
              <a:t> становить </a:t>
            </a:r>
            <a:r>
              <a:rPr lang="ru-RU" dirty="0" err="1" smtClean="0"/>
              <a:t>сотні</a:t>
            </a:r>
            <a:r>
              <a:rPr lang="ru-RU" dirty="0" smtClean="0"/>
              <a:t> </a:t>
            </a:r>
            <a:r>
              <a:rPr lang="ru-RU" dirty="0" err="1" smtClean="0"/>
              <a:t>мільйонів</a:t>
            </a:r>
            <a:r>
              <a:rPr lang="ru-RU" dirty="0" smtClean="0"/>
              <a:t> тонн.</a:t>
            </a:r>
          </a:p>
          <a:p>
            <a:r>
              <a:rPr lang="ru-RU" dirty="0" smtClean="0"/>
              <a:t>У </a:t>
            </a:r>
            <a:r>
              <a:rPr lang="ru-RU" dirty="0" err="1" smtClean="0"/>
              <a:t>будівництві</a:t>
            </a:r>
            <a:r>
              <a:rPr lang="ru-RU" dirty="0" smtClean="0"/>
              <a:t> </a:t>
            </a:r>
            <a:r>
              <a:rPr lang="ru-RU" dirty="0" err="1" smtClean="0"/>
              <a:t>використовують</a:t>
            </a:r>
            <a:r>
              <a:rPr lang="ru-RU" dirty="0" smtClean="0"/>
              <a:t> </a:t>
            </a:r>
            <a:r>
              <a:rPr lang="ru-RU" dirty="0" err="1" smtClean="0"/>
              <a:t>гашене</a:t>
            </a:r>
            <a:r>
              <a:rPr lang="ru-RU" dirty="0" smtClean="0"/>
              <a:t> </a:t>
            </a:r>
            <a:r>
              <a:rPr lang="ru-RU" dirty="0" err="1" smtClean="0"/>
              <a:t>вапно</a:t>
            </a:r>
            <a:r>
              <a:rPr lang="ru-RU" dirty="0" smtClean="0"/>
              <a:t>, </a:t>
            </a:r>
            <a:r>
              <a:rPr lang="ru-RU" dirty="0" err="1" smtClean="0"/>
              <a:t>тобто</a:t>
            </a:r>
            <a:r>
              <a:rPr lang="ru-RU" dirty="0" smtClean="0"/>
              <a:t> </a:t>
            </a:r>
            <a:r>
              <a:rPr lang="ru-RU" dirty="0" err="1" smtClean="0"/>
              <a:t>гідроксид</a:t>
            </a:r>
            <a:r>
              <a:rPr lang="ru-RU" dirty="0" smtClean="0"/>
              <a:t> </a:t>
            </a:r>
            <a:r>
              <a:rPr lang="ru-RU" dirty="0" err="1" smtClean="0"/>
              <a:t>кальцію</a:t>
            </a:r>
            <a:r>
              <a:rPr lang="ru-RU" dirty="0" smtClean="0"/>
              <a:t>. З </a:t>
            </a:r>
            <a:r>
              <a:rPr lang="ru-RU" dirty="0" err="1" smtClean="0"/>
              <a:t>цією</a:t>
            </a:r>
            <a:r>
              <a:rPr lang="ru-RU" dirty="0" smtClean="0"/>
              <a:t> метою </a:t>
            </a:r>
            <a:r>
              <a:rPr lang="ru-RU" dirty="0" err="1" smtClean="0"/>
              <a:t>негашене</a:t>
            </a:r>
            <a:r>
              <a:rPr lang="ru-RU" dirty="0" smtClean="0"/>
              <a:t> </a:t>
            </a:r>
            <a:r>
              <a:rPr lang="ru-RU" dirty="0" err="1" smtClean="0"/>
              <a:t>вапно</a:t>
            </a:r>
            <a:r>
              <a:rPr lang="ru-RU" dirty="0" smtClean="0"/>
              <a:t> </a:t>
            </a:r>
            <a:r>
              <a:rPr lang="ru-RU" dirty="0" err="1" smtClean="0"/>
              <a:t>обробляють</a:t>
            </a:r>
            <a:r>
              <a:rPr lang="ru-RU" dirty="0" smtClean="0"/>
              <a:t> водою. При </a:t>
            </a:r>
            <a:r>
              <a:rPr lang="ru-RU" dirty="0" err="1" smtClean="0"/>
              <a:t>цьому</a:t>
            </a:r>
            <a:r>
              <a:rPr lang="ru-RU" dirty="0" smtClean="0"/>
              <a:t> </a:t>
            </a:r>
            <a:r>
              <a:rPr lang="ru-RU" dirty="0" err="1" smtClean="0"/>
              <a:t>пористі</a:t>
            </a:r>
            <a:r>
              <a:rPr lang="ru-RU" dirty="0" smtClean="0"/>
              <a:t> шматки оксиду </a:t>
            </a:r>
            <a:r>
              <a:rPr lang="ru-RU" dirty="0" err="1" smtClean="0"/>
              <a:t>кальцію</a:t>
            </a:r>
            <a:r>
              <a:rPr lang="ru-RU" dirty="0" smtClean="0"/>
              <a:t> (негашеного </a:t>
            </a:r>
            <a:r>
              <a:rPr lang="ru-RU" dirty="0" err="1" smtClean="0"/>
              <a:t>вапна</a:t>
            </a:r>
            <a:r>
              <a:rPr lang="ru-RU" dirty="0" smtClean="0"/>
              <a:t>) </a:t>
            </a:r>
            <a:r>
              <a:rPr lang="ru-RU" dirty="0" err="1" smtClean="0"/>
              <a:t>жадібно</a:t>
            </a:r>
            <a:r>
              <a:rPr lang="ru-RU" dirty="0" smtClean="0"/>
              <a:t> </a:t>
            </a:r>
            <a:r>
              <a:rPr lang="ru-RU" dirty="0" err="1" smtClean="0"/>
              <a:t>поглинають</a:t>
            </a:r>
            <a:r>
              <a:rPr lang="ru-RU" dirty="0" smtClean="0"/>
              <a:t> воду </a:t>
            </a:r>
            <a:r>
              <a:rPr lang="ru-RU" dirty="0" err="1" smtClean="0"/>
              <a:t>і</a:t>
            </a:r>
            <a:r>
              <a:rPr lang="ru-RU" dirty="0" smtClean="0"/>
              <a:t> </a:t>
            </a:r>
            <a:r>
              <a:rPr lang="ru-RU" dirty="0" err="1" smtClean="0"/>
              <a:t>реагують</a:t>
            </a:r>
            <a:r>
              <a:rPr lang="ru-RU" dirty="0" smtClean="0"/>
              <a:t> </a:t>
            </a:r>
            <a:r>
              <a:rPr lang="ru-RU" dirty="0" err="1" smtClean="0"/>
              <a:t>з</a:t>
            </a:r>
            <a:r>
              <a:rPr lang="ru-RU" dirty="0" smtClean="0"/>
              <a:t> нею </a:t>
            </a:r>
            <a:r>
              <a:rPr lang="ru-RU" dirty="0" err="1" smtClean="0"/>
              <a:t>з</a:t>
            </a:r>
            <a:r>
              <a:rPr lang="ru-RU" dirty="0" smtClean="0"/>
              <a:t> </a:t>
            </a:r>
            <a:r>
              <a:rPr lang="ru-RU" dirty="0" err="1" smtClean="0"/>
              <a:t>виділенням</a:t>
            </a:r>
            <a:r>
              <a:rPr lang="ru-RU" dirty="0" smtClean="0"/>
              <a:t> </a:t>
            </a:r>
            <a:r>
              <a:rPr lang="ru-RU" dirty="0" err="1" smtClean="0"/>
              <a:t>значної</a:t>
            </a:r>
            <a:r>
              <a:rPr lang="ru-RU" dirty="0" smtClean="0"/>
              <a:t> </a:t>
            </a:r>
            <a:r>
              <a:rPr lang="ru-RU" dirty="0" err="1" smtClean="0"/>
              <a:t>кількості</a:t>
            </a:r>
            <a:r>
              <a:rPr lang="ru-RU" dirty="0" smtClean="0"/>
              <a:t> тепла. </a:t>
            </a:r>
            <a:r>
              <a:rPr lang="ru-RU" dirty="0" err="1" smtClean="0"/>
              <a:t>Внаслідок</a:t>
            </a:r>
            <a:r>
              <a:rPr lang="ru-RU" dirty="0" smtClean="0"/>
              <a:t> </a:t>
            </a:r>
            <a:r>
              <a:rPr lang="ru-RU" dirty="0" err="1" smtClean="0"/>
              <a:t>цього</a:t>
            </a:r>
            <a:r>
              <a:rPr lang="ru-RU" dirty="0" smtClean="0"/>
              <a:t> </a:t>
            </a:r>
            <a:r>
              <a:rPr lang="ru-RU" dirty="0" err="1" smtClean="0"/>
              <a:t>частина</a:t>
            </a:r>
            <a:r>
              <a:rPr lang="ru-RU" dirty="0" smtClean="0"/>
              <a:t> води </a:t>
            </a:r>
            <a:r>
              <a:rPr lang="ru-RU" dirty="0" err="1" smtClean="0"/>
              <a:t>випаровує</a:t>
            </a:r>
            <a:r>
              <a:rPr lang="ru-RU" dirty="0" smtClean="0"/>
              <a:t>, а оксид </a:t>
            </a:r>
            <a:r>
              <a:rPr lang="ru-RU" dirty="0" err="1" smtClean="0"/>
              <a:t>кальцію</a:t>
            </a:r>
            <a:r>
              <a:rPr lang="ru-RU" dirty="0" smtClean="0"/>
              <a:t> </a:t>
            </a:r>
            <a:r>
              <a:rPr lang="ru-RU" dirty="0" err="1" smtClean="0"/>
              <a:t>перетворюється</a:t>
            </a:r>
            <a:r>
              <a:rPr lang="ru-RU" dirty="0" smtClean="0"/>
              <a:t> у </a:t>
            </a:r>
            <a:r>
              <a:rPr lang="ru-RU" dirty="0" err="1" smtClean="0"/>
              <a:t>пухку</a:t>
            </a:r>
            <a:r>
              <a:rPr lang="ru-RU" dirty="0" smtClean="0"/>
              <a:t> </a:t>
            </a:r>
            <a:r>
              <a:rPr lang="ru-RU" dirty="0" err="1" smtClean="0"/>
              <a:t>масу</a:t>
            </a:r>
            <a:r>
              <a:rPr lang="ru-RU" dirty="0" smtClean="0"/>
              <a:t> </a:t>
            </a:r>
            <a:r>
              <a:rPr lang="ru-RU" dirty="0" err="1" smtClean="0"/>
              <a:t>гідроксиду</a:t>
            </a:r>
            <a:r>
              <a:rPr lang="ru-RU" dirty="0" smtClean="0"/>
              <a:t> </a:t>
            </a:r>
            <a:r>
              <a:rPr lang="ru-RU" dirty="0" err="1" smtClean="0"/>
              <a:t>кальцію</a:t>
            </a:r>
            <a:r>
              <a:rPr lang="ru-RU" dirty="0" smtClean="0"/>
              <a:t> (гашеного </a:t>
            </a:r>
            <a:r>
              <a:rPr lang="ru-RU" dirty="0" err="1" smtClean="0"/>
              <a:t>вапна</a:t>
            </a:r>
            <a:r>
              <a:rPr lang="ru-RU" dirty="0" smtClean="0"/>
              <a:t>), яку </a:t>
            </a:r>
            <a:r>
              <a:rPr lang="ru-RU" dirty="0" err="1" smtClean="0"/>
              <a:t>називають</a:t>
            </a:r>
            <a:r>
              <a:rPr lang="ru-RU" dirty="0" smtClean="0"/>
              <a:t> </a:t>
            </a:r>
            <a:r>
              <a:rPr lang="ru-RU" dirty="0" err="1" smtClean="0"/>
              <a:t>пушонкою</a:t>
            </a:r>
            <a:r>
              <a:rPr lang="ru-RU" dirty="0" smtClean="0"/>
              <a:t>. При </a:t>
            </a:r>
            <a:r>
              <a:rPr lang="ru-RU" dirty="0" err="1" smtClean="0"/>
              <a:t>надлишку</a:t>
            </a:r>
            <a:r>
              <a:rPr lang="ru-RU" dirty="0" smtClean="0"/>
              <a:t> води </a:t>
            </a:r>
            <a:r>
              <a:rPr lang="ru-RU" dirty="0" err="1" smtClean="0"/>
              <a:t>гашене</a:t>
            </a:r>
            <a:r>
              <a:rPr lang="ru-RU" dirty="0" smtClean="0"/>
              <a:t> </a:t>
            </a:r>
            <a:r>
              <a:rPr lang="ru-RU" dirty="0" err="1" smtClean="0"/>
              <a:t>вапно</a:t>
            </a:r>
            <a:r>
              <a:rPr lang="ru-RU" dirty="0" smtClean="0"/>
              <a:t> </a:t>
            </a:r>
            <a:r>
              <a:rPr lang="ru-RU" dirty="0" err="1" smtClean="0"/>
              <a:t>утворюється</a:t>
            </a:r>
            <a:r>
              <a:rPr lang="ru-RU" dirty="0" smtClean="0"/>
              <a:t> у </a:t>
            </a:r>
            <a:r>
              <a:rPr lang="ru-RU" dirty="0" err="1" smtClean="0"/>
              <a:t>вигляді</a:t>
            </a:r>
            <a:r>
              <a:rPr lang="ru-RU" dirty="0" smtClean="0"/>
              <a:t> </a:t>
            </a:r>
            <a:r>
              <a:rPr lang="ru-RU" dirty="0" err="1" smtClean="0"/>
              <a:t>тістоподібної</a:t>
            </a:r>
            <a:r>
              <a:rPr lang="ru-RU" dirty="0" smtClean="0"/>
              <a:t> </a:t>
            </a:r>
            <a:r>
              <a:rPr lang="ru-RU" dirty="0" err="1" smtClean="0"/>
              <a:t>маси</a:t>
            </a:r>
            <a:r>
              <a:rPr lang="ru-RU" dirty="0" smtClean="0"/>
              <a:t>.</a:t>
            </a:r>
            <a:endParaRPr lang="ru-RU" dirty="0"/>
          </a:p>
        </p:txBody>
      </p:sp>
    </p:spTree>
  </p:cSld>
  <p:clrMapOvr>
    <a:masterClrMapping/>
  </p:clrMapOvr>
  <p:transition>
    <p:wipe dir="d"/>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 presetClass="entr" presetSubtype="10" fill="hold" nodeType="withEffect">
                                  <p:stCondLst>
                                    <p:cond delay="0"/>
                                  </p:stCondLst>
                                  <p:childTnLst>
                                    <p:set>
                                      <p:cBhvr>
                                        <p:cTn id="6" dur="1" fill="hold">
                                          <p:stCondLst>
                                            <p:cond delay="0"/>
                                          </p:stCondLst>
                                        </p:cTn>
                                        <p:tgtEl>
                                          <p:spTgt spid="1026"/>
                                        </p:tgtEl>
                                        <p:attrNameLst>
                                          <p:attrName>style.visibility</p:attrName>
                                        </p:attrNameLst>
                                      </p:cBhvr>
                                      <p:to>
                                        <p:strVal val="visible"/>
                                      </p:to>
                                    </p:set>
                                    <p:animEffect transition="in" filter="checkerboard(across)">
                                      <p:cBhvr>
                                        <p:cTn id="7" dur="500"/>
                                        <p:tgtEl>
                                          <p:spTgt spid="102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C:\Users\111\Desktop\86997147_zybik11.jpg"/>
          <p:cNvPicPr>
            <a:picLocks noChangeAspect="1" noChangeArrowheads="1"/>
          </p:cNvPicPr>
          <p:nvPr/>
        </p:nvPicPr>
        <p:blipFill>
          <a:blip r:embed="rId2" cstate="print"/>
          <a:srcRect/>
          <a:stretch>
            <a:fillRect/>
          </a:stretch>
        </p:blipFill>
        <p:spPr bwMode="auto">
          <a:xfrm>
            <a:off x="7196708" y="4371835"/>
            <a:ext cx="1947292" cy="2486165"/>
          </a:xfrm>
          <a:prstGeom prst="rect">
            <a:avLst/>
          </a:prstGeom>
          <a:noFill/>
          <a:scene3d>
            <a:camera prst="isometricOffAxis2Left"/>
            <a:lightRig rig="threePt" dir="t"/>
          </a:scene3d>
        </p:spPr>
      </p:pic>
      <p:sp>
        <p:nvSpPr>
          <p:cNvPr id="2" name="Заголовок 1"/>
          <p:cNvSpPr>
            <a:spLocks noGrp="1"/>
          </p:cNvSpPr>
          <p:nvPr>
            <p:ph type="title"/>
          </p:nvPr>
        </p:nvSpPr>
        <p:spPr>
          <a:xfrm>
            <a:off x="1043608" y="188640"/>
            <a:ext cx="7416824" cy="1728192"/>
          </a:xfrm>
        </p:spPr>
        <p:txBody>
          <a:bodyPr>
            <a:noAutofit/>
          </a:bodyPr>
          <a:lstStyle/>
          <a:p>
            <a:r>
              <a:rPr lang="ru-RU" sz="2000" dirty="0" smtClean="0"/>
              <a:t> </a:t>
            </a:r>
            <a:r>
              <a:rPr lang="ru-RU" sz="4000" b="1" dirty="0" err="1" smtClean="0"/>
              <a:t>Біологічна</a:t>
            </a:r>
            <a:r>
              <a:rPr lang="ru-RU" sz="4000" b="1" dirty="0" smtClean="0"/>
              <a:t> роль</a:t>
            </a:r>
            <a:r>
              <a:rPr lang="ru-RU" sz="2000" dirty="0" smtClean="0"/>
              <a:t/>
            </a:r>
            <a:br>
              <a:rPr lang="ru-RU" sz="2000" dirty="0" smtClean="0"/>
            </a:br>
            <a:r>
              <a:rPr lang="ru-RU" sz="2000" dirty="0" smtClean="0"/>
              <a:t/>
            </a:r>
            <a:br>
              <a:rPr lang="ru-RU" sz="2000" dirty="0" smtClean="0"/>
            </a:br>
            <a:r>
              <a:rPr lang="ru-RU" sz="2400" b="1" dirty="0" err="1" smtClean="0"/>
              <a:t>Кальцій</a:t>
            </a:r>
            <a:r>
              <a:rPr lang="ru-RU" sz="2400" b="1" dirty="0" smtClean="0"/>
              <a:t> </a:t>
            </a:r>
            <a:r>
              <a:rPr lang="ru-RU" sz="2400" b="1" dirty="0" err="1" smtClean="0"/>
              <a:t>найбільш</a:t>
            </a:r>
            <a:r>
              <a:rPr lang="ru-RU" sz="2400" b="1" dirty="0" smtClean="0"/>
              <a:t> </a:t>
            </a:r>
            <a:r>
              <a:rPr lang="ru-RU" sz="2400" b="1" dirty="0" err="1" smtClean="0"/>
              <a:t>розповсюджений</a:t>
            </a:r>
            <a:r>
              <a:rPr lang="ru-RU" sz="2400" b="1" dirty="0" smtClean="0"/>
              <a:t> </a:t>
            </a:r>
            <a:r>
              <a:rPr lang="ru-RU" sz="2400" b="1" dirty="0" err="1" smtClean="0"/>
              <a:t>макроелемент</a:t>
            </a:r>
            <a:r>
              <a:rPr lang="ru-RU" sz="2400" b="1" dirty="0" smtClean="0"/>
              <a:t> в </a:t>
            </a:r>
            <a:r>
              <a:rPr lang="ru-RU" sz="2400" b="1" dirty="0" err="1" smtClean="0"/>
              <a:t>організмі</a:t>
            </a:r>
            <a:r>
              <a:rPr lang="ru-RU" sz="2400" b="1" dirty="0" smtClean="0"/>
              <a:t> </a:t>
            </a:r>
            <a:r>
              <a:rPr lang="ru-RU" sz="2400" b="1" dirty="0" err="1" smtClean="0"/>
              <a:t>людини</a:t>
            </a:r>
            <a:r>
              <a:rPr lang="ru-RU" sz="2400" b="1" dirty="0" smtClean="0"/>
              <a:t>.</a:t>
            </a:r>
            <a:r>
              <a:rPr lang="ru-RU" sz="2000" dirty="0" smtClean="0"/>
              <a:t/>
            </a:r>
            <a:br>
              <a:rPr lang="ru-RU" sz="2000" dirty="0" smtClean="0"/>
            </a:br>
            <a:r>
              <a:rPr lang="ru-RU" sz="2000" dirty="0" smtClean="0"/>
              <a:t/>
            </a:r>
            <a:br>
              <a:rPr lang="ru-RU" sz="2000" dirty="0" smtClean="0"/>
            </a:br>
            <a:endParaRPr lang="ru-RU" sz="2000" dirty="0"/>
          </a:p>
        </p:txBody>
      </p:sp>
      <p:sp>
        <p:nvSpPr>
          <p:cNvPr id="3" name="Содержимое 2"/>
          <p:cNvSpPr>
            <a:spLocks noGrp="1"/>
          </p:cNvSpPr>
          <p:nvPr>
            <p:ph idx="1"/>
          </p:nvPr>
        </p:nvSpPr>
        <p:spPr>
          <a:xfrm>
            <a:off x="899592" y="1628800"/>
            <a:ext cx="8244408" cy="5051648"/>
          </a:xfrm>
        </p:spPr>
        <p:txBody>
          <a:bodyPr>
            <a:normAutofit fontScale="70000" lnSpcReduction="20000"/>
          </a:bodyPr>
          <a:lstStyle/>
          <a:p>
            <a:r>
              <a:rPr lang="ru-RU" dirty="0" err="1" smtClean="0"/>
              <a:t>Іони</a:t>
            </a:r>
            <a:r>
              <a:rPr lang="ru-RU" dirty="0" smtClean="0"/>
              <a:t> </a:t>
            </a:r>
            <a:r>
              <a:rPr lang="ru-RU" dirty="0" err="1" smtClean="0"/>
              <a:t>кальцію</a:t>
            </a:r>
            <a:r>
              <a:rPr lang="ru-RU" dirty="0" smtClean="0"/>
              <a:t> </a:t>
            </a:r>
            <a:r>
              <a:rPr lang="ru-RU" dirty="0" err="1" smtClean="0"/>
              <a:t>беруть</a:t>
            </a:r>
            <a:r>
              <a:rPr lang="ru-RU" dirty="0" smtClean="0"/>
              <a:t> участь в </a:t>
            </a:r>
            <a:r>
              <a:rPr lang="ru-RU" dirty="0" err="1" smtClean="0"/>
              <a:t>процесах</a:t>
            </a:r>
            <a:r>
              <a:rPr lang="ru-RU" dirty="0" smtClean="0"/>
              <a:t> </a:t>
            </a:r>
            <a:r>
              <a:rPr lang="ru-RU" dirty="0" err="1" smtClean="0"/>
              <a:t>згортання</a:t>
            </a:r>
            <a:r>
              <a:rPr lang="ru-RU" dirty="0" smtClean="0"/>
              <a:t> </a:t>
            </a:r>
            <a:r>
              <a:rPr lang="ru-RU" dirty="0" err="1" smtClean="0"/>
              <a:t>крові</a:t>
            </a:r>
            <a:r>
              <a:rPr lang="ru-RU" dirty="0" smtClean="0"/>
              <a:t>, </a:t>
            </a:r>
            <a:r>
              <a:rPr lang="ru-RU" dirty="0" err="1" smtClean="0"/>
              <a:t>м'язових</a:t>
            </a:r>
            <a:r>
              <a:rPr lang="ru-RU" dirty="0" smtClean="0"/>
              <a:t> </a:t>
            </a:r>
            <a:r>
              <a:rPr lang="ru-RU" dirty="0" err="1" smtClean="0"/>
              <a:t>і</a:t>
            </a:r>
            <a:r>
              <a:rPr lang="ru-RU" dirty="0" smtClean="0"/>
              <a:t> </a:t>
            </a:r>
            <a:r>
              <a:rPr lang="ru-RU" dirty="0" err="1" smtClean="0"/>
              <a:t>нейронних</a:t>
            </a:r>
            <a:r>
              <a:rPr lang="ru-RU" dirty="0" smtClean="0"/>
              <a:t> </a:t>
            </a:r>
            <a:r>
              <a:rPr lang="ru-RU" dirty="0" err="1" smtClean="0"/>
              <a:t>реакціях</a:t>
            </a:r>
            <a:r>
              <a:rPr lang="ru-RU" dirty="0" smtClean="0"/>
              <a:t>, </a:t>
            </a:r>
            <a:r>
              <a:rPr lang="ru-RU" dirty="0" err="1" smtClean="0"/>
              <a:t>забезпечують</a:t>
            </a:r>
            <a:r>
              <a:rPr lang="ru-RU" dirty="0" smtClean="0"/>
              <a:t> </a:t>
            </a:r>
            <a:r>
              <a:rPr lang="ru-RU" dirty="0" err="1" smtClean="0"/>
              <a:t>осмотичний</a:t>
            </a:r>
            <a:r>
              <a:rPr lang="ru-RU" dirty="0" smtClean="0"/>
              <a:t> </a:t>
            </a:r>
            <a:r>
              <a:rPr lang="ru-RU" dirty="0" err="1" smtClean="0"/>
              <a:t>тиск</a:t>
            </a:r>
            <a:r>
              <a:rPr lang="ru-RU" dirty="0" smtClean="0"/>
              <a:t> </a:t>
            </a:r>
            <a:r>
              <a:rPr lang="ru-RU" dirty="0" err="1" smtClean="0"/>
              <a:t>крові</a:t>
            </a:r>
            <a:r>
              <a:rPr lang="ru-RU" dirty="0" smtClean="0"/>
              <a:t>. </a:t>
            </a:r>
            <a:r>
              <a:rPr lang="ru-RU" dirty="0" err="1" smtClean="0"/>
              <a:t>Зловживання</a:t>
            </a:r>
            <a:r>
              <a:rPr lang="ru-RU" dirty="0" smtClean="0"/>
              <a:t> </a:t>
            </a:r>
            <a:r>
              <a:rPr lang="ru-RU" dirty="0" err="1" smtClean="0"/>
              <a:t>кавою</a:t>
            </a:r>
            <a:r>
              <a:rPr lang="ru-RU" dirty="0" smtClean="0"/>
              <a:t> та алкоголем </a:t>
            </a:r>
            <a:r>
              <a:rPr lang="ru-RU" dirty="0" err="1" smtClean="0"/>
              <a:t>може</a:t>
            </a:r>
            <a:r>
              <a:rPr lang="ru-RU" dirty="0" smtClean="0"/>
              <a:t> </a:t>
            </a:r>
            <a:r>
              <a:rPr lang="ru-RU" dirty="0" err="1" smtClean="0"/>
              <a:t>призводити</a:t>
            </a:r>
            <a:r>
              <a:rPr lang="ru-RU" dirty="0" smtClean="0"/>
              <a:t> до </a:t>
            </a:r>
            <a:r>
              <a:rPr lang="ru-RU" dirty="0" err="1" smtClean="0"/>
              <a:t>дефіциту</a:t>
            </a:r>
            <a:r>
              <a:rPr lang="ru-RU" dirty="0" smtClean="0"/>
              <a:t> </a:t>
            </a:r>
            <a:r>
              <a:rPr lang="ru-RU" dirty="0" err="1" smtClean="0"/>
              <a:t>вапню</a:t>
            </a:r>
            <a:r>
              <a:rPr lang="ru-RU" dirty="0" smtClean="0"/>
              <a:t>.</a:t>
            </a:r>
          </a:p>
          <a:p>
            <a:r>
              <a:rPr lang="ru-RU" dirty="0" smtClean="0"/>
              <a:t>В </a:t>
            </a:r>
            <a:r>
              <a:rPr lang="ru-RU" dirty="0" err="1" smtClean="0"/>
              <a:t>організмі</a:t>
            </a:r>
            <a:r>
              <a:rPr lang="ru-RU" dirty="0" smtClean="0"/>
              <a:t> </a:t>
            </a:r>
            <a:r>
              <a:rPr lang="ru-RU" dirty="0" err="1" smtClean="0"/>
              <a:t>знаходиться</a:t>
            </a:r>
            <a:r>
              <a:rPr lang="ru-RU" dirty="0" smtClean="0"/>
              <a:t> </a:t>
            </a:r>
            <a:r>
              <a:rPr lang="ru-RU" dirty="0" err="1" smtClean="0"/>
              <a:t>близько</a:t>
            </a:r>
            <a:r>
              <a:rPr lang="ru-RU" dirty="0" smtClean="0"/>
              <a:t> 1,5 кг </a:t>
            </a:r>
            <a:r>
              <a:rPr lang="ru-RU" dirty="0" err="1" smtClean="0"/>
              <a:t>кальцію</a:t>
            </a:r>
            <a:r>
              <a:rPr lang="ru-RU" dirty="0" smtClean="0"/>
              <a:t>. </a:t>
            </a:r>
            <a:r>
              <a:rPr lang="ru-RU" dirty="0" err="1" smtClean="0"/>
              <a:t>Він</a:t>
            </a:r>
            <a:r>
              <a:rPr lang="ru-RU" dirty="0" smtClean="0"/>
              <a:t> </a:t>
            </a:r>
            <a:r>
              <a:rPr lang="ru-RU" dirty="0" err="1" smtClean="0"/>
              <a:t>є</a:t>
            </a:r>
            <a:r>
              <a:rPr lang="ru-RU" dirty="0" smtClean="0"/>
              <a:t> </a:t>
            </a:r>
            <a:r>
              <a:rPr lang="ru-RU" dirty="0" err="1" smtClean="0"/>
              <a:t>основним</a:t>
            </a:r>
            <a:r>
              <a:rPr lang="ru-RU" dirty="0" smtClean="0"/>
              <a:t> </a:t>
            </a:r>
            <a:r>
              <a:rPr lang="ru-RU" dirty="0" err="1" smtClean="0"/>
              <a:t>структурним</a:t>
            </a:r>
            <a:r>
              <a:rPr lang="ru-RU" dirty="0" smtClean="0"/>
              <a:t> </a:t>
            </a:r>
            <a:r>
              <a:rPr lang="ru-RU" dirty="0" err="1" smtClean="0"/>
              <a:t>елементом</a:t>
            </a:r>
            <a:r>
              <a:rPr lang="ru-RU" dirty="0" smtClean="0"/>
              <a:t> </a:t>
            </a:r>
            <a:r>
              <a:rPr lang="ru-RU" dirty="0" err="1" smtClean="0"/>
              <a:t>кісток</a:t>
            </a:r>
            <a:r>
              <a:rPr lang="ru-RU" dirty="0" smtClean="0"/>
              <a:t> </a:t>
            </a:r>
            <a:r>
              <a:rPr lang="ru-RU" dirty="0" err="1" smtClean="0"/>
              <a:t>і</a:t>
            </a:r>
            <a:r>
              <a:rPr lang="ru-RU" dirty="0" smtClean="0"/>
              <a:t> </a:t>
            </a:r>
            <a:r>
              <a:rPr lang="ru-RU" dirty="0" err="1" smtClean="0"/>
              <a:t>зубів</a:t>
            </a:r>
            <a:r>
              <a:rPr lang="ru-RU" dirty="0" smtClean="0"/>
              <a:t>, входить до складу </a:t>
            </a:r>
            <a:r>
              <a:rPr lang="ru-RU" dirty="0" err="1" smtClean="0"/>
              <a:t>нігтів</a:t>
            </a:r>
            <a:r>
              <a:rPr lang="ru-RU" dirty="0" smtClean="0"/>
              <a:t>, </a:t>
            </a:r>
            <a:r>
              <a:rPr lang="ru-RU" dirty="0" err="1" smtClean="0"/>
              <a:t>волосся</a:t>
            </a:r>
            <a:r>
              <a:rPr lang="ru-RU" dirty="0" smtClean="0"/>
              <a:t>, </a:t>
            </a:r>
            <a:r>
              <a:rPr lang="ru-RU" dirty="0" err="1" smtClean="0"/>
              <a:t>м'яких</a:t>
            </a:r>
            <a:r>
              <a:rPr lang="ru-RU" dirty="0" smtClean="0"/>
              <a:t> тканин, </a:t>
            </a:r>
            <a:r>
              <a:rPr lang="ru-RU" dirty="0" err="1" smtClean="0"/>
              <a:t>позаклітинної</a:t>
            </a:r>
            <a:r>
              <a:rPr lang="ru-RU" dirty="0" smtClean="0"/>
              <a:t> </a:t>
            </a:r>
            <a:r>
              <a:rPr lang="ru-RU" dirty="0" err="1" smtClean="0"/>
              <a:t>рідини</a:t>
            </a:r>
            <a:r>
              <a:rPr lang="ru-RU" dirty="0" smtClean="0"/>
              <a:t> </a:t>
            </a:r>
            <a:r>
              <a:rPr lang="ru-RU" dirty="0" err="1" smtClean="0"/>
              <a:t>і</a:t>
            </a:r>
            <a:r>
              <a:rPr lang="ru-RU" dirty="0" smtClean="0"/>
              <a:t> </a:t>
            </a:r>
            <a:r>
              <a:rPr lang="ru-RU" dirty="0" err="1" smtClean="0"/>
              <a:t>плазми</a:t>
            </a:r>
            <a:r>
              <a:rPr lang="ru-RU" dirty="0" smtClean="0"/>
              <a:t> </a:t>
            </a:r>
            <a:r>
              <a:rPr lang="ru-RU" dirty="0" err="1" smtClean="0"/>
              <a:t>крові</a:t>
            </a:r>
            <a:r>
              <a:rPr lang="ru-RU" dirty="0" smtClean="0"/>
              <a:t>. </a:t>
            </a:r>
          </a:p>
          <a:p>
            <a:r>
              <a:rPr lang="ru-RU" dirty="0" err="1" smtClean="0"/>
              <a:t>Кальцій</a:t>
            </a:r>
            <a:r>
              <a:rPr lang="ru-RU" dirty="0" smtClean="0"/>
              <a:t> </a:t>
            </a:r>
            <a:r>
              <a:rPr lang="ru-RU" dirty="0" err="1" smtClean="0"/>
              <a:t>є</a:t>
            </a:r>
            <a:r>
              <a:rPr lang="ru-RU" dirty="0" smtClean="0"/>
              <a:t> </a:t>
            </a:r>
            <a:r>
              <a:rPr lang="ru-RU" dirty="0" err="1" smtClean="0"/>
              <a:t>також</a:t>
            </a:r>
            <a:r>
              <a:rPr lang="ru-RU" dirty="0" smtClean="0"/>
              <a:t> </a:t>
            </a:r>
            <a:r>
              <a:rPr lang="ru-RU" dirty="0" err="1" smtClean="0"/>
              <a:t>важливим</a:t>
            </a:r>
            <a:r>
              <a:rPr lang="ru-RU" dirty="0" smtClean="0"/>
              <a:t> компонентом </a:t>
            </a:r>
            <a:r>
              <a:rPr lang="ru-RU" dirty="0" err="1" smtClean="0"/>
              <a:t>системи</a:t>
            </a:r>
            <a:r>
              <a:rPr lang="ru-RU" dirty="0" smtClean="0"/>
              <a:t> </a:t>
            </a:r>
            <a:r>
              <a:rPr lang="ru-RU" dirty="0" err="1" smtClean="0"/>
              <a:t>згортання</a:t>
            </a:r>
            <a:r>
              <a:rPr lang="ru-RU" dirty="0" smtClean="0"/>
              <a:t> </a:t>
            </a:r>
            <a:r>
              <a:rPr lang="ru-RU" dirty="0" err="1" smtClean="0"/>
              <a:t>крові</a:t>
            </a:r>
            <a:r>
              <a:rPr lang="ru-RU" dirty="0" smtClean="0"/>
              <a:t>, </a:t>
            </a:r>
            <a:r>
              <a:rPr lang="ru-RU" dirty="0" err="1" smtClean="0"/>
              <a:t>він</a:t>
            </a:r>
            <a:r>
              <a:rPr lang="ru-RU" dirty="0" smtClean="0"/>
              <a:t> </a:t>
            </a:r>
            <a:r>
              <a:rPr lang="ru-RU" dirty="0" err="1" smtClean="0"/>
              <a:t>підтримує</a:t>
            </a:r>
            <a:r>
              <a:rPr lang="ru-RU" dirty="0" smtClean="0"/>
              <a:t> </a:t>
            </a:r>
            <a:r>
              <a:rPr lang="ru-RU" dirty="0" err="1" smtClean="0"/>
              <a:t>правильне</a:t>
            </a:r>
            <a:r>
              <a:rPr lang="ru-RU" dirty="0" smtClean="0"/>
              <a:t> </a:t>
            </a:r>
            <a:r>
              <a:rPr lang="ru-RU" dirty="0" err="1" smtClean="0"/>
              <a:t>співвідношення</a:t>
            </a:r>
            <a:r>
              <a:rPr lang="ru-RU" dirty="0" smtClean="0"/>
              <a:t> солей в </a:t>
            </a:r>
            <a:r>
              <a:rPr lang="ru-RU" dirty="0" err="1" smtClean="0"/>
              <a:t>організмі</a:t>
            </a:r>
            <a:r>
              <a:rPr lang="ru-RU" dirty="0" smtClean="0"/>
              <a:t> </a:t>
            </a:r>
            <a:r>
              <a:rPr lang="ru-RU" dirty="0" err="1" smtClean="0"/>
              <a:t>людини</a:t>
            </a:r>
            <a:r>
              <a:rPr lang="ru-RU" dirty="0" smtClean="0"/>
              <a:t>.</a:t>
            </a:r>
          </a:p>
          <a:p>
            <a:r>
              <a:rPr lang="ru-RU" dirty="0" smtClean="0"/>
              <a:t>Участь в </a:t>
            </a:r>
            <a:r>
              <a:rPr lang="ru-RU" dirty="0" err="1" smtClean="0"/>
              <a:t>роботі</a:t>
            </a:r>
            <a:r>
              <a:rPr lang="ru-RU" dirty="0" smtClean="0"/>
              <a:t> </a:t>
            </a:r>
            <a:r>
              <a:rPr lang="ru-RU" dirty="0" err="1" smtClean="0"/>
              <a:t>різних</a:t>
            </a:r>
            <a:r>
              <a:rPr lang="ru-RU" dirty="0" smtClean="0"/>
              <a:t> </a:t>
            </a:r>
            <a:r>
              <a:rPr lang="ru-RU" dirty="0" err="1" smtClean="0"/>
              <a:t>ферментних</a:t>
            </a:r>
            <a:r>
              <a:rPr lang="ru-RU" dirty="0" smtClean="0"/>
              <a:t> систем, в тому                    </a:t>
            </a:r>
            <a:r>
              <a:rPr lang="ru-RU" dirty="0" err="1" smtClean="0"/>
              <a:t>числі</a:t>
            </a:r>
            <a:r>
              <a:rPr lang="ru-RU" dirty="0" smtClean="0"/>
              <a:t> </a:t>
            </a:r>
            <a:r>
              <a:rPr lang="ru-RU" dirty="0" err="1" smtClean="0"/>
              <a:t>забезпечують</a:t>
            </a:r>
            <a:r>
              <a:rPr lang="ru-RU" dirty="0" smtClean="0"/>
              <a:t> </a:t>
            </a:r>
            <a:r>
              <a:rPr lang="ru-RU" dirty="0" err="1" smtClean="0"/>
              <a:t>скорочення</a:t>
            </a:r>
            <a:r>
              <a:rPr lang="ru-RU" dirty="0" smtClean="0"/>
              <a:t> </a:t>
            </a:r>
            <a:r>
              <a:rPr lang="ru-RU" dirty="0" err="1" smtClean="0"/>
              <a:t>м'язів</a:t>
            </a:r>
            <a:r>
              <a:rPr lang="ru-RU" dirty="0" smtClean="0"/>
              <a:t> </a:t>
            </a:r>
            <a:r>
              <a:rPr lang="ru-RU" dirty="0" err="1" smtClean="0"/>
              <a:t>і</a:t>
            </a:r>
            <a:r>
              <a:rPr lang="ru-RU" dirty="0" smtClean="0"/>
              <a:t>                           </a:t>
            </a:r>
            <a:r>
              <a:rPr lang="ru-RU" dirty="0" err="1" smtClean="0"/>
              <a:t>передавальних</a:t>
            </a:r>
            <a:r>
              <a:rPr lang="ru-RU" dirty="0" smtClean="0"/>
              <a:t> </a:t>
            </a:r>
            <a:r>
              <a:rPr lang="ru-RU" dirty="0" err="1" smtClean="0"/>
              <a:t>нервові</a:t>
            </a:r>
            <a:r>
              <a:rPr lang="ru-RU" dirty="0" smtClean="0"/>
              <a:t> </a:t>
            </a:r>
            <a:r>
              <a:rPr lang="ru-RU" dirty="0" err="1" smtClean="0"/>
              <a:t>імпульси</a:t>
            </a:r>
            <a:r>
              <a:rPr lang="ru-RU" dirty="0" smtClean="0"/>
              <a:t>, </a:t>
            </a:r>
            <a:r>
              <a:rPr lang="ru-RU" dirty="0" err="1" smtClean="0"/>
              <a:t>що</a:t>
            </a:r>
            <a:r>
              <a:rPr lang="ru-RU" dirty="0" smtClean="0"/>
              <a:t> </a:t>
            </a:r>
            <a:r>
              <a:rPr lang="ru-RU" dirty="0" err="1" smtClean="0"/>
              <a:t>змінюють</a:t>
            </a:r>
            <a:r>
              <a:rPr lang="ru-RU" dirty="0" smtClean="0"/>
              <a:t>              </a:t>
            </a:r>
            <a:r>
              <a:rPr lang="ru-RU" dirty="0" err="1" smtClean="0"/>
              <a:t>активність</a:t>
            </a:r>
            <a:r>
              <a:rPr lang="ru-RU" dirty="0" smtClean="0"/>
              <a:t> </a:t>
            </a:r>
            <a:r>
              <a:rPr lang="ru-RU" dirty="0" err="1" smtClean="0"/>
              <a:t>гормонів</a:t>
            </a:r>
            <a:r>
              <a:rPr lang="ru-RU" dirty="0" smtClean="0"/>
              <a:t> </a:t>
            </a:r>
            <a:r>
              <a:rPr lang="ru-RU" dirty="0" err="1" smtClean="0"/>
              <a:t>і</a:t>
            </a:r>
            <a:r>
              <a:rPr lang="ru-RU" dirty="0" smtClean="0"/>
              <a:t> так </a:t>
            </a:r>
            <a:r>
              <a:rPr lang="ru-RU" dirty="0" err="1" smtClean="0"/>
              <a:t>далі</a:t>
            </a:r>
            <a:r>
              <a:rPr lang="ru-RU" dirty="0" smtClean="0"/>
              <a:t>.</a:t>
            </a:r>
          </a:p>
          <a:p>
            <a:r>
              <a:rPr lang="ru-RU" dirty="0" smtClean="0"/>
              <a:t> </a:t>
            </a:r>
            <a:r>
              <a:rPr lang="ru-RU" dirty="0" err="1" smtClean="0"/>
              <a:t>Впливає</a:t>
            </a:r>
            <a:r>
              <a:rPr lang="ru-RU" dirty="0" smtClean="0"/>
              <a:t> на </a:t>
            </a:r>
            <a:r>
              <a:rPr lang="ru-RU" dirty="0" err="1" smtClean="0"/>
              <a:t>проникність</a:t>
            </a:r>
            <a:r>
              <a:rPr lang="ru-RU" dirty="0" smtClean="0"/>
              <a:t> </a:t>
            </a:r>
            <a:r>
              <a:rPr lang="ru-RU" dirty="0" err="1" smtClean="0"/>
              <a:t>клітин</a:t>
            </a:r>
            <a:r>
              <a:rPr lang="ru-RU" dirty="0" smtClean="0"/>
              <a:t> тканин для </a:t>
            </a:r>
            <a:r>
              <a:rPr lang="ru-RU" dirty="0" err="1" smtClean="0"/>
              <a:t>калію</a:t>
            </a:r>
            <a:r>
              <a:rPr lang="ru-RU" dirty="0" smtClean="0"/>
              <a:t>                                </a:t>
            </a:r>
            <a:r>
              <a:rPr lang="ru-RU" dirty="0" err="1" smtClean="0"/>
              <a:t>і</a:t>
            </a:r>
            <a:r>
              <a:rPr lang="ru-RU" dirty="0" smtClean="0"/>
              <a:t> </a:t>
            </a:r>
            <a:r>
              <a:rPr lang="ru-RU" dirty="0" err="1" smtClean="0"/>
              <a:t>натрію</a:t>
            </a:r>
            <a:r>
              <a:rPr lang="ru-RU" dirty="0" smtClean="0"/>
              <a:t>, </a:t>
            </a:r>
            <a:r>
              <a:rPr lang="ru-RU" dirty="0" err="1" smtClean="0"/>
              <a:t>надає</a:t>
            </a:r>
            <a:r>
              <a:rPr lang="ru-RU" dirty="0" smtClean="0"/>
              <a:t> </a:t>
            </a:r>
            <a:r>
              <a:rPr lang="ru-RU" dirty="0" err="1" smtClean="0"/>
              <a:t>стабілізуючий</a:t>
            </a:r>
            <a:r>
              <a:rPr lang="ru-RU" dirty="0" smtClean="0"/>
              <a:t> </a:t>
            </a:r>
            <a:r>
              <a:rPr lang="ru-RU" dirty="0" err="1" smtClean="0"/>
              <a:t>вплив</a:t>
            </a:r>
            <a:r>
              <a:rPr lang="ru-RU" dirty="0" smtClean="0"/>
              <a:t> на </a:t>
            </a:r>
            <a:r>
              <a:rPr lang="ru-RU" dirty="0" err="1" smtClean="0"/>
              <a:t>мембрани</a:t>
            </a:r>
            <a:r>
              <a:rPr lang="ru-RU" dirty="0" smtClean="0"/>
              <a:t>               </a:t>
            </a:r>
            <a:r>
              <a:rPr lang="ru-RU" dirty="0" err="1" smtClean="0"/>
              <a:t>нервових</a:t>
            </a:r>
            <a:r>
              <a:rPr lang="ru-RU" dirty="0" smtClean="0"/>
              <a:t> </a:t>
            </a:r>
            <a:r>
              <a:rPr lang="ru-RU" dirty="0" err="1" smtClean="0"/>
              <a:t>клітин</a:t>
            </a:r>
            <a:r>
              <a:rPr lang="ru-RU" dirty="0" smtClean="0"/>
              <a:t>.</a:t>
            </a:r>
            <a:endParaRPr lang="ru-RU" dirty="0"/>
          </a:p>
        </p:txBody>
      </p:sp>
    </p:spTree>
  </p:cSld>
  <p:clrMapOvr>
    <a:masterClrMapping/>
  </p:clrMapOvr>
  <p:transition>
    <p:split orient="vert"/>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1" presetClass="entr" presetSubtype="4" fill="hold" nodeType="withEffect">
                                  <p:stCondLst>
                                    <p:cond delay="0"/>
                                  </p:stCondLst>
                                  <p:childTnLst>
                                    <p:set>
                                      <p:cBhvr>
                                        <p:cTn id="6" dur="1" fill="hold">
                                          <p:stCondLst>
                                            <p:cond delay="0"/>
                                          </p:stCondLst>
                                        </p:cTn>
                                        <p:tgtEl>
                                          <p:spTgt spid="4098"/>
                                        </p:tgtEl>
                                        <p:attrNameLst>
                                          <p:attrName>style.visibility</p:attrName>
                                        </p:attrNameLst>
                                      </p:cBhvr>
                                      <p:to>
                                        <p:strVal val="visible"/>
                                      </p:to>
                                    </p:set>
                                    <p:animEffect transition="in" filter="wheel(4)">
                                      <p:cBhvr>
                                        <p:cTn id="7" dur="2000"/>
                                        <p:tgtEl>
                                          <p:spTgt spid="409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7" name="Picture 3" descr="C:\Users\111\Desktop\i273.jpg"/>
          <p:cNvPicPr>
            <a:picLocks noChangeAspect="1" noChangeArrowheads="1"/>
          </p:cNvPicPr>
          <p:nvPr/>
        </p:nvPicPr>
        <p:blipFill>
          <a:blip r:embed="rId2" cstate="print"/>
          <a:srcRect/>
          <a:stretch>
            <a:fillRect/>
          </a:stretch>
        </p:blipFill>
        <p:spPr bwMode="auto">
          <a:xfrm>
            <a:off x="4355976" y="3444915"/>
            <a:ext cx="4788024" cy="3413085"/>
          </a:xfrm>
          <a:prstGeom prst="rect">
            <a:avLst/>
          </a:prstGeom>
          <a:noFill/>
        </p:spPr>
      </p:pic>
      <p:sp>
        <p:nvSpPr>
          <p:cNvPr id="2" name="Заголовок 1"/>
          <p:cNvSpPr>
            <a:spLocks noGrp="1"/>
          </p:cNvSpPr>
          <p:nvPr>
            <p:ph type="title"/>
          </p:nvPr>
        </p:nvSpPr>
        <p:spPr>
          <a:xfrm>
            <a:off x="971600" y="188640"/>
            <a:ext cx="7962088" cy="5256584"/>
          </a:xfrm>
        </p:spPr>
        <p:txBody>
          <a:bodyPr>
            <a:normAutofit/>
          </a:bodyPr>
          <a:lstStyle/>
          <a:p>
            <a:r>
              <a:rPr lang="ru-RU" sz="2800" b="1" u="sng" dirty="0" smtClean="0"/>
              <a:t>У ЯКИХ ПРОДУКТАХ МІСТИТЬСЯ КАЛЬЦІЙ</a:t>
            </a:r>
            <a:r>
              <a:rPr lang="ru-RU" sz="2000" dirty="0" smtClean="0"/>
              <a:t/>
            </a:r>
            <a:br>
              <a:rPr lang="ru-RU" sz="2000" dirty="0" smtClean="0"/>
            </a:br>
            <a:r>
              <a:rPr lang="ru-RU" sz="2000" dirty="0" smtClean="0"/>
              <a:t/>
            </a:r>
            <a:br>
              <a:rPr lang="ru-RU" sz="2000" dirty="0" smtClean="0"/>
            </a:br>
            <a:r>
              <a:rPr lang="ru-RU" sz="2000" b="1" dirty="0" err="1" smtClean="0"/>
              <a:t>Кальцій</a:t>
            </a:r>
            <a:r>
              <a:rPr lang="ru-RU" sz="2000" b="1" dirty="0" smtClean="0"/>
              <a:t> </a:t>
            </a:r>
            <a:r>
              <a:rPr lang="ru-RU" sz="2000" b="1" dirty="0" err="1" smtClean="0"/>
              <a:t>вкрай</a:t>
            </a:r>
            <a:r>
              <a:rPr lang="ru-RU" sz="2000" b="1" dirty="0" smtClean="0"/>
              <a:t> </a:t>
            </a:r>
            <a:r>
              <a:rPr lang="ru-RU" sz="2000" b="1" dirty="0" err="1" smtClean="0"/>
              <a:t>необхідний</a:t>
            </a:r>
            <a:r>
              <a:rPr lang="ru-RU" sz="2000" b="1" dirty="0" smtClean="0"/>
              <a:t> для </a:t>
            </a:r>
            <a:r>
              <a:rPr lang="ru-RU" sz="2000" b="1" dirty="0" err="1" smtClean="0"/>
              <a:t>нашого</a:t>
            </a:r>
            <a:r>
              <a:rPr lang="ru-RU" sz="2000" b="1" dirty="0" smtClean="0"/>
              <a:t> </a:t>
            </a:r>
            <a:r>
              <a:rPr lang="ru-RU" sz="2000" b="1" dirty="0" err="1" smtClean="0"/>
              <a:t>організму</a:t>
            </a:r>
            <a:r>
              <a:rPr lang="ru-RU" sz="2000" b="1" dirty="0" smtClean="0"/>
              <a:t>. </a:t>
            </a:r>
            <a:r>
              <a:rPr lang="ru-RU" sz="2000" b="1" dirty="0" err="1" smtClean="0"/>
              <a:t>Він</a:t>
            </a:r>
            <a:r>
              <a:rPr lang="ru-RU" sz="2000" b="1" dirty="0" smtClean="0"/>
              <a:t> служить для </a:t>
            </a:r>
            <a:r>
              <a:rPr lang="ru-RU" sz="2000" b="1" dirty="0" err="1" smtClean="0"/>
              <a:t>зростання</a:t>
            </a:r>
            <a:r>
              <a:rPr lang="ru-RU" sz="2000" b="1" dirty="0" smtClean="0"/>
              <a:t> </a:t>
            </a:r>
            <a:r>
              <a:rPr lang="ru-RU" sz="2000" b="1" dirty="0" err="1" smtClean="0"/>
              <a:t>і</a:t>
            </a:r>
            <a:r>
              <a:rPr lang="ru-RU" sz="2000" b="1" dirty="0" smtClean="0"/>
              <a:t> </a:t>
            </a:r>
            <a:r>
              <a:rPr lang="ru-RU" sz="2000" b="1" dirty="0" err="1" smtClean="0"/>
              <a:t>зміцнення</a:t>
            </a:r>
            <a:r>
              <a:rPr lang="ru-RU" sz="2000" b="1" dirty="0" smtClean="0"/>
              <a:t> </a:t>
            </a:r>
            <a:r>
              <a:rPr lang="ru-RU" sz="2000" b="1" dirty="0" err="1" smtClean="0"/>
              <a:t>кісток</a:t>
            </a:r>
            <a:r>
              <a:rPr lang="ru-RU" sz="2000" b="1" dirty="0" smtClean="0"/>
              <a:t>, </a:t>
            </a:r>
            <a:r>
              <a:rPr lang="ru-RU" sz="2000" b="1" dirty="0" err="1" smtClean="0"/>
              <a:t>нігтів</a:t>
            </a:r>
            <a:r>
              <a:rPr lang="ru-RU" sz="2000" b="1" dirty="0" smtClean="0"/>
              <a:t>, </a:t>
            </a:r>
            <a:r>
              <a:rPr lang="ru-RU" sz="2000" b="1" dirty="0" err="1" smtClean="0"/>
              <a:t>волосся</a:t>
            </a:r>
            <a:r>
              <a:rPr lang="ru-RU" sz="2000" b="1" dirty="0" smtClean="0"/>
              <a:t>, </a:t>
            </a:r>
            <a:r>
              <a:rPr lang="ru-RU" sz="2000" b="1" dirty="0" err="1" smtClean="0"/>
              <a:t>зубів</a:t>
            </a:r>
            <a:r>
              <a:rPr lang="ru-RU" sz="2000" b="1" dirty="0" smtClean="0"/>
              <a:t>, </a:t>
            </a:r>
            <a:r>
              <a:rPr lang="ru-RU" sz="2000" b="1" dirty="0" err="1" smtClean="0"/>
              <a:t>для</a:t>
            </a:r>
            <a:r>
              <a:rPr lang="ru-RU" sz="2000" b="1" dirty="0" smtClean="0"/>
              <a:t> </a:t>
            </a:r>
            <a:r>
              <a:rPr lang="ru-RU" sz="2000" b="1" dirty="0" err="1" smtClean="0"/>
              <a:t>формування</a:t>
            </a:r>
            <a:r>
              <a:rPr lang="ru-RU" sz="2000" b="1" dirty="0" smtClean="0"/>
              <a:t> скелета, нормального </a:t>
            </a:r>
            <a:r>
              <a:rPr lang="ru-RU" sz="2000" b="1" dirty="0" err="1" smtClean="0"/>
              <a:t>функціонування</a:t>
            </a:r>
            <a:r>
              <a:rPr lang="ru-RU" sz="2000" b="1" dirty="0" smtClean="0"/>
              <a:t> </a:t>
            </a:r>
            <a:r>
              <a:rPr lang="ru-RU" sz="2000" b="1" dirty="0" err="1" smtClean="0"/>
              <a:t>нервової</a:t>
            </a:r>
            <a:r>
              <a:rPr lang="ru-RU" sz="2000" b="1" dirty="0" smtClean="0"/>
              <a:t>, </a:t>
            </a:r>
            <a:r>
              <a:rPr lang="ru-RU" sz="2000" b="1" dirty="0" err="1" smtClean="0"/>
              <a:t>кровоносної</a:t>
            </a:r>
            <a:r>
              <a:rPr lang="ru-RU" sz="2000" b="1" dirty="0" smtClean="0"/>
              <a:t> </a:t>
            </a:r>
            <a:r>
              <a:rPr lang="ru-RU" sz="2000" b="1" dirty="0" err="1" smtClean="0"/>
              <a:t>системи</a:t>
            </a:r>
            <a:r>
              <a:rPr lang="ru-RU" sz="2000" b="1" dirty="0" smtClean="0"/>
              <a:t>, для </a:t>
            </a:r>
            <a:r>
              <a:rPr lang="ru-RU" sz="2000" b="1" dirty="0" err="1" smtClean="0"/>
              <a:t>захисту</a:t>
            </a:r>
            <a:r>
              <a:rPr lang="ru-RU" sz="2000" b="1" dirty="0" smtClean="0"/>
              <a:t> </a:t>
            </a:r>
            <a:r>
              <a:rPr lang="ru-RU" sz="2000" b="1" dirty="0" err="1" smtClean="0"/>
              <a:t>організму</a:t>
            </a:r>
            <a:r>
              <a:rPr lang="ru-RU" sz="2000" b="1" dirty="0" smtClean="0"/>
              <a:t> </a:t>
            </a:r>
            <a:r>
              <a:rPr lang="ru-RU" sz="2000" b="1" dirty="0" err="1" smtClean="0"/>
              <a:t>від</a:t>
            </a:r>
            <a:r>
              <a:rPr lang="ru-RU" sz="2000" b="1" dirty="0" smtClean="0"/>
              <a:t> </a:t>
            </a:r>
            <a:r>
              <a:rPr lang="ru-RU" sz="2000" b="1" dirty="0" err="1" smtClean="0"/>
              <a:t>різних</a:t>
            </a:r>
            <a:r>
              <a:rPr lang="ru-RU" sz="2000" b="1" dirty="0" smtClean="0"/>
              <a:t> </a:t>
            </a:r>
            <a:r>
              <a:rPr lang="ru-RU" sz="2000" b="1" dirty="0" err="1" smtClean="0"/>
              <a:t>інфекцій</a:t>
            </a:r>
            <a:r>
              <a:rPr lang="ru-RU" sz="2000" b="1" dirty="0" smtClean="0"/>
              <a:t>. </a:t>
            </a:r>
            <a:r>
              <a:rPr lang="ru-RU" sz="2000" b="1" dirty="0" err="1" smtClean="0"/>
              <a:t>Кальцій</a:t>
            </a:r>
            <a:r>
              <a:rPr lang="ru-RU" sz="2000" b="1" dirty="0" smtClean="0"/>
              <a:t> </a:t>
            </a:r>
            <a:r>
              <a:rPr lang="ru-RU" sz="2000" b="1" dirty="0" err="1" smtClean="0"/>
              <a:t>міститься</a:t>
            </a:r>
            <a:r>
              <a:rPr lang="ru-RU" sz="2000" b="1" dirty="0" smtClean="0"/>
              <a:t> в </a:t>
            </a:r>
            <a:r>
              <a:rPr lang="ru-RU" sz="2000" b="1" dirty="0" err="1" smtClean="0"/>
              <a:t>багатьох</a:t>
            </a:r>
            <a:r>
              <a:rPr lang="ru-RU" sz="2000" b="1" dirty="0" smtClean="0"/>
              <a:t> продуктах </a:t>
            </a:r>
            <a:r>
              <a:rPr lang="ru-RU" sz="2000" b="1" dirty="0" err="1" smtClean="0"/>
              <a:t>харчування</a:t>
            </a:r>
            <a:r>
              <a:rPr lang="ru-RU" sz="2000" b="1" dirty="0" smtClean="0"/>
              <a:t>, </a:t>
            </a:r>
            <a:r>
              <a:rPr lang="ru-RU" sz="2000" b="1" dirty="0" err="1" smtClean="0"/>
              <a:t>але</a:t>
            </a:r>
            <a:r>
              <a:rPr lang="ru-RU" sz="2000" b="1" dirty="0" smtClean="0"/>
              <a:t> </a:t>
            </a:r>
            <a:r>
              <a:rPr lang="ru-RU" sz="2000" b="1" dirty="0" err="1" smtClean="0"/>
              <a:t>засвоюється</a:t>
            </a:r>
            <a:r>
              <a:rPr lang="ru-RU" sz="2000" b="1" dirty="0" smtClean="0"/>
              <a:t> </a:t>
            </a:r>
            <a:r>
              <a:rPr lang="ru-RU" sz="2000" b="1" dirty="0" err="1" smtClean="0"/>
              <a:t>організмом</a:t>
            </a:r>
            <a:r>
              <a:rPr lang="ru-RU" sz="2000" b="1" dirty="0" smtClean="0"/>
              <a:t> </a:t>
            </a:r>
            <a:r>
              <a:rPr lang="ru-RU" sz="2000" b="1" dirty="0" err="1" smtClean="0"/>
              <a:t>він</a:t>
            </a:r>
            <a:r>
              <a:rPr lang="ru-RU" sz="2000" b="1" dirty="0" smtClean="0"/>
              <a:t> не </a:t>
            </a:r>
            <a:r>
              <a:rPr lang="ru-RU" sz="2000" b="1" dirty="0" err="1" smtClean="0"/>
              <a:t>з</a:t>
            </a:r>
            <a:r>
              <a:rPr lang="ru-RU" sz="2000" b="1" dirty="0" smtClean="0"/>
              <a:t> </a:t>
            </a:r>
            <a:r>
              <a:rPr lang="ru-RU" sz="2000" b="1" dirty="0" err="1" smtClean="0"/>
              <a:t>усіх</a:t>
            </a:r>
            <a:r>
              <a:rPr lang="ru-RU" sz="2000" b="1" dirty="0" smtClean="0"/>
              <a:t> </a:t>
            </a:r>
            <a:r>
              <a:rPr lang="ru-RU" sz="2000" b="1" dirty="0" err="1" smtClean="0"/>
              <a:t>продуктів</a:t>
            </a:r>
            <a:r>
              <a:rPr lang="ru-RU" sz="2000" b="1" dirty="0" smtClean="0"/>
              <a:t>. Тому в </a:t>
            </a:r>
            <a:r>
              <a:rPr lang="ru-RU" sz="2000" b="1" dirty="0" err="1" smtClean="0"/>
              <a:t>їжу</a:t>
            </a:r>
            <a:r>
              <a:rPr lang="ru-RU" sz="2000" b="1" dirty="0" smtClean="0"/>
              <a:t> як </a:t>
            </a:r>
            <a:r>
              <a:rPr lang="ru-RU" sz="2000" b="1" dirty="0" err="1" smtClean="0"/>
              <a:t>джерело</a:t>
            </a:r>
            <a:r>
              <a:rPr lang="ru-RU" sz="2000" b="1" dirty="0" smtClean="0"/>
              <a:t> </a:t>
            </a:r>
            <a:r>
              <a:rPr lang="ru-RU" sz="2000" b="1" dirty="0" err="1" smtClean="0"/>
              <a:t>кальцію</a:t>
            </a:r>
            <a:r>
              <a:rPr lang="ru-RU" sz="2000" b="1" dirty="0" smtClean="0"/>
              <a:t> </a:t>
            </a:r>
            <a:r>
              <a:rPr lang="ru-RU" sz="2000" b="1" dirty="0" err="1" smtClean="0"/>
              <a:t>потрібно</a:t>
            </a:r>
            <a:r>
              <a:rPr lang="ru-RU" sz="2000" b="1" dirty="0" smtClean="0"/>
              <a:t> </a:t>
            </a:r>
            <a:r>
              <a:rPr lang="ru-RU" sz="2000" b="1" dirty="0" err="1" smtClean="0"/>
              <a:t>вживати</a:t>
            </a:r>
            <a:r>
              <a:rPr lang="ru-RU" sz="2000" b="1" dirty="0" smtClean="0"/>
              <a:t> </a:t>
            </a:r>
            <a:r>
              <a:rPr lang="ru-RU" sz="2000" b="1" dirty="0" err="1" smtClean="0"/>
              <a:t>продукти</a:t>
            </a:r>
            <a:r>
              <a:rPr lang="ru-RU" sz="2000" b="1" dirty="0" smtClean="0"/>
              <a:t>, </a:t>
            </a:r>
            <a:r>
              <a:rPr lang="ru-RU" sz="2000" b="1" dirty="0" err="1" smtClean="0"/>
              <a:t>з</a:t>
            </a:r>
            <a:r>
              <a:rPr lang="ru-RU" sz="2000" b="1" dirty="0" smtClean="0"/>
              <a:t> </a:t>
            </a:r>
            <a:r>
              <a:rPr lang="ru-RU" sz="2000" b="1" dirty="0" err="1" smtClean="0"/>
              <a:t>яких</a:t>
            </a:r>
            <a:r>
              <a:rPr lang="ru-RU" sz="2000" b="1" dirty="0" smtClean="0"/>
              <a:t> </a:t>
            </a:r>
            <a:r>
              <a:rPr lang="ru-RU" sz="2000" b="1" dirty="0" err="1" smtClean="0"/>
              <a:t>кальцій</a:t>
            </a:r>
            <a:r>
              <a:rPr lang="ru-RU" sz="2000" b="1" dirty="0" smtClean="0"/>
              <a:t> легко </a:t>
            </a:r>
            <a:r>
              <a:rPr lang="ru-RU" sz="2000" b="1" dirty="0" err="1" smtClean="0"/>
              <a:t>засвоюється</a:t>
            </a:r>
            <a:r>
              <a:rPr lang="ru-RU" sz="2000" b="1" dirty="0" smtClean="0"/>
              <a:t>. </a:t>
            </a:r>
            <a:br>
              <a:rPr lang="ru-RU" sz="2000" b="1" dirty="0" smtClean="0"/>
            </a:br>
            <a:r>
              <a:rPr lang="ru-RU" sz="2000" b="1" dirty="0" smtClean="0"/>
              <a:t/>
            </a:r>
            <a:br>
              <a:rPr lang="ru-RU" sz="2000" b="1" dirty="0" smtClean="0"/>
            </a:br>
            <a:r>
              <a:rPr lang="ru-RU" sz="2000" b="1" dirty="0" err="1" smtClean="0"/>
              <a:t>Рекомендовані</a:t>
            </a:r>
            <a:r>
              <a:rPr lang="ru-RU" sz="2000" b="1" dirty="0" smtClean="0"/>
              <a:t> </a:t>
            </a:r>
            <a:r>
              <a:rPr lang="ru-RU" sz="2000" b="1" dirty="0" err="1" smtClean="0"/>
              <a:t>добові</a:t>
            </a:r>
            <a:r>
              <a:rPr lang="ru-RU" sz="2000" b="1" dirty="0" smtClean="0"/>
              <a:t> </a:t>
            </a:r>
            <a:r>
              <a:rPr lang="ru-RU" sz="2000" b="1" dirty="0" err="1" smtClean="0"/>
              <a:t>дози</a:t>
            </a:r>
            <a:r>
              <a:rPr lang="ru-RU" sz="2000" b="1" dirty="0" smtClean="0"/>
              <a:t> </a:t>
            </a:r>
            <a:r>
              <a:rPr lang="ru-RU" sz="2000" b="1" dirty="0" err="1" smtClean="0"/>
              <a:t>кальцію</a:t>
            </a:r>
            <a:r>
              <a:rPr lang="ru-RU" sz="2000" b="1" dirty="0" smtClean="0"/>
              <a:t> :</a:t>
            </a:r>
            <a:br>
              <a:rPr lang="ru-RU" sz="2000" b="1" dirty="0" smtClean="0"/>
            </a:br>
            <a:r>
              <a:rPr lang="ru-RU" sz="2000" b="1" dirty="0" smtClean="0"/>
              <a:t>для </a:t>
            </a:r>
            <a:r>
              <a:rPr lang="ru-RU" sz="2000" b="1" dirty="0" err="1" smtClean="0"/>
              <a:t>дітей</a:t>
            </a:r>
            <a:r>
              <a:rPr lang="ru-RU" sz="2000" b="1" dirty="0" smtClean="0"/>
              <a:t> - 600 - 1000 мг, </a:t>
            </a:r>
            <a:br>
              <a:rPr lang="ru-RU" sz="2000" b="1" dirty="0" smtClean="0"/>
            </a:br>
            <a:r>
              <a:rPr lang="ru-RU" sz="2000" b="1" dirty="0" smtClean="0"/>
              <a:t>для </a:t>
            </a:r>
            <a:r>
              <a:rPr lang="ru-RU" sz="2000" b="1" dirty="0" err="1" smtClean="0"/>
              <a:t>дорослих</a:t>
            </a:r>
            <a:r>
              <a:rPr lang="ru-RU" sz="2000" b="1" dirty="0" smtClean="0"/>
              <a:t> - 800 - 1200 мг,</a:t>
            </a:r>
            <a:br>
              <a:rPr lang="ru-RU" sz="2000" b="1" dirty="0" smtClean="0"/>
            </a:br>
            <a:r>
              <a:rPr lang="ru-RU" sz="2000" b="1" dirty="0" smtClean="0"/>
              <a:t>для </a:t>
            </a:r>
            <a:r>
              <a:rPr lang="ru-RU" sz="2000" b="1" dirty="0" err="1" smtClean="0"/>
              <a:t>вагітних</a:t>
            </a:r>
            <a:r>
              <a:rPr lang="ru-RU" sz="2000" b="1" dirty="0" smtClean="0"/>
              <a:t> </a:t>
            </a:r>
            <a:r>
              <a:rPr lang="ru-RU" sz="2000" b="1" dirty="0" err="1" smtClean="0"/>
              <a:t>і</a:t>
            </a:r>
            <a:r>
              <a:rPr lang="ru-RU" sz="2000" b="1" dirty="0" smtClean="0"/>
              <a:t> </a:t>
            </a:r>
            <a:r>
              <a:rPr lang="ru-RU" sz="2000" b="1" dirty="0" err="1" smtClean="0"/>
              <a:t>годуючих</a:t>
            </a:r>
            <a:r>
              <a:rPr lang="ru-RU" sz="2000" b="1" dirty="0" smtClean="0"/>
              <a:t> </a:t>
            </a:r>
            <a:r>
              <a:rPr lang="ru-RU" sz="2000" b="1" dirty="0" err="1" smtClean="0"/>
              <a:t>жінок</a:t>
            </a:r>
            <a:r>
              <a:rPr lang="ru-RU" sz="2000" b="1" dirty="0" smtClean="0"/>
              <a:t> - 1500 - 2000 мг. </a:t>
            </a:r>
            <a:endParaRPr lang="ru-RU" sz="2000" b="1" dirty="0"/>
          </a:p>
        </p:txBody>
      </p:sp>
    </p:spTree>
  </p:cSld>
  <p:clrMapOvr>
    <a:masterClrMapping/>
  </p:clrMapOvr>
  <p:transition>
    <p:pull dir="rd"/>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4" presetClass="entr" presetSubtype="10" fill="hold" nodeType="withEffect">
                                  <p:stCondLst>
                                    <p:cond delay="0"/>
                                  </p:stCondLst>
                                  <p:childTnLst>
                                    <p:set>
                                      <p:cBhvr>
                                        <p:cTn id="6" dur="1" fill="hold">
                                          <p:stCondLst>
                                            <p:cond delay="0"/>
                                          </p:stCondLst>
                                        </p:cTn>
                                        <p:tgtEl>
                                          <p:spTgt spid="1027"/>
                                        </p:tgtEl>
                                        <p:attrNameLst>
                                          <p:attrName>style.visibility</p:attrName>
                                        </p:attrNameLst>
                                      </p:cBhvr>
                                      <p:to>
                                        <p:strVal val="visible"/>
                                      </p:to>
                                    </p:set>
                                    <p:animEffect transition="in" filter="randombar(horizontal)">
                                      <p:cBhvr>
                                        <p:cTn id="7" dur="500"/>
                                        <p:tgtEl>
                                          <p:spTgt spid="102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1115616" y="260648"/>
            <a:ext cx="7632848" cy="6408712"/>
          </a:xfrm>
        </p:spPr>
        <p:txBody>
          <a:bodyPr>
            <a:noAutofit/>
          </a:bodyPr>
          <a:lstStyle/>
          <a:p>
            <a:r>
              <a:rPr lang="ru-RU" sz="1800" b="1" dirty="0" err="1" smtClean="0"/>
              <a:t>Дуже</a:t>
            </a:r>
            <a:r>
              <a:rPr lang="ru-RU" sz="1800" b="1" dirty="0" smtClean="0"/>
              <a:t> </a:t>
            </a:r>
            <a:r>
              <a:rPr lang="ru-RU" sz="1800" b="1" dirty="0" err="1" smtClean="0"/>
              <a:t>багато</a:t>
            </a:r>
            <a:r>
              <a:rPr lang="ru-RU" sz="1800" b="1" dirty="0" smtClean="0"/>
              <a:t> </a:t>
            </a:r>
            <a:r>
              <a:rPr lang="ru-RU" sz="1800" b="1" dirty="0" err="1" smtClean="0"/>
              <a:t>кальцію</a:t>
            </a:r>
            <a:r>
              <a:rPr lang="ru-RU" sz="1800" b="1" dirty="0" smtClean="0"/>
              <a:t> </a:t>
            </a:r>
            <a:r>
              <a:rPr lang="ru-RU" sz="1800" b="1" dirty="0" err="1" smtClean="0"/>
              <a:t>міститься</a:t>
            </a:r>
            <a:r>
              <a:rPr lang="ru-RU" sz="1800" b="1" dirty="0" smtClean="0"/>
              <a:t> в </a:t>
            </a:r>
            <a:r>
              <a:rPr lang="ru-RU" sz="1800" b="1" dirty="0" err="1" smtClean="0"/>
              <a:t>молочних</a:t>
            </a:r>
            <a:r>
              <a:rPr lang="ru-RU" sz="1800" b="1" dirty="0" smtClean="0"/>
              <a:t> продуктах: у </a:t>
            </a:r>
            <a:r>
              <a:rPr lang="ru-RU" sz="1800" b="1" dirty="0" err="1" smtClean="0"/>
              <a:t>молоці</a:t>
            </a:r>
            <a:r>
              <a:rPr lang="ru-RU" sz="1800" b="1" dirty="0" smtClean="0"/>
              <a:t>, </a:t>
            </a:r>
            <a:r>
              <a:rPr lang="ru-RU" sz="1800" b="1" dirty="0" err="1" smtClean="0"/>
              <a:t>йогурті</a:t>
            </a:r>
            <a:r>
              <a:rPr lang="ru-RU" sz="1800" b="1" dirty="0" smtClean="0"/>
              <a:t>, </a:t>
            </a:r>
            <a:r>
              <a:rPr lang="ru-RU" sz="1800" b="1" dirty="0" err="1" smtClean="0"/>
              <a:t>кефірі</a:t>
            </a:r>
            <a:r>
              <a:rPr lang="ru-RU" sz="1800" b="1" dirty="0" smtClean="0"/>
              <a:t>, </a:t>
            </a:r>
            <a:r>
              <a:rPr lang="ru-RU" sz="1800" b="1" dirty="0" err="1" smtClean="0"/>
              <a:t>сметані</a:t>
            </a:r>
            <a:r>
              <a:rPr lang="ru-RU" sz="1800" b="1" dirty="0" smtClean="0"/>
              <a:t>, </a:t>
            </a:r>
            <a:r>
              <a:rPr lang="ru-RU" sz="1800" b="1" dirty="0" err="1" smtClean="0"/>
              <a:t>сирі</a:t>
            </a:r>
            <a:r>
              <a:rPr lang="ru-RU" sz="1800" b="1" dirty="0" smtClean="0"/>
              <a:t>. У </a:t>
            </a:r>
            <a:r>
              <a:rPr lang="ru-RU" sz="1800" b="1" dirty="0" err="1" smtClean="0"/>
              <a:t>знежирених</a:t>
            </a:r>
            <a:r>
              <a:rPr lang="ru-RU" sz="1800" b="1" dirty="0" smtClean="0"/>
              <a:t>  </a:t>
            </a:r>
            <a:r>
              <a:rPr lang="ru-RU" sz="1800" b="1" dirty="0" err="1" smtClean="0"/>
              <a:t>молочних</a:t>
            </a:r>
            <a:r>
              <a:rPr lang="ru-RU" sz="1800" b="1" dirty="0" smtClean="0"/>
              <a:t> продуктах  </a:t>
            </a:r>
            <a:r>
              <a:rPr lang="ru-RU" sz="1800" b="1" dirty="0" err="1" smtClean="0"/>
              <a:t>кальцію</a:t>
            </a:r>
            <a:r>
              <a:rPr lang="ru-RU" sz="1800" b="1" dirty="0" smtClean="0"/>
              <a:t> </a:t>
            </a:r>
            <a:r>
              <a:rPr lang="ru-RU" sz="1800" b="1" dirty="0" err="1" smtClean="0"/>
              <a:t>міститься</a:t>
            </a:r>
            <a:r>
              <a:rPr lang="ru-RU" sz="1800" b="1" dirty="0" smtClean="0"/>
              <a:t> </a:t>
            </a:r>
            <a:r>
              <a:rPr lang="ru-RU" sz="1800" b="1" dirty="0" err="1" smtClean="0"/>
              <a:t>рівно</a:t>
            </a:r>
            <a:r>
              <a:rPr lang="ru-RU" sz="1800" b="1" dirty="0" smtClean="0"/>
              <a:t> </a:t>
            </a:r>
            <a:r>
              <a:rPr lang="ru-RU" sz="1800" b="1" dirty="0" err="1" smtClean="0"/>
              <a:t>стільки</a:t>
            </a:r>
            <a:r>
              <a:rPr lang="ru-RU" sz="1800" b="1" dirty="0" smtClean="0"/>
              <a:t> ж, </a:t>
            </a:r>
            <a:r>
              <a:rPr lang="ru-RU" sz="1800" b="1" dirty="0" err="1" smtClean="0"/>
              <a:t>скільки</a:t>
            </a:r>
            <a:r>
              <a:rPr lang="ru-RU" sz="1800" b="1" dirty="0" smtClean="0"/>
              <a:t> </a:t>
            </a:r>
            <a:r>
              <a:rPr lang="ru-RU" sz="1800" b="1" dirty="0" err="1" smtClean="0"/>
              <a:t>і</a:t>
            </a:r>
            <a:r>
              <a:rPr lang="ru-RU" sz="1800" b="1" dirty="0" smtClean="0"/>
              <a:t> в </a:t>
            </a:r>
            <a:r>
              <a:rPr lang="ru-RU" sz="1800" b="1" dirty="0" err="1" smtClean="0"/>
              <a:t>молочних</a:t>
            </a:r>
            <a:r>
              <a:rPr lang="ru-RU" sz="1800" b="1" dirty="0" smtClean="0"/>
              <a:t> продуктах </a:t>
            </a:r>
            <a:r>
              <a:rPr lang="ru-RU" sz="1800" b="1" dirty="0" err="1" smtClean="0"/>
              <a:t>підвищеної</a:t>
            </a:r>
            <a:r>
              <a:rPr lang="ru-RU" sz="1800" b="1" dirty="0" smtClean="0"/>
              <a:t>  </a:t>
            </a:r>
            <a:r>
              <a:rPr lang="ru-RU" sz="1800" b="1" dirty="0" err="1" smtClean="0"/>
              <a:t>жирності</a:t>
            </a:r>
            <a:r>
              <a:rPr lang="ru-RU" sz="1800" b="1" dirty="0" smtClean="0"/>
              <a:t>. </a:t>
            </a:r>
          </a:p>
          <a:p>
            <a:r>
              <a:rPr lang="ru-RU" sz="1800" b="1" dirty="0" err="1" smtClean="0"/>
              <a:t>Також</a:t>
            </a:r>
            <a:r>
              <a:rPr lang="ru-RU" sz="1800" b="1" dirty="0" smtClean="0"/>
              <a:t>  </a:t>
            </a:r>
            <a:r>
              <a:rPr lang="ru-RU" sz="1800" b="1" dirty="0" err="1" smtClean="0"/>
              <a:t>кальцій</a:t>
            </a:r>
            <a:r>
              <a:rPr lang="ru-RU" sz="1800" b="1" dirty="0" smtClean="0"/>
              <a:t>  </a:t>
            </a:r>
            <a:r>
              <a:rPr lang="ru-RU" sz="1800" b="1" dirty="0" err="1" smtClean="0"/>
              <a:t>міститься</a:t>
            </a:r>
            <a:r>
              <a:rPr lang="ru-RU" sz="1800" b="1" dirty="0" smtClean="0"/>
              <a:t> в </a:t>
            </a:r>
            <a:r>
              <a:rPr lang="ru-RU" sz="1800" b="1" dirty="0" err="1" smtClean="0"/>
              <a:t>овочах</a:t>
            </a:r>
            <a:r>
              <a:rPr lang="ru-RU" sz="1800" b="1" dirty="0" smtClean="0"/>
              <a:t> </a:t>
            </a:r>
            <a:r>
              <a:rPr lang="ru-RU" sz="1800" b="1" dirty="0" err="1" smtClean="0"/>
              <a:t>і</a:t>
            </a:r>
            <a:r>
              <a:rPr lang="ru-RU" sz="1800" b="1" dirty="0" smtClean="0"/>
              <a:t> </a:t>
            </a:r>
            <a:r>
              <a:rPr lang="ru-RU" sz="1800" b="1" dirty="0" err="1" smtClean="0"/>
              <a:t>зелені</a:t>
            </a:r>
            <a:r>
              <a:rPr lang="ru-RU" sz="1800" b="1" dirty="0" smtClean="0"/>
              <a:t>: </a:t>
            </a:r>
            <a:r>
              <a:rPr lang="ru-RU" sz="1800" b="1" dirty="0" err="1" smtClean="0"/>
              <a:t>брокколі</a:t>
            </a:r>
            <a:r>
              <a:rPr lang="ru-RU" sz="1800" b="1" dirty="0" smtClean="0"/>
              <a:t>, </a:t>
            </a:r>
            <a:r>
              <a:rPr lang="ru-RU" sz="1800" b="1" dirty="0" err="1" smtClean="0"/>
              <a:t>цвітна</a:t>
            </a:r>
            <a:r>
              <a:rPr lang="ru-RU" sz="1800" b="1" dirty="0" smtClean="0"/>
              <a:t> капуста, </a:t>
            </a:r>
            <a:r>
              <a:rPr lang="ru-RU" sz="1800" b="1" dirty="0" err="1" smtClean="0"/>
              <a:t>ріпа</a:t>
            </a:r>
            <a:r>
              <a:rPr lang="ru-RU" sz="1800" b="1" dirty="0" smtClean="0"/>
              <a:t>, </a:t>
            </a:r>
            <a:r>
              <a:rPr lang="ru-RU" sz="1800" b="1" dirty="0" err="1" smtClean="0"/>
              <a:t>морква</a:t>
            </a:r>
            <a:r>
              <a:rPr lang="ru-RU" sz="1800" b="1" dirty="0" smtClean="0"/>
              <a:t>, редиска, </a:t>
            </a:r>
            <a:r>
              <a:rPr lang="ru-RU" sz="1800" b="1" dirty="0" err="1" smtClean="0"/>
              <a:t>морська</a:t>
            </a:r>
            <a:r>
              <a:rPr lang="ru-RU" sz="1800" b="1" dirty="0" smtClean="0"/>
              <a:t>  капуста, спаржа, </a:t>
            </a:r>
            <a:r>
              <a:rPr lang="ru-RU" sz="1800" b="1" dirty="0" err="1" smtClean="0"/>
              <a:t>селера</a:t>
            </a:r>
            <a:r>
              <a:rPr lang="ru-RU" sz="1800" b="1" dirty="0" smtClean="0"/>
              <a:t>, </a:t>
            </a:r>
            <a:r>
              <a:rPr lang="ru-RU" sz="1800" b="1" dirty="0" err="1" smtClean="0"/>
              <a:t>листовий</a:t>
            </a:r>
            <a:r>
              <a:rPr lang="ru-RU" sz="1800" b="1" dirty="0" smtClean="0"/>
              <a:t> салат.</a:t>
            </a:r>
          </a:p>
          <a:p>
            <a:r>
              <a:rPr lang="ru-RU" sz="1800" b="1" dirty="0" err="1" smtClean="0"/>
              <a:t>Хороше</a:t>
            </a:r>
            <a:r>
              <a:rPr lang="ru-RU" sz="1800" b="1" dirty="0" smtClean="0"/>
              <a:t> </a:t>
            </a:r>
            <a:r>
              <a:rPr lang="ru-RU" sz="1800" b="1" dirty="0" err="1" smtClean="0"/>
              <a:t>джерело</a:t>
            </a:r>
            <a:r>
              <a:rPr lang="ru-RU" sz="1800" b="1" dirty="0" smtClean="0"/>
              <a:t> </a:t>
            </a:r>
            <a:r>
              <a:rPr lang="ru-RU" sz="1800" b="1" dirty="0" err="1" smtClean="0"/>
              <a:t>кальцію</a:t>
            </a:r>
            <a:r>
              <a:rPr lang="ru-RU" sz="1800" b="1" dirty="0" smtClean="0"/>
              <a:t> - </a:t>
            </a:r>
            <a:r>
              <a:rPr lang="ru-RU" sz="1800" b="1" dirty="0" err="1" smtClean="0"/>
              <a:t>бобові</a:t>
            </a:r>
            <a:r>
              <a:rPr lang="ru-RU" sz="1800" b="1" dirty="0" smtClean="0"/>
              <a:t> (</a:t>
            </a:r>
            <a:r>
              <a:rPr lang="ru-RU" sz="1800" b="1" dirty="0" err="1" smtClean="0"/>
              <a:t>квасоля</a:t>
            </a:r>
            <a:r>
              <a:rPr lang="ru-RU" sz="1800" b="1" dirty="0" smtClean="0"/>
              <a:t>, горох, </a:t>
            </a:r>
            <a:r>
              <a:rPr lang="ru-RU" sz="1800" b="1" dirty="0" err="1" smtClean="0"/>
              <a:t>боби</a:t>
            </a:r>
            <a:r>
              <a:rPr lang="ru-RU" sz="1800" b="1" dirty="0" smtClean="0"/>
              <a:t>), </a:t>
            </a:r>
            <a:r>
              <a:rPr lang="ru-RU" sz="1800" b="1" dirty="0" err="1" smtClean="0"/>
              <a:t>насіння</a:t>
            </a:r>
            <a:r>
              <a:rPr lang="ru-RU" sz="1800" b="1" dirty="0" smtClean="0"/>
              <a:t>, </a:t>
            </a:r>
            <a:r>
              <a:rPr lang="ru-RU" sz="1800" b="1" dirty="0" err="1" smtClean="0"/>
              <a:t>горіхи</a:t>
            </a:r>
            <a:r>
              <a:rPr lang="ru-RU" sz="1800" b="1" dirty="0" smtClean="0"/>
              <a:t>, мак. </a:t>
            </a:r>
            <a:r>
              <a:rPr lang="ru-RU" sz="1800" b="1" dirty="0" err="1" smtClean="0"/>
              <a:t>Дуже</a:t>
            </a:r>
            <a:r>
              <a:rPr lang="ru-RU" sz="1800" b="1" dirty="0" smtClean="0"/>
              <a:t>  </a:t>
            </a:r>
            <a:r>
              <a:rPr lang="ru-RU" sz="1800" b="1" dirty="0" err="1" smtClean="0"/>
              <a:t>багато</a:t>
            </a:r>
            <a:r>
              <a:rPr lang="ru-RU" sz="1800" b="1" dirty="0" smtClean="0"/>
              <a:t> </a:t>
            </a:r>
            <a:r>
              <a:rPr lang="ru-RU" sz="1800" b="1" dirty="0" err="1" smtClean="0"/>
              <a:t>кальцію</a:t>
            </a:r>
            <a:r>
              <a:rPr lang="ru-RU" sz="1800" b="1" dirty="0" smtClean="0"/>
              <a:t> в </a:t>
            </a:r>
            <a:r>
              <a:rPr lang="ru-RU" sz="1800" b="1" dirty="0" err="1" smtClean="0"/>
              <a:t>кунжуті</a:t>
            </a:r>
            <a:r>
              <a:rPr lang="ru-RU" sz="1800" b="1" dirty="0" smtClean="0"/>
              <a:t>. </a:t>
            </a:r>
            <a:r>
              <a:rPr lang="ru-RU" sz="1800" b="1" dirty="0" err="1" smtClean="0"/>
              <a:t>Корисно</a:t>
            </a:r>
            <a:r>
              <a:rPr lang="ru-RU" sz="1800" b="1" dirty="0" smtClean="0"/>
              <a:t>  </a:t>
            </a:r>
            <a:r>
              <a:rPr lang="ru-RU" sz="1800" b="1" dirty="0" err="1" smtClean="0"/>
              <a:t>їсти</a:t>
            </a:r>
            <a:r>
              <a:rPr lang="ru-RU" sz="1800" b="1" dirty="0" smtClean="0"/>
              <a:t>, </a:t>
            </a:r>
            <a:r>
              <a:rPr lang="ru-RU" sz="1800" b="1" dirty="0" err="1" smtClean="0"/>
              <a:t>хоча</a:t>
            </a:r>
            <a:r>
              <a:rPr lang="ru-RU" sz="1800" b="1" dirty="0" smtClean="0"/>
              <a:t> б 1 </a:t>
            </a:r>
            <a:r>
              <a:rPr lang="ru-RU" sz="1800" b="1" dirty="0" err="1" smtClean="0"/>
              <a:t>чайну</a:t>
            </a:r>
            <a:r>
              <a:rPr lang="ru-RU" sz="1800" b="1" dirty="0" smtClean="0"/>
              <a:t> ложку кунжуту в день,  </a:t>
            </a:r>
            <a:r>
              <a:rPr lang="ru-RU" sz="1800" b="1" dirty="0" err="1" smtClean="0"/>
              <a:t>цим</a:t>
            </a:r>
            <a:r>
              <a:rPr lang="ru-RU" sz="1800" b="1" dirty="0" smtClean="0"/>
              <a:t>  </a:t>
            </a:r>
            <a:r>
              <a:rPr lang="ru-RU" sz="1800" b="1" dirty="0" err="1" smtClean="0"/>
              <a:t>ви</a:t>
            </a:r>
            <a:r>
              <a:rPr lang="ru-RU" sz="1800" b="1" dirty="0" smtClean="0"/>
              <a:t>  </a:t>
            </a:r>
            <a:r>
              <a:rPr lang="ru-RU" sz="1800" b="1" dirty="0" err="1" smtClean="0"/>
              <a:t>підживити</a:t>
            </a:r>
            <a:r>
              <a:rPr lang="ru-RU" sz="1800" b="1" dirty="0" smtClean="0"/>
              <a:t>  </a:t>
            </a:r>
            <a:r>
              <a:rPr lang="ru-RU" sz="1800" b="1" dirty="0" err="1" smtClean="0"/>
              <a:t>свій</a:t>
            </a:r>
            <a:r>
              <a:rPr lang="ru-RU" sz="1800" b="1" dirty="0" smtClean="0"/>
              <a:t>  </a:t>
            </a:r>
            <a:r>
              <a:rPr lang="ru-RU" sz="1800" b="1" dirty="0" err="1" smtClean="0"/>
              <a:t>організм</a:t>
            </a:r>
            <a:r>
              <a:rPr lang="ru-RU" sz="1800" b="1" dirty="0" smtClean="0"/>
              <a:t>  </a:t>
            </a:r>
            <a:r>
              <a:rPr lang="ru-RU" sz="1800" b="1" dirty="0" err="1" smtClean="0"/>
              <a:t>кальцієм</a:t>
            </a:r>
            <a:r>
              <a:rPr lang="ru-RU" sz="1800" b="1" dirty="0" smtClean="0"/>
              <a:t>. </a:t>
            </a:r>
          </a:p>
          <a:p>
            <a:r>
              <a:rPr lang="ru-RU" sz="1800" b="1" dirty="0" smtClean="0"/>
              <a:t>З </a:t>
            </a:r>
            <a:r>
              <a:rPr lang="ru-RU" sz="1800" b="1" dirty="0" err="1" smtClean="0"/>
              <a:t>риби</a:t>
            </a:r>
            <a:r>
              <a:rPr lang="ru-RU" sz="1800" b="1" dirty="0" smtClean="0"/>
              <a:t> </a:t>
            </a:r>
            <a:r>
              <a:rPr lang="ru-RU" sz="1800" b="1" dirty="0" err="1" smtClean="0"/>
              <a:t>найбільше</a:t>
            </a:r>
            <a:r>
              <a:rPr lang="ru-RU" sz="1800" b="1" dirty="0" smtClean="0"/>
              <a:t> </a:t>
            </a:r>
            <a:r>
              <a:rPr lang="ru-RU" sz="1800" b="1" dirty="0" err="1" smtClean="0"/>
              <a:t>кальцію</a:t>
            </a:r>
            <a:r>
              <a:rPr lang="ru-RU" sz="1800" b="1" dirty="0" smtClean="0"/>
              <a:t> </a:t>
            </a:r>
            <a:r>
              <a:rPr lang="ru-RU" sz="1800" b="1" dirty="0" err="1" smtClean="0"/>
              <a:t>містять</a:t>
            </a:r>
            <a:r>
              <a:rPr lang="ru-RU" sz="1800" b="1" dirty="0" smtClean="0"/>
              <a:t> </a:t>
            </a:r>
            <a:r>
              <a:rPr lang="ru-RU" sz="1800" b="1" dirty="0" err="1" smtClean="0"/>
              <a:t>сардини</a:t>
            </a:r>
            <a:r>
              <a:rPr lang="ru-RU" sz="1800" b="1" dirty="0" smtClean="0"/>
              <a:t>.  </a:t>
            </a:r>
          </a:p>
          <a:p>
            <a:r>
              <a:rPr lang="ru-RU" sz="1800" b="1" dirty="0" err="1" smtClean="0"/>
              <a:t>Систематичне</a:t>
            </a:r>
            <a:r>
              <a:rPr lang="ru-RU" sz="1800" b="1" dirty="0" smtClean="0"/>
              <a:t> </a:t>
            </a:r>
            <a:r>
              <a:rPr lang="ru-RU" sz="1800" b="1" dirty="0" err="1" smtClean="0"/>
              <a:t>вживання</a:t>
            </a:r>
            <a:r>
              <a:rPr lang="ru-RU" sz="1800" b="1" dirty="0" smtClean="0"/>
              <a:t> </a:t>
            </a:r>
            <a:r>
              <a:rPr lang="ru-RU" sz="1800" b="1" dirty="0" err="1" smtClean="0"/>
              <a:t>хліба</a:t>
            </a:r>
            <a:r>
              <a:rPr lang="ru-RU" sz="1800" b="1" dirty="0" smtClean="0"/>
              <a:t> </a:t>
            </a:r>
            <a:r>
              <a:rPr lang="ru-RU" sz="1800" b="1" dirty="0" err="1" smtClean="0"/>
              <a:t>з</a:t>
            </a:r>
            <a:r>
              <a:rPr lang="ru-RU" sz="1800" b="1" dirty="0" smtClean="0"/>
              <a:t> </a:t>
            </a:r>
            <a:r>
              <a:rPr lang="ru-RU" sz="1800" b="1" dirty="0" err="1" smtClean="0"/>
              <a:t>висівками</a:t>
            </a:r>
            <a:r>
              <a:rPr lang="ru-RU" sz="1800" b="1" dirty="0" smtClean="0"/>
              <a:t>, злаками </a:t>
            </a:r>
            <a:r>
              <a:rPr lang="ru-RU" sz="1800" b="1" dirty="0" err="1" smtClean="0"/>
              <a:t>і</a:t>
            </a:r>
            <a:r>
              <a:rPr lang="ru-RU" sz="1800" b="1" dirty="0" smtClean="0"/>
              <a:t> </a:t>
            </a:r>
            <a:r>
              <a:rPr lang="ru-RU" sz="1800" b="1" dirty="0" err="1" smtClean="0"/>
              <a:t>з</a:t>
            </a:r>
            <a:r>
              <a:rPr lang="ru-RU" sz="1800" b="1" dirty="0" smtClean="0"/>
              <a:t> </a:t>
            </a:r>
            <a:r>
              <a:rPr lang="ru-RU" sz="1800" b="1" dirty="0" err="1" smtClean="0"/>
              <a:t>борошна</a:t>
            </a:r>
            <a:r>
              <a:rPr lang="ru-RU" sz="1800" b="1" dirty="0" smtClean="0"/>
              <a:t> грубого помелу </a:t>
            </a:r>
            <a:r>
              <a:rPr lang="ru-RU" sz="1800" b="1" dirty="0" err="1" smtClean="0"/>
              <a:t>також</a:t>
            </a:r>
            <a:r>
              <a:rPr lang="ru-RU" sz="1800" b="1" dirty="0" smtClean="0"/>
              <a:t>  </a:t>
            </a:r>
            <a:r>
              <a:rPr lang="ru-RU" sz="1800" b="1" dirty="0" err="1" smtClean="0"/>
              <a:t>підвищить</a:t>
            </a:r>
            <a:r>
              <a:rPr lang="ru-RU" sz="1800" b="1" dirty="0" smtClean="0"/>
              <a:t>  </a:t>
            </a:r>
            <a:r>
              <a:rPr lang="ru-RU" sz="1800" b="1" dirty="0" err="1" smtClean="0"/>
              <a:t>вміст</a:t>
            </a:r>
            <a:r>
              <a:rPr lang="ru-RU" sz="1800" b="1" dirty="0" smtClean="0"/>
              <a:t> </a:t>
            </a:r>
            <a:r>
              <a:rPr lang="ru-RU" sz="1800" b="1" dirty="0" err="1" smtClean="0"/>
              <a:t>кальцію</a:t>
            </a:r>
            <a:r>
              <a:rPr lang="ru-RU" sz="1800" b="1" dirty="0" smtClean="0"/>
              <a:t> в </a:t>
            </a:r>
            <a:r>
              <a:rPr lang="ru-RU" sz="1800" b="1" dirty="0" err="1" smtClean="0"/>
              <a:t>організмі</a:t>
            </a:r>
            <a:r>
              <a:rPr lang="ru-RU" sz="1800" b="1" dirty="0" smtClean="0"/>
              <a:t>. </a:t>
            </a:r>
          </a:p>
          <a:p>
            <a:r>
              <a:rPr lang="ru-RU" sz="1800" b="1" dirty="0" err="1" smtClean="0"/>
              <a:t>Яйця</a:t>
            </a:r>
            <a:r>
              <a:rPr lang="ru-RU" sz="1800" b="1" dirty="0" smtClean="0"/>
              <a:t> </a:t>
            </a:r>
            <a:r>
              <a:rPr lang="ru-RU" sz="1800" b="1" dirty="0" err="1" smtClean="0"/>
              <a:t>містять</a:t>
            </a:r>
            <a:r>
              <a:rPr lang="ru-RU" sz="1800" b="1" dirty="0" smtClean="0"/>
              <a:t> </a:t>
            </a:r>
            <a:r>
              <a:rPr lang="ru-RU" sz="1800" b="1" dirty="0" err="1" smtClean="0"/>
              <a:t>достатню</a:t>
            </a:r>
            <a:r>
              <a:rPr lang="ru-RU" sz="1800" b="1" dirty="0" smtClean="0"/>
              <a:t> </a:t>
            </a:r>
            <a:r>
              <a:rPr lang="ru-RU" sz="1800" b="1" dirty="0" err="1" smtClean="0"/>
              <a:t>кількість</a:t>
            </a:r>
            <a:r>
              <a:rPr lang="ru-RU" sz="1800" b="1" dirty="0" smtClean="0"/>
              <a:t> </a:t>
            </a:r>
            <a:r>
              <a:rPr lang="ru-RU" sz="1800" b="1" dirty="0" err="1" smtClean="0"/>
              <a:t>кальцію</a:t>
            </a:r>
            <a:r>
              <a:rPr lang="ru-RU" sz="1800" b="1" dirty="0" smtClean="0"/>
              <a:t>, особливо </a:t>
            </a:r>
            <a:r>
              <a:rPr lang="ru-RU" sz="1800" b="1" dirty="0" err="1" smtClean="0"/>
              <a:t>яєчна</a:t>
            </a:r>
            <a:r>
              <a:rPr lang="ru-RU" sz="1800" b="1" dirty="0" smtClean="0"/>
              <a:t> </a:t>
            </a:r>
            <a:r>
              <a:rPr lang="ru-RU" sz="1800" b="1" dirty="0" err="1" smtClean="0"/>
              <a:t>шкаралупа</a:t>
            </a:r>
            <a:r>
              <a:rPr lang="ru-RU" sz="1800" b="1" dirty="0" smtClean="0"/>
              <a:t>. </a:t>
            </a:r>
            <a:r>
              <a:rPr lang="ru-RU" sz="1800" b="1" dirty="0" err="1" smtClean="0"/>
              <a:t>Іноді</a:t>
            </a:r>
            <a:r>
              <a:rPr lang="ru-RU" sz="1800" b="1" dirty="0" smtClean="0"/>
              <a:t> для </a:t>
            </a:r>
            <a:r>
              <a:rPr lang="ru-RU" sz="1800" b="1" dirty="0" err="1" smtClean="0"/>
              <a:t>відновлення</a:t>
            </a:r>
            <a:r>
              <a:rPr lang="ru-RU" sz="1800" b="1" dirty="0" smtClean="0"/>
              <a:t> балансу </a:t>
            </a:r>
            <a:r>
              <a:rPr lang="ru-RU" sz="1800" b="1" dirty="0" err="1" smtClean="0"/>
              <a:t>кальцію</a:t>
            </a:r>
            <a:r>
              <a:rPr lang="ru-RU" sz="1800" b="1" dirty="0" smtClean="0"/>
              <a:t> </a:t>
            </a:r>
            <a:r>
              <a:rPr lang="ru-RU" sz="1800" b="1" dirty="0" err="1" smtClean="0"/>
              <a:t>навіть</a:t>
            </a:r>
            <a:r>
              <a:rPr lang="ru-RU" sz="1800" b="1" dirty="0" smtClean="0"/>
              <a:t> </a:t>
            </a:r>
            <a:r>
              <a:rPr lang="ru-RU" sz="1800" b="1" dirty="0" err="1" smtClean="0"/>
              <a:t>приймають</a:t>
            </a:r>
            <a:r>
              <a:rPr lang="ru-RU" sz="1800" b="1" dirty="0" smtClean="0"/>
              <a:t> </a:t>
            </a:r>
            <a:r>
              <a:rPr lang="ru-RU" sz="1800" b="1" dirty="0" err="1" smtClean="0"/>
              <a:t>всередину</a:t>
            </a:r>
            <a:r>
              <a:rPr lang="ru-RU" sz="1800" b="1" dirty="0" smtClean="0"/>
              <a:t> </a:t>
            </a:r>
            <a:r>
              <a:rPr lang="ru-RU" sz="1800" b="1" dirty="0" err="1" smtClean="0"/>
              <a:t>мелену</a:t>
            </a:r>
            <a:r>
              <a:rPr lang="ru-RU" sz="1800" b="1" dirty="0" smtClean="0"/>
              <a:t> </a:t>
            </a:r>
            <a:r>
              <a:rPr lang="ru-RU" sz="1800" b="1" dirty="0" err="1" smtClean="0"/>
              <a:t>яєчну</a:t>
            </a:r>
            <a:r>
              <a:rPr lang="ru-RU" sz="1800" b="1" dirty="0" smtClean="0"/>
              <a:t> </a:t>
            </a:r>
            <a:r>
              <a:rPr lang="ru-RU" sz="1800" b="1" dirty="0" err="1" smtClean="0"/>
              <a:t>шкаралупу</a:t>
            </a:r>
            <a:r>
              <a:rPr lang="ru-RU" sz="1800" b="1" dirty="0" smtClean="0"/>
              <a:t>. </a:t>
            </a:r>
          </a:p>
          <a:p>
            <a:r>
              <a:rPr lang="ru-RU" sz="1800" b="1" dirty="0" smtClean="0"/>
              <a:t>Не </a:t>
            </a:r>
            <a:r>
              <a:rPr lang="ru-RU" sz="1800" b="1" dirty="0" err="1" smtClean="0"/>
              <a:t>потрібно</a:t>
            </a:r>
            <a:r>
              <a:rPr lang="ru-RU" sz="1800" b="1" dirty="0" smtClean="0"/>
              <a:t> </a:t>
            </a:r>
            <a:r>
              <a:rPr lang="ru-RU" sz="1800" b="1" dirty="0" err="1" smtClean="0"/>
              <a:t>забувати</a:t>
            </a:r>
            <a:r>
              <a:rPr lang="ru-RU" sz="1800" b="1" dirty="0" smtClean="0"/>
              <a:t> </a:t>
            </a:r>
            <a:r>
              <a:rPr lang="ru-RU" sz="1800" b="1" dirty="0" err="1" smtClean="0"/>
              <a:t>і</a:t>
            </a:r>
            <a:r>
              <a:rPr lang="ru-RU" sz="1800" b="1" dirty="0" smtClean="0"/>
              <a:t> про трави. До них </a:t>
            </a:r>
            <a:r>
              <a:rPr lang="ru-RU" sz="1800" b="1" dirty="0" err="1" smtClean="0"/>
              <a:t>відноситься</a:t>
            </a:r>
            <a:r>
              <a:rPr lang="ru-RU" sz="1800" b="1" dirty="0" smtClean="0"/>
              <a:t> </a:t>
            </a:r>
            <a:r>
              <a:rPr lang="ru-RU" sz="1800" b="1" dirty="0" err="1" smtClean="0"/>
              <a:t>кропива</a:t>
            </a:r>
            <a:r>
              <a:rPr lang="ru-RU" sz="1800" b="1" dirty="0" smtClean="0"/>
              <a:t> - </a:t>
            </a:r>
            <a:r>
              <a:rPr lang="ru-RU" sz="1800" b="1" dirty="0" err="1" smtClean="0"/>
              <a:t>корисно</a:t>
            </a:r>
            <a:r>
              <a:rPr lang="ru-RU" sz="1800" b="1" dirty="0" smtClean="0"/>
              <a:t> </a:t>
            </a:r>
            <a:r>
              <a:rPr lang="ru-RU" sz="1800" b="1" dirty="0" err="1" smtClean="0"/>
              <a:t>вживати</a:t>
            </a:r>
            <a:r>
              <a:rPr lang="ru-RU" sz="1800" b="1" dirty="0" smtClean="0"/>
              <a:t> </a:t>
            </a:r>
            <a:r>
              <a:rPr lang="ru-RU" sz="1800" b="1" dirty="0" err="1" smtClean="0"/>
              <a:t>її</a:t>
            </a:r>
            <a:r>
              <a:rPr lang="ru-RU" sz="1800" b="1" dirty="0" smtClean="0"/>
              <a:t> </a:t>
            </a:r>
            <a:r>
              <a:rPr lang="ru-RU" sz="1800" b="1" dirty="0" err="1" smtClean="0"/>
              <a:t>молоді</a:t>
            </a:r>
            <a:r>
              <a:rPr lang="ru-RU" sz="1800" b="1" dirty="0" smtClean="0"/>
              <a:t> листочки. </a:t>
            </a:r>
            <a:r>
              <a:rPr lang="ru-RU" sz="1800" b="1" dirty="0" err="1" smtClean="0"/>
              <a:t>Листя</a:t>
            </a:r>
            <a:r>
              <a:rPr lang="ru-RU" sz="1800" b="1" dirty="0" smtClean="0"/>
              <a:t> </a:t>
            </a:r>
            <a:r>
              <a:rPr lang="ru-RU" sz="1800" b="1" dirty="0" err="1" smtClean="0"/>
              <a:t>молодих</a:t>
            </a:r>
            <a:r>
              <a:rPr lang="ru-RU" sz="1800" b="1" dirty="0" smtClean="0"/>
              <a:t> </a:t>
            </a:r>
            <a:r>
              <a:rPr lang="ru-RU" sz="1800" b="1" dirty="0" err="1" smtClean="0"/>
              <a:t>кульбаб</a:t>
            </a:r>
            <a:r>
              <a:rPr lang="ru-RU" sz="1800" b="1" dirty="0" smtClean="0"/>
              <a:t>, </a:t>
            </a:r>
            <a:r>
              <a:rPr lang="ru-RU" sz="1800" b="1" dirty="0" err="1" smtClean="0"/>
              <a:t>листя</a:t>
            </a:r>
            <a:r>
              <a:rPr lang="ru-RU" sz="1800" b="1" dirty="0" smtClean="0"/>
              <a:t> подорожника </a:t>
            </a:r>
            <a:r>
              <a:rPr lang="ru-RU" sz="1800" b="1" dirty="0" err="1" smtClean="0"/>
              <a:t>містять</a:t>
            </a:r>
            <a:r>
              <a:rPr lang="ru-RU" sz="1800" b="1" dirty="0" smtClean="0"/>
              <a:t> </a:t>
            </a:r>
            <a:r>
              <a:rPr lang="ru-RU" sz="1800" b="1" dirty="0" err="1" smtClean="0"/>
              <a:t>засвоюваний</a:t>
            </a:r>
            <a:r>
              <a:rPr lang="ru-RU" sz="1800" b="1" dirty="0" smtClean="0"/>
              <a:t> </a:t>
            </a:r>
            <a:r>
              <a:rPr lang="ru-RU" sz="1800" b="1" dirty="0" err="1" smtClean="0"/>
              <a:t>кальцій</a:t>
            </a:r>
            <a:r>
              <a:rPr lang="ru-RU" sz="1800" b="1" dirty="0" smtClean="0"/>
              <a:t>. </a:t>
            </a:r>
            <a:r>
              <a:rPr lang="ru-RU" sz="1800" b="1" dirty="0" err="1" smtClean="0"/>
              <a:t>Цю</a:t>
            </a:r>
            <a:r>
              <a:rPr lang="ru-RU" sz="1800" b="1" dirty="0" smtClean="0"/>
              <a:t> зелень </a:t>
            </a:r>
            <a:r>
              <a:rPr lang="ru-RU" sz="1800" b="1" dirty="0" err="1" smtClean="0"/>
              <a:t>можна</a:t>
            </a:r>
            <a:r>
              <a:rPr lang="ru-RU" sz="1800" b="1" dirty="0" smtClean="0"/>
              <a:t> </a:t>
            </a:r>
            <a:r>
              <a:rPr lang="ru-RU" sz="1800" b="1" dirty="0" err="1" smtClean="0"/>
              <a:t>сміливо</a:t>
            </a:r>
            <a:r>
              <a:rPr lang="ru-RU" sz="1800" b="1" dirty="0" smtClean="0"/>
              <a:t> </a:t>
            </a:r>
            <a:r>
              <a:rPr lang="ru-RU" sz="1800" b="1" dirty="0" err="1" smtClean="0"/>
              <a:t>додавати</a:t>
            </a:r>
            <a:r>
              <a:rPr lang="ru-RU" sz="1800" b="1" dirty="0" smtClean="0"/>
              <a:t> в </a:t>
            </a:r>
            <a:r>
              <a:rPr lang="ru-RU" sz="1800" b="1" dirty="0" err="1" smtClean="0"/>
              <a:t>салати</a:t>
            </a:r>
            <a:r>
              <a:rPr lang="ru-RU" sz="1800" b="1" dirty="0" smtClean="0"/>
              <a:t> </a:t>
            </a:r>
            <a:r>
              <a:rPr lang="ru-RU" sz="1800" b="1" dirty="0" err="1" smtClean="0"/>
              <a:t>з</a:t>
            </a:r>
            <a:r>
              <a:rPr lang="ru-RU" sz="1800" b="1" dirty="0" smtClean="0"/>
              <a:t> </a:t>
            </a:r>
            <a:r>
              <a:rPr lang="ru-RU" sz="1800" b="1" dirty="0" err="1" smtClean="0"/>
              <a:t>овочами</a:t>
            </a:r>
            <a:r>
              <a:rPr lang="ru-RU" sz="1800" b="1" dirty="0" smtClean="0"/>
              <a:t>.</a:t>
            </a:r>
            <a:br>
              <a:rPr lang="ru-RU" sz="1800" b="1" dirty="0" smtClean="0"/>
            </a:br>
            <a:endParaRPr lang="ru-RU" sz="1800" b="1" dirty="0"/>
          </a:p>
        </p:txBody>
      </p:sp>
    </p:spTree>
  </p:cSld>
  <p:clrMapOvr>
    <a:masterClrMapping/>
  </p:clrMapOvr>
  <p:transition>
    <p:fade thruBlk="1"/>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fade">
                                      <p:cBhvr>
                                        <p:cTn id="10" dur="2000"/>
                                        <p:tgtEl>
                                          <p:spTgt spid="3">
                                            <p:txEl>
                                              <p:pRg st="1" end="1"/>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fade">
                                      <p:cBhvr>
                                        <p:cTn id="13" dur="2000"/>
                                        <p:tgtEl>
                                          <p:spTgt spid="3">
                                            <p:txEl>
                                              <p:pRg st="2" end="2"/>
                                            </p:txEl>
                                          </p:spTgt>
                                        </p:tgtEl>
                                      </p:cBhvr>
                                    </p:animEffect>
                                  </p:childTnLst>
                                </p:cTn>
                              </p:par>
                              <p:par>
                                <p:cTn id="14" presetID="10" presetClass="entr" presetSubtype="0" fill="hold" nodeType="withEffect">
                                  <p:stCondLst>
                                    <p:cond delay="0"/>
                                  </p:stCondLst>
                                  <p:childTnLst>
                                    <p:set>
                                      <p:cBhvr>
                                        <p:cTn id="15" dur="1" fill="hold">
                                          <p:stCondLst>
                                            <p:cond delay="0"/>
                                          </p:stCondLst>
                                        </p:cTn>
                                        <p:tgtEl>
                                          <p:spTgt spid="3">
                                            <p:txEl>
                                              <p:pRg st="3" end="3"/>
                                            </p:txEl>
                                          </p:spTgt>
                                        </p:tgtEl>
                                        <p:attrNameLst>
                                          <p:attrName>style.visibility</p:attrName>
                                        </p:attrNameLst>
                                      </p:cBhvr>
                                      <p:to>
                                        <p:strVal val="visible"/>
                                      </p:to>
                                    </p:set>
                                    <p:animEffect transition="in" filter="fade">
                                      <p:cBhvr>
                                        <p:cTn id="16" dur="2000"/>
                                        <p:tgtEl>
                                          <p:spTgt spid="3">
                                            <p:txEl>
                                              <p:pRg st="3" end="3"/>
                                            </p:txEl>
                                          </p:spTgt>
                                        </p:tgtEl>
                                      </p:cBhvr>
                                    </p:animEffect>
                                  </p:childTnLst>
                                </p:cTn>
                              </p:par>
                              <p:par>
                                <p:cTn id="17" presetID="10" presetClass="entr" presetSubtype="0" fill="hold"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Effect transition="in" filter="fade">
                                      <p:cBhvr>
                                        <p:cTn id="19" dur="2000"/>
                                        <p:tgtEl>
                                          <p:spTgt spid="3">
                                            <p:txEl>
                                              <p:pRg st="4" end="4"/>
                                            </p:txEl>
                                          </p:spTgt>
                                        </p:tgtEl>
                                      </p:cBhvr>
                                    </p:animEffect>
                                  </p:childTnLst>
                                </p:cTn>
                              </p:par>
                              <p:par>
                                <p:cTn id="20" presetID="10" presetClass="entr" presetSubtype="0" fill="hold" nodeType="withEffect">
                                  <p:stCondLst>
                                    <p:cond delay="0"/>
                                  </p:stCondLst>
                                  <p:childTnLst>
                                    <p:set>
                                      <p:cBhvr>
                                        <p:cTn id="21" dur="1" fill="hold">
                                          <p:stCondLst>
                                            <p:cond delay="0"/>
                                          </p:stCondLst>
                                        </p:cTn>
                                        <p:tgtEl>
                                          <p:spTgt spid="3">
                                            <p:txEl>
                                              <p:pRg st="5" end="5"/>
                                            </p:txEl>
                                          </p:spTgt>
                                        </p:tgtEl>
                                        <p:attrNameLst>
                                          <p:attrName>style.visibility</p:attrName>
                                        </p:attrNameLst>
                                      </p:cBhvr>
                                      <p:to>
                                        <p:strVal val="visible"/>
                                      </p:to>
                                    </p:set>
                                    <p:animEffect transition="in" filter="fade">
                                      <p:cBhvr>
                                        <p:cTn id="22" dur="2000"/>
                                        <p:tgtEl>
                                          <p:spTgt spid="3">
                                            <p:txEl>
                                              <p:pRg st="5" end="5"/>
                                            </p:txEl>
                                          </p:spTgt>
                                        </p:tgtEl>
                                      </p:cBhvr>
                                    </p:animEffect>
                                  </p:childTnLst>
                                </p:cTn>
                              </p:par>
                              <p:par>
                                <p:cTn id="23" presetID="10" presetClass="entr" presetSubtype="0" fill="hold" nodeType="withEffect">
                                  <p:stCondLst>
                                    <p:cond delay="0"/>
                                  </p:stCondLst>
                                  <p:childTnLst>
                                    <p:set>
                                      <p:cBhvr>
                                        <p:cTn id="24" dur="1" fill="hold">
                                          <p:stCondLst>
                                            <p:cond delay="0"/>
                                          </p:stCondLst>
                                        </p:cTn>
                                        <p:tgtEl>
                                          <p:spTgt spid="3">
                                            <p:txEl>
                                              <p:pRg st="6" end="6"/>
                                            </p:txEl>
                                          </p:spTgt>
                                        </p:tgtEl>
                                        <p:attrNameLst>
                                          <p:attrName>style.visibility</p:attrName>
                                        </p:attrNameLst>
                                      </p:cBhvr>
                                      <p:to>
                                        <p:strVal val="visible"/>
                                      </p:to>
                                    </p:set>
                                    <p:animEffect transition="in" filter="fade">
                                      <p:cBhvr>
                                        <p:cTn id="25" dur="20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Солнцестояние">
  <a:themeElements>
    <a:clrScheme name="Солнцестояние">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Солнцестояние">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Солнцестояние">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392</TotalTime>
  <Words>772</Words>
  <Application>Microsoft Office PowerPoint</Application>
  <PresentationFormat>Экран (4:3)</PresentationFormat>
  <Paragraphs>46</Paragraphs>
  <Slides>13</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13</vt:i4>
      </vt:variant>
    </vt:vector>
  </HeadingPairs>
  <TitlesOfParts>
    <vt:vector size="14" baseType="lpstr">
      <vt:lpstr>Солнцестояние</vt:lpstr>
      <vt:lpstr>КАЛЬЦІЙ   (Са)</vt:lpstr>
      <vt:lpstr>Кальцій, також вапень, вапник або (Ca) – хімічний елемент з атомним номером 20, належить до лужноземельних металів. Елемент головної підгрупи ІІ групи 4 періоду періодичної системи хімічних елементів. На зовнішньому енергетичному рівні атома Кальцію міститься 2 спарених s-електрона, які він здатен енергійно віддавати при хімічних взаємодіях. Таким чином, Кальцій є відновником і у своїх сполуках має ступінь окиснення +2. </vt:lpstr>
      <vt:lpstr>Фізичні властивості</vt:lpstr>
      <vt:lpstr>Походження назви  Назва елементу «кальцій» походить від лат. calx, calcis — вапно («м'який камінь»). Вона була запропонована англійським хіміком Гемфрі Деві, в 1808 р. що виділив металевий кальцій електролізом. Деві змішував вологе гашене вапно з оксидом ртуті HgO на платиновій пластині, яка була анодом. Катодом служив платиновий дріт, занурений в рідку ртуть. В результаті електролізу виходила амальгама кальцію.  Звідси ж походить і стара українська назва елементу, «вапень».</vt:lpstr>
      <vt:lpstr>Поширення в природі  За поширеністю в природі кальцій посідає п'яте місце серед хімічних елементів (3,6% маси земної кори). У зв'язку з високою хімічною активністю у вільному стані він не зустрічається. Найпоширенішими його сполуками є вапняк, крейда та мармур, які мають однаковий хімічний склад CaCO3, але різну кристалічну будову.  Кальцій входить до складу багатьох мінералів (силікати, алюмосилікати, боросилікати, карбонати, сульфати, фосфати, ванадати, вольфрамати, молібдати, титанати, ніобати, флуориди, хлориди та ін.). Складова частина вапняків, мармуру тощо. Ці мінерали часто утворюють цілі гірські масиви. У великих кількостях зустрічаються також апатити і фосфорити, основою яких є фосфат кальцію Са3(РО4)2. Досить поширеним є мінерал гіпс CaSO4 · 2Н2О.   Досить поширене є азотне добриво нітрат кальцію Ca(NO3)2 (кальцієва, або норвезька, селітра). Цінність нітрату кальцію як добрива  полягає   у тому, що іони кальцію Ca2+ позитивно впливають на структуру ґрунту.   </vt:lpstr>
      <vt:lpstr>Оксид кальцію CaO, негашене вапно — в'яжуча мінеральна кристалічна тугоплавка речовина білого кольору.</vt:lpstr>
      <vt:lpstr> Біологічна роль  Кальцій найбільш розповсюджений макроелемент в організмі людини.  </vt:lpstr>
      <vt:lpstr>У ЯКИХ ПРОДУКТАХ МІСТИТЬСЯ КАЛЬЦІЙ  Кальцій вкрай необхідний для нашого організму. Він служить для зростання і зміцнення кісток, нігтів, волосся, зубів, для формування скелета, нормального функціонування нервової, кровоносної системи, для захисту організму від різних інфекцій. Кальцій міститься в багатьох продуктах харчування, але засвоюється організмом він не з усіх продуктів. Тому в їжу як джерело кальцію потрібно вживати продукти, з яких кальцій легко засвоюється.   Рекомендовані добові дози кальцію : для дітей - 600 - 1000 мг,  для дорослих - 800 - 1200 мг, для вагітних і годуючих жінок - 1500 - 2000 мг. </vt:lpstr>
      <vt:lpstr>Слайд 9</vt:lpstr>
      <vt:lpstr>Дефіцит кальцію Вчені з'ясували, що брак кальцію є причиною більш ніж 150 хвороб, серед яких: артрит, аритмія, діабет, атеросклероз, остеохондроз, депресії, і, безумовно, остеопорозу - ламкості кісток. Його брак може призвести і до інших незворотніх наслідків, однак виявлення проблеми на ранніх стадіях, а також профілактичні заходи допоможуть відновити баланс хімічних елементів. Досить лише прислухатися до свого організму, щоб виявити перші симптоми нестачі кальцію: нервозність, дратівливість, порушення сну, ослаблення пам'яті, підвищення артеріального тиску, ламкість нігтів, волосся, захворювання зубів.</vt:lpstr>
      <vt:lpstr>Що відбувається при браку кальцію в організмі. Тетанія.                Організм людини засвоює близько половини кальцію, що надходить з їжею. Недолік кальцію ( гіпокальціємія ) може стати причиною ряду хворобливих змін в організмі , основним з яких є тетанія .                Тетанія - це підвищена нервово-м'язова збудливість , обумовлена ​​ зниженням концентрації в крові і в міжклітинній рідині іонізованого кальцію  ( Са + +) , яка проявляється нападами судом окремих м'язових груп. Найчастіше тетанія виникає при загальному недоліку кальцію , обумовленим недоліком паращитовидних залоз. У цьому випадку зменшується вироблення основного гормону паращитовидної залози ( паратгормону ) , який сприяє зниженню вмісту кальцію і збільшення вмісту фосфору в крові.                Іншими причинами гіпокальціємії є: нестача вітаміну D, захворювання органів травлення , що супроводжуються проносом (втрата кальцію і порушення його всмоктування) , порушення функції нирок .          </vt:lpstr>
      <vt:lpstr>    Як проявляється тетанія. Явна і прихована форма.                 Явна форма тетанії. Типовий напад тетанії починається з  порушень чутливості ( наприклад , «мурашок » по тілу або оніміння ) , після чого починаються м'язові посмикування , а потім тривалі судоми окремих м'язових груп. Характерний так званий Карпопедальний спазм : судомні скорочення м'язів нижньої частини кінцівок і м'язів-згиначів. У важких випадках можливе поширення судом на м'язи тулуба і діафрагми , що викликає спазм бронхів і дихальну недостатність . У дітей такий спазм може викликати зупинку дихання і смерть.         Прихована форма тетанії характеризується відсутністю судом. Але при цьому можуть виникати парестезії і розпираючий біль у м'язах кінцівок.                Лікування тетанії , що виникає при нестачі кальцію.                Приступ тетанії знімається внутрішньовенним введенням 10 мл 10 % розчину глюконату або хлориду кальцію. Одночасно призначають лікарські препарати, що знімають нервову збудливість (наприклад , реланіум ) ​​. Подальше лікування - це лікування основного захворювання, що викликало нестачу кальцію в організмі.</vt:lpstr>
      <vt:lpstr>ЦІКАВІ ФАКТИ</vt:lpstr>
    </vt:vector>
  </TitlesOfParts>
  <Company>RePack by SPecialiST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КАЛЬЦІЙ   (Са)</dc:title>
  <dc:creator>111</dc:creator>
  <cp:lastModifiedBy>111</cp:lastModifiedBy>
  <cp:revision>40</cp:revision>
  <dcterms:created xsi:type="dcterms:W3CDTF">2013-09-17T16:31:18Z</dcterms:created>
  <dcterms:modified xsi:type="dcterms:W3CDTF">2013-09-20T20:18:58Z</dcterms:modified>
</cp:coreProperties>
</file>