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59" r:id="rId4"/>
    <p:sldId id="257" r:id="rId5"/>
    <p:sldId id="262" r:id="rId6"/>
    <p:sldId id="264" r:id="rId7"/>
    <p:sldId id="260" r:id="rId8"/>
    <p:sldId id="261" r:id="rId9"/>
    <p:sldId id="263" r:id="rId10"/>
    <p:sldId id="266" r:id="rId11"/>
    <p:sldId id="267" r:id="rId12"/>
    <p:sldId id="268" r:id="rId13"/>
    <p:sldId id="270"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79" autoAdjust="0"/>
    <p:restoredTop sz="94660"/>
  </p:normalViewPr>
  <p:slideViewPr>
    <p:cSldViewPr>
      <p:cViewPr varScale="1">
        <p:scale>
          <a:sx n="69" d="100"/>
          <a:sy n="69" d="100"/>
        </p:scale>
        <p:origin x="-82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C557145A-CBEF-4B11-9745-161219016165}" type="datetimeFigureOut">
              <a:rPr lang="ru-RU" smtClean="0"/>
              <a:pPr/>
              <a:t>20.09.2013</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9EBCD261-A1DB-4873-B3FA-236C1BDA06FF}"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557145A-CBEF-4B11-9745-161219016165}" type="datetimeFigureOut">
              <a:rPr lang="ru-RU" smtClean="0"/>
              <a:pPr/>
              <a:t>20.09.2013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EBCD261-A1DB-4873-B3FA-236C1BDA06F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557145A-CBEF-4B11-9745-161219016165}" type="datetimeFigureOut">
              <a:rPr lang="ru-RU" smtClean="0"/>
              <a:pPr/>
              <a:t>20.09.2013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EBCD261-A1DB-4873-B3FA-236C1BDA06F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557145A-CBEF-4B11-9745-161219016165}" type="datetimeFigureOut">
              <a:rPr lang="ru-RU" smtClean="0"/>
              <a:pPr/>
              <a:t>20.09.2013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EBCD261-A1DB-4873-B3FA-236C1BDA06F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557145A-CBEF-4B11-9745-161219016165}" type="datetimeFigureOut">
              <a:rPr lang="ru-RU" smtClean="0"/>
              <a:pPr/>
              <a:t>20.09.2013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EBCD261-A1DB-4873-B3FA-236C1BDA06FF}"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557145A-CBEF-4B11-9745-161219016165}" type="datetimeFigureOut">
              <a:rPr lang="ru-RU" smtClean="0"/>
              <a:pPr/>
              <a:t>20.09.2013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EBCD261-A1DB-4873-B3FA-236C1BDA06F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557145A-CBEF-4B11-9745-161219016165}" type="datetimeFigureOut">
              <a:rPr lang="ru-RU" smtClean="0"/>
              <a:pPr/>
              <a:t>20.09.2013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EBCD261-A1DB-4873-B3FA-236C1BDA06F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557145A-CBEF-4B11-9745-161219016165}" type="datetimeFigureOut">
              <a:rPr lang="ru-RU" smtClean="0"/>
              <a:pPr/>
              <a:t>20.09.2013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EBCD261-A1DB-4873-B3FA-236C1BDA06F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C557145A-CBEF-4B11-9745-161219016165}" type="datetimeFigureOut">
              <a:rPr lang="ru-RU" smtClean="0"/>
              <a:pPr/>
              <a:t>20.09.2013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EBCD261-A1DB-4873-B3FA-236C1BDA06FF}"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557145A-CBEF-4B11-9745-161219016165}" type="datetimeFigureOut">
              <a:rPr lang="ru-RU" smtClean="0"/>
              <a:pPr/>
              <a:t>20.09.2013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EBCD261-A1DB-4873-B3FA-236C1BDA06F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C557145A-CBEF-4B11-9745-161219016165}" type="datetimeFigureOut">
              <a:rPr lang="ru-RU" smtClean="0"/>
              <a:pPr/>
              <a:t>20.09.2013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EBCD261-A1DB-4873-B3FA-236C1BDA06FF}"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557145A-CBEF-4B11-9745-161219016165}" type="datetimeFigureOut">
              <a:rPr lang="ru-RU" smtClean="0"/>
              <a:pPr/>
              <a:t>20.09.2013</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EBCD261-A1DB-4873-B3FA-236C1BDA06FF}"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23728" y="404664"/>
            <a:ext cx="6550496" cy="2885706"/>
          </a:xfrm>
        </p:spPr>
        <p:txBody>
          <a:bodyPr>
            <a:noAutofit/>
          </a:bodyPr>
          <a:lstStyle/>
          <a:p>
            <a:r>
              <a:rPr lang="ru-RU" sz="8800" dirty="0" smtClean="0"/>
              <a:t>КАЛЬЦІЙ   </a:t>
            </a:r>
            <a:r>
              <a:rPr lang="uk-UA" sz="8800" dirty="0" smtClean="0"/>
              <a:t>(</a:t>
            </a:r>
            <a:r>
              <a:rPr lang="uk-UA" sz="8800" dirty="0" err="1" smtClean="0"/>
              <a:t>Са</a:t>
            </a:r>
            <a:r>
              <a:rPr lang="en-US" sz="8800" cap="none" dirty="0" smtClean="0"/>
              <a:t>)</a:t>
            </a:r>
            <a:endParaRPr lang="ru-RU" sz="8800" dirty="0"/>
          </a:p>
        </p:txBody>
      </p:sp>
      <p:sp>
        <p:nvSpPr>
          <p:cNvPr id="3" name="Подзаголовок 2"/>
          <p:cNvSpPr>
            <a:spLocks noGrp="1"/>
          </p:cNvSpPr>
          <p:nvPr>
            <p:ph type="subTitle" idx="1"/>
          </p:nvPr>
        </p:nvSpPr>
        <p:spPr>
          <a:xfrm>
            <a:off x="5652120" y="4725144"/>
            <a:ext cx="4022264" cy="1824608"/>
          </a:xfrm>
        </p:spPr>
        <p:txBody>
          <a:bodyPr/>
          <a:lstStyle/>
          <a:p>
            <a:r>
              <a:rPr lang="uk-UA" dirty="0" smtClean="0"/>
              <a:t>Виконала </a:t>
            </a:r>
          </a:p>
          <a:p>
            <a:r>
              <a:rPr lang="uk-UA" dirty="0" smtClean="0"/>
              <a:t>учениця  10-В класу</a:t>
            </a:r>
          </a:p>
          <a:p>
            <a:r>
              <a:rPr lang="uk-UA" dirty="0" smtClean="0"/>
              <a:t>Рахімова Алла</a:t>
            </a:r>
            <a:endParaRPr lang="ru-RU"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par>
                          <p:cTn id="14" fill="hold">
                            <p:stCondLst>
                              <p:cond delay="2000"/>
                            </p:stCondLst>
                            <p:childTnLst>
                              <p:par>
                                <p:cTn id="15" presetID="38" presetClass="entr" presetSubtype="0" accel="50000" fill="hold" grpId="0" nodeType="afterEffect">
                                  <p:stCondLst>
                                    <p:cond delay="0"/>
                                  </p:stCondLst>
                                  <p:iterate type="lt">
                                    <p:tmPct val="50000"/>
                                  </p:iterate>
                                  <p:childTnLst>
                                    <p:set>
                                      <p:cBhvr>
                                        <p:cTn id="16" dur="1" fill="hold">
                                          <p:stCondLst>
                                            <p:cond delay="0"/>
                                          </p:stCondLst>
                                        </p:cTn>
                                        <p:tgtEl>
                                          <p:spTgt spid="2"/>
                                        </p:tgtEl>
                                        <p:attrNameLst>
                                          <p:attrName>style.visibility</p:attrName>
                                        </p:attrNameLst>
                                      </p:cBhvr>
                                      <p:to>
                                        <p:strVal val="visible"/>
                                      </p:to>
                                    </p:set>
                                    <p:set>
                                      <p:cBhvr>
                                        <p:cTn id="17" dur="455" fill="hold">
                                          <p:stCondLst>
                                            <p:cond delay="0"/>
                                          </p:stCondLst>
                                        </p:cTn>
                                        <p:tgtEl>
                                          <p:spTgt spid="2"/>
                                        </p:tgtEl>
                                        <p:attrNameLst>
                                          <p:attrName>style.rotation</p:attrName>
                                        </p:attrNameLst>
                                      </p:cBhvr>
                                      <p:to>
                                        <p:strVal val="-45.0"/>
                                      </p:to>
                                    </p:set>
                                    <p:anim calcmode="lin" valueType="num">
                                      <p:cBhvr>
                                        <p:cTn id="1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111\Desktop\imagesпрн.jpeg"/>
          <p:cNvPicPr>
            <a:picLocks noChangeAspect="1" noChangeArrowheads="1"/>
          </p:cNvPicPr>
          <p:nvPr/>
        </p:nvPicPr>
        <p:blipFill>
          <a:blip r:embed="rId2" cstate="print"/>
          <a:srcRect/>
          <a:stretch>
            <a:fillRect/>
          </a:stretch>
        </p:blipFill>
        <p:spPr bwMode="auto">
          <a:xfrm>
            <a:off x="7820025" y="4005064"/>
            <a:ext cx="1323975" cy="2590800"/>
          </a:xfrm>
          <a:prstGeom prst="rect">
            <a:avLst/>
          </a:prstGeom>
          <a:noFill/>
          <a:effectLst>
            <a:softEdge rad="127000"/>
          </a:effectLst>
          <a:scene3d>
            <a:camera prst="perspectiveFront"/>
            <a:lightRig rig="threePt" dir="t"/>
          </a:scene3d>
        </p:spPr>
      </p:pic>
      <p:sp>
        <p:nvSpPr>
          <p:cNvPr id="2" name="Заголовок 1"/>
          <p:cNvSpPr>
            <a:spLocks noGrp="1"/>
          </p:cNvSpPr>
          <p:nvPr>
            <p:ph type="title"/>
          </p:nvPr>
        </p:nvSpPr>
        <p:spPr>
          <a:xfrm>
            <a:off x="1259632" y="0"/>
            <a:ext cx="7884368" cy="3645024"/>
          </a:xfrm>
        </p:spPr>
        <p:txBody>
          <a:bodyPr>
            <a:normAutofit fontScale="90000"/>
          </a:bodyPr>
          <a:lstStyle/>
          <a:p>
            <a:r>
              <a:rPr lang="uk-UA" b="1" u="sng" dirty="0" smtClean="0"/>
              <a:t>Дефіцит кальцію </a:t>
            </a:r>
            <a:r>
              <a:rPr lang="uk-UA" sz="2000" dirty="0" smtClean="0"/>
              <a:t>Вчені з'ясували, що брак кальцію є причиною більш ніж 150 хвороб, серед яких: артрит, аритмія, діабет, атеросклероз, остеохондроз, депресії, і, безумовно, остеопорозу - ламкості кісток. Його брак може призвести і до інших </a:t>
            </a:r>
            <a:r>
              <a:rPr lang="uk-UA" sz="2000" dirty="0" err="1" smtClean="0"/>
              <a:t>незворотніх</a:t>
            </a:r>
            <a:r>
              <a:rPr lang="uk-UA" sz="2000" dirty="0" smtClean="0"/>
              <a:t> наслідків, однак виявлення проблеми на ранніх стадіях, а також профілактичні заходи допоможуть відновити баланс хімічних елементів.</a:t>
            </a:r>
            <a:br>
              <a:rPr lang="uk-UA" sz="2000" dirty="0" smtClean="0"/>
            </a:br>
            <a:r>
              <a:rPr lang="uk-UA" sz="2000" dirty="0" smtClean="0"/>
              <a:t>Досить лише прислухатися до свого організму, щоб виявити </a:t>
            </a:r>
            <a:r>
              <a:rPr lang="uk-UA" sz="2700" b="1" u="sng" dirty="0" smtClean="0"/>
              <a:t>перші симптоми нестачі кальцію:</a:t>
            </a:r>
            <a:r>
              <a:rPr lang="uk-UA" sz="2000" dirty="0" smtClean="0"/>
              <a:t> нервозність, дратівливість, порушення сну, ослаблення пам'яті, підвищення артеріального тиску, ламкість нігтів, волосся, захворювання зубів.</a:t>
            </a:r>
            <a:endParaRPr lang="ru-RU" sz="2000" dirty="0"/>
          </a:p>
        </p:txBody>
      </p:sp>
      <p:sp>
        <p:nvSpPr>
          <p:cNvPr id="6" name="Прямоугольник 5"/>
          <p:cNvSpPr/>
          <p:nvPr/>
        </p:nvSpPr>
        <p:spPr>
          <a:xfrm>
            <a:off x="1259632" y="3501008"/>
            <a:ext cx="6984776" cy="2646878"/>
          </a:xfrm>
          <a:prstGeom prst="rect">
            <a:avLst/>
          </a:prstGeom>
        </p:spPr>
        <p:txBody>
          <a:bodyPr wrap="square">
            <a:spAutoFit/>
          </a:bodyPr>
          <a:lstStyle/>
          <a:p>
            <a:r>
              <a:rPr lang="ru-RU" sz="2000" b="1" dirty="0" smtClean="0"/>
              <a:t>ПРОФІЛАКТИКА   </a:t>
            </a:r>
          </a:p>
          <a:p>
            <a:r>
              <a:rPr lang="ru-RU" sz="2000" b="1" dirty="0" smtClean="0"/>
              <a:t>   </a:t>
            </a:r>
            <a:r>
              <a:rPr lang="ru-RU" b="1" dirty="0" smtClean="0"/>
              <a:t>У </a:t>
            </a:r>
            <a:r>
              <a:rPr lang="ru-RU" b="1" dirty="0" smtClean="0"/>
              <a:t>першу </a:t>
            </a:r>
            <a:r>
              <a:rPr lang="ru-RU" b="1" dirty="0" err="1" smtClean="0"/>
              <a:t>чергу</a:t>
            </a:r>
            <a:r>
              <a:rPr lang="ru-RU" b="1" dirty="0" smtClean="0"/>
              <a:t> </a:t>
            </a:r>
            <a:r>
              <a:rPr lang="ru-RU" b="1" dirty="0" err="1" smtClean="0"/>
              <a:t>потрібно</a:t>
            </a:r>
            <a:r>
              <a:rPr lang="ru-RU" b="1" dirty="0" smtClean="0"/>
              <a:t> </a:t>
            </a:r>
            <a:r>
              <a:rPr lang="ru-RU" b="1" dirty="0" err="1" smtClean="0"/>
              <a:t>вибрати</a:t>
            </a:r>
            <a:r>
              <a:rPr lang="ru-RU" b="1" dirty="0" smtClean="0"/>
              <a:t>  </a:t>
            </a:r>
            <a:r>
              <a:rPr lang="ru-RU" b="1" dirty="0" err="1" smtClean="0"/>
              <a:t>вітамінний</a:t>
            </a:r>
            <a:r>
              <a:rPr lang="ru-RU" b="1" dirty="0" smtClean="0"/>
              <a:t> комплекс </a:t>
            </a:r>
            <a:r>
              <a:rPr lang="ru-RU" b="1" dirty="0" err="1" smtClean="0"/>
              <a:t>з</a:t>
            </a:r>
            <a:r>
              <a:rPr lang="ru-RU" b="1" dirty="0" smtClean="0"/>
              <a:t> </a:t>
            </a:r>
            <a:r>
              <a:rPr lang="ru-RU" b="1" dirty="0" err="1" smtClean="0"/>
              <a:t>вмістом</a:t>
            </a:r>
            <a:r>
              <a:rPr lang="ru-RU" b="1" dirty="0" smtClean="0"/>
              <a:t> </a:t>
            </a:r>
            <a:r>
              <a:rPr lang="ru-RU" b="1" dirty="0" err="1" smtClean="0"/>
              <a:t>кальцію</a:t>
            </a:r>
            <a:r>
              <a:rPr lang="ru-RU" b="1" dirty="0" smtClean="0"/>
              <a:t>. Так, </a:t>
            </a:r>
            <a:r>
              <a:rPr lang="ru-RU" b="1" dirty="0" err="1" smtClean="0"/>
              <a:t>наприклад</a:t>
            </a:r>
            <a:r>
              <a:rPr lang="ru-RU" b="1" dirty="0" smtClean="0"/>
              <a:t>, </a:t>
            </a:r>
            <a:r>
              <a:rPr lang="ru-RU" b="1" dirty="0" err="1" smtClean="0"/>
              <a:t>кальцій</a:t>
            </a:r>
            <a:r>
              <a:rPr lang="ru-RU" b="1" dirty="0" smtClean="0"/>
              <a:t> погано </a:t>
            </a:r>
            <a:r>
              <a:rPr lang="ru-RU" b="1" dirty="0" err="1" smtClean="0"/>
              <a:t>засвоюється</a:t>
            </a:r>
            <a:r>
              <a:rPr lang="ru-RU" b="1" dirty="0" smtClean="0"/>
              <a:t> без </a:t>
            </a:r>
            <a:r>
              <a:rPr lang="ru-RU" b="1" dirty="0" err="1" smtClean="0"/>
              <a:t>вітаміну</a:t>
            </a:r>
            <a:r>
              <a:rPr lang="ru-RU" b="1" dirty="0" smtClean="0"/>
              <a:t> </a:t>
            </a:r>
            <a:endParaRPr lang="ru-RU" b="1" dirty="0" smtClean="0"/>
          </a:p>
          <a:p>
            <a:r>
              <a:rPr lang="en-US" b="1" dirty="0" smtClean="0"/>
              <a:t>D</a:t>
            </a:r>
            <a:r>
              <a:rPr lang="en-US" b="1" dirty="0" smtClean="0"/>
              <a:t>, </a:t>
            </a:r>
            <a:r>
              <a:rPr lang="ru-RU" b="1" dirty="0" err="1" smtClean="0"/>
              <a:t>це</a:t>
            </a:r>
            <a:r>
              <a:rPr lang="ru-RU" b="1" dirty="0" smtClean="0"/>
              <a:t> </a:t>
            </a:r>
            <a:r>
              <a:rPr lang="ru-RU" b="1" dirty="0" err="1" smtClean="0"/>
              <a:t>обов'язково</a:t>
            </a:r>
            <a:r>
              <a:rPr lang="ru-RU" b="1" dirty="0" smtClean="0"/>
              <a:t> </a:t>
            </a:r>
            <a:r>
              <a:rPr lang="ru-RU" b="1" dirty="0" err="1" smtClean="0"/>
              <a:t>потрібно</a:t>
            </a:r>
            <a:r>
              <a:rPr lang="ru-RU" b="1" dirty="0" smtClean="0"/>
              <a:t> </a:t>
            </a:r>
            <a:r>
              <a:rPr lang="ru-RU" b="1" dirty="0" err="1" smtClean="0"/>
              <a:t>враховувати</a:t>
            </a:r>
            <a:r>
              <a:rPr lang="ru-RU" b="1" dirty="0" smtClean="0"/>
              <a:t>  при </a:t>
            </a:r>
            <a:r>
              <a:rPr lang="ru-RU" b="1" dirty="0" err="1" smtClean="0"/>
              <a:t>підборі</a:t>
            </a:r>
            <a:r>
              <a:rPr lang="ru-RU" b="1" dirty="0" smtClean="0"/>
              <a:t> </a:t>
            </a:r>
            <a:r>
              <a:rPr lang="ru-RU" b="1" dirty="0" err="1" smtClean="0"/>
              <a:t>вітамінів</a:t>
            </a:r>
            <a:r>
              <a:rPr lang="ru-RU" b="1" dirty="0" smtClean="0"/>
              <a:t> як </a:t>
            </a:r>
            <a:endParaRPr lang="ru-RU" b="1" dirty="0" smtClean="0"/>
          </a:p>
          <a:p>
            <a:r>
              <a:rPr lang="ru-RU" b="1" dirty="0" smtClean="0"/>
              <a:t>для </a:t>
            </a:r>
            <a:r>
              <a:rPr lang="ru-RU" b="1" dirty="0" err="1" smtClean="0"/>
              <a:t>дорослих</a:t>
            </a:r>
            <a:r>
              <a:rPr lang="ru-RU" b="1" dirty="0" smtClean="0"/>
              <a:t>, так </a:t>
            </a:r>
            <a:r>
              <a:rPr lang="ru-RU" b="1" dirty="0" err="1" smtClean="0"/>
              <a:t>і</a:t>
            </a:r>
            <a:r>
              <a:rPr lang="ru-RU" b="1" dirty="0" smtClean="0"/>
              <a:t> для </a:t>
            </a:r>
            <a:r>
              <a:rPr lang="ru-RU" b="1" dirty="0" err="1" smtClean="0"/>
              <a:t>дітей</a:t>
            </a:r>
            <a:r>
              <a:rPr lang="ru-RU" b="1" dirty="0" smtClean="0"/>
              <a:t>. </a:t>
            </a:r>
          </a:p>
          <a:p>
            <a:r>
              <a:rPr lang="ru-RU" b="1" dirty="0" smtClean="0"/>
              <a:t>   Разом </a:t>
            </a:r>
            <a:r>
              <a:rPr lang="ru-RU" b="1" dirty="0" err="1" smtClean="0"/>
              <a:t>з</a:t>
            </a:r>
            <a:r>
              <a:rPr lang="ru-RU" b="1" dirty="0" smtClean="0"/>
              <a:t> </a:t>
            </a:r>
            <a:r>
              <a:rPr lang="ru-RU" b="1" dirty="0" err="1" smtClean="0"/>
              <a:t>кальцієм</a:t>
            </a:r>
            <a:r>
              <a:rPr lang="ru-RU" b="1" dirty="0" smtClean="0"/>
              <a:t> нам </a:t>
            </a:r>
            <a:r>
              <a:rPr lang="ru-RU" b="1" dirty="0" err="1" smtClean="0"/>
              <a:t>необхідний</a:t>
            </a:r>
            <a:r>
              <a:rPr lang="ru-RU" b="1" dirty="0" smtClean="0"/>
              <a:t> фосфор - </a:t>
            </a:r>
            <a:r>
              <a:rPr lang="ru-RU" b="1" dirty="0" err="1" smtClean="0"/>
              <a:t>саме</a:t>
            </a:r>
            <a:r>
              <a:rPr lang="ru-RU" b="1" dirty="0" smtClean="0"/>
              <a:t> </a:t>
            </a:r>
            <a:r>
              <a:rPr lang="ru-RU" b="1" dirty="0" err="1" smtClean="0"/>
              <a:t>він</a:t>
            </a:r>
            <a:r>
              <a:rPr lang="ru-RU" b="1" dirty="0" smtClean="0"/>
              <a:t> разом </a:t>
            </a:r>
            <a:r>
              <a:rPr lang="ru-RU" b="1" dirty="0" err="1" smtClean="0"/>
              <a:t>з</a:t>
            </a:r>
            <a:r>
              <a:rPr lang="ru-RU" b="1" dirty="0" smtClean="0"/>
              <a:t> </a:t>
            </a:r>
            <a:endParaRPr lang="ru-RU" b="1" dirty="0" smtClean="0"/>
          </a:p>
          <a:p>
            <a:r>
              <a:rPr lang="ru-RU" b="1" dirty="0" err="1" smtClean="0"/>
              <a:t>кальцієм</a:t>
            </a:r>
            <a:r>
              <a:rPr lang="ru-RU" b="1" dirty="0" smtClean="0"/>
              <a:t> </a:t>
            </a:r>
            <a:r>
              <a:rPr lang="ru-RU" b="1" dirty="0" err="1" smtClean="0"/>
              <a:t>відкладається</a:t>
            </a:r>
            <a:r>
              <a:rPr lang="ru-RU" b="1" dirty="0" smtClean="0"/>
              <a:t> в </a:t>
            </a:r>
            <a:r>
              <a:rPr lang="ru-RU" b="1" dirty="0" err="1" smtClean="0"/>
              <a:t>кістках</a:t>
            </a:r>
            <a:r>
              <a:rPr lang="ru-RU" b="1" dirty="0" smtClean="0"/>
              <a:t> </a:t>
            </a:r>
            <a:r>
              <a:rPr lang="ru-RU" b="1" dirty="0" err="1" smtClean="0"/>
              <a:t>і</a:t>
            </a:r>
            <a:r>
              <a:rPr lang="ru-RU" b="1" dirty="0" smtClean="0"/>
              <a:t> </a:t>
            </a:r>
            <a:r>
              <a:rPr lang="ru-RU" b="1" dirty="0" err="1" smtClean="0"/>
              <a:t>зміцнює</a:t>
            </a:r>
            <a:r>
              <a:rPr lang="ru-RU" b="1" dirty="0" smtClean="0"/>
              <a:t>  </a:t>
            </a:r>
            <a:r>
              <a:rPr lang="ru-RU" b="1" dirty="0" err="1" smtClean="0"/>
              <a:t>їх</a:t>
            </a:r>
            <a:r>
              <a:rPr lang="ru-RU" b="1" dirty="0" smtClean="0"/>
              <a:t>. </a:t>
            </a:r>
          </a:p>
          <a:p>
            <a:r>
              <a:rPr lang="ru-RU" b="1" dirty="0" smtClean="0"/>
              <a:t>   </a:t>
            </a:r>
            <a:r>
              <a:rPr lang="ru-RU" b="1" dirty="0" err="1" smtClean="0"/>
              <a:t>Якщо</a:t>
            </a:r>
            <a:r>
              <a:rPr lang="ru-RU" b="1" dirty="0" smtClean="0"/>
              <a:t> </a:t>
            </a:r>
            <a:r>
              <a:rPr lang="ru-RU" b="1" dirty="0" err="1" smtClean="0"/>
              <a:t>недолік</a:t>
            </a:r>
            <a:r>
              <a:rPr lang="ru-RU" b="1" dirty="0" smtClean="0"/>
              <a:t> </a:t>
            </a:r>
            <a:r>
              <a:rPr lang="ru-RU" b="1" dirty="0" err="1" smtClean="0"/>
              <a:t>кальцію</a:t>
            </a:r>
            <a:r>
              <a:rPr lang="ru-RU" b="1" dirty="0" smtClean="0"/>
              <a:t> </a:t>
            </a:r>
            <a:r>
              <a:rPr lang="ru-RU" b="1" dirty="0" err="1" smtClean="0"/>
              <a:t>привів</a:t>
            </a:r>
            <a:r>
              <a:rPr lang="ru-RU" b="1" dirty="0" smtClean="0"/>
              <a:t> до </a:t>
            </a:r>
            <a:r>
              <a:rPr lang="ru-RU" b="1" dirty="0" err="1" smtClean="0"/>
              <a:t>запальних</a:t>
            </a:r>
            <a:r>
              <a:rPr lang="ru-RU" b="1" dirty="0" smtClean="0"/>
              <a:t> </a:t>
            </a:r>
            <a:r>
              <a:rPr lang="ru-RU" b="1" dirty="0" err="1" smtClean="0"/>
              <a:t>захворювань</a:t>
            </a:r>
            <a:r>
              <a:rPr lang="ru-RU" b="1" dirty="0" smtClean="0"/>
              <a:t>, </a:t>
            </a:r>
            <a:endParaRPr lang="ru-RU" b="1" dirty="0" smtClean="0"/>
          </a:p>
          <a:p>
            <a:r>
              <a:rPr lang="ru-RU" b="1" dirty="0" err="1" smtClean="0"/>
              <a:t>потрібно</a:t>
            </a:r>
            <a:r>
              <a:rPr lang="ru-RU" b="1" dirty="0" smtClean="0"/>
              <a:t> </a:t>
            </a:r>
            <a:r>
              <a:rPr lang="ru-RU" b="1" dirty="0" err="1" smtClean="0"/>
              <a:t>додати</a:t>
            </a:r>
            <a:r>
              <a:rPr lang="ru-RU" b="1" dirty="0" smtClean="0"/>
              <a:t> </a:t>
            </a:r>
            <a:r>
              <a:rPr lang="ru-RU" b="1" dirty="0" err="1" smtClean="0"/>
              <a:t>і</a:t>
            </a:r>
            <a:r>
              <a:rPr lang="ru-RU" b="1" dirty="0" smtClean="0"/>
              <a:t> </a:t>
            </a:r>
            <a:r>
              <a:rPr lang="ru-RU" b="1" dirty="0" err="1" smtClean="0"/>
              <a:t>магній</a:t>
            </a:r>
            <a:r>
              <a:rPr lang="ru-RU" b="1" dirty="0" smtClean="0"/>
              <a:t>.</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par>
                          <p:cTn id="8" fill="hold">
                            <p:stCondLst>
                              <p:cond delay="2000"/>
                            </p:stCondLst>
                            <p:childTnLst>
                              <p:par>
                                <p:cTn id="9" presetID="18" presetClass="entr" presetSubtype="1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trips(downLeft)">
                                      <p:cBhvr>
                                        <p:cTn id="11" dur="500"/>
                                        <p:tgtEl>
                                          <p:spTgt spid="2"/>
                                        </p:tgtEl>
                                      </p:cBhvr>
                                    </p:animEffect>
                                  </p:childTnLst>
                                </p:cTn>
                              </p:par>
                              <p:par>
                                <p:cTn id="12" presetID="10" presetClass="entr" presetSubtype="0" fill="hold" nodeType="with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2000"/>
                                        <p:tgtEl>
                                          <p:spTgt spid="6">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2000"/>
                                        <p:tgtEl>
                                          <p:spTgt spid="6">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2000"/>
                                        <p:tgtEl>
                                          <p:spTgt spid="6">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fade">
                                      <p:cBhvr>
                                        <p:cTn id="23" dur="2000"/>
                                        <p:tgtEl>
                                          <p:spTgt spid="6">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Effect transition="in" filter="fade">
                                      <p:cBhvr>
                                        <p:cTn id="26" dur="2000"/>
                                        <p:tgtEl>
                                          <p:spTgt spid="6">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Effect transition="in" filter="fade">
                                      <p:cBhvr>
                                        <p:cTn id="29" dur="2000"/>
                                        <p:tgtEl>
                                          <p:spTgt spid="6">
                                            <p:txEl>
                                              <p:pRg st="5" end="5"/>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2000"/>
                                        <p:tgtEl>
                                          <p:spTgt spid="6">
                                            <p:txEl>
                                              <p:pRg st="6" end="6"/>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Effect transition="in" filter="fade">
                                      <p:cBhvr>
                                        <p:cTn id="35" dur="2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8100392" cy="6295648"/>
          </a:xfrm>
        </p:spPr>
        <p:txBody>
          <a:bodyPr>
            <a:normAutofit fontScale="90000"/>
          </a:bodyPr>
          <a:lstStyle/>
          <a:p>
            <a:r>
              <a:rPr lang="ru-RU" sz="3600" b="1" i="1" u="sng" dirty="0" smtClean="0"/>
              <a:t>Що </a:t>
            </a:r>
            <a:r>
              <a:rPr lang="ru-RU" sz="3600" b="1" i="1" u="sng" dirty="0" err="1" smtClean="0"/>
              <a:t>відбувається</a:t>
            </a:r>
            <a:r>
              <a:rPr lang="ru-RU" sz="3600" b="1" i="1" u="sng" dirty="0" smtClean="0"/>
              <a:t> при браку </a:t>
            </a:r>
            <a:r>
              <a:rPr lang="ru-RU" sz="3600" b="1" i="1" u="sng" dirty="0" err="1" smtClean="0"/>
              <a:t>кальцію</a:t>
            </a:r>
            <a:r>
              <a:rPr lang="ru-RU" sz="3600" b="1" i="1" u="sng" dirty="0" smtClean="0"/>
              <a:t> в </a:t>
            </a:r>
            <a:r>
              <a:rPr lang="ru-RU" sz="3600" b="1" i="1" u="sng" dirty="0" err="1" smtClean="0"/>
              <a:t>організмі</a:t>
            </a:r>
            <a:r>
              <a:rPr lang="ru-RU" sz="3600" b="1" i="1" u="sng" dirty="0" smtClean="0"/>
              <a:t>. </a:t>
            </a:r>
            <a:r>
              <a:rPr lang="ru-RU" sz="3600" b="1" i="1" u="sng" dirty="0" err="1" smtClean="0"/>
              <a:t>Тетанія</a:t>
            </a:r>
            <a:r>
              <a:rPr lang="ru-RU" sz="3600" b="1" i="1" u="sng" dirty="0" smtClean="0"/>
              <a:t>.</a:t>
            </a:r>
            <a:r>
              <a:rPr lang="ru-RU" sz="1800" dirty="0" smtClean="0"/>
              <a:t/>
            </a:r>
            <a:br>
              <a:rPr lang="ru-RU" sz="1800" dirty="0" smtClean="0"/>
            </a:br>
            <a:r>
              <a:rPr lang="ru-RU" sz="1800" dirty="0" smtClean="0"/>
              <a:t>        </a:t>
            </a:r>
            <a:br>
              <a:rPr lang="ru-RU" sz="1800" dirty="0" smtClean="0"/>
            </a:br>
            <a:r>
              <a:rPr lang="ru-RU" sz="2000" dirty="0" smtClean="0"/>
              <a:t>      </a:t>
            </a:r>
            <a:r>
              <a:rPr lang="ru-RU" sz="2000" dirty="0" err="1" smtClean="0"/>
              <a:t>Організм</a:t>
            </a:r>
            <a:r>
              <a:rPr lang="ru-RU" sz="2000" dirty="0" smtClean="0"/>
              <a:t> </a:t>
            </a:r>
            <a:r>
              <a:rPr lang="ru-RU" sz="2000" dirty="0" err="1" smtClean="0"/>
              <a:t>людини</a:t>
            </a:r>
            <a:r>
              <a:rPr lang="ru-RU" sz="2000" dirty="0" smtClean="0"/>
              <a:t> </a:t>
            </a:r>
            <a:r>
              <a:rPr lang="ru-RU" sz="2000" dirty="0" err="1" smtClean="0"/>
              <a:t>засвоює</a:t>
            </a:r>
            <a:r>
              <a:rPr lang="ru-RU" sz="2000" dirty="0" smtClean="0"/>
              <a:t> </a:t>
            </a:r>
            <a:r>
              <a:rPr lang="ru-RU" sz="2000" dirty="0" err="1" smtClean="0"/>
              <a:t>близько</a:t>
            </a:r>
            <a:r>
              <a:rPr lang="ru-RU" sz="2000" dirty="0" smtClean="0"/>
              <a:t> </a:t>
            </a:r>
            <a:r>
              <a:rPr lang="ru-RU" sz="2000" dirty="0" err="1" smtClean="0"/>
              <a:t>половини</a:t>
            </a:r>
            <a:r>
              <a:rPr lang="ru-RU" sz="2000" dirty="0" smtClean="0"/>
              <a:t> </a:t>
            </a:r>
            <a:r>
              <a:rPr lang="ru-RU" sz="2000" dirty="0" err="1" smtClean="0"/>
              <a:t>кальцію</a:t>
            </a:r>
            <a:r>
              <a:rPr lang="ru-RU" sz="2000" dirty="0" smtClean="0"/>
              <a:t>, </a:t>
            </a:r>
            <a:r>
              <a:rPr lang="ru-RU" sz="2000" dirty="0" err="1" smtClean="0"/>
              <a:t>що</a:t>
            </a:r>
            <a:r>
              <a:rPr lang="ru-RU" sz="2000" dirty="0" smtClean="0"/>
              <a:t> </a:t>
            </a:r>
            <a:r>
              <a:rPr lang="ru-RU" sz="2000" dirty="0" err="1" smtClean="0"/>
              <a:t>надходить</a:t>
            </a:r>
            <a:r>
              <a:rPr lang="ru-RU" sz="2000" dirty="0" smtClean="0"/>
              <a:t> </a:t>
            </a:r>
            <a:r>
              <a:rPr lang="ru-RU" sz="2000" dirty="0" err="1" smtClean="0"/>
              <a:t>з</a:t>
            </a:r>
            <a:r>
              <a:rPr lang="ru-RU" sz="2000" dirty="0" smtClean="0"/>
              <a:t> </a:t>
            </a:r>
            <a:r>
              <a:rPr lang="ru-RU" sz="2000" dirty="0" err="1" smtClean="0"/>
              <a:t>їжею</a:t>
            </a:r>
            <a:r>
              <a:rPr lang="ru-RU" sz="2000" dirty="0" smtClean="0"/>
              <a:t>. </a:t>
            </a:r>
            <a:r>
              <a:rPr lang="ru-RU" sz="2000" dirty="0" err="1" smtClean="0"/>
              <a:t>Недолік</a:t>
            </a:r>
            <a:r>
              <a:rPr lang="ru-RU" sz="2000" dirty="0" smtClean="0"/>
              <a:t> </a:t>
            </a:r>
            <a:r>
              <a:rPr lang="ru-RU" sz="2000" dirty="0" err="1" smtClean="0"/>
              <a:t>кальцію</a:t>
            </a:r>
            <a:r>
              <a:rPr lang="ru-RU" sz="2000" dirty="0" smtClean="0"/>
              <a:t> ( </a:t>
            </a:r>
            <a:r>
              <a:rPr lang="ru-RU" sz="2000" dirty="0" err="1" smtClean="0"/>
              <a:t>гіпокальціємія</a:t>
            </a:r>
            <a:r>
              <a:rPr lang="ru-RU" sz="2000" dirty="0" smtClean="0"/>
              <a:t> ) </a:t>
            </a:r>
            <a:r>
              <a:rPr lang="ru-RU" sz="2000" dirty="0" err="1" smtClean="0"/>
              <a:t>може</a:t>
            </a:r>
            <a:r>
              <a:rPr lang="ru-RU" sz="2000" dirty="0" smtClean="0"/>
              <a:t> стати причиною ряду </a:t>
            </a:r>
            <a:r>
              <a:rPr lang="ru-RU" sz="2000" dirty="0" err="1" smtClean="0"/>
              <a:t>хворобливих</a:t>
            </a:r>
            <a:r>
              <a:rPr lang="ru-RU" sz="2000" dirty="0" smtClean="0"/>
              <a:t> </a:t>
            </a:r>
            <a:r>
              <a:rPr lang="ru-RU" sz="2000" dirty="0" err="1" smtClean="0"/>
              <a:t>змін</a:t>
            </a:r>
            <a:r>
              <a:rPr lang="ru-RU" sz="2000" dirty="0" smtClean="0"/>
              <a:t> в </a:t>
            </a:r>
            <a:r>
              <a:rPr lang="ru-RU" sz="2000" dirty="0" err="1" smtClean="0"/>
              <a:t>організмі</a:t>
            </a:r>
            <a:r>
              <a:rPr lang="ru-RU" sz="2000" dirty="0" smtClean="0"/>
              <a:t> , </a:t>
            </a:r>
            <a:r>
              <a:rPr lang="ru-RU" sz="2000" dirty="0" err="1" smtClean="0"/>
              <a:t>основним</a:t>
            </a:r>
            <a:r>
              <a:rPr lang="ru-RU" sz="2000" dirty="0" smtClean="0"/>
              <a:t> </a:t>
            </a:r>
            <a:r>
              <a:rPr lang="ru-RU" sz="2000" dirty="0" err="1" smtClean="0"/>
              <a:t>з</a:t>
            </a:r>
            <a:r>
              <a:rPr lang="ru-RU" sz="2000" dirty="0" smtClean="0"/>
              <a:t> </a:t>
            </a:r>
            <a:r>
              <a:rPr lang="ru-RU" sz="2000" dirty="0" err="1" smtClean="0"/>
              <a:t>яких</a:t>
            </a:r>
            <a:r>
              <a:rPr lang="ru-RU" sz="2000" dirty="0" smtClean="0"/>
              <a:t> </a:t>
            </a:r>
            <a:r>
              <a:rPr lang="ru-RU" sz="2000" dirty="0" err="1" smtClean="0"/>
              <a:t>є</a:t>
            </a:r>
            <a:r>
              <a:rPr lang="ru-RU" sz="2000" dirty="0" smtClean="0"/>
              <a:t> </a:t>
            </a:r>
            <a:r>
              <a:rPr lang="ru-RU" sz="2000" dirty="0" err="1" smtClean="0"/>
              <a:t>тетанія</a:t>
            </a:r>
            <a:r>
              <a:rPr lang="ru-RU" sz="2000" dirty="0" smtClean="0"/>
              <a:t> .</a:t>
            </a:r>
            <a:br>
              <a:rPr lang="ru-RU" sz="2000" dirty="0" smtClean="0"/>
            </a:br>
            <a:r>
              <a:rPr lang="ru-RU" sz="2000" dirty="0" smtClean="0"/>
              <a:t>        </a:t>
            </a:r>
            <a:br>
              <a:rPr lang="ru-RU" sz="2000" dirty="0" smtClean="0"/>
            </a:br>
            <a:r>
              <a:rPr lang="ru-RU" sz="2000" dirty="0" smtClean="0"/>
              <a:t>      </a:t>
            </a:r>
            <a:r>
              <a:rPr lang="ru-RU" sz="2000" dirty="0" err="1" smtClean="0"/>
              <a:t>Тетанія</a:t>
            </a:r>
            <a:r>
              <a:rPr lang="ru-RU" sz="2000" dirty="0" smtClean="0"/>
              <a:t> - </a:t>
            </a:r>
            <a:r>
              <a:rPr lang="ru-RU" sz="2000" dirty="0" err="1" smtClean="0"/>
              <a:t>це</a:t>
            </a:r>
            <a:r>
              <a:rPr lang="ru-RU" sz="2000" dirty="0" smtClean="0"/>
              <a:t> </a:t>
            </a:r>
            <a:r>
              <a:rPr lang="ru-RU" sz="2000" dirty="0" err="1" smtClean="0"/>
              <a:t>підвищена</a:t>
            </a:r>
            <a:r>
              <a:rPr lang="ru-RU" sz="2000" dirty="0" smtClean="0"/>
              <a:t> </a:t>
            </a:r>
            <a:r>
              <a:rPr lang="ru-RU" sz="2000" dirty="0" err="1" smtClean="0"/>
              <a:t>нервово-м'язова</a:t>
            </a:r>
            <a:r>
              <a:rPr lang="ru-RU" sz="2000" dirty="0" smtClean="0"/>
              <a:t> </a:t>
            </a:r>
            <a:r>
              <a:rPr lang="ru-RU" sz="2000" dirty="0" err="1" smtClean="0"/>
              <a:t>збудливість</a:t>
            </a:r>
            <a:r>
              <a:rPr lang="ru-RU" sz="2000" dirty="0" smtClean="0"/>
              <a:t> </a:t>
            </a:r>
            <a:r>
              <a:rPr lang="ru-RU" sz="2000" dirty="0" smtClean="0"/>
              <a:t>, </a:t>
            </a:r>
            <a:r>
              <a:rPr lang="ru-RU" sz="2000" dirty="0" err="1" smtClean="0"/>
              <a:t>обумовлена</a:t>
            </a:r>
            <a:r>
              <a:rPr lang="ru-RU" sz="2000" dirty="0" smtClean="0"/>
              <a:t> ​​</a:t>
            </a:r>
            <a:br>
              <a:rPr lang="ru-RU" sz="2000" dirty="0" smtClean="0"/>
            </a:br>
            <a:r>
              <a:rPr lang="ru-RU" sz="2000" dirty="0" err="1" smtClean="0"/>
              <a:t>зниженням</a:t>
            </a:r>
            <a:r>
              <a:rPr lang="ru-RU" sz="2000" dirty="0" smtClean="0"/>
              <a:t> </a:t>
            </a:r>
            <a:r>
              <a:rPr lang="ru-RU" sz="2000" dirty="0" err="1" smtClean="0"/>
              <a:t>концентрації</a:t>
            </a:r>
            <a:r>
              <a:rPr lang="ru-RU" sz="2000" dirty="0" smtClean="0"/>
              <a:t> в </a:t>
            </a:r>
            <a:r>
              <a:rPr lang="ru-RU" sz="2000" dirty="0" err="1" smtClean="0"/>
              <a:t>крові</a:t>
            </a:r>
            <a:r>
              <a:rPr lang="ru-RU" sz="2000" dirty="0" smtClean="0"/>
              <a:t> </a:t>
            </a:r>
            <a:r>
              <a:rPr lang="ru-RU" sz="2000" dirty="0" err="1" smtClean="0"/>
              <a:t>і</a:t>
            </a:r>
            <a:r>
              <a:rPr lang="ru-RU" sz="2000" dirty="0" smtClean="0"/>
              <a:t> </a:t>
            </a:r>
            <a:r>
              <a:rPr lang="ru-RU" sz="2000" dirty="0" err="1" smtClean="0"/>
              <a:t>в</a:t>
            </a:r>
            <a:r>
              <a:rPr lang="ru-RU" sz="2000" dirty="0" smtClean="0"/>
              <a:t> </a:t>
            </a:r>
            <a:r>
              <a:rPr lang="ru-RU" sz="2000" dirty="0" err="1" smtClean="0"/>
              <a:t>міжклітинній</a:t>
            </a:r>
            <a:r>
              <a:rPr lang="ru-RU" sz="2000" dirty="0" smtClean="0"/>
              <a:t> </a:t>
            </a:r>
            <a:r>
              <a:rPr lang="ru-RU" sz="2000" dirty="0" err="1" smtClean="0"/>
              <a:t>рідині</a:t>
            </a:r>
            <a:r>
              <a:rPr lang="ru-RU" sz="2000" dirty="0" smtClean="0"/>
              <a:t> </a:t>
            </a:r>
            <a:r>
              <a:rPr lang="ru-RU" sz="2000" dirty="0" err="1" smtClean="0"/>
              <a:t>іонізованого</a:t>
            </a:r>
            <a:r>
              <a:rPr lang="ru-RU" sz="2000" dirty="0" smtClean="0"/>
              <a:t> </a:t>
            </a:r>
            <a:r>
              <a:rPr lang="ru-RU" sz="2000" dirty="0" err="1" smtClean="0"/>
              <a:t>кальцію</a:t>
            </a:r>
            <a:r>
              <a:rPr lang="ru-RU" sz="2000" dirty="0" smtClean="0"/>
              <a:t> </a:t>
            </a:r>
            <a:r>
              <a:rPr lang="ru-RU" sz="2000" dirty="0" smtClean="0"/>
              <a:t/>
            </a:r>
            <a:br>
              <a:rPr lang="ru-RU" sz="2000" dirty="0" smtClean="0"/>
            </a:br>
            <a:r>
              <a:rPr lang="ru-RU" sz="2000" dirty="0" smtClean="0"/>
              <a:t>( </a:t>
            </a:r>
            <a:r>
              <a:rPr lang="ru-RU" sz="2000" dirty="0" err="1" smtClean="0"/>
              <a:t>Са</a:t>
            </a:r>
            <a:r>
              <a:rPr lang="ru-RU" sz="2000" dirty="0" smtClean="0"/>
              <a:t> + +) , яка </a:t>
            </a:r>
            <a:r>
              <a:rPr lang="ru-RU" sz="2000" dirty="0" err="1" smtClean="0"/>
              <a:t>проявляється</a:t>
            </a:r>
            <a:r>
              <a:rPr lang="ru-RU" sz="2000" dirty="0" smtClean="0"/>
              <a:t> </a:t>
            </a:r>
            <a:r>
              <a:rPr lang="ru-RU" sz="2000" dirty="0" err="1" smtClean="0"/>
              <a:t>нападами</a:t>
            </a:r>
            <a:r>
              <a:rPr lang="ru-RU" sz="2000" dirty="0" smtClean="0"/>
              <a:t> судом </a:t>
            </a:r>
            <a:r>
              <a:rPr lang="ru-RU" sz="2000" dirty="0" err="1" smtClean="0"/>
              <a:t>окремих</a:t>
            </a:r>
            <a:r>
              <a:rPr lang="ru-RU" sz="2000" dirty="0" smtClean="0"/>
              <a:t> </a:t>
            </a:r>
            <a:r>
              <a:rPr lang="ru-RU" sz="2000" dirty="0" err="1" smtClean="0"/>
              <a:t>м'язових</a:t>
            </a:r>
            <a:r>
              <a:rPr lang="ru-RU" sz="2000" dirty="0" smtClean="0"/>
              <a:t> </a:t>
            </a:r>
            <a:r>
              <a:rPr lang="ru-RU" sz="2000" dirty="0" err="1" smtClean="0"/>
              <a:t>груп</a:t>
            </a:r>
            <a:r>
              <a:rPr lang="ru-RU" sz="2000" dirty="0" smtClean="0"/>
              <a:t>. </a:t>
            </a:r>
            <a:r>
              <a:rPr lang="ru-RU" sz="2000" dirty="0" err="1" smtClean="0"/>
              <a:t>Найчастіше</a:t>
            </a:r>
            <a:r>
              <a:rPr lang="ru-RU" sz="2000" dirty="0" smtClean="0"/>
              <a:t> </a:t>
            </a:r>
            <a:r>
              <a:rPr lang="ru-RU" sz="2000" dirty="0" err="1" smtClean="0"/>
              <a:t>тетанія</a:t>
            </a:r>
            <a:r>
              <a:rPr lang="ru-RU" sz="2000" dirty="0" smtClean="0"/>
              <a:t> </a:t>
            </a:r>
            <a:r>
              <a:rPr lang="ru-RU" sz="2000" dirty="0" err="1" smtClean="0"/>
              <a:t>виникає</a:t>
            </a:r>
            <a:r>
              <a:rPr lang="ru-RU" sz="2000" dirty="0" smtClean="0"/>
              <a:t> при </a:t>
            </a:r>
            <a:r>
              <a:rPr lang="ru-RU" sz="2000" dirty="0" err="1" smtClean="0"/>
              <a:t>загальному</a:t>
            </a:r>
            <a:r>
              <a:rPr lang="ru-RU" sz="2000" dirty="0" smtClean="0"/>
              <a:t> </a:t>
            </a:r>
            <a:r>
              <a:rPr lang="ru-RU" sz="2000" dirty="0" err="1" smtClean="0"/>
              <a:t>недоліку</a:t>
            </a:r>
            <a:r>
              <a:rPr lang="ru-RU" sz="2000" dirty="0" smtClean="0"/>
              <a:t> </a:t>
            </a:r>
            <a:r>
              <a:rPr lang="ru-RU" sz="2000" dirty="0" err="1" smtClean="0"/>
              <a:t>кальцію</a:t>
            </a:r>
            <a:r>
              <a:rPr lang="ru-RU" sz="2000" dirty="0" smtClean="0"/>
              <a:t> , </a:t>
            </a:r>
            <a:r>
              <a:rPr lang="ru-RU" sz="2000" dirty="0" err="1" smtClean="0"/>
              <a:t>обумовленим</a:t>
            </a:r>
            <a:r>
              <a:rPr lang="ru-RU" sz="2000" dirty="0" smtClean="0"/>
              <a:t> </a:t>
            </a:r>
            <a:r>
              <a:rPr lang="ru-RU" sz="2000" dirty="0" err="1" smtClean="0"/>
              <a:t>недоліком</a:t>
            </a:r>
            <a:r>
              <a:rPr lang="ru-RU" sz="2000" dirty="0" smtClean="0"/>
              <a:t> </a:t>
            </a:r>
            <a:r>
              <a:rPr lang="ru-RU" sz="2000" dirty="0" err="1" smtClean="0"/>
              <a:t>паращитовидних</a:t>
            </a:r>
            <a:r>
              <a:rPr lang="ru-RU" sz="2000" dirty="0" smtClean="0"/>
              <a:t> </a:t>
            </a:r>
            <a:r>
              <a:rPr lang="ru-RU" sz="2000" dirty="0" err="1" smtClean="0"/>
              <a:t>залоз</a:t>
            </a:r>
            <a:r>
              <a:rPr lang="ru-RU" sz="2000" dirty="0" smtClean="0"/>
              <a:t>. У </a:t>
            </a:r>
            <a:r>
              <a:rPr lang="ru-RU" sz="2000" dirty="0" err="1" smtClean="0"/>
              <a:t>цьому</a:t>
            </a:r>
            <a:r>
              <a:rPr lang="ru-RU" sz="2000" dirty="0" smtClean="0"/>
              <a:t> </a:t>
            </a:r>
            <a:r>
              <a:rPr lang="ru-RU" sz="2000" dirty="0" err="1" smtClean="0"/>
              <a:t>випадку</a:t>
            </a:r>
            <a:r>
              <a:rPr lang="ru-RU" sz="2000" dirty="0" smtClean="0"/>
              <a:t> </a:t>
            </a:r>
            <a:r>
              <a:rPr lang="ru-RU" sz="2000" dirty="0" err="1" smtClean="0"/>
              <a:t>зменшується</a:t>
            </a:r>
            <a:r>
              <a:rPr lang="ru-RU" sz="2000" dirty="0" smtClean="0"/>
              <a:t> </a:t>
            </a:r>
            <a:r>
              <a:rPr lang="ru-RU" sz="2000" dirty="0" err="1" smtClean="0"/>
              <a:t>вироблення</a:t>
            </a:r>
            <a:r>
              <a:rPr lang="ru-RU" sz="2000" dirty="0" smtClean="0"/>
              <a:t> основного гормону </a:t>
            </a:r>
            <a:r>
              <a:rPr lang="ru-RU" sz="2000" dirty="0" err="1" smtClean="0"/>
              <a:t>паращитовидної</a:t>
            </a:r>
            <a:r>
              <a:rPr lang="ru-RU" sz="2000" dirty="0" smtClean="0"/>
              <a:t> </a:t>
            </a:r>
            <a:r>
              <a:rPr lang="ru-RU" sz="2000" dirty="0" err="1" smtClean="0"/>
              <a:t>залози</a:t>
            </a:r>
            <a:r>
              <a:rPr lang="ru-RU" sz="2000" dirty="0" smtClean="0"/>
              <a:t> ( </a:t>
            </a:r>
            <a:r>
              <a:rPr lang="ru-RU" sz="2000" dirty="0" err="1" smtClean="0"/>
              <a:t>паратгормону</a:t>
            </a:r>
            <a:r>
              <a:rPr lang="ru-RU" sz="2000" dirty="0" smtClean="0"/>
              <a:t> ) , </a:t>
            </a:r>
            <a:r>
              <a:rPr lang="ru-RU" sz="2000" dirty="0" err="1" smtClean="0"/>
              <a:t>який</a:t>
            </a:r>
            <a:r>
              <a:rPr lang="ru-RU" sz="2000" dirty="0" smtClean="0"/>
              <a:t> </a:t>
            </a:r>
            <a:r>
              <a:rPr lang="ru-RU" sz="2000" dirty="0" err="1" smtClean="0"/>
              <a:t>сприяє</a:t>
            </a:r>
            <a:r>
              <a:rPr lang="ru-RU" sz="2000" dirty="0" smtClean="0"/>
              <a:t> </a:t>
            </a:r>
            <a:r>
              <a:rPr lang="ru-RU" sz="2000" dirty="0" err="1" smtClean="0"/>
              <a:t>зниженню</a:t>
            </a:r>
            <a:r>
              <a:rPr lang="ru-RU" sz="2000" dirty="0" smtClean="0"/>
              <a:t> </a:t>
            </a:r>
            <a:r>
              <a:rPr lang="ru-RU" sz="2000" dirty="0" err="1" smtClean="0"/>
              <a:t>вмісту</a:t>
            </a:r>
            <a:r>
              <a:rPr lang="ru-RU" sz="2000" dirty="0" smtClean="0"/>
              <a:t> </a:t>
            </a:r>
            <a:r>
              <a:rPr lang="ru-RU" sz="2000" dirty="0" err="1" smtClean="0"/>
              <a:t>кальцію</a:t>
            </a:r>
            <a:r>
              <a:rPr lang="ru-RU" sz="2000" dirty="0" smtClean="0"/>
              <a:t> </a:t>
            </a:r>
            <a:r>
              <a:rPr lang="ru-RU" sz="2000" dirty="0" err="1" smtClean="0"/>
              <a:t>і</a:t>
            </a:r>
            <a:r>
              <a:rPr lang="ru-RU" sz="2000" dirty="0" smtClean="0"/>
              <a:t> </a:t>
            </a:r>
            <a:r>
              <a:rPr lang="ru-RU" sz="2000" dirty="0" err="1" smtClean="0"/>
              <a:t>збільшення</a:t>
            </a:r>
            <a:r>
              <a:rPr lang="ru-RU" sz="2000" dirty="0" smtClean="0"/>
              <a:t> </a:t>
            </a:r>
            <a:r>
              <a:rPr lang="ru-RU" sz="2000" dirty="0" err="1" smtClean="0"/>
              <a:t>вмісту</a:t>
            </a:r>
            <a:r>
              <a:rPr lang="ru-RU" sz="2000" dirty="0" smtClean="0"/>
              <a:t> фосфору в </a:t>
            </a:r>
            <a:r>
              <a:rPr lang="ru-RU" sz="2000" dirty="0" err="1" smtClean="0"/>
              <a:t>крові</a:t>
            </a:r>
            <a:r>
              <a:rPr lang="ru-RU" sz="2000" dirty="0" smtClean="0"/>
              <a:t>.</a:t>
            </a:r>
            <a:br>
              <a:rPr lang="ru-RU" sz="2000" dirty="0" smtClean="0"/>
            </a:br>
            <a:r>
              <a:rPr lang="ru-RU" sz="2000" dirty="0" smtClean="0"/>
              <a:t>        </a:t>
            </a:r>
            <a:br>
              <a:rPr lang="ru-RU" sz="2000" dirty="0" smtClean="0"/>
            </a:br>
            <a:r>
              <a:rPr lang="ru-RU" sz="2000" dirty="0" smtClean="0"/>
              <a:t>      </a:t>
            </a:r>
            <a:r>
              <a:rPr lang="ru-RU" sz="2000" dirty="0" err="1" smtClean="0"/>
              <a:t>Іншими</a:t>
            </a:r>
            <a:r>
              <a:rPr lang="ru-RU" sz="2000" dirty="0" smtClean="0"/>
              <a:t> причинами </a:t>
            </a:r>
            <a:r>
              <a:rPr lang="ru-RU" sz="2000" dirty="0" err="1" smtClean="0"/>
              <a:t>гіпокальціємії</a:t>
            </a:r>
            <a:r>
              <a:rPr lang="ru-RU" sz="2000" dirty="0" smtClean="0"/>
              <a:t> є: </a:t>
            </a:r>
            <a:r>
              <a:rPr lang="ru-RU" sz="2000" dirty="0" err="1" smtClean="0"/>
              <a:t>нестача</a:t>
            </a:r>
            <a:r>
              <a:rPr lang="ru-RU" sz="2000" dirty="0" smtClean="0"/>
              <a:t> </a:t>
            </a:r>
            <a:r>
              <a:rPr lang="ru-RU" sz="2000" dirty="0" err="1" smtClean="0"/>
              <a:t>вітаміну</a:t>
            </a:r>
            <a:r>
              <a:rPr lang="ru-RU" sz="2000" dirty="0" smtClean="0"/>
              <a:t> </a:t>
            </a:r>
            <a:r>
              <a:rPr lang="en-US" sz="2000" dirty="0" smtClean="0"/>
              <a:t>D</a:t>
            </a:r>
            <a:r>
              <a:rPr lang="ru-RU" sz="2000" dirty="0" smtClean="0"/>
              <a:t>, </a:t>
            </a:r>
            <a:r>
              <a:rPr lang="ru-RU" sz="2000" dirty="0" err="1" smtClean="0"/>
              <a:t>захворювання</a:t>
            </a:r>
            <a:r>
              <a:rPr lang="ru-RU" sz="2000" dirty="0" smtClean="0"/>
              <a:t> </a:t>
            </a:r>
            <a:r>
              <a:rPr lang="ru-RU" sz="2000" dirty="0" err="1" smtClean="0"/>
              <a:t>органів</a:t>
            </a:r>
            <a:r>
              <a:rPr lang="ru-RU" sz="2000" dirty="0" smtClean="0"/>
              <a:t> </a:t>
            </a:r>
            <a:r>
              <a:rPr lang="ru-RU" sz="2000" dirty="0" err="1" smtClean="0"/>
              <a:t>травлення</a:t>
            </a:r>
            <a:r>
              <a:rPr lang="ru-RU" sz="2000" dirty="0" smtClean="0"/>
              <a:t> , </a:t>
            </a:r>
            <a:r>
              <a:rPr lang="ru-RU" sz="2000" dirty="0" err="1" smtClean="0"/>
              <a:t>що</a:t>
            </a:r>
            <a:r>
              <a:rPr lang="ru-RU" sz="2000" dirty="0" smtClean="0"/>
              <a:t> </a:t>
            </a:r>
            <a:r>
              <a:rPr lang="ru-RU" sz="2000" dirty="0" err="1" smtClean="0"/>
              <a:t>супроводжуються</a:t>
            </a:r>
            <a:r>
              <a:rPr lang="ru-RU" sz="2000" dirty="0" smtClean="0"/>
              <a:t> проносом (</a:t>
            </a:r>
            <a:r>
              <a:rPr lang="ru-RU" sz="2000" dirty="0" err="1" smtClean="0"/>
              <a:t>втрата</a:t>
            </a:r>
            <a:r>
              <a:rPr lang="ru-RU" sz="2000" dirty="0" smtClean="0"/>
              <a:t> </a:t>
            </a:r>
            <a:r>
              <a:rPr lang="ru-RU" sz="2000" dirty="0" err="1" smtClean="0"/>
              <a:t>кальцію</a:t>
            </a:r>
            <a:r>
              <a:rPr lang="ru-RU" sz="2000" dirty="0" smtClean="0"/>
              <a:t> </a:t>
            </a:r>
            <a:r>
              <a:rPr lang="ru-RU" sz="2000" dirty="0" err="1" smtClean="0"/>
              <a:t>і</a:t>
            </a:r>
            <a:r>
              <a:rPr lang="ru-RU" sz="2000" dirty="0" smtClean="0"/>
              <a:t> </a:t>
            </a:r>
            <a:r>
              <a:rPr lang="ru-RU" sz="2000" dirty="0" err="1" smtClean="0"/>
              <a:t>порушення</a:t>
            </a:r>
            <a:r>
              <a:rPr lang="ru-RU" sz="2000" dirty="0" smtClean="0"/>
              <a:t> </a:t>
            </a:r>
            <a:r>
              <a:rPr lang="ru-RU" sz="2000" dirty="0" err="1" smtClean="0"/>
              <a:t>його</a:t>
            </a:r>
            <a:r>
              <a:rPr lang="ru-RU" sz="2000" dirty="0" smtClean="0"/>
              <a:t> </a:t>
            </a:r>
            <a:r>
              <a:rPr lang="ru-RU" sz="2000" dirty="0" err="1" smtClean="0"/>
              <a:t>всмоктування</a:t>
            </a:r>
            <a:r>
              <a:rPr lang="ru-RU" sz="2000" dirty="0" smtClean="0"/>
              <a:t>) , </a:t>
            </a:r>
            <a:r>
              <a:rPr lang="ru-RU" sz="2000" dirty="0" err="1" smtClean="0"/>
              <a:t>порушення</a:t>
            </a:r>
            <a:r>
              <a:rPr lang="ru-RU" sz="2000" dirty="0" smtClean="0"/>
              <a:t> </a:t>
            </a:r>
            <a:r>
              <a:rPr lang="ru-RU" sz="2000" dirty="0" err="1" smtClean="0"/>
              <a:t>функції</a:t>
            </a:r>
            <a:r>
              <a:rPr lang="ru-RU" sz="2000" dirty="0" smtClean="0"/>
              <a:t> </a:t>
            </a:r>
            <a:r>
              <a:rPr lang="ru-RU" sz="2000" dirty="0" err="1" smtClean="0"/>
              <a:t>нирок</a:t>
            </a:r>
            <a:r>
              <a:rPr lang="ru-RU" sz="2000" dirty="0" smtClean="0"/>
              <a:t> .</a:t>
            </a:r>
            <a:r>
              <a:rPr lang="ru-RU" sz="1800" dirty="0" smtClean="0"/>
              <a:t/>
            </a:r>
            <a:br>
              <a:rPr lang="ru-RU" sz="1800" dirty="0" smtClean="0"/>
            </a:br>
            <a:r>
              <a:rPr lang="ru-RU" sz="1800" dirty="0" smtClean="0"/>
              <a:t>        </a:t>
            </a:r>
            <a:br>
              <a:rPr lang="ru-RU" sz="1800" dirty="0" smtClean="0"/>
            </a:br>
            <a:endParaRPr lang="ru-RU" sz="18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0"/>
            <a:ext cx="7956376" cy="5962992"/>
          </a:xfrm>
        </p:spPr>
        <p:txBody>
          <a:bodyPr>
            <a:normAutofit fontScale="90000"/>
          </a:bodyPr>
          <a:lstStyle/>
          <a:p>
            <a:r>
              <a:rPr lang="ru-RU" sz="2700" b="1" dirty="0" smtClean="0">
                <a:solidFill>
                  <a:schemeClr val="tx1">
                    <a:lumMod val="95000"/>
                    <a:lumOff val="5000"/>
                  </a:schemeClr>
                </a:solidFill>
              </a:rPr>
              <a:t>    Як </a:t>
            </a:r>
            <a:r>
              <a:rPr lang="ru-RU" sz="2700" b="1" dirty="0" err="1" smtClean="0">
                <a:solidFill>
                  <a:schemeClr val="tx1">
                    <a:lumMod val="95000"/>
                    <a:lumOff val="5000"/>
                  </a:schemeClr>
                </a:solidFill>
              </a:rPr>
              <a:t>проявляється</a:t>
            </a:r>
            <a:r>
              <a:rPr lang="ru-RU" sz="2700" b="1" dirty="0" smtClean="0">
                <a:solidFill>
                  <a:schemeClr val="tx1">
                    <a:lumMod val="95000"/>
                    <a:lumOff val="5000"/>
                  </a:schemeClr>
                </a:solidFill>
              </a:rPr>
              <a:t> </a:t>
            </a:r>
            <a:r>
              <a:rPr lang="ru-RU" sz="2700" b="1" dirty="0" err="1" smtClean="0">
                <a:solidFill>
                  <a:schemeClr val="tx1">
                    <a:lumMod val="95000"/>
                    <a:lumOff val="5000"/>
                  </a:schemeClr>
                </a:solidFill>
              </a:rPr>
              <a:t>тетанія</a:t>
            </a:r>
            <a:r>
              <a:rPr lang="ru-RU" sz="2700" b="1" dirty="0" smtClean="0">
                <a:solidFill>
                  <a:schemeClr val="tx1">
                    <a:lumMod val="95000"/>
                    <a:lumOff val="5000"/>
                  </a:schemeClr>
                </a:solidFill>
              </a:rPr>
              <a:t>. Явна </a:t>
            </a:r>
            <a:r>
              <a:rPr lang="ru-RU" sz="2700" b="1" dirty="0" err="1" smtClean="0">
                <a:solidFill>
                  <a:schemeClr val="tx1">
                    <a:lumMod val="95000"/>
                    <a:lumOff val="5000"/>
                  </a:schemeClr>
                </a:solidFill>
              </a:rPr>
              <a:t>і</a:t>
            </a:r>
            <a:r>
              <a:rPr lang="ru-RU" sz="2700" b="1" dirty="0" smtClean="0">
                <a:solidFill>
                  <a:schemeClr val="tx1">
                    <a:lumMod val="95000"/>
                    <a:lumOff val="5000"/>
                  </a:schemeClr>
                </a:solidFill>
              </a:rPr>
              <a:t> </a:t>
            </a:r>
            <a:r>
              <a:rPr lang="ru-RU" sz="2700" b="1" dirty="0" err="1" smtClean="0">
                <a:solidFill>
                  <a:schemeClr val="tx1">
                    <a:lumMod val="95000"/>
                    <a:lumOff val="5000"/>
                  </a:schemeClr>
                </a:solidFill>
              </a:rPr>
              <a:t>прихована</a:t>
            </a:r>
            <a:r>
              <a:rPr lang="ru-RU" sz="2700" b="1" dirty="0" smtClean="0">
                <a:solidFill>
                  <a:schemeClr val="tx1">
                    <a:lumMod val="95000"/>
                    <a:lumOff val="5000"/>
                  </a:schemeClr>
                </a:solidFill>
              </a:rPr>
              <a:t> форма.</a:t>
            </a:r>
            <a:r>
              <a:rPr lang="ru-RU" sz="2000" dirty="0" smtClean="0"/>
              <a:t/>
            </a:r>
            <a:br>
              <a:rPr lang="ru-RU" sz="2000" dirty="0" smtClean="0"/>
            </a:br>
            <a:r>
              <a:rPr lang="ru-RU" sz="2000" dirty="0" smtClean="0"/>
              <a:t>        </a:t>
            </a:r>
            <a:br>
              <a:rPr lang="ru-RU" sz="2000" dirty="0" smtClean="0"/>
            </a:br>
            <a:r>
              <a:rPr lang="ru-RU" sz="2000" dirty="0" smtClean="0"/>
              <a:t>       </a:t>
            </a:r>
            <a:r>
              <a:rPr lang="ru-RU" sz="2000" b="1" dirty="0" smtClean="0"/>
              <a:t>Явна форма </a:t>
            </a:r>
            <a:r>
              <a:rPr lang="ru-RU" sz="2000" b="1" dirty="0" err="1" smtClean="0"/>
              <a:t>тетанії</a:t>
            </a:r>
            <a:r>
              <a:rPr lang="ru-RU" sz="2000" dirty="0" smtClean="0"/>
              <a:t>. </a:t>
            </a:r>
            <a:r>
              <a:rPr lang="ru-RU" sz="2000" dirty="0" err="1" smtClean="0"/>
              <a:t>Типовий</a:t>
            </a:r>
            <a:r>
              <a:rPr lang="ru-RU" sz="2000" dirty="0" smtClean="0"/>
              <a:t> </a:t>
            </a:r>
            <a:r>
              <a:rPr lang="ru-RU" sz="2000" dirty="0" err="1" smtClean="0"/>
              <a:t>напад</a:t>
            </a:r>
            <a:r>
              <a:rPr lang="ru-RU" sz="2000" dirty="0" smtClean="0"/>
              <a:t> </a:t>
            </a:r>
            <a:r>
              <a:rPr lang="ru-RU" sz="2000" dirty="0" err="1" smtClean="0"/>
              <a:t>тетанії</a:t>
            </a:r>
            <a:r>
              <a:rPr lang="ru-RU" sz="2000" dirty="0" smtClean="0"/>
              <a:t> </a:t>
            </a:r>
            <a:r>
              <a:rPr lang="ru-RU" sz="2000" dirty="0" err="1" smtClean="0"/>
              <a:t>починається</a:t>
            </a:r>
            <a:r>
              <a:rPr lang="ru-RU" sz="2000" dirty="0" smtClean="0"/>
              <a:t> </a:t>
            </a:r>
            <a:r>
              <a:rPr lang="ru-RU" sz="2000" dirty="0" err="1" smtClean="0"/>
              <a:t>з</a:t>
            </a:r>
            <a:r>
              <a:rPr lang="ru-RU" sz="2000" dirty="0" smtClean="0"/>
              <a:t>  </a:t>
            </a:r>
            <a:r>
              <a:rPr lang="ru-RU" sz="2000" dirty="0" err="1" smtClean="0"/>
              <a:t>порушень</a:t>
            </a:r>
            <a:r>
              <a:rPr lang="ru-RU" sz="2000" dirty="0" smtClean="0"/>
              <a:t> </a:t>
            </a:r>
            <a:r>
              <a:rPr lang="ru-RU" sz="2000" dirty="0" err="1" smtClean="0"/>
              <a:t>чутливості</a:t>
            </a:r>
            <a:r>
              <a:rPr lang="ru-RU" sz="2000" dirty="0" smtClean="0"/>
              <a:t> ( </a:t>
            </a:r>
            <a:r>
              <a:rPr lang="ru-RU" sz="2000" dirty="0" err="1" smtClean="0"/>
              <a:t>наприклад</a:t>
            </a:r>
            <a:r>
              <a:rPr lang="ru-RU" sz="2000" dirty="0" smtClean="0"/>
              <a:t> , «</a:t>
            </a:r>
            <a:r>
              <a:rPr lang="ru-RU" sz="2000" dirty="0" err="1" smtClean="0"/>
              <a:t>мурашок</a:t>
            </a:r>
            <a:r>
              <a:rPr lang="ru-RU" sz="2000" dirty="0" smtClean="0"/>
              <a:t> » по </a:t>
            </a:r>
            <a:r>
              <a:rPr lang="ru-RU" sz="2000" dirty="0" err="1" smtClean="0"/>
              <a:t>тілу</a:t>
            </a:r>
            <a:r>
              <a:rPr lang="ru-RU" sz="2000" dirty="0" smtClean="0"/>
              <a:t> </a:t>
            </a:r>
            <a:r>
              <a:rPr lang="ru-RU" sz="2000" dirty="0" err="1" smtClean="0"/>
              <a:t>або</a:t>
            </a:r>
            <a:r>
              <a:rPr lang="ru-RU" sz="2000" dirty="0" smtClean="0"/>
              <a:t> </a:t>
            </a:r>
            <a:r>
              <a:rPr lang="ru-RU" sz="2000" dirty="0" err="1" smtClean="0"/>
              <a:t>оніміння</a:t>
            </a:r>
            <a:r>
              <a:rPr lang="ru-RU" sz="2000" dirty="0" smtClean="0"/>
              <a:t> ) , </a:t>
            </a:r>
            <a:r>
              <a:rPr lang="ru-RU" sz="2000" dirty="0" err="1" smtClean="0"/>
              <a:t>після</a:t>
            </a:r>
            <a:r>
              <a:rPr lang="ru-RU" sz="2000" dirty="0" smtClean="0"/>
              <a:t> </a:t>
            </a:r>
            <a:r>
              <a:rPr lang="ru-RU" sz="2000" dirty="0" err="1" smtClean="0"/>
              <a:t>чого</a:t>
            </a:r>
            <a:r>
              <a:rPr lang="ru-RU" sz="2000" dirty="0" smtClean="0"/>
              <a:t> </a:t>
            </a:r>
            <a:r>
              <a:rPr lang="ru-RU" sz="2000" dirty="0" err="1" smtClean="0"/>
              <a:t>починаються</a:t>
            </a:r>
            <a:r>
              <a:rPr lang="ru-RU" sz="2000" dirty="0" smtClean="0"/>
              <a:t> </a:t>
            </a:r>
            <a:r>
              <a:rPr lang="ru-RU" sz="2000" dirty="0" err="1" smtClean="0"/>
              <a:t>м'язові</a:t>
            </a:r>
            <a:r>
              <a:rPr lang="ru-RU" sz="2000" dirty="0" smtClean="0"/>
              <a:t> </a:t>
            </a:r>
            <a:r>
              <a:rPr lang="ru-RU" sz="2000" dirty="0" err="1" smtClean="0"/>
              <a:t>посмикування</a:t>
            </a:r>
            <a:r>
              <a:rPr lang="ru-RU" sz="2000" dirty="0" smtClean="0"/>
              <a:t> , а </a:t>
            </a:r>
            <a:r>
              <a:rPr lang="ru-RU" sz="2000" dirty="0" err="1" smtClean="0"/>
              <a:t>потім</a:t>
            </a:r>
            <a:r>
              <a:rPr lang="ru-RU" sz="2000" dirty="0" smtClean="0"/>
              <a:t> </a:t>
            </a:r>
            <a:r>
              <a:rPr lang="ru-RU" sz="2000" dirty="0" err="1" smtClean="0"/>
              <a:t>тривалі</a:t>
            </a:r>
            <a:r>
              <a:rPr lang="ru-RU" sz="2000" dirty="0" smtClean="0"/>
              <a:t> </a:t>
            </a:r>
            <a:r>
              <a:rPr lang="ru-RU" sz="2000" dirty="0" err="1" smtClean="0"/>
              <a:t>судоми</a:t>
            </a:r>
            <a:r>
              <a:rPr lang="ru-RU" sz="2000" dirty="0" smtClean="0"/>
              <a:t> </a:t>
            </a:r>
            <a:r>
              <a:rPr lang="ru-RU" sz="2000" dirty="0" err="1" smtClean="0"/>
              <a:t>окремих</a:t>
            </a:r>
            <a:r>
              <a:rPr lang="ru-RU" sz="2000" dirty="0" smtClean="0"/>
              <a:t> </a:t>
            </a:r>
            <a:r>
              <a:rPr lang="ru-RU" sz="2000" dirty="0" err="1" smtClean="0"/>
              <a:t>м'язових</a:t>
            </a:r>
            <a:r>
              <a:rPr lang="ru-RU" sz="2000" dirty="0" smtClean="0"/>
              <a:t> </a:t>
            </a:r>
            <a:r>
              <a:rPr lang="ru-RU" sz="2000" dirty="0" err="1" smtClean="0"/>
              <a:t>груп</a:t>
            </a:r>
            <a:r>
              <a:rPr lang="ru-RU" sz="2000" dirty="0" smtClean="0"/>
              <a:t>. </a:t>
            </a:r>
            <a:r>
              <a:rPr lang="ru-RU" sz="2000" dirty="0" err="1" smtClean="0"/>
              <a:t>Характерний</a:t>
            </a:r>
            <a:r>
              <a:rPr lang="ru-RU" sz="2000" dirty="0" smtClean="0"/>
              <a:t> так званий </a:t>
            </a:r>
            <a:r>
              <a:rPr lang="ru-RU" sz="2000" dirty="0" err="1" smtClean="0"/>
              <a:t>Карпопедальний</a:t>
            </a:r>
            <a:r>
              <a:rPr lang="ru-RU" sz="2000" dirty="0" smtClean="0"/>
              <a:t> спазм : </a:t>
            </a:r>
            <a:r>
              <a:rPr lang="ru-RU" sz="2000" dirty="0" err="1" smtClean="0"/>
              <a:t>судомні</a:t>
            </a:r>
            <a:r>
              <a:rPr lang="ru-RU" sz="2000" dirty="0" smtClean="0"/>
              <a:t> </a:t>
            </a:r>
            <a:r>
              <a:rPr lang="ru-RU" sz="2000" dirty="0" err="1" smtClean="0"/>
              <a:t>скорочення</a:t>
            </a:r>
            <a:r>
              <a:rPr lang="ru-RU" sz="2000" dirty="0" smtClean="0"/>
              <a:t> </a:t>
            </a:r>
            <a:r>
              <a:rPr lang="ru-RU" sz="2000" dirty="0" err="1" smtClean="0"/>
              <a:t>м'язів</a:t>
            </a:r>
            <a:r>
              <a:rPr lang="ru-RU" sz="2000" dirty="0" smtClean="0"/>
              <a:t> </a:t>
            </a:r>
            <a:r>
              <a:rPr lang="ru-RU" sz="2000" dirty="0" err="1" smtClean="0"/>
              <a:t>нижньої</a:t>
            </a:r>
            <a:r>
              <a:rPr lang="ru-RU" sz="2000" dirty="0" smtClean="0"/>
              <a:t> </a:t>
            </a:r>
            <a:r>
              <a:rPr lang="ru-RU" sz="2000" dirty="0" err="1" smtClean="0"/>
              <a:t>частини</a:t>
            </a:r>
            <a:r>
              <a:rPr lang="ru-RU" sz="2000" dirty="0" smtClean="0"/>
              <a:t> </a:t>
            </a:r>
            <a:r>
              <a:rPr lang="ru-RU" sz="2000" dirty="0" err="1" smtClean="0"/>
              <a:t>кінцівок</a:t>
            </a:r>
            <a:r>
              <a:rPr lang="ru-RU" sz="2000" dirty="0" smtClean="0"/>
              <a:t> </a:t>
            </a:r>
            <a:r>
              <a:rPr lang="ru-RU" sz="2000" dirty="0" err="1" smtClean="0"/>
              <a:t>і</a:t>
            </a:r>
            <a:r>
              <a:rPr lang="ru-RU" sz="2000" dirty="0" smtClean="0"/>
              <a:t> </a:t>
            </a:r>
            <a:r>
              <a:rPr lang="ru-RU" sz="2000" dirty="0" err="1" smtClean="0"/>
              <a:t>м'язів-згиначів</a:t>
            </a:r>
            <a:r>
              <a:rPr lang="ru-RU" sz="2000" dirty="0" smtClean="0"/>
              <a:t>. У </a:t>
            </a:r>
            <a:r>
              <a:rPr lang="ru-RU" sz="2000" dirty="0" err="1" smtClean="0"/>
              <a:t>важких</a:t>
            </a:r>
            <a:r>
              <a:rPr lang="ru-RU" sz="2000" dirty="0" smtClean="0"/>
              <a:t> </a:t>
            </a:r>
            <a:r>
              <a:rPr lang="ru-RU" sz="2000" dirty="0" err="1" smtClean="0"/>
              <a:t>випадках</a:t>
            </a:r>
            <a:r>
              <a:rPr lang="ru-RU" sz="2000" dirty="0" smtClean="0"/>
              <a:t> </a:t>
            </a:r>
            <a:r>
              <a:rPr lang="ru-RU" sz="2000" dirty="0" err="1" smtClean="0"/>
              <a:t>можливе</a:t>
            </a:r>
            <a:r>
              <a:rPr lang="ru-RU" sz="2000" dirty="0" smtClean="0"/>
              <a:t> </a:t>
            </a:r>
            <a:r>
              <a:rPr lang="ru-RU" sz="2000" dirty="0" err="1" smtClean="0"/>
              <a:t>поширення</a:t>
            </a:r>
            <a:r>
              <a:rPr lang="ru-RU" sz="2000" dirty="0" smtClean="0"/>
              <a:t> судом на </a:t>
            </a:r>
            <a:r>
              <a:rPr lang="ru-RU" sz="2000" dirty="0" err="1" smtClean="0"/>
              <a:t>м'язи</a:t>
            </a:r>
            <a:r>
              <a:rPr lang="ru-RU" sz="2000" dirty="0" smtClean="0"/>
              <a:t> </a:t>
            </a:r>
            <a:r>
              <a:rPr lang="ru-RU" sz="2000" dirty="0" err="1" smtClean="0"/>
              <a:t>тулуба</a:t>
            </a:r>
            <a:r>
              <a:rPr lang="ru-RU" sz="2000" dirty="0" smtClean="0"/>
              <a:t> </a:t>
            </a:r>
            <a:r>
              <a:rPr lang="ru-RU" sz="2000" dirty="0" err="1" smtClean="0"/>
              <a:t>і</a:t>
            </a:r>
            <a:r>
              <a:rPr lang="ru-RU" sz="2000" dirty="0" smtClean="0"/>
              <a:t> </a:t>
            </a:r>
            <a:r>
              <a:rPr lang="ru-RU" sz="2000" dirty="0" err="1" smtClean="0"/>
              <a:t>діафрагми</a:t>
            </a:r>
            <a:r>
              <a:rPr lang="ru-RU" sz="2000" dirty="0" smtClean="0"/>
              <a:t> , </a:t>
            </a:r>
            <a:r>
              <a:rPr lang="ru-RU" sz="2000" dirty="0" err="1" smtClean="0"/>
              <a:t>що</a:t>
            </a:r>
            <a:r>
              <a:rPr lang="ru-RU" sz="2000" dirty="0" smtClean="0"/>
              <a:t> </a:t>
            </a:r>
            <a:r>
              <a:rPr lang="ru-RU" sz="2000" dirty="0" err="1" smtClean="0"/>
              <a:t>викликає</a:t>
            </a:r>
            <a:r>
              <a:rPr lang="ru-RU" sz="2000" dirty="0" smtClean="0"/>
              <a:t> спазм </a:t>
            </a:r>
            <a:r>
              <a:rPr lang="ru-RU" sz="2000" dirty="0" err="1" smtClean="0"/>
              <a:t>бронхів</a:t>
            </a:r>
            <a:r>
              <a:rPr lang="ru-RU" sz="2000" dirty="0" smtClean="0"/>
              <a:t> </a:t>
            </a:r>
            <a:r>
              <a:rPr lang="ru-RU" sz="2000" dirty="0" err="1" smtClean="0"/>
              <a:t>і</a:t>
            </a:r>
            <a:r>
              <a:rPr lang="ru-RU" sz="2000" dirty="0" smtClean="0"/>
              <a:t> </a:t>
            </a:r>
            <a:r>
              <a:rPr lang="ru-RU" sz="2000" dirty="0" err="1" smtClean="0"/>
              <a:t>дихальну</a:t>
            </a:r>
            <a:r>
              <a:rPr lang="ru-RU" sz="2000" dirty="0" smtClean="0"/>
              <a:t> </a:t>
            </a:r>
            <a:r>
              <a:rPr lang="ru-RU" sz="2000" dirty="0" err="1" smtClean="0"/>
              <a:t>недостатність</a:t>
            </a:r>
            <a:r>
              <a:rPr lang="ru-RU" sz="2000" dirty="0" smtClean="0"/>
              <a:t> . У </a:t>
            </a:r>
            <a:r>
              <a:rPr lang="ru-RU" sz="2000" dirty="0" err="1" smtClean="0"/>
              <a:t>дітей</a:t>
            </a:r>
            <a:r>
              <a:rPr lang="ru-RU" sz="2000" dirty="0" smtClean="0"/>
              <a:t> </a:t>
            </a:r>
            <a:r>
              <a:rPr lang="ru-RU" sz="2000" dirty="0" err="1" smtClean="0"/>
              <a:t>такий</a:t>
            </a:r>
            <a:r>
              <a:rPr lang="ru-RU" sz="2000" dirty="0" smtClean="0"/>
              <a:t> спазм </a:t>
            </a:r>
            <a:r>
              <a:rPr lang="ru-RU" sz="2000" dirty="0" err="1" smtClean="0"/>
              <a:t>може</a:t>
            </a:r>
            <a:r>
              <a:rPr lang="ru-RU" sz="2000" dirty="0" smtClean="0"/>
              <a:t> </a:t>
            </a:r>
            <a:r>
              <a:rPr lang="ru-RU" sz="2000" dirty="0" err="1" smtClean="0"/>
              <a:t>викликати</a:t>
            </a:r>
            <a:r>
              <a:rPr lang="ru-RU" sz="2000" dirty="0" smtClean="0"/>
              <a:t> </a:t>
            </a:r>
            <a:r>
              <a:rPr lang="ru-RU" sz="2000" dirty="0" err="1" smtClean="0"/>
              <a:t>зупинку</a:t>
            </a:r>
            <a:r>
              <a:rPr lang="ru-RU" sz="2000" dirty="0" smtClean="0"/>
              <a:t> </a:t>
            </a:r>
            <a:r>
              <a:rPr lang="ru-RU" sz="2000" dirty="0" err="1" smtClean="0"/>
              <a:t>дихання</a:t>
            </a:r>
            <a:r>
              <a:rPr lang="ru-RU" sz="2000" dirty="0" smtClean="0"/>
              <a:t> </a:t>
            </a:r>
            <a:r>
              <a:rPr lang="ru-RU" sz="2000" dirty="0" err="1" smtClean="0"/>
              <a:t>і</a:t>
            </a:r>
            <a:r>
              <a:rPr lang="ru-RU" sz="2000" dirty="0" smtClean="0"/>
              <a:t> смерть.</a:t>
            </a:r>
            <a:br>
              <a:rPr lang="ru-RU" sz="2000" dirty="0" smtClean="0"/>
            </a:br>
            <a:r>
              <a:rPr lang="ru-RU" sz="2000" dirty="0" smtClean="0"/>
              <a:t>        </a:t>
            </a:r>
            <a:r>
              <a:rPr lang="ru-RU" sz="2200" b="1" dirty="0" err="1" smtClean="0"/>
              <a:t>Прихована</a:t>
            </a:r>
            <a:r>
              <a:rPr lang="ru-RU" sz="2200" b="1" dirty="0" smtClean="0"/>
              <a:t> форма </a:t>
            </a:r>
            <a:r>
              <a:rPr lang="ru-RU" sz="2200" b="1" dirty="0" err="1" smtClean="0"/>
              <a:t>тетанії</a:t>
            </a:r>
            <a:r>
              <a:rPr lang="ru-RU" sz="2200" b="1" dirty="0" smtClean="0"/>
              <a:t> </a:t>
            </a:r>
            <a:r>
              <a:rPr lang="ru-RU" sz="2000" dirty="0" err="1" smtClean="0"/>
              <a:t>характеризується</a:t>
            </a:r>
            <a:r>
              <a:rPr lang="ru-RU" sz="2000" dirty="0" smtClean="0"/>
              <a:t> </a:t>
            </a:r>
            <a:r>
              <a:rPr lang="ru-RU" sz="2000" dirty="0" err="1" smtClean="0"/>
              <a:t>відсутністю</a:t>
            </a:r>
            <a:r>
              <a:rPr lang="ru-RU" sz="2000" dirty="0" smtClean="0"/>
              <a:t> судом. Але при </a:t>
            </a:r>
            <a:r>
              <a:rPr lang="ru-RU" sz="2000" dirty="0" err="1" smtClean="0"/>
              <a:t>цьому</a:t>
            </a:r>
            <a:r>
              <a:rPr lang="ru-RU" sz="2000" dirty="0" smtClean="0"/>
              <a:t> </a:t>
            </a:r>
            <a:r>
              <a:rPr lang="ru-RU" sz="2000" dirty="0" err="1" smtClean="0"/>
              <a:t>можуть</a:t>
            </a:r>
            <a:r>
              <a:rPr lang="ru-RU" sz="2000" dirty="0" smtClean="0"/>
              <a:t> </a:t>
            </a:r>
            <a:r>
              <a:rPr lang="ru-RU" sz="2000" dirty="0" err="1" smtClean="0"/>
              <a:t>виникати</a:t>
            </a:r>
            <a:r>
              <a:rPr lang="ru-RU" sz="2000" dirty="0" smtClean="0"/>
              <a:t> </a:t>
            </a:r>
            <a:r>
              <a:rPr lang="ru-RU" sz="2000" dirty="0" err="1" smtClean="0"/>
              <a:t>парестезії</a:t>
            </a:r>
            <a:r>
              <a:rPr lang="ru-RU" sz="2000" dirty="0" smtClean="0"/>
              <a:t> </a:t>
            </a:r>
            <a:r>
              <a:rPr lang="ru-RU" sz="2000" dirty="0" err="1" smtClean="0"/>
              <a:t>і</a:t>
            </a:r>
            <a:r>
              <a:rPr lang="ru-RU" sz="2000" dirty="0" smtClean="0"/>
              <a:t> </a:t>
            </a:r>
            <a:r>
              <a:rPr lang="ru-RU" sz="2000" dirty="0" err="1" smtClean="0"/>
              <a:t>розпираючий</a:t>
            </a:r>
            <a:r>
              <a:rPr lang="ru-RU" sz="2000" dirty="0" smtClean="0"/>
              <a:t> </a:t>
            </a:r>
            <a:r>
              <a:rPr lang="ru-RU" sz="2000" dirty="0" err="1" smtClean="0"/>
              <a:t>біль</a:t>
            </a:r>
            <a:r>
              <a:rPr lang="ru-RU" sz="2000" dirty="0" smtClean="0"/>
              <a:t> у </a:t>
            </a:r>
            <a:r>
              <a:rPr lang="ru-RU" sz="2000" dirty="0" err="1" smtClean="0"/>
              <a:t>м'язах</a:t>
            </a:r>
            <a:r>
              <a:rPr lang="ru-RU" sz="2000" dirty="0" smtClean="0"/>
              <a:t> </a:t>
            </a:r>
            <a:r>
              <a:rPr lang="ru-RU" sz="2000" dirty="0" err="1" smtClean="0"/>
              <a:t>кінцівок</a:t>
            </a:r>
            <a:r>
              <a:rPr lang="ru-RU" sz="2000" dirty="0" smtClean="0"/>
              <a:t>.</a:t>
            </a:r>
            <a:br>
              <a:rPr lang="ru-RU" sz="2000" dirty="0" smtClean="0"/>
            </a:br>
            <a:r>
              <a:rPr lang="ru-RU" sz="2000" dirty="0" smtClean="0"/>
              <a:t>        </a:t>
            </a:r>
            <a:br>
              <a:rPr lang="ru-RU" sz="2000" dirty="0" smtClean="0"/>
            </a:br>
            <a:r>
              <a:rPr lang="ru-RU" sz="2000" dirty="0" smtClean="0"/>
              <a:t>      </a:t>
            </a:r>
            <a:r>
              <a:rPr lang="ru-RU" sz="2700" b="1" dirty="0" err="1" smtClean="0">
                <a:solidFill>
                  <a:schemeClr val="tx1">
                    <a:lumMod val="95000"/>
                    <a:lumOff val="5000"/>
                  </a:schemeClr>
                </a:solidFill>
              </a:rPr>
              <a:t>Лікування</a:t>
            </a:r>
            <a:r>
              <a:rPr lang="ru-RU" sz="2700" b="1" dirty="0" smtClean="0">
                <a:solidFill>
                  <a:schemeClr val="tx1">
                    <a:lumMod val="95000"/>
                    <a:lumOff val="5000"/>
                  </a:schemeClr>
                </a:solidFill>
              </a:rPr>
              <a:t> </a:t>
            </a:r>
            <a:r>
              <a:rPr lang="ru-RU" sz="2700" b="1" dirty="0" err="1" smtClean="0">
                <a:solidFill>
                  <a:schemeClr val="tx1">
                    <a:lumMod val="95000"/>
                    <a:lumOff val="5000"/>
                  </a:schemeClr>
                </a:solidFill>
              </a:rPr>
              <a:t>тетанії</a:t>
            </a:r>
            <a:r>
              <a:rPr lang="ru-RU" sz="2700" b="1" dirty="0" smtClean="0">
                <a:solidFill>
                  <a:schemeClr val="tx1">
                    <a:lumMod val="95000"/>
                    <a:lumOff val="5000"/>
                  </a:schemeClr>
                </a:solidFill>
              </a:rPr>
              <a:t> , </a:t>
            </a:r>
            <a:r>
              <a:rPr lang="ru-RU" sz="2700" b="1" dirty="0" err="1" smtClean="0">
                <a:solidFill>
                  <a:schemeClr val="tx1">
                    <a:lumMod val="95000"/>
                    <a:lumOff val="5000"/>
                  </a:schemeClr>
                </a:solidFill>
              </a:rPr>
              <a:t>що</a:t>
            </a:r>
            <a:r>
              <a:rPr lang="ru-RU" sz="2700" b="1" dirty="0" smtClean="0">
                <a:solidFill>
                  <a:schemeClr val="tx1">
                    <a:lumMod val="95000"/>
                    <a:lumOff val="5000"/>
                  </a:schemeClr>
                </a:solidFill>
              </a:rPr>
              <a:t> </a:t>
            </a:r>
            <a:r>
              <a:rPr lang="ru-RU" sz="2700" b="1" dirty="0" err="1" smtClean="0">
                <a:solidFill>
                  <a:schemeClr val="tx1">
                    <a:lumMod val="95000"/>
                    <a:lumOff val="5000"/>
                  </a:schemeClr>
                </a:solidFill>
              </a:rPr>
              <a:t>виникає</a:t>
            </a:r>
            <a:r>
              <a:rPr lang="ru-RU" sz="2700" b="1" dirty="0" smtClean="0">
                <a:solidFill>
                  <a:schemeClr val="tx1">
                    <a:lumMod val="95000"/>
                    <a:lumOff val="5000"/>
                  </a:schemeClr>
                </a:solidFill>
              </a:rPr>
              <a:t> при </a:t>
            </a:r>
            <a:r>
              <a:rPr lang="ru-RU" sz="2700" b="1" dirty="0" err="1" smtClean="0">
                <a:solidFill>
                  <a:schemeClr val="tx1">
                    <a:lumMod val="95000"/>
                    <a:lumOff val="5000"/>
                  </a:schemeClr>
                </a:solidFill>
              </a:rPr>
              <a:t>нестачі</a:t>
            </a:r>
            <a:r>
              <a:rPr lang="ru-RU" sz="2700" b="1" dirty="0" smtClean="0">
                <a:solidFill>
                  <a:schemeClr val="tx1">
                    <a:lumMod val="95000"/>
                    <a:lumOff val="5000"/>
                  </a:schemeClr>
                </a:solidFill>
              </a:rPr>
              <a:t> </a:t>
            </a:r>
            <a:r>
              <a:rPr lang="ru-RU" sz="2700" b="1" dirty="0" err="1" smtClean="0">
                <a:solidFill>
                  <a:schemeClr val="tx1">
                    <a:lumMod val="95000"/>
                    <a:lumOff val="5000"/>
                  </a:schemeClr>
                </a:solidFill>
              </a:rPr>
              <a:t>кальцію</a:t>
            </a:r>
            <a:r>
              <a:rPr lang="ru-RU" sz="2700" b="1" dirty="0" smtClean="0">
                <a:solidFill>
                  <a:schemeClr val="tx1">
                    <a:lumMod val="95000"/>
                    <a:lumOff val="5000"/>
                  </a:schemeClr>
                </a:solidFill>
              </a:rPr>
              <a:t>.</a:t>
            </a:r>
            <a:r>
              <a:rPr lang="ru-RU" sz="2000" dirty="0" smtClean="0"/>
              <a:t/>
            </a:r>
            <a:br>
              <a:rPr lang="ru-RU" sz="2000" dirty="0" smtClean="0"/>
            </a:br>
            <a:r>
              <a:rPr lang="ru-RU" sz="2000" dirty="0" smtClean="0"/>
              <a:t>        </a:t>
            </a:r>
            <a:br>
              <a:rPr lang="ru-RU" sz="2000" dirty="0" smtClean="0"/>
            </a:br>
            <a:r>
              <a:rPr lang="ru-RU" sz="2000" dirty="0" smtClean="0"/>
              <a:t>      Приступ </a:t>
            </a:r>
            <a:r>
              <a:rPr lang="ru-RU" sz="2000" dirty="0" err="1" smtClean="0"/>
              <a:t>тетанії</a:t>
            </a:r>
            <a:r>
              <a:rPr lang="ru-RU" sz="2000" dirty="0" smtClean="0"/>
              <a:t> </a:t>
            </a:r>
            <a:r>
              <a:rPr lang="ru-RU" sz="2000" dirty="0" err="1" smtClean="0"/>
              <a:t>знімається</a:t>
            </a:r>
            <a:r>
              <a:rPr lang="ru-RU" sz="2000" dirty="0" smtClean="0"/>
              <a:t> </a:t>
            </a:r>
            <a:r>
              <a:rPr lang="ru-RU" sz="2000" dirty="0" err="1" smtClean="0"/>
              <a:t>внутрішньовенним</a:t>
            </a:r>
            <a:r>
              <a:rPr lang="ru-RU" sz="2000" dirty="0" smtClean="0"/>
              <a:t> </a:t>
            </a:r>
            <a:r>
              <a:rPr lang="ru-RU" sz="2000" dirty="0" err="1" smtClean="0"/>
              <a:t>введенням</a:t>
            </a:r>
            <a:r>
              <a:rPr lang="ru-RU" sz="2000" dirty="0" smtClean="0"/>
              <a:t> 10 мл 10 % </a:t>
            </a:r>
            <a:r>
              <a:rPr lang="ru-RU" sz="2000" dirty="0" err="1" smtClean="0"/>
              <a:t>розчину</a:t>
            </a:r>
            <a:r>
              <a:rPr lang="ru-RU" sz="2000" dirty="0" smtClean="0"/>
              <a:t> </a:t>
            </a:r>
            <a:r>
              <a:rPr lang="ru-RU" sz="2000" dirty="0" err="1" smtClean="0"/>
              <a:t>глюконату</a:t>
            </a:r>
            <a:r>
              <a:rPr lang="ru-RU" sz="2000" dirty="0" smtClean="0"/>
              <a:t> </a:t>
            </a:r>
            <a:r>
              <a:rPr lang="ru-RU" sz="2000" dirty="0" err="1" smtClean="0"/>
              <a:t>або</a:t>
            </a:r>
            <a:r>
              <a:rPr lang="ru-RU" sz="2000" dirty="0" smtClean="0"/>
              <a:t> хлориду </a:t>
            </a:r>
            <a:r>
              <a:rPr lang="ru-RU" sz="2000" dirty="0" err="1" smtClean="0"/>
              <a:t>кальцію</a:t>
            </a:r>
            <a:r>
              <a:rPr lang="ru-RU" sz="2000" dirty="0" smtClean="0"/>
              <a:t>. </a:t>
            </a:r>
            <a:r>
              <a:rPr lang="ru-RU" sz="2000" dirty="0" err="1" smtClean="0"/>
              <a:t>Одночасно</a:t>
            </a:r>
            <a:r>
              <a:rPr lang="ru-RU" sz="2000" dirty="0" smtClean="0"/>
              <a:t> </a:t>
            </a:r>
            <a:r>
              <a:rPr lang="ru-RU" sz="2000" dirty="0" err="1" smtClean="0"/>
              <a:t>призначають</a:t>
            </a:r>
            <a:r>
              <a:rPr lang="ru-RU" sz="2000" dirty="0" smtClean="0"/>
              <a:t> </a:t>
            </a:r>
            <a:r>
              <a:rPr lang="ru-RU" sz="2000" dirty="0" err="1" smtClean="0"/>
              <a:t>лікарські</a:t>
            </a:r>
            <a:r>
              <a:rPr lang="ru-RU" sz="2000" dirty="0" smtClean="0"/>
              <a:t> </a:t>
            </a:r>
            <a:r>
              <a:rPr lang="ru-RU" sz="2000" dirty="0" err="1" smtClean="0"/>
              <a:t>препарати</a:t>
            </a:r>
            <a:r>
              <a:rPr lang="ru-RU" sz="2000" dirty="0" smtClean="0"/>
              <a:t>, </a:t>
            </a:r>
            <a:r>
              <a:rPr lang="ru-RU" sz="2000" dirty="0" err="1" smtClean="0"/>
              <a:t>що</a:t>
            </a:r>
            <a:r>
              <a:rPr lang="ru-RU" sz="2000" dirty="0" smtClean="0"/>
              <a:t> </a:t>
            </a:r>
            <a:r>
              <a:rPr lang="ru-RU" sz="2000" dirty="0" err="1" smtClean="0"/>
              <a:t>знімають</a:t>
            </a:r>
            <a:r>
              <a:rPr lang="ru-RU" sz="2000" dirty="0" smtClean="0"/>
              <a:t> </a:t>
            </a:r>
            <a:r>
              <a:rPr lang="ru-RU" sz="2000" dirty="0" err="1" smtClean="0"/>
              <a:t>нервову</a:t>
            </a:r>
            <a:r>
              <a:rPr lang="ru-RU" sz="2000" dirty="0" smtClean="0"/>
              <a:t> </a:t>
            </a:r>
            <a:r>
              <a:rPr lang="ru-RU" sz="2000" dirty="0" err="1" smtClean="0"/>
              <a:t>збудливість</a:t>
            </a:r>
            <a:r>
              <a:rPr lang="ru-RU" sz="2000" dirty="0" smtClean="0"/>
              <a:t> (</a:t>
            </a:r>
            <a:r>
              <a:rPr lang="ru-RU" sz="2000" dirty="0" err="1" smtClean="0"/>
              <a:t>наприклад</a:t>
            </a:r>
            <a:r>
              <a:rPr lang="ru-RU" sz="2000" dirty="0" smtClean="0"/>
              <a:t> , </a:t>
            </a:r>
            <a:r>
              <a:rPr lang="ru-RU" sz="2000" dirty="0" err="1" smtClean="0"/>
              <a:t>реланіум</a:t>
            </a:r>
            <a:r>
              <a:rPr lang="ru-RU" sz="2000" dirty="0" smtClean="0"/>
              <a:t> ) ​​. Подальше </a:t>
            </a:r>
            <a:r>
              <a:rPr lang="ru-RU" sz="2000" dirty="0" err="1" smtClean="0"/>
              <a:t>лікування</a:t>
            </a:r>
            <a:r>
              <a:rPr lang="ru-RU" sz="2000" dirty="0" smtClean="0"/>
              <a:t> - </a:t>
            </a:r>
            <a:r>
              <a:rPr lang="ru-RU" sz="2000" dirty="0" err="1" smtClean="0"/>
              <a:t>це</a:t>
            </a:r>
            <a:r>
              <a:rPr lang="ru-RU" sz="2000" dirty="0" smtClean="0"/>
              <a:t> </a:t>
            </a:r>
            <a:r>
              <a:rPr lang="ru-RU" sz="2000" dirty="0" err="1" smtClean="0"/>
              <a:t>лікування</a:t>
            </a:r>
            <a:r>
              <a:rPr lang="ru-RU" sz="2000" dirty="0" smtClean="0"/>
              <a:t> основного </a:t>
            </a:r>
            <a:r>
              <a:rPr lang="ru-RU" sz="2000" dirty="0" err="1" smtClean="0"/>
              <a:t>захворювання</a:t>
            </a:r>
            <a:r>
              <a:rPr lang="ru-RU" sz="2000" dirty="0" smtClean="0"/>
              <a:t>, </a:t>
            </a:r>
            <a:r>
              <a:rPr lang="ru-RU" sz="2000" dirty="0" err="1" smtClean="0"/>
              <a:t>що</a:t>
            </a:r>
            <a:r>
              <a:rPr lang="ru-RU" sz="2000" dirty="0" smtClean="0"/>
              <a:t> </a:t>
            </a:r>
            <a:r>
              <a:rPr lang="ru-RU" sz="2000" dirty="0" err="1" smtClean="0"/>
              <a:t>викликало</a:t>
            </a:r>
            <a:r>
              <a:rPr lang="ru-RU" sz="2000" dirty="0" smtClean="0"/>
              <a:t> </a:t>
            </a:r>
            <a:r>
              <a:rPr lang="ru-RU" sz="2000" dirty="0" err="1" smtClean="0"/>
              <a:t>нестачу</a:t>
            </a:r>
            <a:r>
              <a:rPr lang="ru-RU" sz="2000" dirty="0" smtClean="0"/>
              <a:t> </a:t>
            </a:r>
            <a:r>
              <a:rPr lang="ru-RU" sz="2000" dirty="0" err="1" smtClean="0"/>
              <a:t>кальцію</a:t>
            </a:r>
            <a:r>
              <a:rPr lang="ru-RU" sz="2000" dirty="0" smtClean="0"/>
              <a:t> в </a:t>
            </a:r>
            <a:r>
              <a:rPr lang="ru-RU" sz="2000" dirty="0" err="1" smtClean="0"/>
              <a:t>організмі</a:t>
            </a:r>
            <a:r>
              <a:rPr lang="ru-RU" sz="2000" dirty="0" smtClean="0"/>
              <a:t>.</a:t>
            </a:r>
            <a:endParaRPr lang="ru-RU"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C:\Users\111\Desktop\znak.jpg"/>
          <p:cNvPicPr>
            <a:picLocks noChangeAspect="1" noChangeArrowheads="1"/>
          </p:cNvPicPr>
          <p:nvPr/>
        </p:nvPicPr>
        <p:blipFill>
          <a:blip r:embed="rId2" cstate="print"/>
          <a:srcRect/>
          <a:stretch>
            <a:fillRect/>
          </a:stretch>
        </p:blipFill>
        <p:spPr bwMode="auto">
          <a:xfrm>
            <a:off x="5220072" y="5394325"/>
            <a:ext cx="1951037" cy="1463675"/>
          </a:xfrm>
          <a:prstGeom prst="rect">
            <a:avLst/>
          </a:prstGeom>
          <a:noFill/>
        </p:spPr>
      </p:pic>
      <p:pic>
        <p:nvPicPr>
          <p:cNvPr id="1027" name="Picture 3" descr="C:\Users\111\Desktop\643.jpg"/>
          <p:cNvPicPr>
            <a:picLocks noChangeAspect="1" noChangeArrowheads="1"/>
          </p:cNvPicPr>
          <p:nvPr/>
        </p:nvPicPr>
        <p:blipFill>
          <a:blip r:embed="rId3" cstate="print"/>
          <a:srcRect/>
          <a:stretch>
            <a:fillRect/>
          </a:stretch>
        </p:blipFill>
        <p:spPr bwMode="auto">
          <a:xfrm>
            <a:off x="2483768" y="5394325"/>
            <a:ext cx="1951037" cy="1463675"/>
          </a:xfrm>
          <a:prstGeom prst="rect">
            <a:avLst/>
          </a:prstGeom>
          <a:noFill/>
          <a:effectLst>
            <a:softEdge rad="317500"/>
          </a:effectLst>
        </p:spPr>
      </p:pic>
      <p:pic>
        <p:nvPicPr>
          <p:cNvPr id="1026" name="Picture 2" descr="C:\Users\111\Desktop\imagesапе.jpeg"/>
          <p:cNvPicPr>
            <a:picLocks noChangeAspect="1" noChangeArrowheads="1"/>
          </p:cNvPicPr>
          <p:nvPr/>
        </p:nvPicPr>
        <p:blipFill>
          <a:blip r:embed="rId4" cstate="print"/>
          <a:srcRect/>
          <a:stretch>
            <a:fillRect/>
          </a:stretch>
        </p:blipFill>
        <p:spPr bwMode="auto">
          <a:xfrm>
            <a:off x="1187624" y="5419725"/>
            <a:ext cx="1905000" cy="1438275"/>
          </a:xfrm>
          <a:prstGeom prst="rect">
            <a:avLst/>
          </a:prstGeom>
          <a:noFill/>
          <a:effectLst>
            <a:softEdge rad="127000"/>
          </a:effectLst>
        </p:spPr>
      </p:pic>
      <p:sp>
        <p:nvSpPr>
          <p:cNvPr id="2" name="Заголовок 1"/>
          <p:cNvSpPr>
            <a:spLocks noGrp="1"/>
          </p:cNvSpPr>
          <p:nvPr>
            <p:ph type="title"/>
          </p:nvPr>
        </p:nvSpPr>
        <p:spPr>
          <a:xfrm>
            <a:off x="2915816" y="-243408"/>
            <a:ext cx="4176464" cy="1228998"/>
          </a:xfrm>
        </p:spPr>
        <p:txBody>
          <a:bodyPr>
            <a:normAutofit fontScale="90000"/>
          </a:bodyPr>
          <a:lstStyle/>
          <a:p>
            <a:r>
              <a:rPr lang="uk-UA" sz="4800" b="1" dirty="0" smtClean="0"/>
              <a:t>ЦІКАВІ ФАКТИ</a:t>
            </a:r>
            <a:endParaRPr lang="ru-RU" sz="4800" b="1" dirty="0"/>
          </a:p>
        </p:txBody>
      </p:sp>
      <p:sp>
        <p:nvSpPr>
          <p:cNvPr id="3" name="Содержимое 2"/>
          <p:cNvSpPr>
            <a:spLocks noGrp="1"/>
          </p:cNvSpPr>
          <p:nvPr>
            <p:ph idx="1"/>
          </p:nvPr>
        </p:nvSpPr>
        <p:spPr>
          <a:xfrm>
            <a:off x="1043608" y="908720"/>
            <a:ext cx="8100392" cy="4608512"/>
          </a:xfrm>
        </p:spPr>
        <p:txBody>
          <a:bodyPr>
            <a:noAutofit/>
          </a:bodyPr>
          <a:lstStyle/>
          <a:p>
            <a:r>
              <a:rPr lang="uk-UA" sz="1800" b="1" dirty="0" smtClean="0"/>
              <a:t>Кофеїн і алкоголь п</a:t>
            </a:r>
            <a:r>
              <a:rPr lang="ru-RU" sz="1800" b="1" dirty="0" err="1" smtClean="0"/>
              <a:t>огіршують</a:t>
            </a:r>
            <a:r>
              <a:rPr lang="ru-RU" sz="1800" b="1" dirty="0" smtClean="0"/>
              <a:t> </a:t>
            </a:r>
            <a:r>
              <a:rPr lang="ru-RU" sz="1800" b="1" dirty="0" err="1" smtClean="0"/>
              <a:t>всмоктування</a:t>
            </a:r>
            <a:r>
              <a:rPr lang="ru-RU" sz="1800" b="1" dirty="0" smtClean="0"/>
              <a:t> </a:t>
            </a:r>
            <a:r>
              <a:rPr lang="ru-RU" sz="1800" b="1" dirty="0" err="1" smtClean="0"/>
              <a:t>кальцію</a:t>
            </a:r>
            <a:r>
              <a:rPr lang="ru-RU" sz="1800" b="1" dirty="0" smtClean="0"/>
              <a:t>. Тому не </a:t>
            </a:r>
            <a:r>
              <a:rPr lang="ru-RU" sz="1800" b="1" dirty="0" err="1" smtClean="0"/>
              <a:t>слід</a:t>
            </a:r>
            <a:r>
              <a:rPr lang="ru-RU" sz="1800" b="1" dirty="0" smtClean="0"/>
              <a:t>, </a:t>
            </a:r>
            <a:r>
              <a:rPr lang="ru-RU" sz="1800" b="1" dirty="0" err="1" smtClean="0"/>
              <a:t>наприклад</a:t>
            </a:r>
            <a:r>
              <a:rPr lang="ru-RU" sz="1800" b="1" dirty="0" smtClean="0"/>
              <a:t>, </a:t>
            </a:r>
            <a:r>
              <a:rPr lang="ru-RU" sz="1800" b="1" dirty="0" err="1" smtClean="0"/>
              <a:t>їсти</a:t>
            </a:r>
            <a:r>
              <a:rPr lang="ru-RU" sz="1800" b="1" dirty="0" smtClean="0"/>
              <a:t> бутерброд </a:t>
            </a:r>
            <a:r>
              <a:rPr lang="ru-RU" sz="1800" b="1" dirty="0" err="1" smtClean="0"/>
              <a:t>і</a:t>
            </a:r>
            <a:r>
              <a:rPr lang="ru-RU" sz="1800" b="1" dirty="0" smtClean="0"/>
              <a:t> </a:t>
            </a:r>
            <a:r>
              <a:rPr lang="ru-RU" sz="1800" b="1" dirty="0" err="1" smtClean="0"/>
              <a:t>запивати</a:t>
            </a:r>
            <a:r>
              <a:rPr lang="ru-RU" sz="1800" b="1" dirty="0" smtClean="0"/>
              <a:t> </a:t>
            </a:r>
            <a:r>
              <a:rPr lang="ru-RU" sz="1800" b="1" dirty="0" err="1" smtClean="0"/>
              <a:t>його</a:t>
            </a:r>
            <a:r>
              <a:rPr lang="ru-RU" sz="1800" b="1" dirty="0" smtClean="0"/>
              <a:t> </a:t>
            </a:r>
            <a:r>
              <a:rPr lang="ru-RU" sz="1800" b="1" dirty="0" err="1" smtClean="0"/>
              <a:t>кавою</a:t>
            </a:r>
            <a:r>
              <a:rPr lang="ru-RU" sz="1800" b="1" dirty="0" smtClean="0"/>
              <a:t>.</a:t>
            </a:r>
            <a:br>
              <a:rPr lang="ru-RU" sz="1800" b="1" dirty="0" smtClean="0"/>
            </a:br>
            <a:endParaRPr lang="ru-RU" sz="1800" b="1" dirty="0" smtClean="0"/>
          </a:p>
          <a:p>
            <a:r>
              <a:rPr lang="ru-RU" sz="1800" b="1" dirty="0" err="1" smtClean="0"/>
              <a:t>Ще</a:t>
            </a:r>
            <a:r>
              <a:rPr lang="ru-RU" sz="1800" b="1" dirty="0" smtClean="0"/>
              <a:t> </a:t>
            </a:r>
            <a:r>
              <a:rPr lang="ru-RU" sz="1800" b="1" dirty="0" smtClean="0"/>
              <a:t>один </a:t>
            </a:r>
            <a:r>
              <a:rPr lang="ru-RU" sz="1800" b="1" dirty="0" err="1" smtClean="0"/>
              <a:t>маловідомий</a:t>
            </a:r>
            <a:r>
              <a:rPr lang="ru-RU" sz="1800" b="1" dirty="0" smtClean="0"/>
              <a:t> факт, </a:t>
            </a:r>
            <a:r>
              <a:rPr lang="ru-RU" sz="1800" b="1" dirty="0" err="1" smtClean="0"/>
              <a:t>але</a:t>
            </a:r>
            <a:r>
              <a:rPr lang="ru-RU" sz="1800" b="1" dirty="0" smtClean="0"/>
              <a:t> </a:t>
            </a:r>
            <a:r>
              <a:rPr lang="ru-RU" sz="1800" b="1" dirty="0" err="1" smtClean="0"/>
              <a:t>фахівці</a:t>
            </a:r>
            <a:r>
              <a:rPr lang="ru-RU" sz="1800" b="1" dirty="0" smtClean="0"/>
              <a:t> </a:t>
            </a:r>
            <a:r>
              <a:rPr lang="ru-RU" sz="1800" b="1" dirty="0" err="1" smtClean="0"/>
              <a:t>з</a:t>
            </a:r>
            <a:r>
              <a:rPr lang="ru-RU" sz="1800" b="1" dirty="0" smtClean="0"/>
              <a:t> </a:t>
            </a:r>
            <a:r>
              <a:rPr lang="ru-RU" sz="1800" b="1" dirty="0" err="1" smtClean="0"/>
              <a:t>нутріциології</a:t>
            </a:r>
            <a:r>
              <a:rPr lang="ru-RU" sz="1800" b="1" dirty="0" smtClean="0"/>
              <a:t>  </a:t>
            </a:r>
            <a:r>
              <a:rPr lang="ru-RU" sz="1800" b="1" dirty="0" err="1" smtClean="0"/>
              <a:t>вважають</a:t>
            </a:r>
            <a:r>
              <a:rPr lang="ru-RU" sz="1800" b="1" dirty="0" smtClean="0"/>
              <a:t>, </a:t>
            </a:r>
            <a:r>
              <a:rPr lang="ru-RU" sz="1800" b="1" dirty="0" err="1" smtClean="0"/>
              <a:t>що</a:t>
            </a:r>
            <a:r>
              <a:rPr lang="ru-RU" sz="1800" b="1" dirty="0" smtClean="0"/>
              <a:t> </a:t>
            </a:r>
            <a:r>
              <a:rPr lang="ru-RU" sz="1800" b="1" dirty="0" err="1" smtClean="0"/>
              <a:t>найкраще</a:t>
            </a:r>
            <a:r>
              <a:rPr lang="ru-RU" sz="1800" b="1" dirty="0" smtClean="0"/>
              <a:t> </a:t>
            </a:r>
            <a:r>
              <a:rPr lang="ru-RU" sz="1800" b="1" dirty="0" err="1" smtClean="0"/>
              <a:t>кальцій</a:t>
            </a:r>
            <a:r>
              <a:rPr lang="ru-RU" sz="1800" b="1" dirty="0" smtClean="0"/>
              <a:t> </a:t>
            </a:r>
            <a:r>
              <a:rPr lang="ru-RU" sz="1800" b="1" dirty="0" err="1" smtClean="0"/>
              <a:t>засвоюється</a:t>
            </a:r>
            <a:r>
              <a:rPr lang="ru-RU" sz="1800" b="1" dirty="0" smtClean="0"/>
              <a:t> </a:t>
            </a:r>
            <a:r>
              <a:rPr lang="ru-RU" sz="1800" b="1" dirty="0" err="1" smtClean="0"/>
              <a:t>увечері</a:t>
            </a:r>
            <a:r>
              <a:rPr lang="ru-RU" sz="1800" b="1" dirty="0" smtClean="0"/>
              <a:t>, </a:t>
            </a:r>
            <a:r>
              <a:rPr lang="ru-RU" sz="1800" b="1" dirty="0" err="1" smtClean="0"/>
              <a:t>після</a:t>
            </a:r>
            <a:r>
              <a:rPr lang="ru-RU" sz="1800" b="1" dirty="0" smtClean="0"/>
              <a:t> </a:t>
            </a:r>
            <a:r>
              <a:rPr lang="ru-RU" sz="1800" b="1" dirty="0" smtClean="0"/>
              <a:t>  19.00 </a:t>
            </a:r>
            <a:r>
              <a:rPr lang="ru-RU" sz="1800" b="1" dirty="0" smtClean="0"/>
              <a:t>(</a:t>
            </a:r>
            <a:r>
              <a:rPr lang="ru-RU" sz="1800" b="1" dirty="0" err="1" smtClean="0"/>
              <a:t>це</a:t>
            </a:r>
            <a:r>
              <a:rPr lang="ru-RU" sz="1800" b="1" dirty="0" smtClean="0"/>
              <a:t> </a:t>
            </a:r>
            <a:r>
              <a:rPr lang="ru-RU" sz="1800" b="1" dirty="0" err="1" smtClean="0"/>
              <a:t>пов'язано</a:t>
            </a:r>
            <a:r>
              <a:rPr lang="ru-RU" sz="1800" b="1" dirty="0" smtClean="0"/>
              <a:t> </a:t>
            </a:r>
            <a:r>
              <a:rPr lang="ru-RU" sz="1800" b="1" dirty="0" err="1" smtClean="0"/>
              <a:t>з</a:t>
            </a:r>
            <a:r>
              <a:rPr lang="ru-RU" sz="1800" b="1" dirty="0" smtClean="0"/>
              <a:t> </a:t>
            </a:r>
            <a:r>
              <a:rPr lang="ru-RU" sz="1800" b="1" dirty="0" err="1" smtClean="0"/>
              <a:t>добовими</a:t>
            </a:r>
            <a:r>
              <a:rPr lang="ru-RU" sz="1800" b="1" dirty="0" smtClean="0"/>
              <a:t> </a:t>
            </a:r>
            <a:r>
              <a:rPr lang="ru-RU" sz="1800" b="1" dirty="0" err="1" smtClean="0"/>
              <a:t>коливаннями</a:t>
            </a:r>
            <a:r>
              <a:rPr lang="ru-RU" sz="1800" b="1" dirty="0" smtClean="0"/>
              <a:t> гормонального фону </a:t>
            </a:r>
            <a:r>
              <a:rPr lang="ru-RU" sz="1800" b="1" dirty="0" err="1" smtClean="0"/>
              <a:t>людини</a:t>
            </a:r>
            <a:r>
              <a:rPr lang="ru-RU" sz="1800" b="1" dirty="0" smtClean="0"/>
              <a:t>), </a:t>
            </a:r>
            <a:r>
              <a:rPr lang="ru-RU" sz="1800" b="1" dirty="0" err="1" smtClean="0"/>
              <a:t>саме</a:t>
            </a:r>
            <a:r>
              <a:rPr lang="ru-RU" sz="1800" b="1" dirty="0" smtClean="0"/>
              <a:t> в </a:t>
            </a:r>
            <a:r>
              <a:rPr lang="ru-RU" sz="1800" b="1" dirty="0" err="1" smtClean="0"/>
              <a:t>цей</a:t>
            </a:r>
            <a:r>
              <a:rPr lang="ru-RU" sz="1800" b="1" dirty="0" smtClean="0"/>
              <a:t> час </a:t>
            </a:r>
            <a:r>
              <a:rPr lang="ru-RU" sz="1800" b="1" dirty="0" err="1" smtClean="0"/>
              <a:t>краще</a:t>
            </a:r>
            <a:r>
              <a:rPr lang="ru-RU" sz="1800" b="1" dirty="0" smtClean="0"/>
              <a:t> </a:t>
            </a:r>
            <a:r>
              <a:rPr lang="ru-RU" sz="1800" b="1" dirty="0" err="1" smtClean="0"/>
              <a:t>приймати</a:t>
            </a:r>
            <a:r>
              <a:rPr lang="ru-RU" sz="1800" b="1" dirty="0" smtClean="0"/>
              <a:t> </a:t>
            </a:r>
            <a:r>
              <a:rPr lang="ru-RU" sz="1800" b="1" dirty="0" err="1" smtClean="0"/>
              <a:t>препарати</a:t>
            </a:r>
            <a:r>
              <a:rPr lang="ru-RU" sz="1800" b="1" dirty="0" smtClean="0"/>
              <a:t> </a:t>
            </a:r>
            <a:r>
              <a:rPr lang="ru-RU" sz="1800" b="1" dirty="0" err="1" smtClean="0"/>
              <a:t>кальцію</a:t>
            </a:r>
            <a:r>
              <a:rPr lang="ru-RU" sz="1800" b="1" dirty="0" smtClean="0"/>
              <a:t> </a:t>
            </a:r>
            <a:r>
              <a:rPr lang="ru-RU" sz="1800" b="1" dirty="0" err="1" smtClean="0"/>
              <a:t>і</a:t>
            </a:r>
            <a:r>
              <a:rPr lang="ru-RU" sz="1800" b="1" dirty="0" smtClean="0"/>
              <a:t> </a:t>
            </a:r>
            <a:r>
              <a:rPr lang="ru-RU" sz="1800" b="1" dirty="0" err="1" smtClean="0"/>
              <a:t>продукти</a:t>
            </a:r>
            <a:r>
              <a:rPr lang="ru-RU" sz="1800" b="1" dirty="0" smtClean="0"/>
              <a:t> </a:t>
            </a:r>
            <a:r>
              <a:rPr lang="ru-RU" sz="1800" b="1" dirty="0" err="1" smtClean="0"/>
              <a:t>з</a:t>
            </a:r>
            <a:r>
              <a:rPr lang="ru-RU" sz="1800" b="1" dirty="0" smtClean="0"/>
              <a:t> </a:t>
            </a:r>
            <a:r>
              <a:rPr lang="ru-RU" sz="1800" b="1" dirty="0" err="1" smtClean="0"/>
              <a:t>його</a:t>
            </a:r>
            <a:r>
              <a:rPr lang="ru-RU" sz="1800" b="1" dirty="0" smtClean="0"/>
              <a:t> </a:t>
            </a:r>
            <a:r>
              <a:rPr lang="ru-RU" sz="1800" b="1" dirty="0" err="1" smtClean="0"/>
              <a:t>високим</a:t>
            </a:r>
            <a:r>
              <a:rPr lang="ru-RU" sz="1800" b="1" dirty="0" smtClean="0"/>
              <a:t> </a:t>
            </a:r>
            <a:r>
              <a:rPr lang="ru-RU" sz="1800" b="1" dirty="0" err="1" smtClean="0"/>
              <a:t>вмістом</a:t>
            </a:r>
            <a:r>
              <a:rPr lang="ru-RU" sz="1800" b="1" dirty="0" smtClean="0"/>
              <a:t>. Тому сир </a:t>
            </a:r>
            <a:r>
              <a:rPr lang="ru-RU" sz="1800" b="1" dirty="0" err="1" smtClean="0"/>
              <a:t>і</a:t>
            </a:r>
            <a:r>
              <a:rPr lang="ru-RU" sz="1800" b="1" dirty="0" smtClean="0"/>
              <a:t> </a:t>
            </a:r>
            <a:r>
              <a:rPr lang="ru-RU" sz="1800" b="1" dirty="0" err="1" smtClean="0"/>
              <a:t>йогурти</a:t>
            </a:r>
            <a:r>
              <a:rPr lang="ru-RU" sz="1800" b="1" dirty="0" smtClean="0"/>
              <a:t> </a:t>
            </a:r>
            <a:r>
              <a:rPr lang="ru-RU" sz="1800" b="1" dirty="0" err="1" smtClean="0"/>
              <a:t>краще</a:t>
            </a:r>
            <a:r>
              <a:rPr lang="ru-RU" sz="1800" b="1" dirty="0" smtClean="0"/>
              <a:t> перенести </a:t>
            </a:r>
            <a:r>
              <a:rPr lang="ru-RU" sz="1800" b="1" dirty="0" err="1" smtClean="0"/>
              <a:t>з</a:t>
            </a:r>
            <a:r>
              <a:rPr lang="ru-RU" sz="1800" b="1" dirty="0" smtClean="0"/>
              <a:t> </a:t>
            </a:r>
            <a:r>
              <a:rPr lang="ru-RU" sz="1800" b="1" dirty="0" err="1" smtClean="0"/>
              <a:t>сніданку</a:t>
            </a:r>
            <a:r>
              <a:rPr lang="ru-RU" sz="1800" b="1" dirty="0" smtClean="0"/>
              <a:t> на </a:t>
            </a:r>
            <a:r>
              <a:rPr lang="ru-RU" sz="1800" b="1" dirty="0" smtClean="0"/>
              <a:t>вечерю.</a:t>
            </a:r>
            <a:r>
              <a:rPr lang="ru-RU" sz="1800" b="1" dirty="0" smtClean="0"/>
              <a:t/>
            </a:r>
            <a:br>
              <a:rPr lang="ru-RU" sz="1800" b="1" dirty="0" smtClean="0"/>
            </a:br>
            <a:endParaRPr lang="ru-RU" sz="1800" b="1" dirty="0" smtClean="0"/>
          </a:p>
          <a:p>
            <a:r>
              <a:rPr lang="ru-RU" sz="1800" b="1" dirty="0" smtClean="0"/>
              <a:t>Є </a:t>
            </a:r>
            <a:r>
              <a:rPr lang="ru-RU" sz="1800" b="1" dirty="0" err="1" smtClean="0"/>
              <a:t>солі</a:t>
            </a:r>
            <a:r>
              <a:rPr lang="ru-RU" sz="1800" b="1" dirty="0" smtClean="0"/>
              <a:t> </a:t>
            </a:r>
            <a:r>
              <a:rPr lang="ru-RU" sz="1800" b="1" dirty="0" err="1" smtClean="0"/>
              <a:t>кальцію</a:t>
            </a:r>
            <a:r>
              <a:rPr lang="ru-RU" sz="1800" b="1" dirty="0" smtClean="0"/>
              <a:t>, </a:t>
            </a:r>
            <a:r>
              <a:rPr lang="ru-RU" sz="1800" b="1" dirty="0" err="1" smtClean="0"/>
              <a:t>які</a:t>
            </a:r>
            <a:r>
              <a:rPr lang="ru-RU" sz="1800" b="1" dirty="0" smtClean="0"/>
              <a:t> </a:t>
            </a:r>
            <a:r>
              <a:rPr lang="ru-RU" sz="1800" b="1" dirty="0" err="1" smtClean="0"/>
              <a:t>засвоюються</a:t>
            </a:r>
            <a:r>
              <a:rPr lang="ru-RU" sz="1800" b="1" dirty="0" smtClean="0"/>
              <a:t> </a:t>
            </a:r>
            <a:r>
              <a:rPr lang="ru-RU" sz="1800" b="1" dirty="0" err="1" smtClean="0"/>
              <a:t>краще</a:t>
            </a:r>
            <a:r>
              <a:rPr lang="ru-RU" sz="1800" b="1" dirty="0" smtClean="0"/>
              <a:t>, </a:t>
            </a:r>
            <a:r>
              <a:rPr lang="ru-RU" sz="1800" b="1" dirty="0" err="1" smtClean="0"/>
              <a:t>є</a:t>
            </a:r>
            <a:r>
              <a:rPr lang="ru-RU" sz="1800" b="1" dirty="0" smtClean="0"/>
              <a:t> </a:t>
            </a:r>
            <a:r>
              <a:rPr lang="ru-RU" sz="1800" b="1" dirty="0" err="1" smtClean="0"/>
              <a:t>гірше</a:t>
            </a:r>
            <a:r>
              <a:rPr lang="ru-RU" sz="1800" b="1" dirty="0" smtClean="0"/>
              <a:t>. Читайте склад добавки </a:t>
            </a:r>
            <a:r>
              <a:rPr lang="ru-RU" sz="1800" b="1" dirty="0" err="1" smtClean="0"/>
              <a:t>і</a:t>
            </a:r>
            <a:r>
              <a:rPr lang="ru-RU" sz="1800" b="1" dirty="0" smtClean="0"/>
              <a:t> </a:t>
            </a:r>
            <a:r>
              <a:rPr lang="ru-RU" sz="1800" b="1" dirty="0" err="1" smtClean="0"/>
              <a:t>якщо</a:t>
            </a:r>
            <a:r>
              <a:rPr lang="ru-RU" sz="1800" b="1" dirty="0" smtClean="0"/>
              <a:t> </a:t>
            </a:r>
            <a:r>
              <a:rPr lang="ru-RU" sz="1800" b="1" dirty="0" err="1" smtClean="0"/>
              <a:t>побачите</a:t>
            </a:r>
            <a:r>
              <a:rPr lang="ru-RU" sz="1800" b="1" dirty="0" smtClean="0"/>
              <a:t> - </a:t>
            </a:r>
            <a:r>
              <a:rPr lang="ru-RU" sz="1800" b="1" dirty="0" err="1" smtClean="0"/>
              <a:t>кальцію</a:t>
            </a:r>
            <a:r>
              <a:rPr lang="ru-RU" sz="1800" b="1" dirty="0" smtClean="0"/>
              <a:t> цитрат, </a:t>
            </a:r>
            <a:r>
              <a:rPr lang="ru-RU" sz="1800" b="1" dirty="0" err="1" smtClean="0"/>
              <a:t>кальцію</a:t>
            </a:r>
            <a:r>
              <a:rPr lang="ru-RU" sz="1800" b="1" dirty="0" smtClean="0"/>
              <a:t> </a:t>
            </a:r>
            <a:r>
              <a:rPr lang="ru-RU" sz="1800" b="1" dirty="0" err="1" smtClean="0"/>
              <a:t>гидроксиапатіт</a:t>
            </a:r>
            <a:r>
              <a:rPr lang="ru-RU" sz="1800" b="1" dirty="0" smtClean="0"/>
              <a:t> </a:t>
            </a:r>
            <a:r>
              <a:rPr lang="ru-RU" sz="1800" b="1" dirty="0" err="1" smtClean="0"/>
              <a:t>або</a:t>
            </a:r>
            <a:r>
              <a:rPr lang="ru-RU" sz="1800" b="1" dirty="0" smtClean="0"/>
              <a:t> </a:t>
            </a:r>
            <a:r>
              <a:rPr lang="ru-RU" sz="1800" b="1" dirty="0" err="1" smtClean="0"/>
              <a:t>лактат</a:t>
            </a:r>
            <a:r>
              <a:rPr lang="ru-RU" sz="1800" b="1" dirty="0" smtClean="0"/>
              <a:t> - </a:t>
            </a:r>
            <a:r>
              <a:rPr lang="ru-RU" sz="1800" b="1" dirty="0" err="1" smtClean="0"/>
              <a:t>це</a:t>
            </a:r>
            <a:r>
              <a:rPr lang="ru-RU" sz="1800" b="1" dirty="0" smtClean="0"/>
              <a:t> </a:t>
            </a:r>
            <a:r>
              <a:rPr lang="ru-RU" sz="1800" b="1" dirty="0" err="1" smtClean="0"/>
              <a:t>речовина</a:t>
            </a:r>
            <a:r>
              <a:rPr lang="ru-RU" sz="1800" b="1" dirty="0" smtClean="0"/>
              <a:t> добре </a:t>
            </a:r>
            <a:r>
              <a:rPr lang="ru-RU" sz="1800" b="1" dirty="0" err="1" smtClean="0"/>
              <a:t>всмоктується</a:t>
            </a:r>
            <a:r>
              <a:rPr lang="ru-RU" sz="1800" b="1" dirty="0" smtClean="0"/>
              <a:t>, </a:t>
            </a:r>
            <a:r>
              <a:rPr lang="ru-RU" sz="1800" b="1" dirty="0" err="1" smtClean="0"/>
              <a:t>його</a:t>
            </a:r>
            <a:r>
              <a:rPr lang="ru-RU" sz="1800" b="1" dirty="0" smtClean="0"/>
              <a:t> </a:t>
            </a:r>
            <a:r>
              <a:rPr lang="ru-RU" sz="1800" b="1" dirty="0" err="1" smtClean="0"/>
              <a:t>сміливо</a:t>
            </a:r>
            <a:r>
              <a:rPr lang="ru-RU" sz="1800" b="1" dirty="0" smtClean="0"/>
              <a:t> </a:t>
            </a:r>
            <a:r>
              <a:rPr lang="ru-RU" sz="1800" b="1" dirty="0" err="1" smtClean="0"/>
              <a:t>можна</a:t>
            </a:r>
            <a:r>
              <a:rPr lang="ru-RU" sz="1800" b="1" dirty="0" smtClean="0"/>
              <a:t> </a:t>
            </a:r>
            <a:r>
              <a:rPr lang="ru-RU" sz="1800" b="1" dirty="0" err="1" smtClean="0"/>
              <a:t>брати</a:t>
            </a:r>
            <a:r>
              <a:rPr lang="ru-RU" sz="1800" b="1" dirty="0" smtClean="0"/>
              <a:t>. </a:t>
            </a:r>
            <a:r>
              <a:rPr lang="ru-RU" sz="1800" b="1" dirty="0" err="1" smtClean="0"/>
              <a:t>Гірше</a:t>
            </a:r>
            <a:r>
              <a:rPr lang="ru-RU" sz="1800" b="1" dirty="0" smtClean="0"/>
              <a:t> </a:t>
            </a:r>
            <a:r>
              <a:rPr lang="ru-RU" sz="1800" b="1" dirty="0" err="1" smtClean="0"/>
              <a:t>засвоюється</a:t>
            </a:r>
            <a:r>
              <a:rPr lang="ru-RU" sz="1800" b="1" dirty="0" smtClean="0"/>
              <a:t> </a:t>
            </a:r>
            <a:r>
              <a:rPr lang="ru-RU" sz="1800" b="1" dirty="0" err="1" smtClean="0"/>
              <a:t>солі</a:t>
            </a:r>
            <a:r>
              <a:rPr lang="ru-RU" sz="1800" b="1" dirty="0" smtClean="0"/>
              <a:t> </a:t>
            </a:r>
            <a:r>
              <a:rPr lang="ru-RU" sz="1800" b="1" dirty="0" smtClean="0"/>
              <a:t>– </a:t>
            </a:r>
            <a:r>
              <a:rPr lang="ru-RU" sz="1800" b="1" dirty="0" err="1" smtClean="0"/>
              <a:t>глюконати</a:t>
            </a:r>
            <a:r>
              <a:rPr lang="ru-RU" sz="1800" b="1" dirty="0" smtClean="0"/>
              <a:t>.</a:t>
            </a:r>
            <a:endParaRPr lang="ru-RU" sz="1800" b="1" dirty="0"/>
          </a:p>
        </p:txBody>
      </p:sp>
      <p:pic>
        <p:nvPicPr>
          <p:cNvPr id="1030" name="Picture 6" descr="C:\Users\111\Desktop\no-symbol-circle-with-slash-prohibition-sign_21356402.jpg"/>
          <p:cNvPicPr>
            <a:picLocks noChangeAspect="1" noChangeArrowheads="1"/>
          </p:cNvPicPr>
          <p:nvPr/>
        </p:nvPicPr>
        <p:blipFill>
          <a:blip r:embed="rId5" cstate="print"/>
          <a:srcRect/>
          <a:stretch>
            <a:fillRect/>
          </a:stretch>
        </p:blipFill>
        <p:spPr bwMode="auto">
          <a:xfrm>
            <a:off x="6876256" y="5238328"/>
            <a:ext cx="1619672" cy="1619672"/>
          </a:xfrm>
          <a:prstGeom prst="rect">
            <a:avLst/>
          </a:prstGeom>
          <a:noFill/>
        </p:spPr>
      </p:pic>
      <p:pic>
        <p:nvPicPr>
          <p:cNvPr id="1031" name="Picture 7" descr="C:\Users\111\Desktop\buterbrody_s_syrom_3.jpg"/>
          <p:cNvPicPr>
            <a:picLocks noChangeAspect="1" noChangeArrowheads="1"/>
          </p:cNvPicPr>
          <p:nvPr/>
        </p:nvPicPr>
        <p:blipFill>
          <a:blip r:embed="rId6" cstate="print"/>
          <a:srcRect/>
          <a:stretch>
            <a:fillRect/>
          </a:stretch>
        </p:blipFill>
        <p:spPr bwMode="auto">
          <a:xfrm>
            <a:off x="3923928" y="5218932"/>
            <a:ext cx="1639068" cy="1639068"/>
          </a:xfrm>
          <a:prstGeom prst="rect">
            <a:avLst/>
          </a:prstGeom>
          <a:noFill/>
          <a:effectLst>
            <a:softEdge rad="63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1"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000"/>
                            </p:stCondLst>
                            <p:childTnLst>
                              <p:par>
                                <p:cTn id="13" presetID="19" presetClass="entr" presetSubtype="1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5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7" fill="hold">
                            <p:stCondLst>
                              <p:cond delay="6000"/>
                            </p:stCondLst>
                            <p:childTnLst>
                              <p:par>
                                <p:cTn id="18" presetID="19" presetClass="entr" presetSubtype="10" fill="hold"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1" dur="5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22" fill="hold">
                            <p:stCondLst>
                              <p:cond delay="11000"/>
                            </p:stCondLst>
                            <p:childTnLst>
                              <p:par>
                                <p:cTn id="23" presetID="19" presetClass="entr" presetSubtype="1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6" dur="5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par>
                          <p:cTn id="27" fill="hold">
                            <p:stCondLst>
                              <p:cond delay="16000"/>
                            </p:stCondLst>
                            <p:childTnLst>
                              <p:par>
                                <p:cTn id="28" presetID="26" presetClass="entr" presetSubtype="0" fill="hold" nodeType="afterEffect">
                                  <p:stCondLst>
                                    <p:cond delay="0"/>
                                  </p:stCondLst>
                                  <p:childTnLst>
                                    <p:set>
                                      <p:cBhvr>
                                        <p:cTn id="29" dur="1" fill="hold">
                                          <p:stCondLst>
                                            <p:cond delay="0"/>
                                          </p:stCondLst>
                                        </p:cTn>
                                        <p:tgtEl>
                                          <p:spTgt spid="1026"/>
                                        </p:tgtEl>
                                        <p:attrNameLst>
                                          <p:attrName>style.visibility</p:attrName>
                                        </p:attrNameLst>
                                      </p:cBhvr>
                                      <p:to>
                                        <p:strVal val="visible"/>
                                      </p:to>
                                    </p:set>
                                    <p:animEffect transition="in" filter="wipe(down)">
                                      <p:cBhvr>
                                        <p:cTn id="30" dur="580">
                                          <p:stCondLst>
                                            <p:cond delay="0"/>
                                          </p:stCondLst>
                                        </p:cTn>
                                        <p:tgtEl>
                                          <p:spTgt spid="1026"/>
                                        </p:tgtEl>
                                      </p:cBhvr>
                                    </p:animEffect>
                                    <p:anim calcmode="lin" valueType="num">
                                      <p:cBhvr>
                                        <p:cTn id="31"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36" dur="26">
                                          <p:stCondLst>
                                            <p:cond delay="650"/>
                                          </p:stCondLst>
                                        </p:cTn>
                                        <p:tgtEl>
                                          <p:spTgt spid="1026"/>
                                        </p:tgtEl>
                                      </p:cBhvr>
                                      <p:to x="100000" y="60000"/>
                                    </p:animScale>
                                    <p:animScale>
                                      <p:cBhvr>
                                        <p:cTn id="37" dur="166" decel="50000">
                                          <p:stCondLst>
                                            <p:cond delay="676"/>
                                          </p:stCondLst>
                                        </p:cTn>
                                        <p:tgtEl>
                                          <p:spTgt spid="1026"/>
                                        </p:tgtEl>
                                      </p:cBhvr>
                                      <p:to x="100000" y="100000"/>
                                    </p:animScale>
                                    <p:animScale>
                                      <p:cBhvr>
                                        <p:cTn id="38" dur="26">
                                          <p:stCondLst>
                                            <p:cond delay="1312"/>
                                          </p:stCondLst>
                                        </p:cTn>
                                        <p:tgtEl>
                                          <p:spTgt spid="1026"/>
                                        </p:tgtEl>
                                      </p:cBhvr>
                                      <p:to x="100000" y="80000"/>
                                    </p:animScale>
                                    <p:animScale>
                                      <p:cBhvr>
                                        <p:cTn id="39" dur="166" decel="50000">
                                          <p:stCondLst>
                                            <p:cond delay="1338"/>
                                          </p:stCondLst>
                                        </p:cTn>
                                        <p:tgtEl>
                                          <p:spTgt spid="1026"/>
                                        </p:tgtEl>
                                      </p:cBhvr>
                                      <p:to x="100000" y="100000"/>
                                    </p:animScale>
                                    <p:animScale>
                                      <p:cBhvr>
                                        <p:cTn id="40" dur="26">
                                          <p:stCondLst>
                                            <p:cond delay="1642"/>
                                          </p:stCondLst>
                                        </p:cTn>
                                        <p:tgtEl>
                                          <p:spTgt spid="1026"/>
                                        </p:tgtEl>
                                      </p:cBhvr>
                                      <p:to x="100000" y="90000"/>
                                    </p:animScale>
                                    <p:animScale>
                                      <p:cBhvr>
                                        <p:cTn id="41" dur="166" decel="50000">
                                          <p:stCondLst>
                                            <p:cond delay="1668"/>
                                          </p:stCondLst>
                                        </p:cTn>
                                        <p:tgtEl>
                                          <p:spTgt spid="1026"/>
                                        </p:tgtEl>
                                      </p:cBhvr>
                                      <p:to x="100000" y="100000"/>
                                    </p:animScale>
                                    <p:animScale>
                                      <p:cBhvr>
                                        <p:cTn id="42" dur="26">
                                          <p:stCondLst>
                                            <p:cond delay="1808"/>
                                          </p:stCondLst>
                                        </p:cTn>
                                        <p:tgtEl>
                                          <p:spTgt spid="1026"/>
                                        </p:tgtEl>
                                      </p:cBhvr>
                                      <p:to x="100000" y="95000"/>
                                    </p:animScale>
                                    <p:animScale>
                                      <p:cBhvr>
                                        <p:cTn id="43" dur="166" decel="50000">
                                          <p:stCondLst>
                                            <p:cond delay="1834"/>
                                          </p:stCondLst>
                                        </p:cTn>
                                        <p:tgtEl>
                                          <p:spTgt spid="1026"/>
                                        </p:tgtEl>
                                      </p:cBhvr>
                                      <p:to x="100000" y="100000"/>
                                    </p:animScale>
                                  </p:childTnLst>
                                </p:cTn>
                              </p:par>
                              <p:par>
                                <p:cTn id="44" presetID="26" presetClass="entr" presetSubtype="0" fill="hold" nodeType="withEffect">
                                  <p:stCondLst>
                                    <p:cond delay="0"/>
                                  </p:stCondLst>
                                  <p:childTnLst>
                                    <p:set>
                                      <p:cBhvr>
                                        <p:cTn id="45" dur="1" fill="hold">
                                          <p:stCondLst>
                                            <p:cond delay="0"/>
                                          </p:stCondLst>
                                        </p:cTn>
                                        <p:tgtEl>
                                          <p:spTgt spid="1031"/>
                                        </p:tgtEl>
                                        <p:attrNameLst>
                                          <p:attrName>style.visibility</p:attrName>
                                        </p:attrNameLst>
                                      </p:cBhvr>
                                      <p:to>
                                        <p:strVal val="visible"/>
                                      </p:to>
                                    </p:set>
                                    <p:animEffect transition="in" filter="wipe(down)">
                                      <p:cBhvr>
                                        <p:cTn id="46" dur="580">
                                          <p:stCondLst>
                                            <p:cond delay="0"/>
                                          </p:stCondLst>
                                        </p:cTn>
                                        <p:tgtEl>
                                          <p:spTgt spid="1031"/>
                                        </p:tgtEl>
                                      </p:cBhvr>
                                    </p:animEffect>
                                    <p:anim calcmode="lin" valueType="num">
                                      <p:cBhvr>
                                        <p:cTn id="47" dur="1822" tmFilter="0,0; 0.14,0.36; 0.43,0.73; 0.71,0.91; 1.0,1.0">
                                          <p:stCondLst>
                                            <p:cond delay="0"/>
                                          </p:stCondLst>
                                        </p:cTn>
                                        <p:tgtEl>
                                          <p:spTgt spid="1031"/>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1031"/>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1031"/>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1031"/>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1031"/>
                                        </p:tgtEl>
                                        <p:attrNameLst>
                                          <p:attrName>ppt_y</p:attrName>
                                        </p:attrNameLst>
                                      </p:cBhvr>
                                      <p:tavLst>
                                        <p:tav tm="0" fmla="#ppt_y-sin(pi*$)/81">
                                          <p:val>
                                            <p:fltVal val="0"/>
                                          </p:val>
                                        </p:tav>
                                        <p:tav tm="100000">
                                          <p:val>
                                            <p:fltVal val="1"/>
                                          </p:val>
                                        </p:tav>
                                      </p:tavLst>
                                    </p:anim>
                                    <p:animScale>
                                      <p:cBhvr>
                                        <p:cTn id="52" dur="26">
                                          <p:stCondLst>
                                            <p:cond delay="650"/>
                                          </p:stCondLst>
                                        </p:cTn>
                                        <p:tgtEl>
                                          <p:spTgt spid="1031"/>
                                        </p:tgtEl>
                                      </p:cBhvr>
                                      <p:to x="100000" y="60000"/>
                                    </p:animScale>
                                    <p:animScale>
                                      <p:cBhvr>
                                        <p:cTn id="53" dur="166" decel="50000">
                                          <p:stCondLst>
                                            <p:cond delay="676"/>
                                          </p:stCondLst>
                                        </p:cTn>
                                        <p:tgtEl>
                                          <p:spTgt spid="1031"/>
                                        </p:tgtEl>
                                      </p:cBhvr>
                                      <p:to x="100000" y="100000"/>
                                    </p:animScale>
                                    <p:animScale>
                                      <p:cBhvr>
                                        <p:cTn id="54" dur="26">
                                          <p:stCondLst>
                                            <p:cond delay="1312"/>
                                          </p:stCondLst>
                                        </p:cTn>
                                        <p:tgtEl>
                                          <p:spTgt spid="1031"/>
                                        </p:tgtEl>
                                      </p:cBhvr>
                                      <p:to x="100000" y="80000"/>
                                    </p:animScale>
                                    <p:animScale>
                                      <p:cBhvr>
                                        <p:cTn id="55" dur="166" decel="50000">
                                          <p:stCondLst>
                                            <p:cond delay="1338"/>
                                          </p:stCondLst>
                                        </p:cTn>
                                        <p:tgtEl>
                                          <p:spTgt spid="1031"/>
                                        </p:tgtEl>
                                      </p:cBhvr>
                                      <p:to x="100000" y="100000"/>
                                    </p:animScale>
                                    <p:animScale>
                                      <p:cBhvr>
                                        <p:cTn id="56" dur="26">
                                          <p:stCondLst>
                                            <p:cond delay="1642"/>
                                          </p:stCondLst>
                                        </p:cTn>
                                        <p:tgtEl>
                                          <p:spTgt spid="1031"/>
                                        </p:tgtEl>
                                      </p:cBhvr>
                                      <p:to x="100000" y="90000"/>
                                    </p:animScale>
                                    <p:animScale>
                                      <p:cBhvr>
                                        <p:cTn id="57" dur="166" decel="50000">
                                          <p:stCondLst>
                                            <p:cond delay="1668"/>
                                          </p:stCondLst>
                                        </p:cTn>
                                        <p:tgtEl>
                                          <p:spTgt spid="1031"/>
                                        </p:tgtEl>
                                      </p:cBhvr>
                                      <p:to x="100000" y="100000"/>
                                    </p:animScale>
                                    <p:animScale>
                                      <p:cBhvr>
                                        <p:cTn id="58" dur="26">
                                          <p:stCondLst>
                                            <p:cond delay="1808"/>
                                          </p:stCondLst>
                                        </p:cTn>
                                        <p:tgtEl>
                                          <p:spTgt spid="1031"/>
                                        </p:tgtEl>
                                      </p:cBhvr>
                                      <p:to x="100000" y="95000"/>
                                    </p:animScale>
                                    <p:animScale>
                                      <p:cBhvr>
                                        <p:cTn id="59" dur="166" decel="50000">
                                          <p:stCondLst>
                                            <p:cond delay="1834"/>
                                          </p:stCondLst>
                                        </p:cTn>
                                        <p:tgtEl>
                                          <p:spTgt spid="1031"/>
                                        </p:tgtEl>
                                      </p:cBhvr>
                                      <p:to x="100000" y="100000"/>
                                    </p:animScale>
                                  </p:childTnLst>
                                </p:cTn>
                              </p:par>
                              <p:par>
                                <p:cTn id="60" presetID="26" presetClass="entr" presetSubtype="0" fill="hold" nodeType="withEffect">
                                  <p:stCondLst>
                                    <p:cond delay="0"/>
                                  </p:stCondLst>
                                  <p:childTnLst>
                                    <p:set>
                                      <p:cBhvr>
                                        <p:cTn id="61" dur="1" fill="hold">
                                          <p:stCondLst>
                                            <p:cond delay="0"/>
                                          </p:stCondLst>
                                        </p:cTn>
                                        <p:tgtEl>
                                          <p:spTgt spid="1030"/>
                                        </p:tgtEl>
                                        <p:attrNameLst>
                                          <p:attrName>style.visibility</p:attrName>
                                        </p:attrNameLst>
                                      </p:cBhvr>
                                      <p:to>
                                        <p:strVal val="visible"/>
                                      </p:to>
                                    </p:set>
                                    <p:animEffect transition="in" filter="wipe(down)">
                                      <p:cBhvr>
                                        <p:cTn id="62" dur="580">
                                          <p:stCondLst>
                                            <p:cond delay="0"/>
                                          </p:stCondLst>
                                        </p:cTn>
                                        <p:tgtEl>
                                          <p:spTgt spid="1030"/>
                                        </p:tgtEl>
                                      </p:cBhvr>
                                    </p:animEffect>
                                    <p:anim calcmode="lin" valueType="num">
                                      <p:cBhvr>
                                        <p:cTn id="63" dur="1822" tmFilter="0,0; 0.14,0.36; 0.43,0.73; 0.71,0.91; 1.0,1.0">
                                          <p:stCondLst>
                                            <p:cond delay="0"/>
                                          </p:stCondLst>
                                        </p:cTn>
                                        <p:tgtEl>
                                          <p:spTgt spid="1030"/>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1030"/>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1030"/>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1030"/>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1030"/>
                                        </p:tgtEl>
                                        <p:attrNameLst>
                                          <p:attrName>ppt_y</p:attrName>
                                        </p:attrNameLst>
                                      </p:cBhvr>
                                      <p:tavLst>
                                        <p:tav tm="0" fmla="#ppt_y-sin(pi*$)/81">
                                          <p:val>
                                            <p:fltVal val="0"/>
                                          </p:val>
                                        </p:tav>
                                        <p:tav tm="100000">
                                          <p:val>
                                            <p:fltVal val="1"/>
                                          </p:val>
                                        </p:tav>
                                      </p:tavLst>
                                    </p:anim>
                                    <p:animScale>
                                      <p:cBhvr>
                                        <p:cTn id="68" dur="26">
                                          <p:stCondLst>
                                            <p:cond delay="650"/>
                                          </p:stCondLst>
                                        </p:cTn>
                                        <p:tgtEl>
                                          <p:spTgt spid="1030"/>
                                        </p:tgtEl>
                                      </p:cBhvr>
                                      <p:to x="100000" y="60000"/>
                                    </p:animScale>
                                    <p:animScale>
                                      <p:cBhvr>
                                        <p:cTn id="69" dur="166" decel="50000">
                                          <p:stCondLst>
                                            <p:cond delay="676"/>
                                          </p:stCondLst>
                                        </p:cTn>
                                        <p:tgtEl>
                                          <p:spTgt spid="1030"/>
                                        </p:tgtEl>
                                      </p:cBhvr>
                                      <p:to x="100000" y="100000"/>
                                    </p:animScale>
                                    <p:animScale>
                                      <p:cBhvr>
                                        <p:cTn id="70" dur="26">
                                          <p:stCondLst>
                                            <p:cond delay="1312"/>
                                          </p:stCondLst>
                                        </p:cTn>
                                        <p:tgtEl>
                                          <p:spTgt spid="1030"/>
                                        </p:tgtEl>
                                      </p:cBhvr>
                                      <p:to x="100000" y="80000"/>
                                    </p:animScale>
                                    <p:animScale>
                                      <p:cBhvr>
                                        <p:cTn id="71" dur="166" decel="50000">
                                          <p:stCondLst>
                                            <p:cond delay="1338"/>
                                          </p:stCondLst>
                                        </p:cTn>
                                        <p:tgtEl>
                                          <p:spTgt spid="1030"/>
                                        </p:tgtEl>
                                      </p:cBhvr>
                                      <p:to x="100000" y="100000"/>
                                    </p:animScale>
                                    <p:animScale>
                                      <p:cBhvr>
                                        <p:cTn id="72" dur="26">
                                          <p:stCondLst>
                                            <p:cond delay="1642"/>
                                          </p:stCondLst>
                                        </p:cTn>
                                        <p:tgtEl>
                                          <p:spTgt spid="1030"/>
                                        </p:tgtEl>
                                      </p:cBhvr>
                                      <p:to x="100000" y="90000"/>
                                    </p:animScale>
                                    <p:animScale>
                                      <p:cBhvr>
                                        <p:cTn id="73" dur="166" decel="50000">
                                          <p:stCondLst>
                                            <p:cond delay="1668"/>
                                          </p:stCondLst>
                                        </p:cTn>
                                        <p:tgtEl>
                                          <p:spTgt spid="1030"/>
                                        </p:tgtEl>
                                      </p:cBhvr>
                                      <p:to x="100000" y="100000"/>
                                    </p:animScale>
                                    <p:animScale>
                                      <p:cBhvr>
                                        <p:cTn id="74" dur="26">
                                          <p:stCondLst>
                                            <p:cond delay="1808"/>
                                          </p:stCondLst>
                                        </p:cTn>
                                        <p:tgtEl>
                                          <p:spTgt spid="1030"/>
                                        </p:tgtEl>
                                      </p:cBhvr>
                                      <p:to x="100000" y="95000"/>
                                    </p:animScale>
                                    <p:animScale>
                                      <p:cBhvr>
                                        <p:cTn id="75" dur="166" decel="50000">
                                          <p:stCondLst>
                                            <p:cond delay="1834"/>
                                          </p:stCondLst>
                                        </p:cTn>
                                        <p:tgtEl>
                                          <p:spTgt spid="1030"/>
                                        </p:tgtEl>
                                      </p:cBhvr>
                                      <p:to x="100000" y="100000"/>
                                    </p:animScale>
                                  </p:childTnLst>
                                </p:cTn>
                              </p:par>
                            </p:childTnLst>
                          </p:cTn>
                        </p:par>
                        <p:par>
                          <p:cTn id="76" fill="hold">
                            <p:stCondLst>
                              <p:cond delay="18000"/>
                            </p:stCondLst>
                            <p:childTnLst>
                              <p:par>
                                <p:cTn id="77" presetID="2" presetClass="entr" presetSubtype="4" fill="hold" nodeType="afterEffect">
                                  <p:stCondLst>
                                    <p:cond delay="0"/>
                                  </p:stCondLst>
                                  <p:childTnLst>
                                    <p:set>
                                      <p:cBhvr>
                                        <p:cTn id="78" dur="1" fill="hold">
                                          <p:stCondLst>
                                            <p:cond delay="0"/>
                                          </p:stCondLst>
                                        </p:cTn>
                                        <p:tgtEl>
                                          <p:spTgt spid="1027"/>
                                        </p:tgtEl>
                                        <p:attrNameLst>
                                          <p:attrName>style.visibility</p:attrName>
                                        </p:attrNameLst>
                                      </p:cBhvr>
                                      <p:to>
                                        <p:strVal val="visible"/>
                                      </p:to>
                                    </p:set>
                                    <p:anim calcmode="lin" valueType="num">
                                      <p:cBhvr additive="base">
                                        <p:cTn id="79" dur="500" fill="hold"/>
                                        <p:tgtEl>
                                          <p:spTgt spid="1027"/>
                                        </p:tgtEl>
                                        <p:attrNameLst>
                                          <p:attrName>ppt_x</p:attrName>
                                        </p:attrNameLst>
                                      </p:cBhvr>
                                      <p:tavLst>
                                        <p:tav tm="0">
                                          <p:val>
                                            <p:strVal val="#ppt_x"/>
                                          </p:val>
                                        </p:tav>
                                        <p:tav tm="100000">
                                          <p:val>
                                            <p:strVal val="#ppt_x"/>
                                          </p:val>
                                        </p:tav>
                                      </p:tavLst>
                                    </p:anim>
                                    <p:anim calcmode="lin" valueType="num">
                                      <p:cBhvr additive="base">
                                        <p:cTn id="80" dur="500" fill="hold"/>
                                        <p:tgtEl>
                                          <p:spTgt spid="1027"/>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1032"/>
                                        </p:tgtEl>
                                        <p:attrNameLst>
                                          <p:attrName>style.visibility</p:attrName>
                                        </p:attrNameLst>
                                      </p:cBhvr>
                                      <p:to>
                                        <p:strVal val="visible"/>
                                      </p:to>
                                    </p:set>
                                    <p:anim calcmode="lin" valueType="num">
                                      <p:cBhvr additive="base">
                                        <p:cTn id="83" dur="500" fill="hold"/>
                                        <p:tgtEl>
                                          <p:spTgt spid="1032"/>
                                        </p:tgtEl>
                                        <p:attrNameLst>
                                          <p:attrName>ppt_x</p:attrName>
                                        </p:attrNameLst>
                                      </p:cBhvr>
                                      <p:tavLst>
                                        <p:tav tm="0">
                                          <p:val>
                                            <p:strVal val="#ppt_x"/>
                                          </p:val>
                                        </p:tav>
                                        <p:tav tm="100000">
                                          <p:val>
                                            <p:strVal val="#ppt_x"/>
                                          </p:val>
                                        </p:tav>
                                      </p:tavLst>
                                    </p:anim>
                                    <p:anim calcmode="lin" valueType="num">
                                      <p:cBhvr additive="base">
                                        <p:cTn id="84" dur="500" fill="hold"/>
                                        <p:tgtEl>
                                          <p:spTgt spid="10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74638"/>
            <a:ext cx="7488832" cy="3658418"/>
          </a:xfrm>
        </p:spPr>
        <p:txBody>
          <a:bodyPr>
            <a:normAutofit fontScale="90000"/>
          </a:bodyPr>
          <a:lstStyle/>
          <a:p>
            <a:r>
              <a:rPr lang="vi-VN" sz="2400" b="1" u="sng" dirty="0" smtClean="0">
                <a:solidFill>
                  <a:schemeClr val="tx1"/>
                </a:solidFill>
              </a:rPr>
              <a:t>Кальцій</a:t>
            </a:r>
            <a:r>
              <a:rPr lang="vi-VN" sz="2400" b="1" dirty="0" smtClean="0">
                <a:solidFill>
                  <a:schemeClr val="tx1"/>
                </a:solidFill>
              </a:rPr>
              <a:t>, також вапень, вапник або (</a:t>
            </a:r>
            <a:r>
              <a:rPr lang="en-US" sz="2400" b="1" dirty="0" smtClean="0">
                <a:solidFill>
                  <a:schemeClr val="tx1"/>
                </a:solidFill>
              </a:rPr>
              <a:t>Ca) –</a:t>
            </a:r>
            <a:r>
              <a:rPr lang="uk-UA" sz="2400" b="1" dirty="0" smtClean="0">
                <a:solidFill>
                  <a:schemeClr val="tx1"/>
                </a:solidFill>
              </a:rPr>
              <a:t> хімічний елемент з атомним номером 20, належить до лужноземельних металів. Елемент головної підгрупи ІІ групи 4 періоду періодичної системи хімічних елементів. На зовнішньому енергетичному рівні атома Кальцію міститься 2 спарених </a:t>
            </a:r>
            <a:r>
              <a:rPr lang="en-US" sz="2400" b="1" dirty="0" smtClean="0">
                <a:solidFill>
                  <a:schemeClr val="tx1"/>
                </a:solidFill>
              </a:rPr>
              <a:t>s-</a:t>
            </a:r>
            <a:r>
              <a:rPr lang="uk-UA" sz="2400" b="1" dirty="0" smtClean="0">
                <a:solidFill>
                  <a:schemeClr val="tx1"/>
                </a:solidFill>
              </a:rPr>
              <a:t>електрона, які він здатен енергійно віддавати при хімічних взаємодіях. Таким чином, Кальцій є відновником і у своїх сполуках має ступінь окиснення +2.</a:t>
            </a:r>
            <a:r>
              <a:rPr lang="uk-UA" sz="2000" b="1" dirty="0" smtClean="0">
                <a:solidFill>
                  <a:schemeClr val="tx1"/>
                </a:solidFill>
              </a:rPr>
              <a:t/>
            </a:r>
            <a:br>
              <a:rPr lang="uk-UA" sz="2000" b="1" dirty="0" smtClean="0">
                <a:solidFill>
                  <a:schemeClr val="tx1"/>
                </a:solidFill>
              </a:rPr>
            </a:br>
            <a:endParaRPr lang="ru-RU" sz="2000" b="1" dirty="0">
              <a:solidFill>
                <a:schemeClr val="tx1"/>
              </a:solidFill>
            </a:endParaRPr>
          </a:p>
        </p:txBody>
      </p:sp>
      <p:pic>
        <p:nvPicPr>
          <p:cNvPr id="4" name="Содержимое 3" descr="хим.jpeg"/>
          <p:cNvPicPr>
            <a:picLocks noGrp="1" noChangeAspect="1"/>
          </p:cNvPicPr>
          <p:nvPr>
            <p:ph idx="1"/>
          </p:nvPr>
        </p:nvPicPr>
        <p:blipFill>
          <a:blip r:embed="rId2" cstate="print"/>
          <a:stretch>
            <a:fillRect/>
          </a:stretch>
        </p:blipFill>
        <p:spPr>
          <a:xfrm>
            <a:off x="4211960" y="3575570"/>
            <a:ext cx="4420244" cy="2805757"/>
          </a:xfrm>
          <a:effectLst>
            <a:softEdge rad="63500"/>
          </a:effectLst>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111\Desktop\Calcium_sulfate_hemihydrate.jpg"/>
          <p:cNvPicPr>
            <a:picLocks noChangeAspect="1" noChangeArrowheads="1"/>
          </p:cNvPicPr>
          <p:nvPr/>
        </p:nvPicPr>
        <p:blipFill>
          <a:blip r:embed="rId2" cstate="print"/>
          <a:srcRect/>
          <a:stretch>
            <a:fillRect/>
          </a:stretch>
        </p:blipFill>
        <p:spPr bwMode="auto">
          <a:xfrm>
            <a:off x="6301409" y="4437112"/>
            <a:ext cx="2842591" cy="2730971"/>
          </a:xfrm>
          <a:prstGeom prst="rect">
            <a:avLst/>
          </a:prstGeom>
          <a:noFill/>
          <a:effectLst>
            <a:softEdge rad="317500"/>
          </a:effectLst>
        </p:spPr>
      </p:pic>
      <p:sp>
        <p:nvSpPr>
          <p:cNvPr id="2" name="Заголовок 1"/>
          <p:cNvSpPr>
            <a:spLocks noGrp="1"/>
          </p:cNvSpPr>
          <p:nvPr>
            <p:ph type="title"/>
          </p:nvPr>
        </p:nvSpPr>
        <p:spPr>
          <a:xfrm>
            <a:off x="1331640" y="0"/>
            <a:ext cx="7530040" cy="868958"/>
          </a:xfrm>
        </p:spPr>
        <p:txBody>
          <a:bodyPr/>
          <a:lstStyle/>
          <a:p>
            <a:r>
              <a:rPr lang="ru-RU" b="1" dirty="0" smtClean="0"/>
              <a:t>Ф</a:t>
            </a:r>
            <a:r>
              <a:rPr lang="uk-UA" b="1" dirty="0" err="1" smtClean="0"/>
              <a:t>ізичні</a:t>
            </a:r>
            <a:r>
              <a:rPr lang="uk-UA" b="1" dirty="0" smtClean="0"/>
              <a:t> властивості</a:t>
            </a:r>
            <a:endParaRPr lang="ru-RU" b="1" dirty="0"/>
          </a:p>
        </p:txBody>
      </p:sp>
      <p:sp>
        <p:nvSpPr>
          <p:cNvPr id="3" name="Содержимое 2"/>
          <p:cNvSpPr>
            <a:spLocks noGrp="1"/>
          </p:cNvSpPr>
          <p:nvPr>
            <p:ph idx="1"/>
          </p:nvPr>
        </p:nvSpPr>
        <p:spPr>
          <a:xfrm>
            <a:off x="1187624" y="836712"/>
            <a:ext cx="7498080" cy="4800600"/>
          </a:xfrm>
        </p:spPr>
        <p:txBody>
          <a:bodyPr>
            <a:normAutofit/>
          </a:bodyPr>
          <a:lstStyle/>
          <a:p>
            <a:r>
              <a:rPr lang="ru-RU" sz="2800" dirty="0" smtClean="0"/>
              <a:t>У </a:t>
            </a:r>
            <a:r>
              <a:rPr lang="ru-RU" sz="2800" dirty="0" err="1" smtClean="0"/>
              <a:t>вільному</a:t>
            </a:r>
            <a:r>
              <a:rPr lang="ru-RU" sz="2800" dirty="0" smtClean="0"/>
              <a:t> </a:t>
            </a:r>
            <a:r>
              <a:rPr lang="ru-RU" sz="2800" dirty="0" err="1" smtClean="0"/>
              <a:t>стані</a:t>
            </a:r>
            <a:r>
              <a:rPr lang="ru-RU" sz="2800" dirty="0" smtClean="0"/>
              <a:t> </a:t>
            </a:r>
            <a:r>
              <a:rPr lang="ru-RU" sz="2800" dirty="0" err="1" smtClean="0"/>
              <a:t>кальцій</a:t>
            </a:r>
            <a:r>
              <a:rPr lang="ru-RU" sz="2800" dirty="0" smtClean="0"/>
              <a:t> — </a:t>
            </a:r>
            <a:r>
              <a:rPr lang="ru-RU" sz="2800" dirty="0" err="1" smtClean="0"/>
              <a:t>сріблясто-білий</a:t>
            </a:r>
            <a:r>
              <a:rPr lang="ru-RU" sz="2800" dirty="0" smtClean="0"/>
              <a:t> легкий метал. </a:t>
            </a:r>
          </a:p>
          <a:p>
            <a:r>
              <a:rPr lang="ru-RU" sz="2800" dirty="0" err="1" smtClean="0"/>
              <a:t>Густина</a:t>
            </a:r>
            <a:r>
              <a:rPr lang="ru-RU" sz="2800" dirty="0" smtClean="0"/>
              <a:t> </a:t>
            </a:r>
            <a:r>
              <a:rPr lang="ru-RU" sz="2800" dirty="0" err="1" smtClean="0"/>
              <a:t>його</a:t>
            </a:r>
            <a:r>
              <a:rPr lang="ru-RU" sz="2800" dirty="0" smtClean="0"/>
              <a:t> 1,55 г/см³. </a:t>
            </a:r>
          </a:p>
          <a:p>
            <a:r>
              <a:rPr lang="ru-RU" sz="2800" dirty="0" smtClean="0"/>
              <a:t>Температура </a:t>
            </a:r>
            <a:r>
              <a:rPr lang="ru-RU" sz="2800" dirty="0" err="1" smtClean="0"/>
              <a:t>плавлення</a:t>
            </a:r>
            <a:r>
              <a:rPr lang="ru-RU" sz="2800" dirty="0" smtClean="0"/>
              <a:t>:  851°С.</a:t>
            </a:r>
          </a:p>
          <a:p>
            <a:r>
              <a:rPr lang="uk-UA" sz="2800" dirty="0" smtClean="0"/>
              <a:t>Температура кипіння:  1491 </a:t>
            </a:r>
            <a:r>
              <a:rPr lang="vi-VN" sz="2400" dirty="0" smtClean="0"/>
              <a:t>°</a:t>
            </a:r>
            <a:r>
              <a:rPr lang="en-US" sz="2400" dirty="0" smtClean="0"/>
              <a:t>C</a:t>
            </a:r>
            <a:r>
              <a:rPr lang="uk-UA" sz="2400" dirty="0" smtClean="0"/>
              <a:t>.</a:t>
            </a:r>
          </a:p>
          <a:p>
            <a:r>
              <a:rPr lang="ru-RU" sz="2800" dirty="0" smtClean="0"/>
              <a:t> </a:t>
            </a:r>
            <a:r>
              <a:rPr lang="ru-RU" sz="2800" dirty="0" err="1" smtClean="0"/>
              <a:t>Твердість</a:t>
            </a:r>
            <a:r>
              <a:rPr lang="ru-RU" sz="2800" dirty="0" smtClean="0"/>
              <a:t> </a:t>
            </a:r>
            <a:r>
              <a:rPr lang="ru-RU" sz="2800" dirty="0" err="1" smtClean="0"/>
              <a:t>кальцію</a:t>
            </a:r>
            <a:r>
              <a:rPr lang="ru-RU" sz="2800" dirty="0" smtClean="0"/>
              <a:t> невелика, </a:t>
            </a:r>
            <a:r>
              <a:rPr lang="ru-RU" sz="2800" dirty="0" err="1" smtClean="0"/>
              <a:t>він</a:t>
            </a:r>
            <a:r>
              <a:rPr lang="ru-RU" sz="2800" dirty="0" smtClean="0"/>
              <a:t> </a:t>
            </a:r>
            <a:r>
              <a:rPr lang="ru-RU" sz="2800" dirty="0" err="1" smtClean="0"/>
              <a:t>лише</a:t>
            </a:r>
            <a:r>
              <a:rPr lang="ru-RU" sz="2800" dirty="0" smtClean="0"/>
              <a:t> </a:t>
            </a:r>
            <a:r>
              <a:rPr lang="ru-RU" sz="2800" dirty="0" err="1" smtClean="0"/>
              <a:t>трохи</a:t>
            </a:r>
            <a:r>
              <a:rPr lang="ru-RU" sz="2800" dirty="0" smtClean="0"/>
              <a:t> </a:t>
            </a:r>
            <a:r>
              <a:rPr lang="ru-RU" sz="2800" dirty="0" err="1" smtClean="0"/>
              <a:t>твердіший</a:t>
            </a:r>
            <a:r>
              <a:rPr lang="ru-RU" sz="2800" dirty="0" smtClean="0"/>
              <a:t> за </a:t>
            </a:r>
            <a:r>
              <a:rPr lang="ru-RU" sz="2800" dirty="0" err="1" smtClean="0"/>
              <a:t>свинець</a:t>
            </a:r>
            <a:r>
              <a:rPr lang="ru-RU" sz="2800" dirty="0" smtClean="0"/>
              <a:t> та </a:t>
            </a:r>
            <a:r>
              <a:rPr lang="ru-RU" sz="2800" dirty="0" err="1" smtClean="0"/>
              <a:t>натрій</a:t>
            </a:r>
            <a:r>
              <a:rPr lang="ru-RU" sz="2800" dirty="0" smtClean="0"/>
              <a:t>.</a:t>
            </a:r>
          </a:p>
          <a:p>
            <a:r>
              <a:rPr lang="ru-RU" sz="2800" dirty="0" err="1" smtClean="0"/>
              <a:t>Пластичність</a:t>
            </a:r>
            <a:r>
              <a:rPr lang="ru-RU" sz="2800" dirty="0" smtClean="0"/>
              <a:t> </a:t>
            </a:r>
            <a:r>
              <a:rPr lang="ru-RU" sz="2800" dirty="0" err="1" smtClean="0"/>
              <a:t>досить</a:t>
            </a:r>
            <a:r>
              <a:rPr lang="ru-RU" sz="2800" dirty="0" smtClean="0"/>
              <a:t> </a:t>
            </a:r>
            <a:r>
              <a:rPr lang="ru-RU" sz="2800" dirty="0" err="1" smtClean="0"/>
              <a:t>висока</a:t>
            </a:r>
            <a:r>
              <a:rPr lang="ru-RU" sz="2800" dirty="0" smtClean="0"/>
              <a:t>: </a:t>
            </a:r>
            <a:r>
              <a:rPr lang="ru-RU" sz="2800" dirty="0" err="1" smtClean="0"/>
              <a:t>кальцій</a:t>
            </a:r>
            <a:r>
              <a:rPr lang="ru-RU" sz="2800" dirty="0" smtClean="0"/>
              <a:t> легко </a:t>
            </a:r>
            <a:r>
              <a:rPr lang="ru-RU" sz="2800" dirty="0" err="1" smtClean="0"/>
              <a:t>можна</a:t>
            </a:r>
            <a:r>
              <a:rPr lang="ru-RU" sz="2800" dirty="0" smtClean="0"/>
              <a:t> </a:t>
            </a:r>
            <a:r>
              <a:rPr lang="ru-RU" sz="2800" dirty="0" err="1" smtClean="0"/>
              <a:t>пресувати</a:t>
            </a:r>
            <a:r>
              <a:rPr lang="ru-RU" sz="2800" dirty="0" smtClean="0"/>
              <a:t> </a:t>
            </a:r>
            <a:r>
              <a:rPr lang="ru-RU" sz="2800" dirty="0" err="1" smtClean="0"/>
              <a:t>і</a:t>
            </a:r>
            <a:r>
              <a:rPr lang="ru-RU" sz="2800" dirty="0" smtClean="0"/>
              <a:t> </a:t>
            </a:r>
            <a:r>
              <a:rPr lang="ru-RU" sz="2800" dirty="0" err="1" smtClean="0"/>
              <a:t>розкатувати</a:t>
            </a:r>
            <a:r>
              <a:rPr lang="ru-RU" sz="2800" dirty="0" smtClean="0"/>
              <a:t> в          </a:t>
            </a:r>
            <a:r>
              <a:rPr lang="ru-RU" sz="2800" dirty="0" err="1" smtClean="0"/>
              <a:t>тоненькі</a:t>
            </a:r>
            <a:r>
              <a:rPr lang="ru-RU" sz="2800" dirty="0" smtClean="0"/>
              <a:t> листочки.</a:t>
            </a:r>
          </a:p>
          <a:p>
            <a:pPr>
              <a:buNone/>
            </a:pPr>
            <a:endParaRPr lang="ru-RU" sz="2400"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default.jpeg"/>
          <p:cNvPicPr>
            <a:picLocks noGrp="1" noChangeAspect="1"/>
          </p:cNvPicPr>
          <p:nvPr>
            <p:ph idx="1"/>
          </p:nvPr>
        </p:nvPicPr>
        <p:blipFill>
          <a:blip r:embed="rId2" cstate="print"/>
          <a:stretch>
            <a:fillRect/>
          </a:stretch>
        </p:blipFill>
        <p:spPr>
          <a:xfrm>
            <a:off x="1979712" y="3324150"/>
            <a:ext cx="6336185" cy="3533850"/>
          </a:xfrm>
          <a:effectLst>
            <a:softEdge rad="317500"/>
          </a:effectLst>
        </p:spPr>
      </p:pic>
      <p:sp>
        <p:nvSpPr>
          <p:cNvPr id="2" name="Заголовок 1"/>
          <p:cNvSpPr>
            <a:spLocks noGrp="1"/>
          </p:cNvSpPr>
          <p:nvPr>
            <p:ph type="title"/>
          </p:nvPr>
        </p:nvSpPr>
        <p:spPr>
          <a:xfrm>
            <a:off x="1115616" y="260648"/>
            <a:ext cx="7818072" cy="3298378"/>
          </a:xfrm>
        </p:spPr>
        <p:txBody>
          <a:bodyPr>
            <a:normAutofit fontScale="90000"/>
          </a:bodyPr>
          <a:lstStyle/>
          <a:p>
            <a:r>
              <a:rPr lang="ru-RU" sz="4400" b="1" u="sng" dirty="0" err="1" smtClean="0"/>
              <a:t>Походження</a:t>
            </a:r>
            <a:r>
              <a:rPr lang="ru-RU" sz="4400" b="1" u="sng" dirty="0" smtClean="0"/>
              <a:t> </a:t>
            </a:r>
            <a:r>
              <a:rPr lang="ru-RU" sz="4400" b="1" u="sng" dirty="0" err="1" smtClean="0"/>
              <a:t>назви</a:t>
            </a:r>
            <a:r>
              <a:rPr lang="ru-RU" sz="2000" dirty="0" smtClean="0"/>
              <a:t/>
            </a:r>
            <a:br>
              <a:rPr lang="ru-RU" sz="2000" dirty="0" smtClean="0"/>
            </a:br>
            <a:r>
              <a:rPr lang="ru-RU" sz="2000" dirty="0" smtClean="0"/>
              <a:t/>
            </a:r>
            <a:br>
              <a:rPr lang="ru-RU" sz="2000" dirty="0" smtClean="0"/>
            </a:br>
            <a:r>
              <a:rPr lang="ru-RU" sz="2000" b="1" dirty="0" err="1" smtClean="0"/>
              <a:t>Назва</a:t>
            </a:r>
            <a:r>
              <a:rPr lang="ru-RU" sz="2000" b="1" dirty="0" smtClean="0"/>
              <a:t> </a:t>
            </a:r>
            <a:r>
              <a:rPr lang="ru-RU" sz="2000" b="1" dirty="0" err="1" smtClean="0"/>
              <a:t>елементу</a:t>
            </a:r>
            <a:r>
              <a:rPr lang="ru-RU" sz="2000" b="1" dirty="0" smtClean="0"/>
              <a:t> «</a:t>
            </a:r>
            <a:r>
              <a:rPr lang="ru-RU" sz="2000" b="1" dirty="0" err="1" smtClean="0"/>
              <a:t>кальцій</a:t>
            </a:r>
            <a:r>
              <a:rPr lang="ru-RU" sz="2000" b="1" dirty="0" smtClean="0"/>
              <a:t>» походить </a:t>
            </a:r>
            <a:r>
              <a:rPr lang="ru-RU" sz="2000" b="1" dirty="0" err="1" smtClean="0"/>
              <a:t>від</a:t>
            </a:r>
            <a:r>
              <a:rPr lang="ru-RU" sz="2000" b="1" dirty="0" smtClean="0"/>
              <a:t> лат. </a:t>
            </a:r>
            <a:r>
              <a:rPr lang="en-US" sz="2000" b="1" dirty="0" err="1" smtClean="0"/>
              <a:t>calx</a:t>
            </a:r>
            <a:r>
              <a:rPr lang="en-US" sz="2000" b="1" dirty="0" smtClean="0"/>
              <a:t>, </a:t>
            </a:r>
            <a:r>
              <a:rPr lang="en-US" sz="2000" b="1" dirty="0" err="1" smtClean="0"/>
              <a:t>calcis</a:t>
            </a:r>
            <a:r>
              <a:rPr lang="en-US" sz="2000" b="1" dirty="0" smtClean="0"/>
              <a:t> — </a:t>
            </a:r>
            <a:r>
              <a:rPr lang="ru-RU" sz="2000" b="1" dirty="0" err="1" smtClean="0"/>
              <a:t>вапно</a:t>
            </a:r>
            <a:r>
              <a:rPr lang="ru-RU" sz="2000" b="1" dirty="0" smtClean="0"/>
              <a:t> («</a:t>
            </a:r>
            <a:r>
              <a:rPr lang="ru-RU" sz="2000" b="1" dirty="0" err="1" smtClean="0"/>
              <a:t>м'який</a:t>
            </a:r>
            <a:r>
              <a:rPr lang="ru-RU" sz="2000" b="1" dirty="0" smtClean="0"/>
              <a:t> </a:t>
            </a:r>
            <a:r>
              <a:rPr lang="ru-RU" sz="2000" b="1" dirty="0" err="1" smtClean="0"/>
              <a:t>камінь</a:t>
            </a:r>
            <a:r>
              <a:rPr lang="ru-RU" sz="2000" b="1" dirty="0" smtClean="0"/>
              <a:t>»). Вона </a:t>
            </a:r>
            <a:r>
              <a:rPr lang="ru-RU" sz="2000" b="1" dirty="0" err="1" smtClean="0"/>
              <a:t>була</a:t>
            </a:r>
            <a:r>
              <a:rPr lang="ru-RU" sz="2000" b="1" dirty="0" smtClean="0"/>
              <a:t> </a:t>
            </a:r>
            <a:r>
              <a:rPr lang="ru-RU" sz="2000" b="1" dirty="0" err="1" smtClean="0"/>
              <a:t>запропонована</a:t>
            </a:r>
            <a:r>
              <a:rPr lang="ru-RU" sz="2000" b="1" dirty="0" smtClean="0"/>
              <a:t> </a:t>
            </a:r>
            <a:r>
              <a:rPr lang="ru-RU" sz="2000" b="1" dirty="0" err="1" smtClean="0"/>
              <a:t>англійським</a:t>
            </a:r>
            <a:r>
              <a:rPr lang="ru-RU" sz="2000" b="1" dirty="0" smtClean="0"/>
              <a:t> </a:t>
            </a:r>
            <a:r>
              <a:rPr lang="ru-RU" sz="2000" b="1" dirty="0" err="1" smtClean="0"/>
              <a:t>хіміком</a:t>
            </a:r>
            <a:r>
              <a:rPr lang="ru-RU" sz="2000" b="1" dirty="0" smtClean="0"/>
              <a:t> </a:t>
            </a:r>
            <a:r>
              <a:rPr lang="ru-RU" sz="2000" b="1" dirty="0" err="1" smtClean="0"/>
              <a:t>Гемфрі</a:t>
            </a:r>
            <a:r>
              <a:rPr lang="ru-RU" sz="2000" b="1" dirty="0" smtClean="0"/>
              <a:t> </a:t>
            </a:r>
            <a:r>
              <a:rPr lang="ru-RU" sz="2000" b="1" dirty="0" err="1" smtClean="0"/>
              <a:t>Деві</a:t>
            </a:r>
            <a:r>
              <a:rPr lang="ru-RU" sz="2000" b="1" dirty="0" smtClean="0"/>
              <a:t>, в 1808 р. </a:t>
            </a:r>
            <a:r>
              <a:rPr lang="ru-RU" sz="2000" b="1" dirty="0" err="1" smtClean="0"/>
              <a:t>що</a:t>
            </a:r>
            <a:r>
              <a:rPr lang="ru-RU" sz="2000" b="1" dirty="0" smtClean="0"/>
              <a:t> </a:t>
            </a:r>
            <a:r>
              <a:rPr lang="ru-RU" sz="2000" b="1" dirty="0" err="1" smtClean="0"/>
              <a:t>виділив</a:t>
            </a:r>
            <a:r>
              <a:rPr lang="ru-RU" sz="2000" b="1" dirty="0" smtClean="0"/>
              <a:t> </a:t>
            </a:r>
            <a:r>
              <a:rPr lang="ru-RU" sz="2000" b="1" dirty="0" err="1" smtClean="0"/>
              <a:t>металевий</a:t>
            </a:r>
            <a:r>
              <a:rPr lang="ru-RU" sz="2000" b="1" dirty="0" smtClean="0"/>
              <a:t> </a:t>
            </a:r>
            <a:r>
              <a:rPr lang="ru-RU" sz="2000" b="1" dirty="0" err="1" smtClean="0"/>
              <a:t>кальцій</a:t>
            </a:r>
            <a:r>
              <a:rPr lang="ru-RU" sz="2000" b="1" dirty="0" smtClean="0"/>
              <a:t> </a:t>
            </a:r>
            <a:r>
              <a:rPr lang="ru-RU" sz="2000" b="1" dirty="0" err="1" smtClean="0"/>
              <a:t>електролізом</a:t>
            </a:r>
            <a:r>
              <a:rPr lang="ru-RU" sz="2000" b="1" dirty="0" smtClean="0"/>
              <a:t>. </a:t>
            </a:r>
            <a:r>
              <a:rPr lang="ru-RU" sz="2000" b="1" dirty="0" err="1" smtClean="0"/>
              <a:t>Деві</a:t>
            </a:r>
            <a:r>
              <a:rPr lang="ru-RU" sz="2000" b="1" dirty="0" smtClean="0"/>
              <a:t> </a:t>
            </a:r>
            <a:r>
              <a:rPr lang="ru-RU" sz="2000" b="1" dirty="0" err="1" smtClean="0"/>
              <a:t>змішував</a:t>
            </a:r>
            <a:r>
              <a:rPr lang="ru-RU" sz="2000" b="1" dirty="0" smtClean="0"/>
              <a:t> </a:t>
            </a:r>
            <a:r>
              <a:rPr lang="ru-RU" sz="2000" b="1" dirty="0" err="1" smtClean="0"/>
              <a:t>вологе</a:t>
            </a:r>
            <a:r>
              <a:rPr lang="ru-RU" sz="2000" b="1" dirty="0" smtClean="0"/>
              <a:t> </a:t>
            </a:r>
            <a:r>
              <a:rPr lang="ru-RU" sz="2000" b="1" dirty="0" err="1" smtClean="0"/>
              <a:t>гашене</a:t>
            </a:r>
            <a:r>
              <a:rPr lang="ru-RU" sz="2000" b="1" dirty="0" smtClean="0"/>
              <a:t> </a:t>
            </a:r>
            <a:r>
              <a:rPr lang="ru-RU" sz="2000" b="1" dirty="0" err="1" smtClean="0"/>
              <a:t>вапно</a:t>
            </a:r>
            <a:r>
              <a:rPr lang="ru-RU" sz="2000" b="1" dirty="0" smtClean="0"/>
              <a:t> </a:t>
            </a:r>
            <a:r>
              <a:rPr lang="ru-RU" sz="2000" b="1" dirty="0" err="1" smtClean="0"/>
              <a:t>з</a:t>
            </a:r>
            <a:r>
              <a:rPr lang="ru-RU" sz="2000" b="1" dirty="0" smtClean="0"/>
              <a:t> оксидом </a:t>
            </a:r>
            <a:r>
              <a:rPr lang="ru-RU" sz="2000" b="1" dirty="0" err="1" smtClean="0"/>
              <a:t>ртуті</a:t>
            </a:r>
            <a:r>
              <a:rPr lang="ru-RU" sz="2000" b="1" dirty="0" smtClean="0"/>
              <a:t> </a:t>
            </a:r>
            <a:r>
              <a:rPr lang="en-US" sz="2000" b="1" dirty="0" err="1" smtClean="0"/>
              <a:t>HgO</a:t>
            </a:r>
            <a:r>
              <a:rPr lang="en-US" sz="2000" b="1" dirty="0" smtClean="0"/>
              <a:t> </a:t>
            </a:r>
            <a:r>
              <a:rPr lang="ru-RU" sz="2000" b="1" dirty="0" smtClean="0"/>
              <a:t>на </a:t>
            </a:r>
            <a:r>
              <a:rPr lang="ru-RU" sz="2000" b="1" dirty="0" err="1" smtClean="0"/>
              <a:t>платиновій</a:t>
            </a:r>
            <a:r>
              <a:rPr lang="ru-RU" sz="2000" b="1" dirty="0" smtClean="0"/>
              <a:t> </a:t>
            </a:r>
            <a:r>
              <a:rPr lang="ru-RU" sz="2000" b="1" dirty="0" err="1" smtClean="0"/>
              <a:t>пластині</a:t>
            </a:r>
            <a:r>
              <a:rPr lang="ru-RU" sz="2000" b="1" dirty="0" smtClean="0"/>
              <a:t>, яка </a:t>
            </a:r>
            <a:r>
              <a:rPr lang="ru-RU" sz="2000" b="1" dirty="0" err="1" smtClean="0"/>
              <a:t>була</a:t>
            </a:r>
            <a:r>
              <a:rPr lang="ru-RU" sz="2000" b="1" dirty="0" smtClean="0"/>
              <a:t> анодом. Катодом служив </a:t>
            </a:r>
            <a:r>
              <a:rPr lang="ru-RU" sz="2000" b="1" dirty="0" err="1" smtClean="0"/>
              <a:t>платиновий</a:t>
            </a:r>
            <a:r>
              <a:rPr lang="ru-RU" sz="2000" b="1" dirty="0" smtClean="0"/>
              <a:t> </a:t>
            </a:r>
            <a:r>
              <a:rPr lang="ru-RU" sz="2000" b="1" dirty="0" err="1" smtClean="0"/>
              <a:t>дріт</a:t>
            </a:r>
            <a:r>
              <a:rPr lang="ru-RU" sz="2000" b="1" dirty="0" smtClean="0"/>
              <a:t>, </a:t>
            </a:r>
            <a:r>
              <a:rPr lang="ru-RU" sz="2000" b="1" dirty="0" err="1" smtClean="0"/>
              <a:t>занурений</a:t>
            </a:r>
            <a:r>
              <a:rPr lang="ru-RU" sz="2000" b="1" dirty="0" smtClean="0"/>
              <a:t> в </a:t>
            </a:r>
            <a:r>
              <a:rPr lang="ru-RU" sz="2000" b="1" dirty="0" err="1" smtClean="0"/>
              <a:t>рідку</a:t>
            </a:r>
            <a:r>
              <a:rPr lang="ru-RU" sz="2000" b="1" dirty="0" smtClean="0"/>
              <a:t> ртуть. В </a:t>
            </a:r>
            <a:r>
              <a:rPr lang="ru-RU" sz="2000" b="1" dirty="0" err="1" smtClean="0"/>
              <a:t>результаті</a:t>
            </a:r>
            <a:r>
              <a:rPr lang="ru-RU" sz="2000" b="1" dirty="0" smtClean="0"/>
              <a:t> </a:t>
            </a:r>
            <a:r>
              <a:rPr lang="ru-RU" sz="2000" b="1" dirty="0" err="1" smtClean="0"/>
              <a:t>електролізу</a:t>
            </a:r>
            <a:r>
              <a:rPr lang="ru-RU" sz="2000" b="1" dirty="0" smtClean="0"/>
              <a:t> </a:t>
            </a:r>
            <a:r>
              <a:rPr lang="ru-RU" sz="2000" b="1" dirty="0" err="1" smtClean="0"/>
              <a:t>виходила</a:t>
            </a:r>
            <a:r>
              <a:rPr lang="ru-RU" sz="2000" b="1" dirty="0" smtClean="0"/>
              <a:t> амальгама </a:t>
            </a:r>
            <a:r>
              <a:rPr lang="ru-RU" sz="2000" b="1" dirty="0" err="1" smtClean="0"/>
              <a:t>кальцію</a:t>
            </a:r>
            <a:r>
              <a:rPr lang="ru-RU" sz="2000" b="1" dirty="0" smtClean="0"/>
              <a:t>.</a:t>
            </a:r>
            <a:br>
              <a:rPr lang="ru-RU" sz="2000" b="1" dirty="0" smtClean="0"/>
            </a:br>
            <a:r>
              <a:rPr lang="ru-RU" sz="2000" b="1" dirty="0" smtClean="0"/>
              <a:t/>
            </a:r>
            <a:br>
              <a:rPr lang="ru-RU" sz="2000" b="1" dirty="0" smtClean="0"/>
            </a:br>
            <a:r>
              <a:rPr lang="ru-RU" sz="2000" b="1" dirty="0" err="1" smtClean="0"/>
              <a:t>Звідси</a:t>
            </a:r>
            <a:r>
              <a:rPr lang="ru-RU" sz="2000" b="1" dirty="0" smtClean="0"/>
              <a:t> ж походить </a:t>
            </a:r>
            <a:r>
              <a:rPr lang="ru-RU" sz="2000" b="1" dirty="0" err="1" smtClean="0"/>
              <a:t>і</a:t>
            </a:r>
            <a:r>
              <a:rPr lang="ru-RU" sz="2000" b="1" dirty="0" smtClean="0"/>
              <a:t> стара </a:t>
            </a:r>
            <a:r>
              <a:rPr lang="ru-RU" sz="2000" b="1" dirty="0" err="1" smtClean="0"/>
              <a:t>українська</a:t>
            </a:r>
            <a:r>
              <a:rPr lang="ru-RU" sz="2000" b="1" dirty="0" smtClean="0"/>
              <a:t> </a:t>
            </a:r>
            <a:r>
              <a:rPr lang="ru-RU" sz="2000" b="1" dirty="0" err="1" smtClean="0"/>
              <a:t>назва</a:t>
            </a:r>
            <a:r>
              <a:rPr lang="ru-RU" sz="2000" b="1" dirty="0" smtClean="0"/>
              <a:t> </a:t>
            </a:r>
            <a:r>
              <a:rPr lang="ru-RU" sz="2000" b="1" dirty="0" err="1" smtClean="0"/>
              <a:t>елементу</a:t>
            </a:r>
            <a:r>
              <a:rPr lang="ru-RU" sz="2000" b="1" dirty="0" smtClean="0"/>
              <a:t>, «</a:t>
            </a:r>
            <a:r>
              <a:rPr lang="ru-RU" sz="2000" b="1" dirty="0" err="1" smtClean="0"/>
              <a:t>вапень</a:t>
            </a:r>
            <a:r>
              <a:rPr lang="ru-RU" sz="2000" b="1" dirty="0" smtClean="0"/>
              <a:t>».</a:t>
            </a:r>
            <a:endParaRPr lang="ru-RU" sz="2000" b="1" dirty="0"/>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C:\Users\111\Desktop\Calcium-Carbonate-CaCO3-Heavy-Light-Food-Grade.jpg"/>
          <p:cNvPicPr>
            <a:picLocks noChangeAspect="1" noChangeArrowheads="1"/>
          </p:cNvPicPr>
          <p:nvPr/>
        </p:nvPicPr>
        <p:blipFill>
          <a:blip r:embed="rId2" cstate="print"/>
          <a:srcRect/>
          <a:stretch>
            <a:fillRect/>
          </a:stretch>
        </p:blipFill>
        <p:spPr bwMode="auto">
          <a:xfrm>
            <a:off x="1043608" y="4972050"/>
            <a:ext cx="2428875" cy="1885950"/>
          </a:xfrm>
          <a:prstGeom prst="rect">
            <a:avLst/>
          </a:prstGeom>
          <a:noFill/>
          <a:effectLst>
            <a:softEdge rad="127000"/>
          </a:effectLst>
          <a:scene3d>
            <a:camera prst="isometricOffAxis1Right"/>
            <a:lightRig rig="threePt" dir="t"/>
          </a:scene3d>
        </p:spPr>
      </p:pic>
      <p:pic>
        <p:nvPicPr>
          <p:cNvPr id="3074" name="Picture 2" descr="C:\Users\111\Desktop\7694d121e.gif"/>
          <p:cNvPicPr>
            <a:picLocks noChangeAspect="1" noChangeArrowheads="1"/>
          </p:cNvPicPr>
          <p:nvPr/>
        </p:nvPicPr>
        <p:blipFill>
          <a:blip r:embed="rId3" cstate="print"/>
          <a:srcRect/>
          <a:stretch>
            <a:fillRect/>
          </a:stretch>
        </p:blipFill>
        <p:spPr bwMode="auto">
          <a:xfrm>
            <a:off x="6547156" y="0"/>
            <a:ext cx="2596844" cy="867346"/>
          </a:xfrm>
          <a:prstGeom prst="rect">
            <a:avLst/>
          </a:prstGeom>
          <a:noFill/>
          <a:scene3d>
            <a:camera prst="isometricOffAxis2Left"/>
            <a:lightRig rig="threePt" dir="t"/>
          </a:scene3d>
        </p:spPr>
      </p:pic>
      <p:sp>
        <p:nvSpPr>
          <p:cNvPr id="2" name="Заголовок 1"/>
          <p:cNvSpPr>
            <a:spLocks noGrp="1"/>
          </p:cNvSpPr>
          <p:nvPr>
            <p:ph type="title"/>
          </p:nvPr>
        </p:nvSpPr>
        <p:spPr>
          <a:xfrm>
            <a:off x="1043608" y="188640"/>
            <a:ext cx="8100392" cy="5805264"/>
          </a:xfrm>
        </p:spPr>
        <p:txBody>
          <a:bodyPr>
            <a:normAutofit fontScale="90000"/>
          </a:bodyPr>
          <a:lstStyle/>
          <a:p>
            <a:r>
              <a:rPr lang="ru-RU" sz="4400" b="1" i="1" u="sng" dirty="0" err="1" smtClean="0"/>
              <a:t>Поширення</a:t>
            </a:r>
            <a:r>
              <a:rPr lang="ru-RU" sz="4400" b="1" i="1" u="sng" dirty="0" smtClean="0"/>
              <a:t> в </a:t>
            </a:r>
            <a:r>
              <a:rPr lang="ru-RU" sz="4400" b="1" i="1" u="sng" dirty="0" err="1" smtClean="0"/>
              <a:t>природі</a:t>
            </a:r>
            <a:r>
              <a:rPr lang="ru-RU" sz="2000" dirty="0" smtClean="0"/>
              <a:t/>
            </a:r>
            <a:br>
              <a:rPr lang="ru-RU" sz="2000" dirty="0" smtClean="0"/>
            </a:br>
            <a:r>
              <a:rPr lang="ru-RU" sz="2000" dirty="0" smtClean="0"/>
              <a:t/>
            </a:r>
            <a:br>
              <a:rPr lang="ru-RU" sz="2000" dirty="0" smtClean="0"/>
            </a:br>
            <a:r>
              <a:rPr lang="ru-RU" sz="2000" b="1" dirty="0" smtClean="0"/>
              <a:t>За </a:t>
            </a:r>
            <a:r>
              <a:rPr lang="ru-RU" sz="2000" b="1" dirty="0" err="1" smtClean="0"/>
              <a:t>поширеністю</a:t>
            </a:r>
            <a:r>
              <a:rPr lang="ru-RU" sz="2000" b="1" dirty="0" smtClean="0"/>
              <a:t> в </a:t>
            </a:r>
            <a:r>
              <a:rPr lang="ru-RU" sz="2000" b="1" dirty="0" err="1" smtClean="0"/>
              <a:t>природі</a:t>
            </a:r>
            <a:r>
              <a:rPr lang="ru-RU" sz="2000" b="1" dirty="0" smtClean="0"/>
              <a:t> </a:t>
            </a:r>
            <a:r>
              <a:rPr lang="ru-RU" sz="2000" b="1" dirty="0" err="1" smtClean="0"/>
              <a:t>кальцій</a:t>
            </a:r>
            <a:r>
              <a:rPr lang="ru-RU" sz="2000" b="1" dirty="0" smtClean="0"/>
              <a:t> </a:t>
            </a:r>
            <a:r>
              <a:rPr lang="ru-RU" sz="2000" b="1" dirty="0" err="1" smtClean="0"/>
              <a:t>посідає</a:t>
            </a:r>
            <a:r>
              <a:rPr lang="ru-RU" sz="2000" b="1" dirty="0" smtClean="0"/>
              <a:t> </a:t>
            </a:r>
            <a:r>
              <a:rPr lang="ru-RU" sz="2000" b="1" dirty="0" err="1" smtClean="0"/>
              <a:t>п'яте</a:t>
            </a:r>
            <a:r>
              <a:rPr lang="ru-RU" sz="2000" b="1" dirty="0" smtClean="0"/>
              <a:t> </a:t>
            </a:r>
            <a:r>
              <a:rPr lang="ru-RU" sz="2000" b="1" dirty="0" err="1" smtClean="0"/>
              <a:t>місце</a:t>
            </a:r>
            <a:r>
              <a:rPr lang="ru-RU" sz="2000" b="1" dirty="0" smtClean="0"/>
              <a:t> </a:t>
            </a:r>
            <a:r>
              <a:rPr lang="ru-RU" sz="2000" b="1" dirty="0" err="1" smtClean="0"/>
              <a:t>серед</a:t>
            </a:r>
            <a:r>
              <a:rPr lang="ru-RU" sz="2000" b="1" dirty="0" smtClean="0"/>
              <a:t> </a:t>
            </a:r>
            <a:r>
              <a:rPr lang="ru-RU" sz="2000" b="1" dirty="0" err="1" smtClean="0"/>
              <a:t>хімічних</a:t>
            </a:r>
            <a:r>
              <a:rPr lang="ru-RU" sz="2000" b="1" dirty="0" smtClean="0"/>
              <a:t> </a:t>
            </a:r>
            <a:r>
              <a:rPr lang="ru-RU" sz="2000" b="1" dirty="0" err="1" smtClean="0"/>
              <a:t>елементів</a:t>
            </a:r>
            <a:r>
              <a:rPr lang="ru-RU" sz="2000" b="1" dirty="0" smtClean="0"/>
              <a:t> (3,6% </a:t>
            </a:r>
            <a:r>
              <a:rPr lang="ru-RU" sz="2000" b="1" dirty="0" err="1" smtClean="0"/>
              <a:t>маси</a:t>
            </a:r>
            <a:r>
              <a:rPr lang="ru-RU" sz="2000" b="1" dirty="0" smtClean="0"/>
              <a:t> </a:t>
            </a:r>
            <a:r>
              <a:rPr lang="ru-RU" sz="2000" b="1" dirty="0" err="1" smtClean="0"/>
              <a:t>земної</a:t>
            </a:r>
            <a:r>
              <a:rPr lang="ru-RU" sz="2000" b="1" dirty="0" smtClean="0"/>
              <a:t> кори). У </a:t>
            </a:r>
            <a:r>
              <a:rPr lang="ru-RU" sz="2000" b="1" dirty="0" err="1" smtClean="0"/>
              <a:t>зв'язку</a:t>
            </a:r>
            <a:r>
              <a:rPr lang="ru-RU" sz="2000" b="1" dirty="0" smtClean="0"/>
              <a:t> </a:t>
            </a:r>
            <a:r>
              <a:rPr lang="ru-RU" sz="2000" b="1" dirty="0" err="1" smtClean="0"/>
              <a:t>з</a:t>
            </a:r>
            <a:r>
              <a:rPr lang="ru-RU" sz="2000" b="1" dirty="0" smtClean="0"/>
              <a:t> </a:t>
            </a:r>
            <a:r>
              <a:rPr lang="ru-RU" sz="2000" b="1" dirty="0" err="1" smtClean="0"/>
              <a:t>високою</a:t>
            </a:r>
            <a:r>
              <a:rPr lang="ru-RU" sz="2000" b="1" dirty="0" smtClean="0"/>
              <a:t> </a:t>
            </a:r>
            <a:r>
              <a:rPr lang="ru-RU" sz="2000" b="1" dirty="0" err="1" smtClean="0"/>
              <a:t>хімічною</a:t>
            </a:r>
            <a:r>
              <a:rPr lang="ru-RU" sz="2000" b="1" dirty="0" smtClean="0"/>
              <a:t> </a:t>
            </a:r>
            <a:r>
              <a:rPr lang="ru-RU" sz="2000" b="1" dirty="0" err="1" smtClean="0"/>
              <a:t>активністю</a:t>
            </a:r>
            <a:r>
              <a:rPr lang="ru-RU" sz="2000" b="1" dirty="0" smtClean="0"/>
              <a:t> </a:t>
            </a:r>
            <a:r>
              <a:rPr lang="ru-RU" sz="2000" b="1" dirty="0" err="1" smtClean="0"/>
              <a:t>у</a:t>
            </a:r>
            <a:r>
              <a:rPr lang="ru-RU" sz="2000" b="1" dirty="0" smtClean="0"/>
              <a:t> </a:t>
            </a:r>
            <a:r>
              <a:rPr lang="ru-RU" sz="2000" b="1" dirty="0" err="1" smtClean="0"/>
              <a:t>вільному</a:t>
            </a:r>
            <a:r>
              <a:rPr lang="ru-RU" sz="2000" b="1" dirty="0" smtClean="0"/>
              <a:t> </a:t>
            </a:r>
            <a:r>
              <a:rPr lang="ru-RU" sz="2000" b="1" dirty="0" err="1" smtClean="0"/>
              <a:t>стані</a:t>
            </a:r>
            <a:r>
              <a:rPr lang="ru-RU" sz="2000" b="1" dirty="0" smtClean="0"/>
              <a:t> </a:t>
            </a:r>
            <a:r>
              <a:rPr lang="ru-RU" sz="2000" b="1" dirty="0" err="1" smtClean="0"/>
              <a:t>він</a:t>
            </a:r>
            <a:r>
              <a:rPr lang="ru-RU" sz="2000" b="1" dirty="0" smtClean="0"/>
              <a:t> не </a:t>
            </a:r>
            <a:r>
              <a:rPr lang="ru-RU" sz="2000" b="1" dirty="0" err="1" smtClean="0"/>
              <a:t>зустрічається</a:t>
            </a:r>
            <a:r>
              <a:rPr lang="ru-RU" sz="2000" b="1" dirty="0" smtClean="0"/>
              <a:t>. </a:t>
            </a:r>
            <a:r>
              <a:rPr lang="ru-RU" sz="2000" b="1" dirty="0" err="1" smtClean="0"/>
              <a:t>Найпоширенішими</a:t>
            </a:r>
            <a:r>
              <a:rPr lang="ru-RU" sz="2000" b="1" dirty="0" smtClean="0"/>
              <a:t> </a:t>
            </a:r>
            <a:r>
              <a:rPr lang="ru-RU" sz="2000" b="1" dirty="0" err="1" smtClean="0"/>
              <a:t>його</a:t>
            </a:r>
            <a:r>
              <a:rPr lang="ru-RU" sz="2000" b="1" dirty="0" smtClean="0"/>
              <a:t> </a:t>
            </a:r>
            <a:r>
              <a:rPr lang="ru-RU" sz="2000" b="1" dirty="0" err="1" smtClean="0"/>
              <a:t>сполуками</a:t>
            </a:r>
            <a:r>
              <a:rPr lang="ru-RU" sz="2000" b="1" dirty="0" smtClean="0"/>
              <a:t> </a:t>
            </a:r>
            <a:r>
              <a:rPr lang="ru-RU" sz="2000" b="1" dirty="0" err="1" smtClean="0"/>
              <a:t>є</a:t>
            </a:r>
            <a:r>
              <a:rPr lang="ru-RU" sz="2000" b="1" dirty="0" smtClean="0"/>
              <a:t> </a:t>
            </a:r>
            <a:r>
              <a:rPr lang="ru-RU" sz="2000" b="1" dirty="0" err="1" smtClean="0"/>
              <a:t>вапняк</a:t>
            </a:r>
            <a:r>
              <a:rPr lang="ru-RU" sz="2000" b="1" dirty="0" smtClean="0"/>
              <a:t>, </a:t>
            </a:r>
            <a:r>
              <a:rPr lang="ru-RU" sz="2000" b="1" dirty="0" err="1" smtClean="0"/>
              <a:t>крейда</a:t>
            </a:r>
            <a:r>
              <a:rPr lang="ru-RU" sz="2000" b="1" dirty="0" smtClean="0"/>
              <a:t> та </a:t>
            </a:r>
            <a:r>
              <a:rPr lang="ru-RU" sz="2000" b="1" dirty="0" err="1" smtClean="0"/>
              <a:t>мармур</a:t>
            </a:r>
            <a:r>
              <a:rPr lang="ru-RU" sz="2000" b="1" dirty="0" smtClean="0"/>
              <a:t>, </a:t>
            </a:r>
            <a:r>
              <a:rPr lang="ru-RU" sz="2000" b="1" dirty="0" err="1" smtClean="0"/>
              <a:t>які</a:t>
            </a:r>
            <a:r>
              <a:rPr lang="ru-RU" sz="2000" b="1" dirty="0" smtClean="0"/>
              <a:t> </a:t>
            </a:r>
            <a:r>
              <a:rPr lang="ru-RU" sz="2000" b="1" dirty="0" err="1" smtClean="0"/>
              <a:t>мають</a:t>
            </a:r>
            <a:r>
              <a:rPr lang="ru-RU" sz="2000" b="1" dirty="0" smtClean="0"/>
              <a:t> </a:t>
            </a:r>
            <a:r>
              <a:rPr lang="ru-RU" sz="2000" b="1" dirty="0" err="1" smtClean="0"/>
              <a:t>однаковий</a:t>
            </a:r>
            <a:r>
              <a:rPr lang="ru-RU" sz="2000" b="1" dirty="0" smtClean="0"/>
              <a:t> </a:t>
            </a:r>
            <a:r>
              <a:rPr lang="ru-RU" sz="2000" b="1" dirty="0" err="1" smtClean="0"/>
              <a:t>хімічний</a:t>
            </a:r>
            <a:r>
              <a:rPr lang="ru-RU" sz="2000" b="1" dirty="0" smtClean="0"/>
              <a:t> склад </a:t>
            </a:r>
            <a:r>
              <a:rPr lang="en-US" sz="2000" b="1" dirty="0" smtClean="0"/>
              <a:t>CaCO3, </a:t>
            </a:r>
            <a:r>
              <a:rPr lang="ru-RU" sz="2000" b="1" dirty="0" err="1" smtClean="0"/>
              <a:t>але</a:t>
            </a:r>
            <a:r>
              <a:rPr lang="ru-RU" sz="2000" b="1" dirty="0" smtClean="0"/>
              <a:t> </a:t>
            </a:r>
            <a:r>
              <a:rPr lang="ru-RU" sz="2000" b="1" dirty="0" err="1" smtClean="0"/>
              <a:t>різну</a:t>
            </a:r>
            <a:r>
              <a:rPr lang="ru-RU" sz="2000" b="1" dirty="0" smtClean="0"/>
              <a:t> </a:t>
            </a:r>
            <a:r>
              <a:rPr lang="ru-RU" sz="2000" b="1" dirty="0" err="1" smtClean="0"/>
              <a:t>кристалічну</a:t>
            </a:r>
            <a:r>
              <a:rPr lang="ru-RU" sz="2000" b="1" dirty="0" smtClean="0"/>
              <a:t> </a:t>
            </a:r>
            <a:r>
              <a:rPr lang="ru-RU" sz="2000" b="1" dirty="0" err="1" smtClean="0"/>
              <a:t>будову</a:t>
            </a:r>
            <a:r>
              <a:rPr lang="ru-RU" sz="2000" b="1" dirty="0" smtClean="0"/>
              <a:t>.</a:t>
            </a:r>
            <a:br>
              <a:rPr lang="ru-RU" sz="2000" b="1" dirty="0" smtClean="0"/>
            </a:br>
            <a:r>
              <a:rPr lang="ru-RU" sz="2000" b="1" dirty="0" smtClean="0"/>
              <a:t/>
            </a:r>
            <a:br>
              <a:rPr lang="ru-RU" sz="2000" b="1" dirty="0" smtClean="0"/>
            </a:br>
            <a:r>
              <a:rPr lang="ru-RU" sz="2000" b="1" dirty="0" err="1" smtClean="0"/>
              <a:t>Кальцій</a:t>
            </a:r>
            <a:r>
              <a:rPr lang="ru-RU" sz="2000" b="1" dirty="0" smtClean="0"/>
              <a:t> входить до складу </a:t>
            </a:r>
            <a:r>
              <a:rPr lang="ru-RU" sz="2000" b="1" dirty="0" err="1" smtClean="0"/>
              <a:t>багатьох</a:t>
            </a:r>
            <a:r>
              <a:rPr lang="ru-RU" sz="2000" b="1" dirty="0" smtClean="0"/>
              <a:t> </a:t>
            </a:r>
            <a:r>
              <a:rPr lang="ru-RU" sz="2000" b="1" dirty="0" err="1" smtClean="0"/>
              <a:t>мінералів</a:t>
            </a:r>
            <a:r>
              <a:rPr lang="ru-RU" sz="2000" b="1" dirty="0" smtClean="0"/>
              <a:t> (</a:t>
            </a:r>
            <a:r>
              <a:rPr lang="ru-RU" sz="2000" b="1" dirty="0" err="1" smtClean="0"/>
              <a:t>силікати</a:t>
            </a:r>
            <a:r>
              <a:rPr lang="ru-RU" sz="2000" b="1" dirty="0" smtClean="0"/>
              <a:t>, </a:t>
            </a:r>
            <a:r>
              <a:rPr lang="ru-RU" sz="2000" b="1" dirty="0" err="1" smtClean="0"/>
              <a:t>алюмосилікати</a:t>
            </a:r>
            <a:r>
              <a:rPr lang="ru-RU" sz="2000" b="1" dirty="0" smtClean="0"/>
              <a:t>, </a:t>
            </a:r>
            <a:r>
              <a:rPr lang="ru-RU" sz="2000" b="1" dirty="0" err="1" smtClean="0"/>
              <a:t>боросилікати</a:t>
            </a:r>
            <a:r>
              <a:rPr lang="ru-RU" sz="2000" b="1" dirty="0" smtClean="0"/>
              <a:t>, </a:t>
            </a:r>
            <a:r>
              <a:rPr lang="ru-RU" sz="2000" b="1" dirty="0" err="1" smtClean="0"/>
              <a:t>карбонати</a:t>
            </a:r>
            <a:r>
              <a:rPr lang="ru-RU" sz="2000" b="1" dirty="0" smtClean="0"/>
              <a:t>, </a:t>
            </a:r>
            <a:r>
              <a:rPr lang="ru-RU" sz="2000" b="1" dirty="0" err="1" smtClean="0"/>
              <a:t>сульфати</a:t>
            </a:r>
            <a:r>
              <a:rPr lang="ru-RU" sz="2000" b="1" dirty="0" smtClean="0"/>
              <a:t>, </a:t>
            </a:r>
            <a:r>
              <a:rPr lang="ru-RU" sz="2000" b="1" dirty="0" err="1" smtClean="0"/>
              <a:t>фосфати</a:t>
            </a:r>
            <a:r>
              <a:rPr lang="ru-RU" sz="2000" b="1" dirty="0" smtClean="0"/>
              <a:t>, </a:t>
            </a:r>
            <a:r>
              <a:rPr lang="ru-RU" sz="2000" b="1" dirty="0" err="1" smtClean="0"/>
              <a:t>ванадати</a:t>
            </a:r>
            <a:r>
              <a:rPr lang="ru-RU" sz="2000" b="1" dirty="0" smtClean="0"/>
              <a:t>, </a:t>
            </a:r>
            <a:r>
              <a:rPr lang="ru-RU" sz="2000" b="1" dirty="0" err="1" smtClean="0"/>
              <a:t>вольфрамати</a:t>
            </a:r>
            <a:r>
              <a:rPr lang="ru-RU" sz="2000" b="1" dirty="0" smtClean="0"/>
              <a:t>, </a:t>
            </a:r>
            <a:r>
              <a:rPr lang="ru-RU" sz="2000" b="1" dirty="0" err="1" smtClean="0"/>
              <a:t>молібдати</a:t>
            </a:r>
            <a:r>
              <a:rPr lang="ru-RU" sz="2000" b="1" dirty="0" smtClean="0"/>
              <a:t>, </a:t>
            </a:r>
            <a:r>
              <a:rPr lang="ru-RU" sz="2000" b="1" dirty="0" err="1" smtClean="0"/>
              <a:t>титанати</a:t>
            </a:r>
            <a:r>
              <a:rPr lang="ru-RU" sz="2000" b="1" dirty="0" smtClean="0"/>
              <a:t>, </a:t>
            </a:r>
            <a:r>
              <a:rPr lang="ru-RU" sz="2000" b="1" dirty="0" err="1" smtClean="0"/>
              <a:t>ніобати</a:t>
            </a:r>
            <a:r>
              <a:rPr lang="ru-RU" sz="2000" b="1" dirty="0" smtClean="0"/>
              <a:t>, </a:t>
            </a:r>
            <a:r>
              <a:rPr lang="ru-RU" sz="2000" b="1" dirty="0" err="1" smtClean="0"/>
              <a:t>флуориди</a:t>
            </a:r>
            <a:r>
              <a:rPr lang="ru-RU" sz="2000" b="1" dirty="0" smtClean="0"/>
              <a:t>, </a:t>
            </a:r>
            <a:r>
              <a:rPr lang="ru-RU" sz="2000" b="1" dirty="0" err="1" smtClean="0"/>
              <a:t>хлориди</a:t>
            </a:r>
            <a:r>
              <a:rPr lang="ru-RU" sz="2000" b="1" dirty="0" smtClean="0"/>
              <a:t> та </a:t>
            </a:r>
            <a:r>
              <a:rPr lang="ru-RU" sz="2000" b="1" dirty="0" err="1" smtClean="0"/>
              <a:t>ін</a:t>
            </a:r>
            <a:r>
              <a:rPr lang="ru-RU" sz="2000" b="1" dirty="0" smtClean="0"/>
              <a:t>.). </a:t>
            </a:r>
            <a:r>
              <a:rPr lang="ru-RU" sz="2000" b="1" dirty="0" err="1" smtClean="0"/>
              <a:t>Складова</a:t>
            </a:r>
            <a:r>
              <a:rPr lang="ru-RU" sz="2000" b="1" dirty="0" smtClean="0"/>
              <a:t> </a:t>
            </a:r>
            <a:r>
              <a:rPr lang="ru-RU" sz="2000" b="1" dirty="0" err="1" smtClean="0"/>
              <a:t>частина</a:t>
            </a:r>
            <a:r>
              <a:rPr lang="ru-RU" sz="2000" b="1" dirty="0" smtClean="0"/>
              <a:t> </a:t>
            </a:r>
            <a:r>
              <a:rPr lang="ru-RU" sz="2000" b="1" dirty="0" err="1" smtClean="0"/>
              <a:t>вапняків</a:t>
            </a:r>
            <a:r>
              <a:rPr lang="ru-RU" sz="2000" b="1" dirty="0" smtClean="0"/>
              <a:t>, </a:t>
            </a:r>
            <a:r>
              <a:rPr lang="ru-RU" sz="2000" b="1" dirty="0" err="1" smtClean="0"/>
              <a:t>мармуру</a:t>
            </a:r>
            <a:r>
              <a:rPr lang="ru-RU" sz="2000" b="1" dirty="0" smtClean="0"/>
              <a:t> </a:t>
            </a:r>
            <a:r>
              <a:rPr lang="ru-RU" sz="2000" b="1" dirty="0" err="1" smtClean="0"/>
              <a:t>тощо</a:t>
            </a:r>
            <a:r>
              <a:rPr lang="ru-RU" sz="2000" b="1" dirty="0" smtClean="0"/>
              <a:t>. </a:t>
            </a:r>
            <a:r>
              <a:rPr lang="ru-RU" sz="2000" b="1" dirty="0" err="1" smtClean="0"/>
              <a:t>Ці</a:t>
            </a:r>
            <a:r>
              <a:rPr lang="ru-RU" sz="2000" b="1" dirty="0" smtClean="0"/>
              <a:t> </a:t>
            </a:r>
            <a:r>
              <a:rPr lang="ru-RU" sz="2000" b="1" dirty="0" err="1" smtClean="0"/>
              <a:t>мінерали</a:t>
            </a:r>
            <a:r>
              <a:rPr lang="ru-RU" sz="2000" b="1" dirty="0" smtClean="0"/>
              <a:t> часто </a:t>
            </a:r>
            <a:r>
              <a:rPr lang="ru-RU" sz="2000" b="1" dirty="0" err="1" smtClean="0"/>
              <a:t>утворюють</a:t>
            </a:r>
            <a:r>
              <a:rPr lang="ru-RU" sz="2000" b="1" dirty="0" smtClean="0"/>
              <a:t> </a:t>
            </a:r>
            <a:r>
              <a:rPr lang="ru-RU" sz="2000" b="1" dirty="0" err="1" smtClean="0"/>
              <a:t>цілі</a:t>
            </a:r>
            <a:r>
              <a:rPr lang="ru-RU" sz="2000" b="1" dirty="0" smtClean="0"/>
              <a:t> </a:t>
            </a:r>
            <a:r>
              <a:rPr lang="ru-RU" sz="2000" b="1" dirty="0" err="1" smtClean="0"/>
              <a:t>гірські</a:t>
            </a:r>
            <a:r>
              <a:rPr lang="ru-RU" sz="2000" b="1" dirty="0" smtClean="0"/>
              <a:t> </a:t>
            </a:r>
            <a:r>
              <a:rPr lang="ru-RU" sz="2000" b="1" dirty="0" err="1" smtClean="0"/>
              <a:t>масиви</a:t>
            </a:r>
            <a:r>
              <a:rPr lang="ru-RU" sz="2000" b="1" dirty="0" smtClean="0"/>
              <a:t>. У великих </a:t>
            </a:r>
            <a:r>
              <a:rPr lang="ru-RU" sz="2000" b="1" dirty="0" err="1" smtClean="0"/>
              <a:t>кількостях</a:t>
            </a:r>
            <a:r>
              <a:rPr lang="ru-RU" sz="2000" b="1" dirty="0" smtClean="0"/>
              <a:t> </a:t>
            </a:r>
            <a:r>
              <a:rPr lang="ru-RU" sz="2000" b="1" dirty="0" err="1" smtClean="0"/>
              <a:t>зустрічаються</a:t>
            </a:r>
            <a:r>
              <a:rPr lang="ru-RU" sz="2000" b="1" dirty="0" smtClean="0"/>
              <a:t> </a:t>
            </a:r>
            <a:r>
              <a:rPr lang="ru-RU" sz="2000" b="1" dirty="0" err="1" smtClean="0"/>
              <a:t>також</a:t>
            </a:r>
            <a:r>
              <a:rPr lang="ru-RU" sz="2000" b="1" dirty="0" smtClean="0"/>
              <a:t> </a:t>
            </a:r>
            <a:r>
              <a:rPr lang="ru-RU" sz="2000" b="1" dirty="0" err="1" smtClean="0"/>
              <a:t>апатити</a:t>
            </a:r>
            <a:r>
              <a:rPr lang="ru-RU" sz="2000" b="1" dirty="0" smtClean="0"/>
              <a:t> </a:t>
            </a:r>
            <a:r>
              <a:rPr lang="ru-RU" sz="2000" b="1" dirty="0" err="1" smtClean="0"/>
              <a:t>і</a:t>
            </a:r>
            <a:r>
              <a:rPr lang="ru-RU" sz="2000" b="1" dirty="0" smtClean="0"/>
              <a:t> </a:t>
            </a:r>
            <a:r>
              <a:rPr lang="ru-RU" sz="2000" b="1" dirty="0" err="1" smtClean="0"/>
              <a:t>фосфорити</a:t>
            </a:r>
            <a:r>
              <a:rPr lang="ru-RU" sz="2000" b="1" dirty="0" smtClean="0"/>
              <a:t>, основою </a:t>
            </a:r>
            <a:r>
              <a:rPr lang="ru-RU" sz="2000" b="1" dirty="0" err="1" smtClean="0"/>
              <a:t>яких</a:t>
            </a:r>
            <a:r>
              <a:rPr lang="ru-RU" sz="2000" b="1" dirty="0" smtClean="0"/>
              <a:t> </a:t>
            </a:r>
            <a:r>
              <a:rPr lang="ru-RU" sz="2000" b="1" dirty="0" err="1" smtClean="0"/>
              <a:t>є</a:t>
            </a:r>
            <a:r>
              <a:rPr lang="ru-RU" sz="2000" b="1" dirty="0" smtClean="0"/>
              <a:t> фосфат </a:t>
            </a:r>
            <a:r>
              <a:rPr lang="ru-RU" sz="2000" b="1" dirty="0" err="1" smtClean="0"/>
              <a:t>кальцію</a:t>
            </a:r>
            <a:r>
              <a:rPr lang="ru-RU" sz="2000" b="1" dirty="0" smtClean="0"/>
              <a:t> Са3(РО4)2. </a:t>
            </a:r>
            <a:r>
              <a:rPr lang="ru-RU" sz="2000" b="1" dirty="0" err="1" smtClean="0"/>
              <a:t>Досить</a:t>
            </a:r>
            <a:r>
              <a:rPr lang="ru-RU" sz="2000" b="1" dirty="0" smtClean="0"/>
              <a:t> </a:t>
            </a:r>
            <a:r>
              <a:rPr lang="ru-RU" sz="2000" b="1" dirty="0" err="1" smtClean="0"/>
              <a:t>поширеним</a:t>
            </a:r>
            <a:r>
              <a:rPr lang="ru-RU" sz="2000" b="1" dirty="0" smtClean="0"/>
              <a:t> </a:t>
            </a:r>
            <a:r>
              <a:rPr lang="ru-RU" sz="2000" b="1" dirty="0" err="1" smtClean="0"/>
              <a:t>є</a:t>
            </a:r>
            <a:r>
              <a:rPr lang="ru-RU" sz="2000" b="1" dirty="0" smtClean="0"/>
              <a:t> </a:t>
            </a:r>
            <a:r>
              <a:rPr lang="ru-RU" sz="2000" b="1" dirty="0" err="1" smtClean="0"/>
              <a:t>мінерал</a:t>
            </a:r>
            <a:r>
              <a:rPr lang="ru-RU" sz="2000" b="1" dirty="0" smtClean="0"/>
              <a:t> </a:t>
            </a:r>
            <a:r>
              <a:rPr lang="ru-RU" sz="2000" b="1" dirty="0" err="1" smtClean="0"/>
              <a:t>гіпс</a:t>
            </a:r>
            <a:r>
              <a:rPr lang="ru-RU" sz="2000" b="1" dirty="0" smtClean="0"/>
              <a:t> </a:t>
            </a:r>
            <a:r>
              <a:rPr lang="en-US" sz="2000" b="1" dirty="0" smtClean="0"/>
              <a:t>CaSO4 · 2</a:t>
            </a:r>
            <a:r>
              <a:rPr lang="ru-RU" sz="2000" b="1" dirty="0" smtClean="0"/>
              <a:t>Н2О.</a:t>
            </a:r>
            <a:br>
              <a:rPr lang="ru-RU" sz="2000" b="1" dirty="0" smtClean="0"/>
            </a:br>
            <a:r>
              <a:rPr lang="ru-RU" sz="2000" b="1" dirty="0" smtClean="0"/>
              <a:t/>
            </a:r>
            <a:br>
              <a:rPr lang="ru-RU" sz="2000" b="1" dirty="0" smtClean="0"/>
            </a:br>
            <a:r>
              <a:rPr lang="ru-RU" sz="2000" b="1" dirty="0" smtClean="0"/>
              <a:t> </a:t>
            </a:r>
            <a:r>
              <a:rPr lang="ru-RU" sz="2000" b="1" dirty="0" err="1" smtClean="0"/>
              <a:t>Досить</a:t>
            </a:r>
            <a:r>
              <a:rPr lang="ru-RU" sz="2000" b="1" dirty="0" smtClean="0"/>
              <a:t> </a:t>
            </a:r>
            <a:r>
              <a:rPr lang="ru-RU" sz="2000" b="1" dirty="0" err="1" smtClean="0"/>
              <a:t>поширене</a:t>
            </a:r>
            <a:r>
              <a:rPr lang="ru-RU" sz="2000" b="1" dirty="0" smtClean="0"/>
              <a:t> </a:t>
            </a:r>
            <a:r>
              <a:rPr lang="uk-UA" sz="2000" b="1" dirty="0" smtClean="0"/>
              <a:t>є а</a:t>
            </a:r>
            <a:r>
              <a:rPr lang="ru-RU" sz="2000" b="1" dirty="0" err="1" smtClean="0"/>
              <a:t>зотне</a:t>
            </a:r>
            <a:r>
              <a:rPr lang="ru-RU" sz="2000" b="1" dirty="0" smtClean="0"/>
              <a:t> </a:t>
            </a:r>
            <a:r>
              <a:rPr lang="ru-RU" sz="2000" b="1" dirty="0" err="1" smtClean="0"/>
              <a:t>добриво</a:t>
            </a:r>
            <a:r>
              <a:rPr lang="ru-RU" sz="2000" b="1" dirty="0" smtClean="0"/>
              <a:t> </a:t>
            </a:r>
            <a:r>
              <a:rPr lang="ru-RU" sz="2000" b="1" dirty="0" err="1" smtClean="0"/>
              <a:t>нітрат</a:t>
            </a:r>
            <a:r>
              <a:rPr lang="ru-RU" sz="2000" b="1" dirty="0" smtClean="0"/>
              <a:t> </a:t>
            </a:r>
            <a:r>
              <a:rPr lang="ru-RU" sz="2000" b="1" dirty="0" err="1" smtClean="0"/>
              <a:t>кальцію</a:t>
            </a:r>
            <a:r>
              <a:rPr lang="ru-RU" sz="2000" b="1" dirty="0" smtClean="0"/>
              <a:t> </a:t>
            </a:r>
            <a:r>
              <a:rPr lang="en-US" sz="2000" b="1" dirty="0" smtClean="0"/>
              <a:t>Ca(NO3)2 (</a:t>
            </a:r>
            <a:r>
              <a:rPr lang="ru-RU" sz="2000" b="1" dirty="0" err="1" smtClean="0"/>
              <a:t>кальцієва</a:t>
            </a:r>
            <a:r>
              <a:rPr lang="ru-RU" sz="2000" b="1" dirty="0" smtClean="0"/>
              <a:t>, </a:t>
            </a:r>
            <a:r>
              <a:rPr lang="ru-RU" sz="2000" b="1" dirty="0" err="1" smtClean="0"/>
              <a:t>або</a:t>
            </a:r>
            <a:r>
              <a:rPr lang="ru-RU" sz="2000" b="1" dirty="0" smtClean="0"/>
              <a:t> </a:t>
            </a:r>
            <a:r>
              <a:rPr lang="ru-RU" sz="2000" b="1" dirty="0" err="1" smtClean="0"/>
              <a:t>норвезька</a:t>
            </a:r>
            <a:r>
              <a:rPr lang="ru-RU" sz="2000" b="1" dirty="0" smtClean="0"/>
              <a:t>, </a:t>
            </a:r>
            <a:r>
              <a:rPr lang="ru-RU" sz="2000" b="1" dirty="0" err="1" smtClean="0"/>
              <a:t>селітра</a:t>
            </a:r>
            <a:r>
              <a:rPr lang="ru-RU" sz="2000" b="1" dirty="0" smtClean="0"/>
              <a:t>). </a:t>
            </a:r>
            <a:r>
              <a:rPr lang="ru-RU" sz="2000" b="1" dirty="0" err="1" smtClean="0"/>
              <a:t>Цінність</a:t>
            </a:r>
            <a:r>
              <a:rPr lang="ru-RU" sz="2000" b="1" dirty="0" smtClean="0"/>
              <a:t> </a:t>
            </a:r>
            <a:r>
              <a:rPr lang="ru-RU" sz="2000" b="1" dirty="0" err="1" smtClean="0"/>
              <a:t>нітрату</a:t>
            </a:r>
            <a:r>
              <a:rPr lang="ru-RU" sz="2000" b="1" dirty="0" smtClean="0"/>
              <a:t> </a:t>
            </a:r>
            <a:r>
              <a:rPr lang="ru-RU" sz="2000" b="1" dirty="0" err="1" smtClean="0"/>
              <a:t>кальцію</a:t>
            </a:r>
            <a:r>
              <a:rPr lang="ru-RU" sz="2000" b="1" dirty="0" smtClean="0"/>
              <a:t> як </a:t>
            </a:r>
            <a:r>
              <a:rPr lang="ru-RU" sz="2000" b="1" dirty="0" err="1" smtClean="0"/>
              <a:t>добрива</a:t>
            </a:r>
            <a:r>
              <a:rPr lang="ru-RU" sz="2000" b="1" dirty="0" smtClean="0"/>
              <a:t>  </a:t>
            </a:r>
            <a:r>
              <a:rPr lang="ru-RU" sz="2000" b="1" dirty="0" err="1" smtClean="0"/>
              <a:t>полягає</a:t>
            </a:r>
            <a:r>
              <a:rPr lang="ru-RU" sz="2000" b="1" dirty="0" smtClean="0"/>
              <a:t>   у тому, </a:t>
            </a:r>
            <a:r>
              <a:rPr lang="ru-RU" sz="2000" b="1" dirty="0" err="1" smtClean="0"/>
              <a:t>що</a:t>
            </a:r>
            <a:r>
              <a:rPr lang="ru-RU" sz="2000" b="1" dirty="0" smtClean="0"/>
              <a:t> </a:t>
            </a:r>
            <a:r>
              <a:rPr lang="ru-RU" sz="2000" b="1" dirty="0" err="1" smtClean="0"/>
              <a:t>іони</a:t>
            </a:r>
            <a:r>
              <a:rPr lang="ru-RU" sz="2000" b="1" dirty="0" smtClean="0"/>
              <a:t> </a:t>
            </a:r>
            <a:r>
              <a:rPr lang="ru-RU" sz="2000" b="1" dirty="0" err="1" smtClean="0"/>
              <a:t>кальцію</a:t>
            </a:r>
            <a:r>
              <a:rPr lang="ru-RU" sz="2000" b="1" dirty="0" smtClean="0"/>
              <a:t> </a:t>
            </a:r>
            <a:r>
              <a:rPr lang="en-US" sz="2000" b="1" dirty="0" smtClean="0"/>
              <a:t>Ca2+ </a:t>
            </a:r>
            <a:r>
              <a:rPr lang="ru-RU" sz="2000" b="1" dirty="0" smtClean="0"/>
              <a:t>позитивно </a:t>
            </a:r>
            <a:r>
              <a:rPr lang="ru-RU" sz="2000" b="1" dirty="0" err="1" smtClean="0"/>
              <a:t>впливають</a:t>
            </a:r>
            <a:r>
              <a:rPr lang="ru-RU" sz="2000" b="1" dirty="0" smtClean="0"/>
              <a:t> на структуру </a:t>
            </a:r>
            <a:r>
              <a:rPr lang="ru-RU" sz="2000" b="1" dirty="0" err="1" smtClean="0"/>
              <a:t>ґрунту</a:t>
            </a:r>
            <a:r>
              <a:rPr lang="ru-RU" sz="2000" b="1" dirty="0" smtClean="0"/>
              <a:t>. </a:t>
            </a:r>
            <a:r>
              <a:rPr lang="ru-RU" sz="2000" dirty="0" smtClean="0"/>
              <a:t/>
            </a:r>
            <a:br>
              <a:rPr lang="ru-RU" sz="2000" dirty="0" smtClean="0"/>
            </a:br>
            <a:r>
              <a:rPr lang="ru-RU" sz="2000" dirty="0" smtClean="0"/>
              <a:t/>
            </a:r>
            <a:br>
              <a:rPr lang="ru-RU" sz="2000" dirty="0" smtClean="0"/>
            </a:br>
            <a:endParaRPr lang="ru-RU" sz="2000" dirty="0"/>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diamond(in)">
                                      <p:cBhvr>
                                        <p:cTn id="7" dur="2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111\Desktop\26.png"/>
          <p:cNvPicPr>
            <a:picLocks noChangeAspect="1" noChangeArrowheads="1"/>
          </p:cNvPicPr>
          <p:nvPr/>
        </p:nvPicPr>
        <p:blipFill>
          <a:blip r:embed="rId2" cstate="print"/>
          <a:srcRect/>
          <a:stretch>
            <a:fillRect/>
          </a:stretch>
        </p:blipFill>
        <p:spPr bwMode="auto">
          <a:xfrm>
            <a:off x="5940152" y="4437112"/>
            <a:ext cx="2486167" cy="2726177"/>
          </a:xfrm>
          <a:prstGeom prst="rect">
            <a:avLst/>
          </a:prstGeom>
          <a:noFill/>
        </p:spPr>
      </p:pic>
      <p:sp>
        <p:nvSpPr>
          <p:cNvPr id="2" name="Заголовок 1"/>
          <p:cNvSpPr>
            <a:spLocks noGrp="1"/>
          </p:cNvSpPr>
          <p:nvPr>
            <p:ph type="title"/>
          </p:nvPr>
        </p:nvSpPr>
        <p:spPr>
          <a:xfrm>
            <a:off x="1403648" y="0"/>
            <a:ext cx="7740352" cy="1354162"/>
          </a:xfrm>
        </p:spPr>
        <p:txBody>
          <a:bodyPr>
            <a:noAutofit/>
          </a:bodyPr>
          <a:lstStyle/>
          <a:p>
            <a:r>
              <a:rPr lang="vi-VN" sz="2400" b="1" i="1" u="sng" dirty="0" smtClean="0"/>
              <a:t>Оксид кальцію </a:t>
            </a:r>
            <a:r>
              <a:rPr lang="en-US" sz="2400" b="1" i="1" u="sng" dirty="0" err="1" smtClean="0"/>
              <a:t>CaO</a:t>
            </a:r>
            <a:r>
              <a:rPr lang="en-US" sz="2400" b="1" i="1" u="sng" dirty="0" smtClean="0"/>
              <a:t>, </a:t>
            </a:r>
            <a:r>
              <a:rPr lang="vi-VN" sz="2400" b="1" i="1" u="sng" dirty="0" smtClean="0"/>
              <a:t>негашене вапно</a:t>
            </a:r>
            <a:r>
              <a:rPr lang="en-US" sz="2400" b="1" i="1" u="sng" dirty="0" smtClean="0"/>
              <a:t> </a:t>
            </a:r>
            <a:r>
              <a:rPr lang="en-US" sz="2400" dirty="0" smtClean="0"/>
              <a:t>— </a:t>
            </a:r>
            <a:r>
              <a:rPr lang="vi-VN" sz="1800" dirty="0" smtClean="0"/>
              <a:t>в'яжуча мінеральна кристалічна тугоплавка речовина білого кольору.</a:t>
            </a:r>
            <a:endParaRPr lang="ru-RU" sz="1800" dirty="0"/>
          </a:p>
        </p:txBody>
      </p:sp>
      <p:sp>
        <p:nvSpPr>
          <p:cNvPr id="3" name="Содержимое 2"/>
          <p:cNvSpPr>
            <a:spLocks noGrp="1"/>
          </p:cNvSpPr>
          <p:nvPr>
            <p:ph idx="1"/>
          </p:nvPr>
        </p:nvSpPr>
        <p:spPr>
          <a:xfrm>
            <a:off x="1475656" y="1196752"/>
            <a:ext cx="7426072" cy="4464496"/>
          </a:xfrm>
        </p:spPr>
        <p:txBody>
          <a:bodyPr>
            <a:normAutofit fontScale="70000" lnSpcReduction="20000"/>
          </a:bodyPr>
          <a:lstStyle/>
          <a:p>
            <a:r>
              <a:rPr lang="ru-RU" dirty="0" err="1" smtClean="0"/>
              <a:t>Вапно</a:t>
            </a:r>
            <a:r>
              <a:rPr lang="ru-RU" dirty="0" smtClean="0"/>
              <a:t> </a:t>
            </a:r>
            <a:r>
              <a:rPr lang="ru-RU" dirty="0" err="1" smtClean="0"/>
              <a:t>дуже</a:t>
            </a:r>
            <a:r>
              <a:rPr lang="ru-RU" dirty="0" smtClean="0"/>
              <a:t> широко </a:t>
            </a:r>
            <a:r>
              <a:rPr lang="ru-RU" dirty="0" err="1" smtClean="0"/>
              <a:t>застосовується</a:t>
            </a:r>
            <a:r>
              <a:rPr lang="ru-RU" dirty="0" smtClean="0"/>
              <a:t> у </a:t>
            </a:r>
            <a:r>
              <a:rPr lang="ru-RU" dirty="0" err="1" smtClean="0"/>
              <a:t>будівельній</a:t>
            </a:r>
            <a:r>
              <a:rPr lang="ru-RU" dirty="0" smtClean="0"/>
              <a:t> </a:t>
            </a:r>
            <a:r>
              <a:rPr lang="ru-RU" dirty="0" err="1" smtClean="0"/>
              <a:t>справі</a:t>
            </a:r>
            <a:r>
              <a:rPr lang="ru-RU" dirty="0" smtClean="0"/>
              <a:t>, а </a:t>
            </a:r>
            <a:r>
              <a:rPr lang="ru-RU" dirty="0" err="1" smtClean="0"/>
              <a:t>також</a:t>
            </a:r>
            <a:r>
              <a:rPr lang="ru-RU" dirty="0" smtClean="0"/>
              <a:t> у </a:t>
            </a:r>
            <a:r>
              <a:rPr lang="ru-RU" dirty="0" err="1" smtClean="0"/>
              <a:t>хімічній</a:t>
            </a:r>
            <a:r>
              <a:rPr lang="ru-RU" dirty="0" smtClean="0"/>
              <a:t> </a:t>
            </a:r>
            <a:r>
              <a:rPr lang="ru-RU" dirty="0" err="1" smtClean="0"/>
              <a:t>промисловості</a:t>
            </a:r>
            <a:r>
              <a:rPr lang="ru-RU" dirty="0" smtClean="0"/>
              <a:t> для </a:t>
            </a:r>
            <a:r>
              <a:rPr lang="ru-RU" dirty="0" err="1" smtClean="0"/>
              <a:t>одержання</a:t>
            </a:r>
            <a:r>
              <a:rPr lang="ru-RU" dirty="0" smtClean="0"/>
              <a:t> хлорного </a:t>
            </a:r>
            <a:r>
              <a:rPr lang="ru-RU" dirty="0" err="1" smtClean="0"/>
              <a:t>вапна</a:t>
            </a:r>
            <a:r>
              <a:rPr lang="ru-RU" dirty="0" smtClean="0"/>
              <a:t>. </a:t>
            </a:r>
            <a:r>
              <a:rPr lang="ru-RU" dirty="0" err="1" smtClean="0"/>
              <a:t>Щорічний</a:t>
            </a:r>
            <a:r>
              <a:rPr lang="ru-RU" dirty="0" smtClean="0"/>
              <a:t> </a:t>
            </a:r>
            <a:r>
              <a:rPr lang="ru-RU" dirty="0" err="1" smtClean="0"/>
              <a:t>світовий</a:t>
            </a:r>
            <a:r>
              <a:rPr lang="ru-RU" dirty="0" smtClean="0"/>
              <a:t> </a:t>
            </a:r>
            <a:r>
              <a:rPr lang="ru-RU" dirty="0" err="1" smtClean="0"/>
              <a:t>видобуток</a:t>
            </a:r>
            <a:r>
              <a:rPr lang="ru-RU" dirty="0" smtClean="0"/>
              <a:t> </a:t>
            </a:r>
            <a:r>
              <a:rPr lang="ru-RU" dirty="0" err="1" smtClean="0"/>
              <a:t>вапна</a:t>
            </a:r>
            <a:r>
              <a:rPr lang="ru-RU" dirty="0" smtClean="0"/>
              <a:t> становить </a:t>
            </a:r>
            <a:r>
              <a:rPr lang="ru-RU" dirty="0" err="1" smtClean="0"/>
              <a:t>сотні</a:t>
            </a:r>
            <a:r>
              <a:rPr lang="ru-RU" dirty="0" smtClean="0"/>
              <a:t> </a:t>
            </a:r>
            <a:r>
              <a:rPr lang="ru-RU" dirty="0" err="1" smtClean="0"/>
              <a:t>мільйонів</a:t>
            </a:r>
            <a:r>
              <a:rPr lang="ru-RU" dirty="0" smtClean="0"/>
              <a:t> тонн.</a:t>
            </a:r>
          </a:p>
          <a:p>
            <a:r>
              <a:rPr lang="ru-RU" dirty="0" smtClean="0"/>
              <a:t>У </a:t>
            </a:r>
            <a:r>
              <a:rPr lang="ru-RU" dirty="0" err="1" smtClean="0"/>
              <a:t>будівництві</a:t>
            </a:r>
            <a:r>
              <a:rPr lang="ru-RU" dirty="0" smtClean="0"/>
              <a:t> </a:t>
            </a:r>
            <a:r>
              <a:rPr lang="ru-RU" dirty="0" err="1" smtClean="0"/>
              <a:t>використовують</a:t>
            </a:r>
            <a:r>
              <a:rPr lang="ru-RU" dirty="0" smtClean="0"/>
              <a:t> </a:t>
            </a:r>
            <a:r>
              <a:rPr lang="ru-RU" dirty="0" err="1" smtClean="0"/>
              <a:t>гашене</a:t>
            </a:r>
            <a:r>
              <a:rPr lang="ru-RU" dirty="0" smtClean="0"/>
              <a:t> </a:t>
            </a:r>
            <a:r>
              <a:rPr lang="ru-RU" dirty="0" err="1" smtClean="0"/>
              <a:t>вапно</a:t>
            </a:r>
            <a:r>
              <a:rPr lang="ru-RU" dirty="0" smtClean="0"/>
              <a:t>, </a:t>
            </a:r>
            <a:r>
              <a:rPr lang="ru-RU" dirty="0" err="1" smtClean="0"/>
              <a:t>тобто</a:t>
            </a:r>
            <a:r>
              <a:rPr lang="ru-RU" dirty="0" smtClean="0"/>
              <a:t> </a:t>
            </a:r>
            <a:r>
              <a:rPr lang="ru-RU" dirty="0" err="1" smtClean="0"/>
              <a:t>гідроксид</a:t>
            </a:r>
            <a:r>
              <a:rPr lang="ru-RU" dirty="0" smtClean="0"/>
              <a:t> </a:t>
            </a:r>
            <a:r>
              <a:rPr lang="ru-RU" dirty="0" err="1" smtClean="0"/>
              <a:t>кальцію</a:t>
            </a:r>
            <a:r>
              <a:rPr lang="ru-RU" dirty="0" smtClean="0"/>
              <a:t>. З </a:t>
            </a:r>
            <a:r>
              <a:rPr lang="ru-RU" dirty="0" err="1" smtClean="0"/>
              <a:t>цією</a:t>
            </a:r>
            <a:r>
              <a:rPr lang="ru-RU" dirty="0" smtClean="0"/>
              <a:t> метою </a:t>
            </a:r>
            <a:r>
              <a:rPr lang="ru-RU" dirty="0" err="1" smtClean="0"/>
              <a:t>негашене</a:t>
            </a:r>
            <a:r>
              <a:rPr lang="ru-RU" dirty="0" smtClean="0"/>
              <a:t> </a:t>
            </a:r>
            <a:r>
              <a:rPr lang="ru-RU" dirty="0" err="1" smtClean="0"/>
              <a:t>вапно</a:t>
            </a:r>
            <a:r>
              <a:rPr lang="ru-RU" dirty="0" smtClean="0"/>
              <a:t> </a:t>
            </a:r>
            <a:r>
              <a:rPr lang="ru-RU" dirty="0" err="1" smtClean="0"/>
              <a:t>обробляють</a:t>
            </a:r>
            <a:r>
              <a:rPr lang="ru-RU" dirty="0" smtClean="0"/>
              <a:t> водою. При </a:t>
            </a:r>
            <a:r>
              <a:rPr lang="ru-RU" dirty="0" err="1" smtClean="0"/>
              <a:t>цьому</a:t>
            </a:r>
            <a:r>
              <a:rPr lang="ru-RU" dirty="0" smtClean="0"/>
              <a:t> </a:t>
            </a:r>
            <a:r>
              <a:rPr lang="ru-RU" dirty="0" err="1" smtClean="0"/>
              <a:t>пористі</a:t>
            </a:r>
            <a:r>
              <a:rPr lang="ru-RU" dirty="0" smtClean="0"/>
              <a:t> шматки оксиду </a:t>
            </a:r>
            <a:r>
              <a:rPr lang="ru-RU" dirty="0" err="1" smtClean="0"/>
              <a:t>кальцію</a:t>
            </a:r>
            <a:r>
              <a:rPr lang="ru-RU" dirty="0" smtClean="0"/>
              <a:t> (негашеного </a:t>
            </a:r>
            <a:r>
              <a:rPr lang="ru-RU" dirty="0" err="1" smtClean="0"/>
              <a:t>вапна</a:t>
            </a:r>
            <a:r>
              <a:rPr lang="ru-RU" dirty="0" smtClean="0"/>
              <a:t>) </a:t>
            </a:r>
            <a:r>
              <a:rPr lang="ru-RU" dirty="0" err="1" smtClean="0"/>
              <a:t>жадібно</a:t>
            </a:r>
            <a:r>
              <a:rPr lang="ru-RU" dirty="0" smtClean="0"/>
              <a:t> </a:t>
            </a:r>
            <a:r>
              <a:rPr lang="ru-RU" dirty="0" err="1" smtClean="0"/>
              <a:t>поглинають</a:t>
            </a:r>
            <a:r>
              <a:rPr lang="ru-RU" dirty="0" smtClean="0"/>
              <a:t> воду </a:t>
            </a:r>
            <a:r>
              <a:rPr lang="ru-RU" dirty="0" err="1" smtClean="0"/>
              <a:t>і</a:t>
            </a:r>
            <a:r>
              <a:rPr lang="ru-RU" dirty="0" smtClean="0"/>
              <a:t> </a:t>
            </a:r>
            <a:r>
              <a:rPr lang="ru-RU" dirty="0" err="1" smtClean="0"/>
              <a:t>реагують</a:t>
            </a:r>
            <a:r>
              <a:rPr lang="ru-RU" dirty="0" smtClean="0"/>
              <a:t> </a:t>
            </a:r>
            <a:r>
              <a:rPr lang="ru-RU" dirty="0" err="1" smtClean="0"/>
              <a:t>з</a:t>
            </a:r>
            <a:r>
              <a:rPr lang="ru-RU" dirty="0" smtClean="0"/>
              <a:t> нею </a:t>
            </a:r>
            <a:r>
              <a:rPr lang="ru-RU" dirty="0" err="1" smtClean="0"/>
              <a:t>з</a:t>
            </a:r>
            <a:r>
              <a:rPr lang="ru-RU" dirty="0" smtClean="0"/>
              <a:t> </a:t>
            </a:r>
            <a:r>
              <a:rPr lang="ru-RU" dirty="0" err="1" smtClean="0"/>
              <a:t>виділенням</a:t>
            </a:r>
            <a:r>
              <a:rPr lang="ru-RU" dirty="0" smtClean="0"/>
              <a:t> </a:t>
            </a:r>
            <a:r>
              <a:rPr lang="ru-RU" dirty="0" err="1" smtClean="0"/>
              <a:t>значної</a:t>
            </a:r>
            <a:r>
              <a:rPr lang="ru-RU" dirty="0" smtClean="0"/>
              <a:t> </a:t>
            </a:r>
            <a:r>
              <a:rPr lang="ru-RU" dirty="0" err="1" smtClean="0"/>
              <a:t>кількості</a:t>
            </a:r>
            <a:r>
              <a:rPr lang="ru-RU" dirty="0" smtClean="0"/>
              <a:t> тепла. </a:t>
            </a:r>
            <a:r>
              <a:rPr lang="ru-RU" dirty="0" err="1" smtClean="0"/>
              <a:t>Внаслідок</a:t>
            </a:r>
            <a:r>
              <a:rPr lang="ru-RU" dirty="0" smtClean="0"/>
              <a:t> </a:t>
            </a:r>
            <a:r>
              <a:rPr lang="ru-RU" dirty="0" err="1" smtClean="0"/>
              <a:t>цього</a:t>
            </a:r>
            <a:r>
              <a:rPr lang="ru-RU" dirty="0" smtClean="0"/>
              <a:t> </a:t>
            </a:r>
            <a:r>
              <a:rPr lang="ru-RU" dirty="0" err="1" smtClean="0"/>
              <a:t>частина</a:t>
            </a:r>
            <a:r>
              <a:rPr lang="ru-RU" dirty="0" smtClean="0"/>
              <a:t> води </a:t>
            </a:r>
            <a:r>
              <a:rPr lang="ru-RU" dirty="0" err="1" smtClean="0"/>
              <a:t>випаровує</a:t>
            </a:r>
            <a:r>
              <a:rPr lang="ru-RU" dirty="0" smtClean="0"/>
              <a:t>, а оксид </a:t>
            </a:r>
            <a:r>
              <a:rPr lang="ru-RU" dirty="0" err="1" smtClean="0"/>
              <a:t>кальцію</a:t>
            </a:r>
            <a:r>
              <a:rPr lang="ru-RU" dirty="0" smtClean="0"/>
              <a:t> </a:t>
            </a:r>
            <a:r>
              <a:rPr lang="ru-RU" dirty="0" err="1" smtClean="0"/>
              <a:t>перетворюється</a:t>
            </a:r>
            <a:r>
              <a:rPr lang="ru-RU" dirty="0" smtClean="0"/>
              <a:t> у </a:t>
            </a:r>
            <a:r>
              <a:rPr lang="ru-RU" dirty="0" err="1" smtClean="0"/>
              <a:t>пухку</a:t>
            </a:r>
            <a:r>
              <a:rPr lang="ru-RU" dirty="0" smtClean="0"/>
              <a:t> </a:t>
            </a:r>
            <a:r>
              <a:rPr lang="ru-RU" dirty="0" err="1" smtClean="0"/>
              <a:t>масу</a:t>
            </a:r>
            <a:r>
              <a:rPr lang="ru-RU" dirty="0" smtClean="0"/>
              <a:t> </a:t>
            </a:r>
            <a:r>
              <a:rPr lang="ru-RU" dirty="0" err="1" smtClean="0"/>
              <a:t>гідроксиду</a:t>
            </a:r>
            <a:r>
              <a:rPr lang="ru-RU" dirty="0" smtClean="0"/>
              <a:t> </a:t>
            </a:r>
            <a:r>
              <a:rPr lang="ru-RU" dirty="0" err="1" smtClean="0"/>
              <a:t>кальцію</a:t>
            </a:r>
            <a:r>
              <a:rPr lang="ru-RU" dirty="0" smtClean="0"/>
              <a:t> (гашеного </a:t>
            </a:r>
            <a:r>
              <a:rPr lang="ru-RU" dirty="0" err="1" smtClean="0"/>
              <a:t>вапна</a:t>
            </a:r>
            <a:r>
              <a:rPr lang="ru-RU" dirty="0" smtClean="0"/>
              <a:t>), яку </a:t>
            </a:r>
            <a:r>
              <a:rPr lang="ru-RU" dirty="0" err="1" smtClean="0"/>
              <a:t>називають</a:t>
            </a:r>
            <a:r>
              <a:rPr lang="ru-RU" dirty="0" smtClean="0"/>
              <a:t> </a:t>
            </a:r>
            <a:r>
              <a:rPr lang="ru-RU" dirty="0" err="1" smtClean="0"/>
              <a:t>пушонкою</a:t>
            </a:r>
            <a:r>
              <a:rPr lang="ru-RU" dirty="0" smtClean="0"/>
              <a:t>. При </a:t>
            </a:r>
            <a:r>
              <a:rPr lang="ru-RU" dirty="0" err="1" smtClean="0"/>
              <a:t>надлишку</a:t>
            </a:r>
            <a:r>
              <a:rPr lang="ru-RU" dirty="0" smtClean="0"/>
              <a:t> води </a:t>
            </a:r>
            <a:r>
              <a:rPr lang="ru-RU" dirty="0" err="1" smtClean="0"/>
              <a:t>гашене</a:t>
            </a:r>
            <a:r>
              <a:rPr lang="ru-RU" dirty="0" smtClean="0"/>
              <a:t> </a:t>
            </a:r>
            <a:r>
              <a:rPr lang="ru-RU" dirty="0" err="1" smtClean="0"/>
              <a:t>вапно</a:t>
            </a:r>
            <a:r>
              <a:rPr lang="ru-RU" dirty="0" smtClean="0"/>
              <a:t> </a:t>
            </a:r>
            <a:r>
              <a:rPr lang="ru-RU" dirty="0" err="1" smtClean="0"/>
              <a:t>утворюється</a:t>
            </a:r>
            <a:r>
              <a:rPr lang="ru-RU" dirty="0" smtClean="0"/>
              <a:t> у </a:t>
            </a:r>
            <a:r>
              <a:rPr lang="ru-RU" dirty="0" err="1" smtClean="0"/>
              <a:t>вигляді</a:t>
            </a:r>
            <a:r>
              <a:rPr lang="ru-RU" dirty="0" smtClean="0"/>
              <a:t> </a:t>
            </a:r>
            <a:r>
              <a:rPr lang="ru-RU" dirty="0" err="1" smtClean="0"/>
              <a:t>тістоподібної</a:t>
            </a:r>
            <a:r>
              <a:rPr lang="ru-RU" dirty="0" smtClean="0"/>
              <a:t> </a:t>
            </a:r>
            <a:r>
              <a:rPr lang="ru-RU" dirty="0" err="1" smtClean="0"/>
              <a:t>маси</a:t>
            </a:r>
            <a:r>
              <a:rPr lang="ru-RU" dirty="0" smtClean="0"/>
              <a:t>.</a:t>
            </a:r>
            <a:endParaRPr lang="ru-RU"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111\Desktop\86997147_zybik11.jpg"/>
          <p:cNvPicPr>
            <a:picLocks noChangeAspect="1" noChangeArrowheads="1"/>
          </p:cNvPicPr>
          <p:nvPr/>
        </p:nvPicPr>
        <p:blipFill>
          <a:blip r:embed="rId2" cstate="print"/>
          <a:srcRect/>
          <a:stretch>
            <a:fillRect/>
          </a:stretch>
        </p:blipFill>
        <p:spPr bwMode="auto">
          <a:xfrm>
            <a:off x="7196708" y="4371835"/>
            <a:ext cx="1947292" cy="2486165"/>
          </a:xfrm>
          <a:prstGeom prst="rect">
            <a:avLst/>
          </a:prstGeom>
          <a:noFill/>
          <a:scene3d>
            <a:camera prst="isometricOffAxis2Left"/>
            <a:lightRig rig="threePt" dir="t"/>
          </a:scene3d>
        </p:spPr>
      </p:pic>
      <p:sp>
        <p:nvSpPr>
          <p:cNvPr id="2" name="Заголовок 1"/>
          <p:cNvSpPr>
            <a:spLocks noGrp="1"/>
          </p:cNvSpPr>
          <p:nvPr>
            <p:ph type="title"/>
          </p:nvPr>
        </p:nvSpPr>
        <p:spPr>
          <a:xfrm>
            <a:off x="1043608" y="188640"/>
            <a:ext cx="7416824" cy="1728192"/>
          </a:xfrm>
        </p:spPr>
        <p:txBody>
          <a:bodyPr>
            <a:noAutofit/>
          </a:bodyPr>
          <a:lstStyle/>
          <a:p>
            <a:r>
              <a:rPr lang="ru-RU" sz="2000" dirty="0" smtClean="0"/>
              <a:t> </a:t>
            </a:r>
            <a:r>
              <a:rPr lang="ru-RU" sz="4000" b="1" dirty="0" err="1" smtClean="0"/>
              <a:t>Біологічна</a:t>
            </a:r>
            <a:r>
              <a:rPr lang="ru-RU" sz="4000" b="1" dirty="0" smtClean="0"/>
              <a:t> роль</a:t>
            </a:r>
            <a:r>
              <a:rPr lang="ru-RU" sz="2000" dirty="0" smtClean="0"/>
              <a:t/>
            </a:r>
            <a:br>
              <a:rPr lang="ru-RU" sz="2000" dirty="0" smtClean="0"/>
            </a:br>
            <a:r>
              <a:rPr lang="ru-RU" sz="2000" dirty="0" smtClean="0"/>
              <a:t/>
            </a:r>
            <a:br>
              <a:rPr lang="ru-RU" sz="2000" dirty="0" smtClean="0"/>
            </a:br>
            <a:r>
              <a:rPr lang="ru-RU" sz="2400" b="1" dirty="0" err="1" smtClean="0"/>
              <a:t>Кальцій</a:t>
            </a:r>
            <a:r>
              <a:rPr lang="ru-RU" sz="2400" b="1" dirty="0" smtClean="0"/>
              <a:t> </a:t>
            </a:r>
            <a:r>
              <a:rPr lang="ru-RU" sz="2400" b="1" dirty="0" err="1" smtClean="0"/>
              <a:t>найбільш</a:t>
            </a:r>
            <a:r>
              <a:rPr lang="ru-RU" sz="2400" b="1" dirty="0" smtClean="0"/>
              <a:t> </a:t>
            </a:r>
            <a:r>
              <a:rPr lang="ru-RU" sz="2400" b="1" dirty="0" err="1" smtClean="0"/>
              <a:t>розповсюджений</a:t>
            </a:r>
            <a:r>
              <a:rPr lang="ru-RU" sz="2400" b="1" dirty="0" smtClean="0"/>
              <a:t> </a:t>
            </a:r>
            <a:r>
              <a:rPr lang="ru-RU" sz="2400" b="1" dirty="0" err="1" smtClean="0"/>
              <a:t>макроелемент</a:t>
            </a:r>
            <a:r>
              <a:rPr lang="ru-RU" sz="2400" b="1" dirty="0" smtClean="0"/>
              <a:t> в </a:t>
            </a:r>
            <a:r>
              <a:rPr lang="ru-RU" sz="2400" b="1" dirty="0" err="1" smtClean="0"/>
              <a:t>організмі</a:t>
            </a:r>
            <a:r>
              <a:rPr lang="ru-RU" sz="2400" b="1" dirty="0" smtClean="0"/>
              <a:t> </a:t>
            </a:r>
            <a:r>
              <a:rPr lang="ru-RU" sz="2400" b="1" dirty="0" err="1" smtClean="0"/>
              <a:t>людини</a:t>
            </a:r>
            <a:r>
              <a:rPr lang="ru-RU" sz="2400" b="1" dirty="0" smtClean="0"/>
              <a:t>.</a:t>
            </a:r>
            <a:r>
              <a:rPr lang="ru-RU" sz="2000" dirty="0" smtClean="0"/>
              <a:t/>
            </a:r>
            <a:br>
              <a:rPr lang="ru-RU" sz="2000" dirty="0" smtClean="0"/>
            </a:br>
            <a:r>
              <a:rPr lang="ru-RU" sz="2000" dirty="0" smtClean="0"/>
              <a:t/>
            </a:r>
            <a:br>
              <a:rPr lang="ru-RU" sz="2000" dirty="0" smtClean="0"/>
            </a:br>
            <a:endParaRPr lang="ru-RU" sz="2000" dirty="0"/>
          </a:p>
        </p:txBody>
      </p:sp>
      <p:sp>
        <p:nvSpPr>
          <p:cNvPr id="3" name="Содержимое 2"/>
          <p:cNvSpPr>
            <a:spLocks noGrp="1"/>
          </p:cNvSpPr>
          <p:nvPr>
            <p:ph idx="1"/>
          </p:nvPr>
        </p:nvSpPr>
        <p:spPr>
          <a:xfrm>
            <a:off x="899592" y="1628800"/>
            <a:ext cx="8244408" cy="5051648"/>
          </a:xfrm>
        </p:spPr>
        <p:txBody>
          <a:bodyPr>
            <a:normAutofit fontScale="70000" lnSpcReduction="20000"/>
          </a:bodyPr>
          <a:lstStyle/>
          <a:p>
            <a:r>
              <a:rPr lang="ru-RU" dirty="0" err="1" smtClean="0"/>
              <a:t>Іони</a:t>
            </a:r>
            <a:r>
              <a:rPr lang="ru-RU" dirty="0" smtClean="0"/>
              <a:t> </a:t>
            </a:r>
            <a:r>
              <a:rPr lang="ru-RU" dirty="0" err="1" smtClean="0"/>
              <a:t>кальцію</a:t>
            </a:r>
            <a:r>
              <a:rPr lang="ru-RU" dirty="0" smtClean="0"/>
              <a:t> </a:t>
            </a:r>
            <a:r>
              <a:rPr lang="ru-RU" dirty="0" err="1" smtClean="0"/>
              <a:t>беруть</a:t>
            </a:r>
            <a:r>
              <a:rPr lang="ru-RU" dirty="0" smtClean="0"/>
              <a:t> участь в </a:t>
            </a:r>
            <a:r>
              <a:rPr lang="ru-RU" dirty="0" err="1" smtClean="0"/>
              <a:t>процесах</a:t>
            </a:r>
            <a:r>
              <a:rPr lang="ru-RU" dirty="0" smtClean="0"/>
              <a:t> </a:t>
            </a:r>
            <a:r>
              <a:rPr lang="ru-RU" dirty="0" err="1" smtClean="0"/>
              <a:t>згортання</a:t>
            </a:r>
            <a:r>
              <a:rPr lang="ru-RU" dirty="0" smtClean="0"/>
              <a:t> </a:t>
            </a:r>
            <a:r>
              <a:rPr lang="ru-RU" dirty="0" err="1" smtClean="0"/>
              <a:t>крові</a:t>
            </a:r>
            <a:r>
              <a:rPr lang="ru-RU" dirty="0" smtClean="0"/>
              <a:t>, </a:t>
            </a:r>
            <a:r>
              <a:rPr lang="ru-RU" dirty="0" err="1" smtClean="0"/>
              <a:t>м'язових</a:t>
            </a:r>
            <a:r>
              <a:rPr lang="ru-RU" dirty="0" smtClean="0"/>
              <a:t> </a:t>
            </a:r>
            <a:r>
              <a:rPr lang="ru-RU" dirty="0" err="1" smtClean="0"/>
              <a:t>і</a:t>
            </a:r>
            <a:r>
              <a:rPr lang="ru-RU" dirty="0" smtClean="0"/>
              <a:t> </a:t>
            </a:r>
            <a:r>
              <a:rPr lang="ru-RU" dirty="0" err="1" smtClean="0"/>
              <a:t>нейронних</a:t>
            </a:r>
            <a:r>
              <a:rPr lang="ru-RU" dirty="0" smtClean="0"/>
              <a:t> </a:t>
            </a:r>
            <a:r>
              <a:rPr lang="ru-RU" dirty="0" err="1" smtClean="0"/>
              <a:t>реакціях</a:t>
            </a:r>
            <a:r>
              <a:rPr lang="ru-RU" dirty="0" smtClean="0"/>
              <a:t>, </a:t>
            </a:r>
            <a:r>
              <a:rPr lang="ru-RU" dirty="0" err="1" smtClean="0"/>
              <a:t>забезпечують</a:t>
            </a:r>
            <a:r>
              <a:rPr lang="ru-RU" dirty="0" smtClean="0"/>
              <a:t> </a:t>
            </a:r>
            <a:r>
              <a:rPr lang="ru-RU" dirty="0" err="1" smtClean="0"/>
              <a:t>осмотичний</a:t>
            </a:r>
            <a:r>
              <a:rPr lang="ru-RU" dirty="0" smtClean="0"/>
              <a:t> </a:t>
            </a:r>
            <a:r>
              <a:rPr lang="ru-RU" dirty="0" err="1" smtClean="0"/>
              <a:t>тиск</a:t>
            </a:r>
            <a:r>
              <a:rPr lang="ru-RU" dirty="0" smtClean="0"/>
              <a:t> </a:t>
            </a:r>
            <a:r>
              <a:rPr lang="ru-RU" dirty="0" err="1" smtClean="0"/>
              <a:t>крові</a:t>
            </a:r>
            <a:r>
              <a:rPr lang="ru-RU" dirty="0" smtClean="0"/>
              <a:t>. </a:t>
            </a:r>
            <a:r>
              <a:rPr lang="ru-RU" dirty="0" err="1" smtClean="0"/>
              <a:t>Зловживання</a:t>
            </a:r>
            <a:r>
              <a:rPr lang="ru-RU" dirty="0" smtClean="0"/>
              <a:t> </a:t>
            </a:r>
            <a:r>
              <a:rPr lang="ru-RU" dirty="0" err="1" smtClean="0"/>
              <a:t>кавою</a:t>
            </a:r>
            <a:r>
              <a:rPr lang="ru-RU" dirty="0" smtClean="0"/>
              <a:t> та алкоголем </a:t>
            </a:r>
            <a:r>
              <a:rPr lang="ru-RU" dirty="0" err="1" smtClean="0"/>
              <a:t>може</a:t>
            </a:r>
            <a:r>
              <a:rPr lang="ru-RU" dirty="0" smtClean="0"/>
              <a:t> </a:t>
            </a:r>
            <a:r>
              <a:rPr lang="ru-RU" dirty="0" err="1" smtClean="0"/>
              <a:t>призводити</a:t>
            </a:r>
            <a:r>
              <a:rPr lang="ru-RU" dirty="0" smtClean="0"/>
              <a:t> до </a:t>
            </a:r>
            <a:r>
              <a:rPr lang="ru-RU" dirty="0" err="1" smtClean="0"/>
              <a:t>дефіциту</a:t>
            </a:r>
            <a:r>
              <a:rPr lang="ru-RU" dirty="0" smtClean="0"/>
              <a:t> </a:t>
            </a:r>
            <a:r>
              <a:rPr lang="ru-RU" dirty="0" err="1" smtClean="0"/>
              <a:t>вапню</a:t>
            </a:r>
            <a:r>
              <a:rPr lang="ru-RU" dirty="0" smtClean="0"/>
              <a:t>.</a:t>
            </a:r>
          </a:p>
          <a:p>
            <a:r>
              <a:rPr lang="ru-RU" dirty="0" smtClean="0"/>
              <a:t>В </a:t>
            </a:r>
            <a:r>
              <a:rPr lang="ru-RU" dirty="0" err="1" smtClean="0"/>
              <a:t>організмі</a:t>
            </a:r>
            <a:r>
              <a:rPr lang="ru-RU" dirty="0" smtClean="0"/>
              <a:t> </a:t>
            </a:r>
            <a:r>
              <a:rPr lang="ru-RU" dirty="0" err="1" smtClean="0"/>
              <a:t>знаходиться</a:t>
            </a:r>
            <a:r>
              <a:rPr lang="ru-RU" dirty="0" smtClean="0"/>
              <a:t> </a:t>
            </a:r>
            <a:r>
              <a:rPr lang="ru-RU" dirty="0" err="1" smtClean="0"/>
              <a:t>близько</a:t>
            </a:r>
            <a:r>
              <a:rPr lang="ru-RU" dirty="0" smtClean="0"/>
              <a:t> 1,5 кг </a:t>
            </a:r>
            <a:r>
              <a:rPr lang="ru-RU" dirty="0" err="1" smtClean="0"/>
              <a:t>кальцію</a:t>
            </a:r>
            <a:r>
              <a:rPr lang="ru-RU" dirty="0" smtClean="0"/>
              <a:t>. </a:t>
            </a:r>
            <a:r>
              <a:rPr lang="ru-RU" dirty="0" err="1" smtClean="0"/>
              <a:t>Він</a:t>
            </a:r>
            <a:r>
              <a:rPr lang="ru-RU" dirty="0" smtClean="0"/>
              <a:t> </a:t>
            </a:r>
            <a:r>
              <a:rPr lang="ru-RU" dirty="0" err="1" smtClean="0"/>
              <a:t>є</a:t>
            </a:r>
            <a:r>
              <a:rPr lang="ru-RU" dirty="0" smtClean="0"/>
              <a:t> </a:t>
            </a:r>
            <a:r>
              <a:rPr lang="ru-RU" dirty="0" err="1" smtClean="0"/>
              <a:t>основним</a:t>
            </a:r>
            <a:r>
              <a:rPr lang="ru-RU" dirty="0" smtClean="0"/>
              <a:t> </a:t>
            </a:r>
            <a:r>
              <a:rPr lang="ru-RU" dirty="0" err="1" smtClean="0"/>
              <a:t>структурним</a:t>
            </a:r>
            <a:r>
              <a:rPr lang="ru-RU" dirty="0" smtClean="0"/>
              <a:t> </a:t>
            </a:r>
            <a:r>
              <a:rPr lang="ru-RU" dirty="0" err="1" smtClean="0"/>
              <a:t>елементом</a:t>
            </a:r>
            <a:r>
              <a:rPr lang="ru-RU" dirty="0" smtClean="0"/>
              <a:t> </a:t>
            </a:r>
            <a:r>
              <a:rPr lang="ru-RU" dirty="0" err="1" smtClean="0"/>
              <a:t>кісток</a:t>
            </a:r>
            <a:r>
              <a:rPr lang="ru-RU" dirty="0" smtClean="0"/>
              <a:t> </a:t>
            </a:r>
            <a:r>
              <a:rPr lang="ru-RU" dirty="0" err="1" smtClean="0"/>
              <a:t>і</a:t>
            </a:r>
            <a:r>
              <a:rPr lang="ru-RU" dirty="0" smtClean="0"/>
              <a:t> </a:t>
            </a:r>
            <a:r>
              <a:rPr lang="ru-RU" dirty="0" err="1" smtClean="0"/>
              <a:t>зубів</a:t>
            </a:r>
            <a:r>
              <a:rPr lang="ru-RU" dirty="0" smtClean="0"/>
              <a:t>, входить до складу </a:t>
            </a:r>
            <a:r>
              <a:rPr lang="ru-RU" dirty="0" err="1" smtClean="0"/>
              <a:t>нігтів</a:t>
            </a:r>
            <a:r>
              <a:rPr lang="ru-RU" dirty="0" smtClean="0"/>
              <a:t>, </a:t>
            </a:r>
            <a:r>
              <a:rPr lang="ru-RU" dirty="0" err="1" smtClean="0"/>
              <a:t>волосся</a:t>
            </a:r>
            <a:r>
              <a:rPr lang="ru-RU" dirty="0" smtClean="0"/>
              <a:t>, </a:t>
            </a:r>
            <a:r>
              <a:rPr lang="ru-RU" dirty="0" err="1" smtClean="0"/>
              <a:t>м'яких</a:t>
            </a:r>
            <a:r>
              <a:rPr lang="ru-RU" dirty="0" smtClean="0"/>
              <a:t> тканин, </a:t>
            </a:r>
            <a:r>
              <a:rPr lang="ru-RU" dirty="0" err="1" smtClean="0"/>
              <a:t>позаклітинної</a:t>
            </a:r>
            <a:r>
              <a:rPr lang="ru-RU" dirty="0" smtClean="0"/>
              <a:t> </a:t>
            </a:r>
            <a:r>
              <a:rPr lang="ru-RU" dirty="0" err="1" smtClean="0"/>
              <a:t>рідини</a:t>
            </a:r>
            <a:r>
              <a:rPr lang="ru-RU" dirty="0" smtClean="0"/>
              <a:t> </a:t>
            </a:r>
            <a:r>
              <a:rPr lang="ru-RU" dirty="0" err="1" smtClean="0"/>
              <a:t>і</a:t>
            </a:r>
            <a:r>
              <a:rPr lang="ru-RU" dirty="0" smtClean="0"/>
              <a:t> </a:t>
            </a:r>
            <a:r>
              <a:rPr lang="ru-RU" dirty="0" err="1" smtClean="0"/>
              <a:t>плазми</a:t>
            </a:r>
            <a:r>
              <a:rPr lang="ru-RU" dirty="0" smtClean="0"/>
              <a:t> </a:t>
            </a:r>
            <a:r>
              <a:rPr lang="ru-RU" dirty="0" err="1" smtClean="0"/>
              <a:t>крові</a:t>
            </a:r>
            <a:r>
              <a:rPr lang="ru-RU" dirty="0" smtClean="0"/>
              <a:t>. </a:t>
            </a:r>
          </a:p>
          <a:p>
            <a:r>
              <a:rPr lang="ru-RU" dirty="0" err="1" smtClean="0"/>
              <a:t>Кальцій</a:t>
            </a:r>
            <a:r>
              <a:rPr lang="ru-RU" dirty="0" smtClean="0"/>
              <a:t> </a:t>
            </a:r>
            <a:r>
              <a:rPr lang="ru-RU" dirty="0" err="1" smtClean="0"/>
              <a:t>є</a:t>
            </a:r>
            <a:r>
              <a:rPr lang="ru-RU" dirty="0" smtClean="0"/>
              <a:t> </a:t>
            </a:r>
            <a:r>
              <a:rPr lang="ru-RU" dirty="0" err="1" smtClean="0"/>
              <a:t>також</a:t>
            </a:r>
            <a:r>
              <a:rPr lang="ru-RU" dirty="0" smtClean="0"/>
              <a:t> </a:t>
            </a:r>
            <a:r>
              <a:rPr lang="ru-RU" dirty="0" err="1" smtClean="0"/>
              <a:t>важливим</a:t>
            </a:r>
            <a:r>
              <a:rPr lang="ru-RU" dirty="0" smtClean="0"/>
              <a:t> компонентом </a:t>
            </a:r>
            <a:r>
              <a:rPr lang="ru-RU" dirty="0" err="1" smtClean="0"/>
              <a:t>системи</a:t>
            </a:r>
            <a:r>
              <a:rPr lang="ru-RU" dirty="0" smtClean="0"/>
              <a:t> </a:t>
            </a:r>
            <a:r>
              <a:rPr lang="ru-RU" dirty="0" err="1" smtClean="0"/>
              <a:t>згортання</a:t>
            </a:r>
            <a:r>
              <a:rPr lang="ru-RU" dirty="0" smtClean="0"/>
              <a:t> </a:t>
            </a:r>
            <a:r>
              <a:rPr lang="ru-RU" dirty="0" err="1" smtClean="0"/>
              <a:t>крові</a:t>
            </a:r>
            <a:r>
              <a:rPr lang="ru-RU" dirty="0" smtClean="0"/>
              <a:t>, </a:t>
            </a:r>
            <a:r>
              <a:rPr lang="ru-RU" dirty="0" err="1" smtClean="0"/>
              <a:t>він</a:t>
            </a:r>
            <a:r>
              <a:rPr lang="ru-RU" dirty="0" smtClean="0"/>
              <a:t> </a:t>
            </a:r>
            <a:r>
              <a:rPr lang="ru-RU" dirty="0" err="1" smtClean="0"/>
              <a:t>підтримує</a:t>
            </a:r>
            <a:r>
              <a:rPr lang="ru-RU" dirty="0" smtClean="0"/>
              <a:t> </a:t>
            </a:r>
            <a:r>
              <a:rPr lang="ru-RU" dirty="0" err="1" smtClean="0"/>
              <a:t>правильне</a:t>
            </a:r>
            <a:r>
              <a:rPr lang="ru-RU" dirty="0" smtClean="0"/>
              <a:t> </a:t>
            </a:r>
            <a:r>
              <a:rPr lang="ru-RU" dirty="0" err="1" smtClean="0"/>
              <a:t>співвідношення</a:t>
            </a:r>
            <a:r>
              <a:rPr lang="ru-RU" dirty="0" smtClean="0"/>
              <a:t> солей в </a:t>
            </a:r>
            <a:r>
              <a:rPr lang="ru-RU" dirty="0" err="1" smtClean="0"/>
              <a:t>організмі</a:t>
            </a:r>
            <a:r>
              <a:rPr lang="ru-RU" dirty="0" smtClean="0"/>
              <a:t> </a:t>
            </a:r>
            <a:r>
              <a:rPr lang="ru-RU" dirty="0" err="1" smtClean="0"/>
              <a:t>людини</a:t>
            </a:r>
            <a:r>
              <a:rPr lang="ru-RU" dirty="0" smtClean="0"/>
              <a:t>.</a:t>
            </a:r>
          </a:p>
          <a:p>
            <a:r>
              <a:rPr lang="ru-RU" dirty="0" smtClean="0"/>
              <a:t>Участь в </a:t>
            </a:r>
            <a:r>
              <a:rPr lang="ru-RU" dirty="0" err="1" smtClean="0"/>
              <a:t>роботі</a:t>
            </a:r>
            <a:r>
              <a:rPr lang="ru-RU" dirty="0" smtClean="0"/>
              <a:t> </a:t>
            </a:r>
            <a:r>
              <a:rPr lang="ru-RU" dirty="0" err="1" smtClean="0"/>
              <a:t>різних</a:t>
            </a:r>
            <a:r>
              <a:rPr lang="ru-RU" dirty="0" smtClean="0"/>
              <a:t> </a:t>
            </a:r>
            <a:r>
              <a:rPr lang="ru-RU" dirty="0" err="1" smtClean="0"/>
              <a:t>ферментних</a:t>
            </a:r>
            <a:r>
              <a:rPr lang="ru-RU" dirty="0" smtClean="0"/>
              <a:t> систем, в тому                    </a:t>
            </a:r>
            <a:r>
              <a:rPr lang="ru-RU" dirty="0" err="1" smtClean="0"/>
              <a:t>числі</a:t>
            </a:r>
            <a:r>
              <a:rPr lang="ru-RU" dirty="0" smtClean="0"/>
              <a:t> </a:t>
            </a:r>
            <a:r>
              <a:rPr lang="ru-RU" dirty="0" err="1" smtClean="0"/>
              <a:t>забезпечують</a:t>
            </a:r>
            <a:r>
              <a:rPr lang="ru-RU" dirty="0" smtClean="0"/>
              <a:t> </a:t>
            </a:r>
            <a:r>
              <a:rPr lang="ru-RU" dirty="0" err="1" smtClean="0"/>
              <a:t>скорочення</a:t>
            </a:r>
            <a:r>
              <a:rPr lang="ru-RU" dirty="0" smtClean="0"/>
              <a:t> </a:t>
            </a:r>
            <a:r>
              <a:rPr lang="ru-RU" dirty="0" err="1" smtClean="0"/>
              <a:t>м'язів</a:t>
            </a:r>
            <a:r>
              <a:rPr lang="ru-RU" dirty="0" smtClean="0"/>
              <a:t> </a:t>
            </a:r>
            <a:r>
              <a:rPr lang="ru-RU" dirty="0" err="1" smtClean="0"/>
              <a:t>і</a:t>
            </a:r>
            <a:r>
              <a:rPr lang="ru-RU" dirty="0" smtClean="0"/>
              <a:t>                           </a:t>
            </a:r>
            <a:r>
              <a:rPr lang="ru-RU" dirty="0" err="1" smtClean="0"/>
              <a:t>передавальних</a:t>
            </a:r>
            <a:r>
              <a:rPr lang="ru-RU" dirty="0" smtClean="0"/>
              <a:t> </a:t>
            </a:r>
            <a:r>
              <a:rPr lang="ru-RU" dirty="0" err="1" smtClean="0"/>
              <a:t>нервові</a:t>
            </a:r>
            <a:r>
              <a:rPr lang="ru-RU" dirty="0" smtClean="0"/>
              <a:t> </a:t>
            </a:r>
            <a:r>
              <a:rPr lang="ru-RU" dirty="0" err="1" smtClean="0"/>
              <a:t>імпульси</a:t>
            </a:r>
            <a:r>
              <a:rPr lang="ru-RU" dirty="0" smtClean="0"/>
              <a:t>, </a:t>
            </a:r>
            <a:r>
              <a:rPr lang="ru-RU" dirty="0" err="1" smtClean="0"/>
              <a:t>що</a:t>
            </a:r>
            <a:r>
              <a:rPr lang="ru-RU" dirty="0" smtClean="0"/>
              <a:t> </a:t>
            </a:r>
            <a:r>
              <a:rPr lang="ru-RU" dirty="0" err="1" smtClean="0"/>
              <a:t>змінюють</a:t>
            </a:r>
            <a:r>
              <a:rPr lang="ru-RU" dirty="0" smtClean="0"/>
              <a:t>              </a:t>
            </a:r>
            <a:r>
              <a:rPr lang="ru-RU" dirty="0" err="1" smtClean="0"/>
              <a:t>активність</a:t>
            </a:r>
            <a:r>
              <a:rPr lang="ru-RU" dirty="0" smtClean="0"/>
              <a:t> </a:t>
            </a:r>
            <a:r>
              <a:rPr lang="ru-RU" dirty="0" err="1" smtClean="0"/>
              <a:t>гормонів</a:t>
            </a:r>
            <a:r>
              <a:rPr lang="ru-RU" dirty="0" smtClean="0"/>
              <a:t> </a:t>
            </a:r>
            <a:r>
              <a:rPr lang="ru-RU" dirty="0" err="1" smtClean="0"/>
              <a:t>і</a:t>
            </a:r>
            <a:r>
              <a:rPr lang="ru-RU" dirty="0" smtClean="0"/>
              <a:t> так </a:t>
            </a:r>
            <a:r>
              <a:rPr lang="ru-RU" dirty="0" err="1" smtClean="0"/>
              <a:t>далі</a:t>
            </a:r>
            <a:r>
              <a:rPr lang="ru-RU" dirty="0" smtClean="0"/>
              <a:t>.</a:t>
            </a:r>
          </a:p>
          <a:p>
            <a:r>
              <a:rPr lang="ru-RU" dirty="0" smtClean="0"/>
              <a:t> </a:t>
            </a:r>
            <a:r>
              <a:rPr lang="ru-RU" dirty="0" err="1" smtClean="0"/>
              <a:t>Впливає</a:t>
            </a:r>
            <a:r>
              <a:rPr lang="ru-RU" dirty="0" smtClean="0"/>
              <a:t> на </a:t>
            </a:r>
            <a:r>
              <a:rPr lang="ru-RU" dirty="0" err="1" smtClean="0"/>
              <a:t>проникність</a:t>
            </a:r>
            <a:r>
              <a:rPr lang="ru-RU" dirty="0" smtClean="0"/>
              <a:t> </a:t>
            </a:r>
            <a:r>
              <a:rPr lang="ru-RU" dirty="0" err="1" smtClean="0"/>
              <a:t>клітин</a:t>
            </a:r>
            <a:r>
              <a:rPr lang="ru-RU" dirty="0" smtClean="0"/>
              <a:t> тканин для </a:t>
            </a:r>
            <a:r>
              <a:rPr lang="ru-RU" dirty="0" err="1" smtClean="0"/>
              <a:t>калію</a:t>
            </a:r>
            <a:r>
              <a:rPr lang="ru-RU" dirty="0" smtClean="0"/>
              <a:t>                                </a:t>
            </a:r>
            <a:r>
              <a:rPr lang="ru-RU" dirty="0" err="1" smtClean="0"/>
              <a:t>і</a:t>
            </a:r>
            <a:r>
              <a:rPr lang="ru-RU" dirty="0" smtClean="0"/>
              <a:t> </a:t>
            </a:r>
            <a:r>
              <a:rPr lang="ru-RU" dirty="0" err="1" smtClean="0"/>
              <a:t>натрію</a:t>
            </a:r>
            <a:r>
              <a:rPr lang="ru-RU" dirty="0" smtClean="0"/>
              <a:t>, </a:t>
            </a:r>
            <a:r>
              <a:rPr lang="ru-RU" dirty="0" err="1" smtClean="0"/>
              <a:t>надає</a:t>
            </a:r>
            <a:r>
              <a:rPr lang="ru-RU" dirty="0" smtClean="0"/>
              <a:t> </a:t>
            </a:r>
            <a:r>
              <a:rPr lang="ru-RU" dirty="0" err="1" smtClean="0"/>
              <a:t>стабілізуючий</a:t>
            </a:r>
            <a:r>
              <a:rPr lang="ru-RU" dirty="0" smtClean="0"/>
              <a:t> </a:t>
            </a:r>
            <a:r>
              <a:rPr lang="ru-RU" dirty="0" err="1" smtClean="0"/>
              <a:t>вплив</a:t>
            </a:r>
            <a:r>
              <a:rPr lang="ru-RU" dirty="0" smtClean="0"/>
              <a:t> на </a:t>
            </a:r>
            <a:r>
              <a:rPr lang="ru-RU" dirty="0" err="1" smtClean="0"/>
              <a:t>мембрани</a:t>
            </a:r>
            <a:r>
              <a:rPr lang="ru-RU" dirty="0" smtClean="0"/>
              <a:t>               </a:t>
            </a:r>
            <a:r>
              <a:rPr lang="ru-RU" dirty="0" err="1" smtClean="0"/>
              <a:t>нервових</a:t>
            </a:r>
            <a:r>
              <a:rPr lang="ru-RU" dirty="0" smtClean="0"/>
              <a:t> </a:t>
            </a:r>
            <a:r>
              <a:rPr lang="ru-RU" dirty="0" err="1" smtClean="0"/>
              <a:t>клітин</a:t>
            </a:r>
            <a:r>
              <a:rPr lang="ru-RU" dirty="0" smtClean="0"/>
              <a:t>.</a:t>
            </a:r>
            <a:endParaRPr lang="ru-RU" dirty="0"/>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heel(4)">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111\Desktop\i273.jpg"/>
          <p:cNvPicPr>
            <a:picLocks noChangeAspect="1" noChangeArrowheads="1"/>
          </p:cNvPicPr>
          <p:nvPr/>
        </p:nvPicPr>
        <p:blipFill>
          <a:blip r:embed="rId2" cstate="print"/>
          <a:srcRect/>
          <a:stretch>
            <a:fillRect/>
          </a:stretch>
        </p:blipFill>
        <p:spPr bwMode="auto">
          <a:xfrm>
            <a:off x="4355976" y="3444915"/>
            <a:ext cx="4788024" cy="3413085"/>
          </a:xfrm>
          <a:prstGeom prst="rect">
            <a:avLst/>
          </a:prstGeom>
          <a:noFill/>
        </p:spPr>
      </p:pic>
      <p:sp>
        <p:nvSpPr>
          <p:cNvPr id="2" name="Заголовок 1"/>
          <p:cNvSpPr>
            <a:spLocks noGrp="1"/>
          </p:cNvSpPr>
          <p:nvPr>
            <p:ph type="title"/>
          </p:nvPr>
        </p:nvSpPr>
        <p:spPr>
          <a:xfrm>
            <a:off x="971600" y="188640"/>
            <a:ext cx="7962088" cy="5256584"/>
          </a:xfrm>
        </p:spPr>
        <p:txBody>
          <a:bodyPr>
            <a:normAutofit/>
          </a:bodyPr>
          <a:lstStyle/>
          <a:p>
            <a:r>
              <a:rPr lang="ru-RU" sz="2800" b="1" u="sng" dirty="0" smtClean="0"/>
              <a:t>У ЯКИХ ПРОДУКТАХ МІСТИТЬСЯ КАЛЬЦІЙ</a:t>
            </a:r>
            <a:r>
              <a:rPr lang="ru-RU" sz="2000" dirty="0" smtClean="0"/>
              <a:t/>
            </a:r>
            <a:br>
              <a:rPr lang="ru-RU" sz="2000" dirty="0" smtClean="0"/>
            </a:br>
            <a:r>
              <a:rPr lang="ru-RU" sz="2000" dirty="0" smtClean="0"/>
              <a:t/>
            </a:r>
            <a:br>
              <a:rPr lang="ru-RU" sz="2000" dirty="0" smtClean="0"/>
            </a:br>
            <a:r>
              <a:rPr lang="ru-RU" sz="2000" b="1" dirty="0" err="1" smtClean="0"/>
              <a:t>Кальцій</a:t>
            </a:r>
            <a:r>
              <a:rPr lang="ru-RU" sz="2000" b="1" dirty="0" smtClean="0"/>
              <a:t> </a:t>
            </a:r>
            <a:r>
              <a:rPr lang="ru-RU" sz="2000" b="1" dirty="0" err="1" smtClean="0"/>
              <a:t>вкрай</a:t>
            </a:r>
            <a:r>
              <a:rPr lang="ru-RU" sz="2000" b="1" dirty="0" smtClean="0"/>
              <a:t> </a:t>
            </a:r>
            <a:r>
              <a:rPr lang="ru-RU" sz="2000" b="1" dirty="0" err="1" smtClean="0"/>
              <a:t>необхідний</a:t>
            </a:r>
            <a:r>
              <a:rPr lang="ru-RU" sz="2000" b="1" dirty="0" smtClean="0"/>
              <a:t> для </a:t>
            </a:r>
            <a:r>
              <a:rPr lang="ru-RU" sz="2000" b="1" dirty="0" err="1" smtClean="0"/>
              <a:t>нашого</a:t>
            </a:r>
            <a:r>
              <a:rPr lang="ru-RU" sz="2000" b="1" dirty="0" smtClean="0"/>
              <a:t> </a:t>
            </a:r>
            <a:r>
              <a:rPr lang="ru-RU" sz="2000" b="1" dirty="0" err="1" smtClean="0"/>
              <a:t>організму</a:t>
            </a:r>
            <a:r>
              <a:rPr lang="ru-RU" sz="2000" b="1" dirty="0" smtClean="0"/>
              <a:t>. </a:t>
            </a:r>
            <a:r>
              <a:rPr lang="ru-RU" sz="2000" b="1" dirty="0" err="1" smtClean="0"/>
              <a:t>Він</a:t>
            </a:r>
            <a:r>
              <a:rPr lang="ru-RU" sz="2000" b="1" dirty="0" smtClean="0"/>
              <a:t> служить для </a:t>
            </a:r>
            <a:r>
              <a:rPr lang="ru-RU" sz="2000" b="1" dirty="0" err="1" smtClean="0"/>
              <a:t>зростання</a:t>
            </a:r>
            <a:r>
              <a:rPr lang="ru-RU" sz="2000" b="1" dirty="0" smtClean="0"/>
              <a:t> </a:t>
            </a:r>
            <a:r>
              <a:rPr lang="ru-RU" sz="2000" b="1" dirty="0" err="1" smtClean="0"/>
              <a:t>і</a:t>
            </a:r>
            <a:r>
              <a:rPr lang="ru-RU" sz="2000" b="1" dirty="0" smtClean="0"/>
              <a:t> </a:t>
            </a:r>
            <a:r>
              <a:rPr lang="ru-RU" sz="2000" b="1" dirty="0" err="1" smtClean="0"/>
              <a:t>зміцнення</a:t>
            </a:r>
            <a:r>
              <a:rPr lang="ru-RU" sz="2000" b="1" dirty="0" smtClean="0"/>
              <a:t> </a:t>
            </a:r>
            <a:r>
              <a:rPr lang="ru-RU" sz="2000" b="1" dirty="0" err="1" smtClean="0"/>
              <a:t>кісток</a:t>
            </a:r>
            <a:r>
              <a:rPr lang="ru-RU" sz="2000" b="1" dirty="0" smtClean="0"/>
              <a:t>, </a:t>
            </a:r>
            <a:r>
              <a:rPr lang="ru-RU" sz="2000" b="1" dirty="0" err="1" smtClean="0"/>
              <a:t>нігтів</a:t>
            </a:r>
            <a:r>
              <a:rPr lang="ru-RU" sz="2000" b="1" dirty="0" smtClean="0"/>
              <a:t>, </a:t>
            </a:r>
            <a:r>
              <a:rPr lang="ru-RU" sz="2000" b="1" dirty="0" err="1" smtClean="0"/>
              <a:t>волосся</a:t>
            </a:r>
            <a:r>
              <a:rPr lang="ru-RU" sz="2000" b="1" dirty="0" smtClean="0"/>
              <a:t>, </a:t>
            </a:r>
            <a:r>
              <a:rPr lang="ru-RU" sz="2000" b="1" dirty="0" err="1" smtClean="0"/>
              <a:t>зубів</a:t>
            </a:r>
            <a:r>
              <a:rPr lang="ru-RU" sz="2000" b="1" dirty="0" smtClean="0"/>
              <a:t>, </a:t>
            </a:r>
            <a:r>
              <a:rPr lang="ru-RU" sz="2000" b="1" dirty="0" err="1" smtClean="0"/>
              <a:t>для</a:t>
            </a:r>
            <a:r>
              <a:rPr lang="ru-RU" sz="2000" b="1" dirty="0" smtClean="0"/>
              <a:t> </a:t>
            </a:r>
            <a:r>
              <a:rPr lang="ru-RU" sz="2000" b="1" dirty="0" err="1" smtClean="0"/>
              <a:t>формування</a:t>
            </a:r>
            <a:r>
              <a:rPr lang="ru-RU" sz="2000" b="1" dirty="0" smtClean="0"/>
              <a:t> скелета, нормального </a:t>
            </a:r>
            <a:r>
              <a:rPr lang="ru-RU" sz="2000" b="1" dirty="0" err="1" smtClean="0"/>
              <a:t>функціонування</a:t>
            </a:r>
            <a:r>
              <a:rPr lang="ru-RU" sz="2000" b="1" dirty="0" smtClean="0"/>
              <a:t> </a:t>
            </a:r>
            <a:r>
              <a:rPr lang="ru-RU" sz="2000" b="1" dirty="0" err="1" smtClean="0"/>
              <a:t>нервової</a:t>
            </a:r>
            <a:r>
              <a:rPr lang="ru-RU" sz="2000" b="1" dirty="0" smtClean="0"/>
              <a:t>, </a:t>
            </a:r>
            <a:r>
              <a:rPr lang="ru-RU" sz="2000" b="1" dirty="0" err="1" smtClean="0"/>
              <a:t>кровоносної</a:t>
            </a:r>
            <a:r>
              <a:rPr lang="ru-RU" sz="2000" b="1" dirty="0" smtClean="0"/>
              <a:t> </a:t>
            </a:r>
            <a:r>
              <a:rPr lang="ru-RU" sz="2000" b="1" dirty="0" err="1" smtClean="0"/>
              <a:t>системи</a:t>
            </a:r>
            <a:r>
              <a:rPr lang="ru-RU" sz="2000" b="1" dirty="0" smtClean="0"/>
              <a:t>, для </a:t>
            </a:r>
            <a:r>
              <a:rPr lang="ru-RU" sz="2000" b="1" dirty="0" err="1" smtClean="0"/>
              <a:t>захисту</a:t>
            </a:r>
            <a:r>
              <a:rPr lang="ru-RU" sz="2000" b="1" dirty="0" smtClean="0"/>
              <a:t> </a:t>
            </a:r>
            <a:r>
              <a:rPr lang="ru-RU" sz="2000" b="1" dirty="0" err="1" smtClean="0"/>
              <a:t>організму</a:t>
            </a:r>
            <a:r>
              <a:rPr lang="ru-RU" sz="2000" b="1" dirty="0" smtClean="0"/>
              <a:t> </a:t>
            </a:r>
            <a:r>
              <a:rPr lang="ru-RU" sz="2000" b="1" dirty="0" err="1" smtClean="0"/>
              <a:t>від</a:t>
            </a:r>
            <a:r>
              <a:rPr lang="ru-RU" sz="2000" b="1" dirty="0" smtClean="0"/>
              <a:t> </a:t>
            </a:r>
            <a:r>
              <a:rPr lang="ru-RU" sz="2000" b="1" dirty="0" err="1" smtClean="0"/>
              <a:t>різних</a:t>
            </a:r>
            <a:r>
              <a:rPr lang="ru-RU" sz="2000" b="1" dirty="0" smtClean="0"/>
              <a:t> </a:t>
            </a:r>
            <a:r>
              <a:rPr lang="ru-RU" sz="2000" b="1" dirty="0" err="1" smtClean="0"/>
              <a:t>інфекцій</a:t>
            </a:r>
            <a:r>
              <a:rPr lang="ru-RU" sz="2000" b="1" dirty="0" smtClean="0"/>
              <a:t>. </a:t>
            </a:r>
            <a:r>
              <a:rPr lang="ru-RU" sz="2000" b="1" dirty="0" err="1" smtClean="0"/>
              <a:t>Кальцій</a:t>
            </a:r>
            <a:r>
              <a:rPr lang="ru-RU" sz="2000" b="1" dirty="0" smtClean="0"/>
              <a:t> </a:t>
            </a:r>
            <a:r>
              <a:rPr lang="ru-RU" sz="2000" b="1" dirty="0" err="1" smtClean="0"/>
              <a:t>міститься</a:t>
            </a:r>
            <a:r>
              <a:rPr lang="ru-RU" sz="2000" b="1" dirty="0" smtClean="0"/>
              <a:t> в </a:t>
            </a:r>
            <a:r>
              <a:rPr lang="ru-RU" sz="2000" b="1" dirty="0" err="1" smtClean="0"/>
              <a:t>багатьох</a:t>
            </a:r>
            <a:r>
              <a:rPr lang="ru-RU" sz="2000" b="1" dirty="0" smtClean="0"/>
              <a:t> продуктах </a:t>
            </a:r>
            <a:r>
              <a:rPr lang="ru-RU" sz="2000" b="1" dirty="0" err="1" smtClean="0"/>
              <a:t>харчування</a:t>
            </a:r>
            <a:r>
              <a:rPr lang="ru-RU" sz="2000" b="1" dirty="0" smtClean="0"/>
              <a:t>, </a:t>
            </a:r>
            <a:r>
              <a:rPr lang="ru-RU" sz="2000" b="1" dirty="0" err="1" smtClean="0"/>
              <a:t>але</a:t>
            </a:r>
            <a:r>
              <a:rPr lang="ru-RU" sz="2000" b="1" dirty="0" smtClean="0"/>
              <a:t> </a:t>
            </a:r>
            <a:r>
              <a:rPr lang="ru-RU" sz="2000" b="1" dirty="0" err="1" smtClean="0"/>
              <a:t>засвоюється</a:t>
            </a:r>
            <a:r>
              <a:rPr lang="ru-RU" sz="2000" b="1" dirty="0" smtClean="0"/>
              <a:t> </a:t>
            </a:r>
            <a:r>
              <a:rPr lang="ru-RU" sz="2000" b="1" dirty="0" err="1" smtClean="0"/>
              <a:t>організмом</a:t>
            </a:r>
            <a:r>
              <a:rPr lang="ru-RU" sz="2000" b="1" dirty="0" smtClean="0"/>
              <a:t> </a:t>
            </a:r>
            <a:r>
              <a:rPr lang="ru-RU" sz="2000" b="1" dirty="0" err="1" smtClean="0"/>
              <a:t>він</a:t>
            </a:r>
            <a:r>
              <a:rPr lang="ru-RU" sz="2000" b="1" dirty="0" smtClean="0"/>
              <a:t> не </a:t>
            </a:r>
            <a:r>
              <a:rPr lang="ru-RU" sz="2000" b="1" dirty="0" err="1" smtClean="0"/>
              <a:t>з</a:t>
            </a:r>
            <a:r>
              <a:rPr lang="ru-RU" sz="2000" b="1" dirty="0" smtClean="0"/>
              <a:t> </a:t>
            </a:r>
            <a:r>
              <a:rPr lang="ru-RU" sz="2000" b="1" dirty="0" err="1" smtClean="0"/>
              <a:t>усіх</a:t>
            </a:r>
            <a:r>
              <a:rPr lang="ru-RU" sz="2000" b="1" dirty="0" smtClean="0"/>
              <a:t> </a:t>
            </a:r>
            <a:r>
              <a:rPr lang="ru-RU" sz="2000" b="1" dirty="0" err="1" smtClean="0"/>
              <a:t>продуктів</a:t>
            </a:r>
            <a:r>
              <a:rPr lang="ru-RU" sz="2000" b="1" dirty="0" smtClean="0"/>
              <a:t>. Тому в </a:t>
            </a:r>
            <a:r>
              <a:rPr lang="ru-RU" sz="2000" b="1" dirty="0" err="1" smtClean="0"/>
              <a:t>їжу</a:t>
            </a:r>
            <a:r>
              <a:rPr lang="ru-RU" sz="2000" b="1" dirty="0" smtClean="0"/>
              <a:t> як </a:t>
            </a:r>
            <a:r>
              <a:rPr lang="ru-RU" sz="2000" b="1" dirty="0" err="1" smtClean="0"/>
              <a:t>джерело</a:t>
            </a:r>
            <a:r>
              <a:rPr lang="ru-RU" sz="2000" b="1" dirty="0" smtClean="0"/>
              <a:t> </a:t>
            </a:r>
            <a:r>
              <a:rPr lang="ru-RU" sz="2000" b="1" dirty="0" err="1" smtClean="0"/>
              <a:t>кальцію</a:t>
            </a:r>
            <a:r>
              <a:rPr lang="ru-RU" sz="2000" b="1" dirty="0" smtClean="0"/>
              <a:t> </a:t>
            </a:r>
            <a:r>
              <a:rPr lang="ru-RU" sz="2000" b="1" dirty="0" err="1" smtClean="0"/>
              <a:t>потрібно</a:t>
            </a:r>
            <a:r>
              <a:rPr lang="ru-RU" sz="2000" b="1" dirty="0" smtClean="0"/>
              <a:t> </a:t>
            </a:r>
            <a:r>
              <a:rPr lang="ru-RU" sz="2000" b="1" dirty="0" err="1" smtClean="0"/>
              <a:t>вживати</a:t>
            </a:r>
            <a:r>
              <a:rPr lang="ru-RU" sz="2000" b="1" dirty="0" smtClean="0"/>
              <a:t> </a:t>
            </a:r>
            <a:r>
              <a:rPr lang="ru-RU" sz="2000" b="1" dirty="0" err="1" smtClean="0"/>
              <a:t>продукти</a:t>
            </a:r>
            <a:r>
              <a:rPr lang="ru-RU" sz="2000" b="1" dirty="0" smtClean="0"/>
              <a:t>, </a:t>
            </a:r>
            <a:r>
              <a:rPr lang="ru-RU" sz="2000" b="1" dirty="0" err="1" smtClean="0"/>
              <a:t>з</a:t>
            </a:r>
            <a:r>
              <a:rPr lang="ru-RU" sz="2000" b="1" dirty="0" smtClean="0"/>
              <a:t> </a:t>
            </a:r>
            <a:r>
              <a:rPr lang="ru-RU" sz="2000" b="1" dirty="0" err="1" smtClean="0"/>
              <a:t>яких</a:t>
            </a:r>
            <a:r>
              <a:rPr lang="ru-RU" sz="2000" b="1" dirty="0" smtClean="0"/>
              <a:t> </a:t>
            </a:r>
            <a:r>
              <a:rPr lang="ru-RU" sz="2000" b="1" dirty="0" err="1" smtClean="0"/>
              <a:t>кальцій</a:t>
            </a:r>
            <a:r>
              <a:rPr lang="ru-RU" sz="2000" b="1" dirty="0" smtClean="0"/>
              <a:t> легко </a:t>
            </a:r>
            <a:r>
              <a:rPr lang="ru-RU" sz="2000" b="1" dirty="0" err="1" smtClean="0"/>
              <a:t>засвоюється</a:t>
            </a:r>
            <a:r>
              <a:rPr lang="ru-RU" sz="2000" b="1" dirty="0" smtClean="0"/>
              <a:t>. </a:t>
            </a:r>
            <a:br>
              <a:rPr lang="ru-RU" sz="2000" b="1" dirty="0" smtClean="0"/>
            </a:br>
            <a:r>
              <a:rPr lang="ru-RU" sz="2000" b="1" dirty="0" smtClean="0"/>
              <a:t/>
            </a:r>
            <a:br>
              <a:rPr lang="ru-RU" sz="2000" b="1" dirty="0" smtClean="0"/>
            </a:br>
            <a:r>
              <a:rPr lang="ru-RU" sz="2000" b="1" dirty="0" err="1" smtClean="0"/>
              <a:t>Рекомендовані</a:t>
            </a:r>
            <a:r>
              <a:rPr lang="ru-RU" sz="2000" b="1" dirty="0" smtClean="0"/>
              <a:t> </a:t>
            </a:r>
            <a:r>
              <a:rPr lang="ru-RU" sz="2000" b="1" dirty="0" err="1" smtClean="0"/>
              <a:t>добові</a:t>
            </a:r>
            <a:r>
              <a:rPr lang="ru-RU" sz="2000" b="1" dirty="0" smtClean="0"/>
              <a:t> </a:t>
            </a:r>
            <a:r>
              <a:rPr lang="ru-RU" sz="2000" b="1" dirty="0" err="1" smtClean="0"/>
              <a:t>дози</a:t>
            </a:r>
            <a:r>
              <a:rPr lang="ru-RU" sz="2000" b="1" dirty="0" smtClean="0"/>
              <a:t> </a:t>
            </a:r>
            <a:r>
              <a:rPr lang="ru-RU" sz="2000" b="1" dirty="0" err="1" smtClean="0"/>
              <a:t>кальцію</a:t>
            </a:r>
            <a:r>
              <a:rPr lang="ru-RU" sz="2000" b="1" dirty="0" smtClean="0"/>
              <a:t> :</a:t>
            </a:r>
            <a:br>
              <a:rPr lang="ru-RU" sz="2000" b="1" dirty="0" smtClean="0"/>
            </a:br>
            <a:r>
              <a:rPr lang="ru-RU" sz="2000" b="1" dirty="0" smtClean="0"/>
              <a:t>для </a:t>
            </a:r>
            <a:r>
              <a:rPr lang="ru-RU" sz="2000" b="1" dirty="0" err="1" smtClean="0"/>
              <a:t>дітей</a:t>
            </a:r>
            <a:r>
              <a:rPr lang="ru-RU" sz="2000" b="1" dirty="0" smtClean="0"/>
              <a:t> - 600 - 1000 мг, </a:t>
            </a:r>
            <a:br>
              <a:rPr lang="ru-RU" sz="2000" b="1" dirty="0" smtClean="0"/>
            </a:br>
            <a:r>
              <a:rPr lang="ru-RU" sz="2000" b="1" dirty="0" smtClean="0"/>
              <a:t>для </a:t>
            </a:r>
            <a:r>
              <a:rPr lang="ru-RU" sz="2000" b="1" dirty="0" err="1" smtClean="0"/>
              <a:t>дорослих</a:t>
            </a:r>
            <a:r>
              <a:rPr lang="ru-RU" sz="2000" b="1" dirty="0" smtClean="0"/>
              <a:t> - 800 - 1200 мг,</a:t>
            </a:r>
            <a:br>
              <a:rPr lang="ru-RU" sz="2000" b="1" dirty="0" smtClean="0"/>
            </a:br>
            <a:r>
              <a:rPr lang="ru-RU" sz="2000" b="1" dirty="0" smtClean="0"/>
              <a:t>для </a:t>
            </a:r>
            <a:r>
              <a:rPr lang="ru-RU" sz="2000" b="1" dirty="0" err="1" smtClean="0"/>
              <a:t>вагітних</a:t>
            </a:r>
            <a:r>
              <a:rPr lang="ru-RU" sz="2000" b="1" dirty="0" smtClean="0"/>
              <a:t> </a:t>
            </a:r>
            <a:r>
              <a:rPr lang="ru-RU" sz="2000" b="1" dirty="0" err="1" smtClean="0"/>
              <a:t>і</a:t>
            </a:r>
            <a:r>
              <a:rPr lang="ru-RU" sz="2000" b="1" dirty="0" smtClean="0"/>
              <a:t> </a:t>
            </a:r>
            <a:r>
              <a:rPr lang="ru-RU" sz="2000" b="1" dirty="0" err="1" smtClean="0"/>
              <a:t>годуючих</a:t>
            </a:r>
            <a:r>
              <a:rPr lang="ru-RU" sz="2000" b="1" dirty="0" smtClean="0"/>
              <a:t> </a:t>
            </a:r>
            <a:r>
              <a:rPr lang="ru-RU" sz="2000" b="1" dirty="0" err="1" smtClean="0"/>
              <a:t>жінок</a:t>
            </a:r>
            <a:r>
              <a:rPr lang="ru-RU" sz="2000" b="1" dirty="0" smtClean="0"/>
              <a:t> - 1500 - 2000 мг. </a:t>
            </a:r>
            <a:endParaRPr lang="ru-RU" sz="2000" b="1"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randombar(horizontal)">
                                      <p:cBhvr>
                                        <p:cTn id="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15616" y="260648"/>
            <a:ext cx="7632848" cy="6408712"/>
          </a:xfrm>
        </p:spPr>
        <p:txBody>
          <a:bodyPr>
            <a:noAutofit/>
          </a:bodyPr>
          <a:lstStyle/>
          <a:p>
            <a:r>
              <a:rPr lang="ru-RU" sz="1800" b="1" dirty="0" err="1" smtClean="0"/>
              <a:t>Дуже</a:t>
            </a:r>
            <a:r>
              <a:rPr lang="ru-RU" sz="1800" b="1" dirty="0" smtClean="0"/>
              <a:t> </a:t>
            </a:r>
            <a:r>
              <a:rPr lang="ru-RU" sz="1800" b="1" dirty="0" err="1" smtClean="0"/>
              <a:t>багато</a:t>
            </a:r>
            <a:r>
              <a:rPr lang="ru-RU" sz="1800" b="1" dirty="0" smtClean="0"/>
              <a:t> </a:t>
            </a:r>
            <a:r>
              <a:rPr lang="ru-RU" sz="1800" b="1" dirty="0" err="1" smtClean="0"/>
              <a:t>кальцію</a:t>
            </a:r>
            <a:r>
              <a:rPr lang="ru-RU" sz="1800" b="1" dirty="0" smtClean="0"/>
              <a:t> </a:t>
            </a:r>
            <a:r>
              <a:rPr lang="ru-RU" sz="1800" b="1" dirty="0" err="1" smtClean="0"/>
              <a:t>міститься</a:t>
            </a:r>
            <a:r>
              <a:rPr lang="ru-RU" sz="1800" b="1" dirty="0" smtClean="0"/>
              <a:t> в </a:t>
            </a:r>
            <a:r>
              <a:rPr lang="ru-RU" sz="1800" b="1" dirty="0" err="1" smtClean="0"/>
              <a:t>молочних</a:t>
            </a:r>
            <a:r>
              <a:rPr lang="ru-RU" sz="1800" b="1" dirty="0" smtClean="0"/>
              <a:t> продуктах: у </a:t>
            </a:r>
            <a:r>
              <a:rPr lang="ru-RU" sz="1800" b="1" dirty="0" err="1" smtClean="0"/>
              <a:t>молоці</a:t>
            </a:r>
            <a:r>
              <a:rPr lang="ru-RU" sz="1800" b="1" dirty="0" smtClean="0"/>
              <a:t>, </a:t>
            </a:r>
            <a:r>
              <a:rPr lang="ru-RU" sz="1800" b="1" dirty="0" err="1" smtClean="0"/>
              <a:t>йогурті</a:t>
            </a:r>
            <a:r>
              <a:rPr lang="ru-RU" sz="1800" b="1" dirty="0" smtClean="0"/>
              <a:t>, </a:t>
            </a:r>
            <a:r>
              <a:rPr lang="ru-RU" sz="1800" b="1" dirty="0" err="1" smtClean="0"/>
              <a:t>кефірі</a:t>
            </a:r>
            <a:r>
              <a:rPr lang="ru-RU" sz="1800" b="1" dirty="0" smtClean="0"/>
              <a:t>, </a:t>
            </a:r>
            <a:r>
              <a:rPr lang="ru-RU" sz="1800" b="1" dirty="0" err="1" smtClean="0"/>
              <a:t>сметані</a:t>
            </a:r>
            <a:r>
              <a:rPr lang="ru-RU" sz="1800" b="1" dirty="0" smtClean="0"/>
              <a:t>, </a:t>
            </a:r>
            <a:r>
              <a:rPr lang="ru-RU" sz="1800" b="1" dirty="0" err="1" smtClean="0"/>
              <a:t>сирі</a:t>
            </a:r>
            <a:r>
              <a:rPr lang="ru-RU" sz="1800" b="1" dirty="0" smtClean="0"/>
              <a:t>. У </a:t>
            </a:r>
            <a:r>
              <a:rPr lang="ru-RU" sz="1800" b="1" dirty="0" err="1" smtClean="0"/>
              <a:t>знежирених</a:t>
            </a:r>
            <a:r>
              <a:rPr lang="ru-RU" sz="1800" b="1" dirty="0" smtClean="0"/>
              <a:t>  </a:t>
            </a:r>
            <a:r>
              <a:rPr lang="ru-RU" sz="1800" b="1" dirty="0" err="1" smtClean="0"/>
              <a:t>молочних</a:t>
            </a:r>
            <a:r>
              <a:rPr lang="ru-RU" sz="1800" b="1" dirty="0" smtClean="0"/>
              <a:t> продуктах  </a:t>
            </a:r>
            <a:r>
              <a:rPr lang="ru-RU" sz="1800" b="1" dirty="0" err="1" smtClean="0"/>
              <a:t>кальцію</a:t>
            </a:r>
            <a:r>
              <a:rPr lang="ru-RU" sz="1800" b="1" dirty="0" smtClean="0"/>
              <a:t> </a:t>
            </a:r>
            <a:r>
              <a:rPr lang="ru-RU" sz="1800" b="1" dirty="0" err="1" smtClean="0"/>
              <a:t>міститься</a:t>
            </a:r>
            <a:r>
              <a:rPr lang="ru-RU" sz="1800" b="1" dirty="0" smtClean="0"/>
              <a:t> </a:t>
            </a:r>
            <a:r>
              <a:rPr lang="ru-RU" sz="1800" b="1" dirty="0" err="1" smtClean="0"/>
              <a:t>рівно</a:t>
            </a:r>
            <a:r>
              <a:rPr lang="ru-RU" sz="1800" b="1" dirty="0" smtClean="0"/>
              <a:t> </a:t>
            </a:r>
            <a:r>
              <a:rPr lang="ru-RU" sz="1800" b="1" dirty="0" err="1" smtClean="0"/>
              <a:t>стільки</a:t>
            </a:r>
            <a:r>
              <a:rPr lang="ru-RU" sz="1800" b="1" dirty="0" smtClean="0"/>
              <a:t> ж, </a:t>
            </a:r>
            <a:r>
              <a:rPr lang="ru-RU" sz="1800" b="1" dirty="0" err="1" smtClean="0"/>
              <a:t>скільки</a:t>
            </a:r>
            <a:r>
              <a:rPr lang="ru-RU" sz="1800" b="1" dirty="0" smtClean="0"/>
              <a:t> </a:t>
            </a:r>
            <a:r>
              <a:rPr lang="ru-RU" sz="1800" b="1" dirty="0" err="1" smtClean="0"/>
              <a:t>і</a:t>
            </a:r>
            <a:r>
              <a:rPr lang="ru-RU" sz="1800" b="1" dirty="0" smtClean="0"/>
              <a:t> в </a:t>
            </a:r>
            <a:r>
              <a:rPr lang="ru-RU" sz="1800" b="1" dirty="0" err="1" smtClean="0"/>
              <a:t>молочних</a:t>
            </a:r>
            <a:r>
              <a:rPr lang="ru-RU" sz="1800" b="1" dirty="0" smtClean="0"/>
              <a:t> продуктах </a:t>
            </a:r>
            <a:r>
              <a:rPr lang="ru-RU" sz="1800" b="1" dirty="0" err="1" smtClean="0"/>
              <a:t>підвищеної</a:t>
            </a:r>
            <a:r>
              <a:rPr lang="ru-RU" sz="1800" b="1" dirty="0" smtClean="0"/>
              <a:t>  </a:t>
            </a:r>
            <a:r>
              <a:rPr lang="ru-RU" sz="1800" b="1" dirty="0" err="1" smtClean="0"/>
              <a:t>жирності</a:t>
            </a:r>
            <a:r>
              <a:rPr lang="ru-RU" sz="1800" b="1" dirty="0" smtClean="0"/>
              <a:t>. </a:t>
            </a:r>
          </a:p>
          <a:p>
            <a:r>
              <a:rPr lang="ru-RU" sz="1800" b="1" dirty="0" err="1" smtClean="0"/>
              <a:t>Також</a:t>
            </a:r>
            <a:r>
              <a:rPr lang="ru-RU" sz="1800" b="1" dirty="0" smtClean="0"/>
              <a:t>  </a:t>
            </a:r>
            <a:r>
              <a:rPr lang="ru-RU" sz="1800" b="1" dirty="0" err="1" smtClean="0"/>
              <a:t>кальцій</a:t>
            </a:r>
            <a:r>
              <a:rPr lang="ru-RU" sz="1800" b="1" dirty="0" smtClean="0"/>
              <a:t>  </a:t>
            </a:r>
            <a:r>
              <a:rPr lang="ru-RU" sz="1800" b="1" dirty="0" err="1" smtClean="0"/>
              <a:t>міститься</a:t>
            </a:r>
            <a:r>
              <a:rPr lang="ru-RU" sz="1800" b="1" dirty="0" smtClean="0"/>
              <a:t> в </a:t>
            </a:r>
            <a:r>
              <a:rPr lang="ru-RU" sz="1800" b="1" dirty="0" err="1" smtClean="0"/>
              <a:t>овочах</a:t>
            </a:r>
            <a:r>
              <a:rPr lang="ru-RU" sz="1800" b="1" dirty="0" smtClean="0"/>
              <a:t> </a:t>
            </a:r>
            <a:r>
              <a:rPr lang="ru-RU" sz="1800" b="1" dirty="0" err="1" smtClean="0"/>
              <a:t>і</a:t>
            </a:r>
            <a:r>
              <a:rPr lang="ru-RU" sz="1800" b="1" dirty="0" smtClean="0"/>
              <a:t> </a:t>
            </a:r>
            <a:r>
              <a:rPr lang="ru-RU" sz="1800" b="1" dirty="0" err="1" smtClean="0"/>
              <a:t>зелені</a:t>
            </a:r>
            <a:r>
              <a:rPr lang="ru-RU" sz="1800" b="1" dirty="0" smtClean="0"/>
              <a:t>: </a:t>
            </a:r>
            <a:r>
              <a:rPr lang="ru-RU" sz="1800" b="1" dirty="0" err="1" smtClean="0"/>
              <a:t>брокколі</a:t>
            </a:r>
            <a:r>
              <a:rPr lang="ru-RU" sz="1800" b="1" dirty="0" smtClean="0"/>
              <a:t>, </a:t>
            </a:r>
            <a:r>
              <a:rPr lang="ru-RU" sz="1800" b="1" dirty="0" err="1" smtClean="0"/>
              <a:t>цвітна</a:t>
            </a:r>
            <a:r>
              <a:rPr lang="ru-RU" sz="1800" b="1" dirty="0" smtClean="0"/>
              <a:t> капуста, </a:t>
            </a:r>
            <a:r>
              <a:rPr lang="ru-RU" sz="1800" b="1" dirty="0" err="1" smtClean="0"/>
              <a:t>ріпа</a:t>
            </a:r>
            <a:r>
              <a:rPr lang="ru-RU" sz="1800" b="1" dirty="0" smtClean="0"/>
              <a:t>, </a:t>
            </a:r>
            <a:r>
              <a:rPr lang="ru-RU" sz="1800" b="1" dirty="0" err="1" smtClean="0"/>
              <a:t>морква</a:t>
            </a:r>
            <a:r>
              <a:rPr lang="ru-RU" sz="1800" b="1" dirty="0" smtClean="0"/>
              <a:t>, редиска, </a:t>
            </a:r>
            <a:r>
              <a:rPr lang="ru-RU" sz="1800" b="1" dirty="0" err="1" smtClean="0"/>
              <a:t>морська</a:t>
            </a:r>
            <a:r>
              <a:rPr lang="ru-RU" sz="1800" b="1" dirty="0" smtClean="0"/>
              <a:t>  капуста, спаржа, </a:t>
            </a:r>
            <a:r>
              <a:rPr lang="ru-RU" sz="1800" b="1" dirty="0" err="1" smtClean="0"/>
              <a:t>селера</a:t>
            </a:r>
            <a:r>
              <a:rPr lang="ru-RU" sz="1800" b="1" dirty="0" smtClean="0"/>
              <a:t>, </a:t>
            </a:r>
            <a:r>
              <a:rPr lang="ru-RU" sz="1800" b="1" dirty="0" err="1" smtClean="0"/>
              <a:t>листовий</a:t>
            </a:r>
            <a:r>
              <a:rPr lang="ru-RU" sz="1800" b="1" dirty="0" smtClean="0"/>
              <a:t> салат.</a:t>
            </a:r>
          </a:p>
          <a:p>
            <a:r>
              <a:rPr lang="ru-RU" sz="1800" b="1" dirty="0" err="1" smtClean="0"/>
              <a:t>Хороше</a:t>
            </a:r>
            <a:r>
              <a:rPr lang="ru-RU" sz="1800" b="1" dirty="0" smtClean="0"/>
              <a:t> </a:t>
            </a:r>
            <a:r>
              <a:rPr lang="ru-RU" sz="1800" b="1" dirty="0" err="1" smtClean="0"/>
              <a:t>джерело</a:t>
            </a:r>
            <a:r>
              <a:rPr lang="ru-RU" sz="1800" b="1" dirty="0" smtClean="0"/>
              <a:t> </a:t>
            </a:r>
            <a:r>
              <a:rPr lang="ru-RU" sz="1800" b="1" dirty="0" err="1" smtClean="0"/>
              <a:t>кальцію</a:t>
            </a:r>
            <a:r>
              <a:rPr lang="ru-RU" sz="1800" b="1" dirty="0" smtClean="0"/>
              <a:t> - </a:t>
            </a:r>
            <a:r>
              <a:rPr lang="ru-RU" sz="1800" b="1" dirty="0" err="1" smtClean="0"/>
              <a:t>бобові</a:t>
            </a:r>
            <a:r>
              <a:rPr lang="ru-RU" sz="1800" b="1" dirty="0" smtClean="0"/>
              <a:t> (</a:t>
            </a:r>
            <a:r>
              <a:rPr lang="ru-RU" sz="1800" b="1" dirty="0" err="1" smtClean="0"/>
              <a:t>квасоля</a:t>
            </a:r>
            <a:r>
              <a:rPr lang="ru-RU" sz="1800" b="1" dirty="0" smtClean="0"/>
              <a:t>, горох, </a:t>
            </a:r>
            <a:r>
              <a:rPr lang="ru-RU" sz="1800" b="1" dirty="0" err="1" smtClean="0"/>
              <a:t>боби</a:t>
            </a:r>
            <a:r>
              <a:rPr lang="ru-RU" sz="1800" b="1" dirty="0" smtClean="0"/>
              <a:t>), </a:t>
            </a:r>
            <a:r>
              <a:rPr lang="ru-RU" sz="1800" b="1" dirty="0" err="1" smtClean="0"/>
              <a:t>насіння</a:t>
            </a:r>
            <a:r>
              <a:rPr lang="ru-RU" sz="1800" b="1" dirty="0" smtClean="0"/>
              <a:t>, </a:t>
            </a:r>
            <a:r>
              <a:rPr lang="ru-RU" sz="1800" b="1" dirty="0" err="1" smtClean="0"/>
              <a:t>горіхи</a:t>
            </a:r>
            <a:r>
              <a:rPr lang="ru-RU" sz="1800" b="1" dirty="0" smtClean="0"/>
              <a:t>, мак. </a:t>
            </a:r>
            <a:r>
              <a:rPr lang="ru-RU" sz="1800" b="1" dirty="0" err="1" smtClean="0"/>
              <a:t>Дуже</a:t>
            </a:r>
            <a:r>
              <a:rPr lang="ru-RU" sz="1800" b="1" dirty="0" smtClean="0"/>
              <a:t>  </a:t>
            </a:r>
            <a:r>
              <a:rPr lang="ru-RU" sz="1800" b="1" dirty="0" err="1" smtClean="0"/>
              <a:t>багато</a:t>
            </a:r>
            <a:r>
              <a:rPr lang="ru-RU" sz="1800" b="1" dirty="0" smtClean="0"/>
              <a:t> </a:t>
            </a:r>
            <a:r>
              <a:rPr lang="ru-RU" sz="1800" b="1" dirty="0" err="1" smtClean="0"/>
              <a:t>кальцію</a:t>
            </a:r>
            <a:r>
              <a:rPr lang="ru-RU" sz="1800" b="1" dirty="0" smtClean="0"/>
              <a:t> в </a:t>
            </a:r>
            <a:r>
              <a:rPr lang="ru-RU" sz="1800" b="1" dirty="0" err="1" smtClean="0"/>
              <a:t>кунжуті</a:t>
            </a:r>
            <a:r>
              <a:rPr lang="ru-RU" sz="1800" b="1" dirty="0" smtClean="0"/>
              <a:t>. </a:t>
            </a:r>
            <a:r>
              <a:rPr lang="ru-RU" sz="1800" b="1" dirty="0" err="1" smtClean="0"/>
              <a:t>Корисно</a:t>
            </a:r>
            <a:r>
              <a:rPr lang="ru-RU" sz="1800" b="1" dirty="0" smtClean="0"/>
              <a:t>  </a:t>
            </a:r>
            <a:r>
              <a:rPr lang="ru-RU" sz="1800" b="1" dirty="0" err="1" smtClean="0"/>
              <a:t>їсти</a:t>
            </a:r>
            <a:r>
              <a:rPr lang="ru-RU" sz="1800" b="1" dirty="0" smtClean="0"/>
              <a:t>, </a:t>
            </a:r>
            <a:r>
              <a:rPr lang="ru-RU" sz="1800" b="1" dirty="0" err="1" smtClean="0"/>
              <a:t>хоча</a:t>
            </a:r>
            <a:r>
              <a:rPr lang="ru-RU" sz="1800" b="1" dirty="0" smtClean="0"/>
              <a:t> б 1 </a:t>
            </a:r>
            <a:r>
              <a:rPr lang="ru-RU" sz="1800" b="1" dirty="0" err="1" smtClean="0"/>
              <a:t>чайну</a:t>
            </a:r>
            <a:r>
              <a:rPr lang="ru-RU" sz="1800" b="1" dirty="0" smtClean="0"/>
              <a:t> ложку кунжуту в день,  </a:t>
            </a:r>
            <a:r>
              <a:rPr lang="ru-RU" sz="1800" b="1" dirty="0" err="1" smtClean="0"/>
              <a:t>цим</a:t>
            </a:r>
            <a:r>
              <a:rPr lang="ru-RU" sz="1800" b="1" dirty="0" smtClean="0"/>
              <a:t>  </a:t>
            </a:r>
            <a:r>
              <a:rPr lang="ru-RU" sz="1800" b="1" dirty="0" err="1" smtClean="0"/>
              <a:t>ви</a:t>
            </a:r>
            <a:r>
              <a:rPr lang="ru-RU" sz="1800" b="1" dirty="0" smtClean="0"/>
              <a:t>  </a:t>
            </a:r>
            <a:r>
              <a:rPr lang="ru-RU" sz="1800" b="1" dirty="0" err="1" smtClean="0"/>
              <a:t>підживити</a:t>
            </a:r>
            <a:r>
              <a:rPr lang="ru-RU" sz="1800" b="1" dirty="0" smtClean="0"/>
              <a:t>  </a:t>
            </a:r>
            <a:r>
              <a:rPr lang="ru-RU" sz="1800" b="1" dirty="0" err="1" smtClean="0"/>
              <a:t>свій</a:t>
            </a:r>
            <a:r>
              <a:rPr lang="ru-RU" sz="1800" b="1" dirty="0" smtClean="0"/>
              <a:t>  </a:t>
            </a:r>
            <a:r>
              <a:rPr lang="ru-RU" sz="1800" b="1" dirty="0" err="1" smtClean="0"/>
              <a:t>організм</a:t>
            </a:r>
            <a:r>
              <a:rPr lang="ru-RU" sz="1800" b="1" dirty="0" smtClean="0"/>
              <a:t>  </a:t>
            </a:r>
            <a:r>
              <a:rPr lang="ru-RU" sz="1800" b="1" dirty="0" err="1" smtClean="0"/>
              <a:t>кальцієм</a:t>
            </a:r>
            <a:r>
              <a:rPr lang="ru-RU" sz="1800" b="1" dirty="0" smtClean="0"/>
              <a:t>. </a:t>
            </a:r>
          </a:p>
          <a:p>
            <a:r>
              <a:rPr lang="ru-RU" sz="1800" b="1" dirty="0" smtClean="0"/>
              <a:t>З </a:t>
            </a:r>
            <a:r>
              <a:rPr lang="ru-RU" sz="1800" b="1" dirty="0" err="1" smtClean="0"/>
              <a:t>риби</a:t>
            </a:r>
            <a:r>
              <a:rPr lang="ru-RU" sz="1800" b="1" dirty="0" smtClean="0"/>
              <a:t> </a:t>
            </a:r>
            <a:r>
              <a:rPr lang="ru-RU" sz="1800" b="1" dirty="0" err="1" smtClean="0"/>
              <a:t>найбільше</a:t>
            </a:r>
            <a:r>
              <a:rPr lang="ru-RU" sz="1800" b="1" dirty="0" smtClean="0"/>
              <a:t> </a:t>
            </a:r>
            <a:r>
              <a:rPr lang="ru-RU" sz="1800" b="1" dirty="0" err="1" smtClean="0"/>
              <a:t>кальцію</a:t>
            </a:r>
            <a:r>
              <a:rPr lang="ru-RU" sz="1800" b="1" dirty="0" smtClean="0"/>
              <a:t> </a:t>
            </a:r>
            <a:r>
              <a:rPr lang="ru-RU" sz="1800" b="1" dirty="0" err="1" smtClean="0"/>
              <a:t>містять</a:t>
            </a:r>
            <a:r>
              <a:rPr lang="ru-RU" sz="1800" b="1" dirty="0" smtClean="0"/>
              <a:t> </a:t>
            </a:r>
            <a:r>
              <a:rPr lang="ru-RU" sz="1800" b="1" dirty="0" err="1" smtClean="0"/>
              <a:t>сардини</a:t>
            </a:r>
            <a:r>
              <a:rPr lang="ru-RU" sz="1800" b="1" dirty="0" smtClean="0"/>
              <a:t>.  </a:t>
            </a:r>
          </a:p>
          <a:p>
            <a:r>
              <a:rPr lang="ru-RU" sz="1800" b="1" dirty="0" err="1" smtClean="0"/>
              <a:t>Систематичне</a:t>
            </a:r>
            <a:r>
              <a:rPr lang="ru-RU" sz="1800" b="1" dirty="0" smtClean="0"/>
              <a:t> </a:t>
            </a:r>
            <a:r>
              <a:rPr lang="ru-RU" sz="1800" b="1" dirty="0" err="1" smtClean="0"/>
              <a:t>вживання</a:t>
            </a:r>
            <a:r>
              <a:rPr lang="ru-RU" sz="1800" b="1" dirty="0" smtClean="0"/>
              <a:t> </a:t>
            </a:r>
            <a:r>
              <a:rPr lang="ru-RU" sz="1800" b="1" dirty="0" err="1" smtClean="0"/>
              <a:t>хліба</a:t>
            </a:r>
            <a:r>
              <a:rPr lang="ru-RU" sz="1800" b="1" dirty="0" smtClean="0"/>
              <a:t> </a:t>
            </a:r>
            <a:r>
              <a:rPr lang="ru-RU" sz="1800" b="1" dirty="0" err="1" smtClean="0"/>
              <a:t>з</a:t>
            </a:r>
            <a:r>
              <a:rPr lang="ru-RU" sz="1800" b="1" dirty="0" smtClean="0"/>
              <a:t> </a:t>
            </a:r>
            <a:r>
              <a:rPr lang="ru-RU" sz="1800" b="1" dirty="0" err="1" smtClean="0"/>
              <a:t>висівками</a:t>
            </a:r>
            <a:r>
              <a:rPr lang="ru-RU" sz="1800" b="1" dirty="0" smtClean="0"/>
              <a:t>, злаками </a:t>
            </a:r>
            <a:r>
              <a:rPr lang="ru-RU" sz="1800" b="1" dirty="0" err="1" smtClean="0"/>
              <a:t>і</a:t>
            </a:r>
            <a:r>
              <a:rPr lang="ru-RU" sz="1800" b="1" dirty="0" smtClean="0"/>
              <a:t> </a:t>
            </a:r>
            <a:r>
              <a:rPr lang="ru-RU" sz="1800" b="1" dirty="0" err="1" smtClean="0"/>
              <a:t>з</a:t>
            </a:r>
            <a:r>
              <a:rPr lang="ru-RU" sz="1800" b="1" dirty="0" smtClean="0"/>
              <a:t> </a:t>
            </a:r>
            <a:r>
              <a:rPr lang="ru-RU" sz="1800" b="1" dirty="0" err="1" smtClean="0"/>
              <a:t>борошна</a:t>
            </a:r>
            <a:r>
              <a:rPr lang="ru-RU" sz="1800" b="1" dirty="0" smtClean="0"/>
              <a:t> грубого помелу </a:t>
            </a:r>
            <a:r>
              <a:rPr lang="ru-RU" sz="1800" b="1" dirty="0" err="1" smtClean="0"/>
              <a:t>також</a:t>
            </a:r>
            <a:r>
              <a:rPr lang="ru-RU" sz="1800" b="1" dirty="0" smtClean="0"/>
              <a:t>  </a:t>
            </a:r>
            <a:r>
              <a:rPr lang="ru-RU" sz="1800" b="1" dirty="0" err="1" smtClean="0"/>
              <a:t>підвищить</a:t>
            </a:r>
            <a:r>
              <a:rPr lang="ru-RU" sz="1800" b="1" dirty="0" smtClean="0"/>
              <a:t>  </a:t>
            </a:r>
            <a:r>
              <a:rPr lang="ru-RU" sz="1800" b="1" dirty="0" err="1" smtClean="0"/>
              <a:t>вміст</a:t>
            </a:r>
            <a:r>
              <a:rPr lang="ru-RU" sz="1800" b="1" dirty="0" smtClean="0"/>
              <a:t> </a:t>
            </a:r>
            <a:r>
              <a:rPr lang="ru-RU" sz="1800" b="1" dirty="0" err="1" smtClean="0"/>
              <a:t>кальцію</a:t>
            </a:r>
            <a:r>
              <a:rPr lang="ru-RU" sz="1800" b="1" dirty="0" smtClean="0"/>
              <a:t> в </a:t>
            </a:r>
            <a:r>
              <a:rPr lang="ru-RU" sz="1800" b="1" dirty="0" err="1" smtClean="0"/>
              <a:t>організмі</a:t>
            </a:r>
            <a:r>
              <a:rPr lang="ru-RU" sz="1800" b="1" dirty="0" smtClean="0"/>
              <a:t>. </a:t>
            </a:r>
          </a:p>
          <a:p>
            <a:r>
              <a:rPr lang="ru-RU" sz="1800" b="1" dirty="0" err="1" smtClean="0"/>
              <a:t>Яйця</a:t>
            </a:r>
            <a:r>
              <a:rPr lang="ru-RU" sz="1800" b="1" dirty="0" smtClean="0"/>
              <a:t> </a:t>
            </a:r>
            <a:r>
              <a:rPr lang="ru-RU" sz="1800" b="1" dirty="0" err="1" smtClean="0"/>
              <a:t>містять</a:t>
            </a:r>
            <a:r>
              <a:rPr lang="ru-RU" sz="1800" b="1" dirty="0" smtClean="0"/>
              <a:t> </a:t>
            </a:r>
            <a:r>
              <a:rPr lang="ru-RU" sz="1800" b="1" dirty="0" err="1" smtClean="0"/>
              <a:t>достатню</a:t>
            </a:r>
            <a:r>
              <a:rPr lang="ru-RU" sz="1800" b="1" dirty="0" smtClean="0"/>
              <a:t> </a:t>
            </a:r>
            <a:r>
              <a:rPr lang="ru-RU" sz="1800" b="1" dirty="0" err="1" smtClean="0"/>
              <a:t>кількість</a:t>
            </a:r>
            <a:r>
              <a:rPr lang="ru-RU" sz="1800" b="1" dirty="0" smtClean="0"/>
              <a:t> </a:t>
            </a:r>
            <a:r>
              <a:rPr lang="ru-RU" sz="1800" b="1" dirty="0" err="1" smtClean="0"/>
              <a:t>кальцію</a:t>
            </a:r>
            <a:r>
              <a:rPr lang="ru-RU" sz="1800" b="1" dirty="0" smtClean="0"/>
              <a:t>, особливо </a:t>
            </a:r>
            <a:r>
              <a:rPr lang="ru-RU" sz="1800" b="1" dirty="0" err="1" smtClean="0"/>
              <a:t>яєчна</a:t>
            </a:r>
            <a:r>
              <a:rPr lang="ru-RU" sz="1800" b="1" dirty="0" smtClean="0"/>
              <a:t> </a:t>
            </a:r>
            <a:r>
              <a:rPr lang="ru-RU" sz="1800" b="1" dirty="0" err="1" smtClean="0"/>
              <a:t>шкаралупа</a:t>
            </a:r>
            <a:r>
              <a:rPr lang="ru-RU" sz="1800" b="1" dirty="0" smtClean="0"/>
              <a:t>. </a:t>
            </a:r>
            <a:r>
              <a:rPr lang="ru-RU" sz="1800" b="1" dirty="0" err="1" smtClean="0"/>
              <a:t>Іноді</a:t>
            </a:r>
            <a:r>
              <a:rPr lang="ru-RU" sz="1800" b="1" dirty="0" smtClean="0"/>
              <a:t> для </a:t>
            </a:r>
            <a:r>
              <a:rPr lang="ru-RU" sz="1800" b="1" dirty="0" err="1" smtClean="0"/>
              <a:t>відновлення</a:t>
            </a:r>
            <a:r>
              <a:rPr lang="ru-RU" sz="1800" b="1" dirty="0" smtClean="0"/>
              <a:t> балансу </a:t>
            </a:r>
            <a:r>
              <a:rPr lang="ru-RU" sz="1800" b="1" dirty="0" err="1" smtClean="0"/>
              <a:t>кальцію</a:t>
            </a:r>
            <a:r>
              <a:rPr lang="ru-RU" sz="1800" b="1" dirty="0" smtClean="0"/>
              <a:t> </a:t>
            </a:r>
            <a:r>
              <a:rPr lang="ru-RU" sz="1800" b="1" dirty="0" err="1" smtClean="0"/>
              <a:t>навіть</a:t>
            </a:r>
            <a:r>
              <a:rPr lang="ru-RU" sz="1800" b="1" dirty="0" smtClean="0"/>
              <a:t> </a:t>
            </a:r>
            <a:r>
              <a:rPr lang="ru-RU" sz="1800" b="1" dirty="0" err="1" smtClean="0"/>
              <a:t>приймають</a:t>
            </a:r>
            <a:r>
              <a:rPr lang="ru-RU" sz="1800" b="1" dirty="0" smtClean="0"/>
              <a:t> </a:t>
            </a:r>
            <a:r>
              <a:rPr lang="ru-RU" sz="1800" b="1" dirty="0" err="1" smtClean="0"/>
              <a:t>всередину</a:t>
            </a:r>
            <a:r>
              <a:rPr lang="ru-RU" sz="1800" b="1" dirty="0" smtClean="0"/>
              <a:t> </a:t>
            </a:r>
            <a:r>
              <a:rPr lang="ru-RU" sz="1800" b="1" dirty="0" err="1" smtClean="0"/>
              <a:t>мелену</a:t>
            </a:r>
            <a:r>
              <a:rPr lang="ru-RU" sz="1800" b="1" dirty="0" smtClean="0"/>
              <a:t> </a:t>
            </a:r>
            <a:r>
              <a:rPr lang="ru-RU" sz="1800" b="1" dirty="0" err="1" smtClean="0"/>
              <a:t>яєчну</a:t>
            </a:r>
            <a:r>
              <a:rPr lang="ru-RU" sz="1800" b="1" dirty="0" smtClean="0"/>
              <a:t> </a:t>
            </a:r>
            <a:r>
              <a:rPr lang="ru-RU" sz="1800" b="1" dirty="0" err="1" smtClean="0"/>
              <a:t>шкаралупу</a:t>
            </a:r>
            <a:r>
              <a:rPr lang="ru-RU" sz="1800" b="1" dirty="0" smtClean="0"/>
              <a:t>. </a:t>
            </a:r>
          </a:p>
          <a:p>
            <a:r>
              <a:rPr lang="ru-RU" sz="1800" b="1" dirty="0" smtClean="0"/>
              <a:t>Не </a:t>
            </a:r>
            <a:r>
              <a:rPr lang="ru-RU" sz="1800" b="1" dirty="0" err="1" smtClean="0"/>
              <a:t>потрібно</a:t>
            </a:r>
            <a:r>
              <a:rPr lang="ru-RU" sz="1800" b="1" dirty="0" smtClean="0"/>
              <a:t> </a:t>
            </a:r>
            <a:r>
              <a:rPr lang="ru-RU" sz="1800" b="1" dirty="0" err="1" smtClean="0"/>
              <a:t>забувати</a:t>
            </a:r>
            <a:r>
              <a:rPr lang="ru-RU" sz="1800" b="1" dirty="0" smtClean="0"/>
              <a:t> </a:t>
            </a:r>
            <a:r>
              <a:rPr lang="ru-RU" sz="1800" b="1" dirty="0" err="1" smtClean="0"/>
              <a:t>і</a:t>
            </a:r>
            <a:r>
              <a:rPr lang="ru-RU" sz="1800" b="1" dirty="0" smtClean="0"/>
              <a:t> про трави. До них </a:t>
            </a:r>
            <a:r>
              <a:rPr lang="ru-RU" sz="1800" b="1" dirty="0" err="1" smtClean="0"/>
              <a:t>відноситься</a:t>
            </a:r>
            <a:r>
              <a:rPr lang="ru-RU" sz="1800" b="1" dirty="0" smtClean="0"/>
              <a:t> </a:t>
            </a:r>
            <a:r>
              <a:rPr lang="ru-RU" sz="1800" b="1" dirty="0" err="1" smtClean="0"/>
              <a:t>кропива</a:t>
            </a:r>
            <a:r>
              <a:rPr lang="ru-RU" sz="1800" b="1" dirty="0" smtClean="0"/>
              <a:t> - </a:t>
            </a:r>
            <a:r>
              <a:rPr lang="ru-RU" sz="1800" b="1" dirty="0" err="1" smtClean="0"/>
              <a:t>корисно</a:t>
            </a:r>
            <a:r>
              <a:rPr lang="ru-RU" sz="1800" b="1" dirty="0" smtClean="0"/>
              <a:t> </a:t>
            </a:r>
            <a:r>
              <a:rPr lang="ru-RU" sz="1800" b="1" dirty="0" err="1" smtClean="0"/>
              <a:t>вживати</a:t>
            </a:r>
            <a:r>
              <a:rPr lang="ru-RU" sz="1800" b="1" dirty="0" smtClean="0"/>
              <a:t> </a:t>
            </a:r>
            <a:r>
              <a:rPr lang="ru-RU" sz="1800" b="1" dirty="0" err="1" smtClean="0"/>
              <a:t>її</a:t>
            </a:r>
            <a:r>
              <a:rPr lang="ru-RU" sz="1800" b="1" dirty="0" smtClean="0"/>
              <a:t> </a:t>
            </a:r>
            <a:r>
              <a:rPr lang="ru-RU" sz="1800" b="1" dirty="0" err="1" smtClean="0"/>
              <a:t>молоді</a:t>
            </a:r>
            <a:r>
              <a:rPr lang="ru-RU" sz="1800" b="1" dirty="0" smtClean="0"/>
              <a:t> листочки. </a:t>
            </a:r>
            <a:r>
              <a:rPr lang="ru-RU" sz="1800" b="1" dirty="0" err="1" smtClean="0"/>
              <a:t>Листя</a:t>
            </a:r>
            <a:r>
              <a:rPr lang="ru-RU" sz="1800" b="1" dirty="0" smtClean="0"/>
              <a:t> </a:t>
            </a:r>
            <a:r>
              <a:rPr lang="ru-RU" sz="1800" b="1" dirty="0" err="1" smtClean="0"/>
              <a:t>молодих</a:t>
            </a:r>
            <a:r>
              <a:rPr lang="ru-RU" sz="1800" b="1" dirty="0" smtClean="0"/>
              <a:t> </a:t>
            </a:r>
            <a:r>
              <a:rPr lang="ru-RU" sz="1800" b="1" dirty="0" err="1" smtClean="0"/>
              <a:t>кульбаб</a:t>
            </a:r>
            <a:r>
              <a:rPr lang="ru-RU" sz="1800" b="1" dirty="0" smtClean="0"/>
              <a:t>, </a:t>
            </a:r>
            <a:r>
              <a:rPr lang="ru-RU" sz="1800" b="1" dirty="0" err="1" smtClean="0"/>
              <a:t>листя</a:t>
            </a:r>
            <a:r>
              <a:rPr lang="ru-RU" sz="1800" b="1" dirty="0" smtClean="0"/>
              <a:t> подорожника </a:t>
            </a:r>
            <a:r>
              <a:rPr lang="ru-RU" sz="1800" b="1" dirty="0" err="1" smtClean="0"/>
              <a:t>містять</a:t>
            </a:r>
            <a:r>
              <a:rPr lang="ru-RU" sz="1800" b="1" dirty="0" smtClean="0"/>
              <a:t> </a:t>
            </a:r>
            <a:r>
              <a:rPr lang="ru-RU" sz="1800" b="1" dirty="0" err="1" smtClean="0"/>
              <a:t>засвоюваний</a:t>
            </a:r>
            <a:r>
              <a:rPr lang="ru-RU" sz="1800" b="1" dirty="0" smtClean="0"/>
              <a:t> </a:t>
            </a:r>
            <a:r>
              <a:rPr lang="ru-RU" sz="1800" b="1" dirty="0" err="1" smtClean="0"/>
              <a:t>кальцій</a:t>
            </a:r>
            <a:r>
              <a:rPr lang="ru-RU" sz="1800" b="1" dirty="0" smtClean="0"/>
              <a:t>. </a:t>
            </a:r>
            <a:r>
              <a:rPr lang="ru-RU" sz="1800" b="1" dirty="0" err="1" smtClean="0"/>
              <a:t>Цю</a:t>
            </a:r>
            <a:r>
              <a:rPr lang="ru-RU" sz="1800" b="1" dirty="0" smtClean="0"/>
              <a:t> зелень </a:t>
            </a:r>
            <a:r>
              <a:rPr lang="ru-RU" sz="1800" b="1" dirty="0" err="1" smtClean="0"/>
              <a:t>можна</a:t>
            </a:r>
            <a:r>
              <a:rPr lang="ru-RU" sz="1800" b="1" dirty="0" smtClean="0"/>
              <a:t> </a:t>
            </a:r>
            <a:r>
              <a:rPr lang="ru-RU" sz="1800" b="1" dirty="0" err="1" smtClean="0"/>
              <a:t>сміливо</a:t>
            </a:r>
            <a:r>
              <a:rPr lang="ru-RU" sz="1800" b="1" dirty="0" smtClean="0"/>
              <a:t> </a:t>
            </a:r>
            <a:r>
              <a:rPr lang="ru-RU" sz="1800" b="1" dirty="0" err="1" smtClean="0"/>
              <a:t>додавати</a:t>
            </a:r>
            <a:r>
              <a:rPr lang="ru-RU" sz="1800" b="1" dirty="0" smtClean="0"/>
              <a:t> в </a:t>
            </a:r>
            <a:r>
              <a:rPr lang="ru-RU" sz="1800" b="1" dirty="0" err="1" smtClean="0"/>
              <a:t>салати</a:t>
            </a:r>
            <a:r>
              <a:rPr lang="ru-RU" sz="1800" b="1" dirty="0" smtClean="0"/>
              <a:t> </a:t>
            </a:r>
            <a:r>
              <a:rPr lang="ru-RU" sz="1800" b="1" dirty="0" err="1" smtClean="0"/>
              <a:t>з</a:t>
            </a:r>
            <a:r>
              <a:rPr lang="ru-RU" sz="1800" b="1" dirty="0" smtClean="0"/>
              <a:t> </a:t>
            </a:r>
            <a:r>
              <a:rPr lang="ru-RU" sz="1800" b="1" dirty="0" err="1" smtClean="0"/>
              <a:t>овочами</a:t>
            </a:r>
            <a:r>
              <a:rPr lang="ru-RU" sz="1800" b="1" dirty="0" smtClean="0"/>
              <a:t>.</a:t>
            </a:r>
            <a:br>
              <a:rPr lang="ru-RU" sz="1800" b="1" dirty="0" smtClean="0"/>
            </a:br>
            <a:endParaRPr lang="ru-RU" sz="1800" b="1"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392</TotalTime>
  <Words>772</Words>
  <Application>Microsoft Office PowerPoint</Application>
  <PresentationFormat>Экран (4:3)</PresentationFormat>
  <Paragraphs>46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Солнцестояние</vt:lpstr>
      <vt:lpstr>КАЛЬЦІЙ   (Са)</vt:lpstr>
      <vt:lpstr>Кальцій, також вапень, вапник або (Ca) – хімічний елемент з атомним номером 20, належить до лужноземельних металів. Елемент головної підгрупи ІІ групи 4 періоду періодичної системи хімічних елементів. На зовнішньому енергетичному рівні атома Кальцію міститься 2 спарених s-електрона, які він здатен енергійно віддавати при хімічних взаємодіях. Таким чином, Кальцій є відновником і у своїх сполуках має ступінь окиснення +2. </vt:lpstr>
      <vt:lpstr>Фізичні властивості</vt:lpstr>
      <vt:lpstr>Походження назви  Назва елементу «кальцій» походить від лат. calx, calcis — вапно («м'який камінь»). Вона була запропонована англійським хіміком Гемфрі Деві, в 1808 р. що виділив металевий кальцій електролізом. Деві змішував вологе гашене вапно з оксидом ртуті HgO на платиновій пластині, яка була анодом. Катодом служив платиновий дріт, занурений в рідку ртуть. В результаті електролізу виходила амальгама кальцію.  Звідси ж походить і стара українська назва елементу, «вапень».</vt:lpstr>
      <vt:lpstr>Поширення в природі  За поширеністю в природі кальцій посідає п'яте місце серед хімічних елементів (3,6% маси земної кори). У зв'язку з високою хімічною активністю у вільному стані він не зустрічається. Найпоширенішими його сполуками є вапняк, крейда та мармур, які мають однаковий хімічний склад CaCO3, але різну кристалічну будову.  Кальцій входить до складу багатьох мінералів (силікати, алюмосилікати, боросилікати, карбонати, сульфати, фосфати, ванадати, вольфрамати, молібдати, титанати, ніобати, флуориди, хлориди та ін.). Складова частина вапняків, мармуру тощо. Ці мінерали часто утворюють цілі гірські масиви. У великих кількостях зустрічаються також апатити і фосфорити, основою яких є фосфат кальцію Са3(РО4)2. Досить поширеним є мінерал гіпс CaSO4 · 2Н2О.   Досить поширене є азотне добриво нітрат кальцію Ca(NO3)2 (кальцієва, або норвезька, селітра). Цінність нітрату кальцію як добрива  полягає   у тому, що іони кальцію Ca2+ позитивно впливають на структуру ґрунту.   </vt:lpstr>
      <vt:lpstr>Оксид кальцію CaO, негашене вапно — в'яжуча мінеральна кристалічна тугоплавка речовина білого кольору.</vt:lpstr>
      <vt:lpstr> Біологічна роль  Кальцій найбільш розповсюджений макроелемент в організмі людини.  </vt:lpstr>
      <vt:lpstr>У ЯКИХ ПРОДУКТАХ МІСТИТЬСЯ КАЛЬЦІЙ  Кальцій вкрай необхідний для нашого організму. Він служить для зростання і зміцнення кісток, нігтів, волосся, зубів, для формування скелета, нормального функціонування нервової, кровоносної системи, для захисту організму від різних інфекцій. Кальцій міститься в багатьох продуктах харчування, але засвоюється організмом він не з усіх продуктів. Тому в їжу як джерело кальцію потрібно вживати продукти, з яких кальцій легко засвоюється.   Рекомендовані добові дози кальцію : для дітей - 600 - 1000 мг,  для дорослих - 800 - 1200 мг, для вагітних і годуючих жінок - 1500 - 2000 мг. </vt:lpstr>
      <vt:lpstr>Слайд 9</vt:lpstr>
      <vt:lpstr>Дефіцит кальцію Вчені з'ясували, що брак кальцію є причиною більш ніж 150 хвороб, серед яких: артрит, аритмія, діабет, атеросклероз, остеохондроз, депресії, і, безумовно, остеопорозу - ламкості кісток. Його брак може призвести і до інших незворотніх наслідків, однак виявлення проблеми на ранніх стадіях, а також профілактичні заходи допоможуть відновити баланс хімічних елементів. Досить лише прислухатися до свого організму, щоб виявити перші симптоми нестачі кальцію: нервозність, дратівливість, порушення сну, ослаблення пам'яті, підвищення артеріального тиску, ламкість нігтів, волосся, захворювання зубів.</vt:lpstr>
      <vt:lpstr>Що відбувається при браку кальцію в організмі. Тетанія.                Організм людини засвоює близько половини кальцію, що надходить з їжею. Недолік кальцію ( гіпокальціємія ) може стати причиною ряду хворобливих змін в організмі , основним з яких є тетанія .                Тетанія - це підвищена нервово-м'язова збудливість , обумовлена ​​ зниженням концентрації в крові і в міжклітинній рідині іонізованого кальцію  ( Са + +) , яка проявляється нападами судом окремих м'язових груп. Найчастіше тетанія виникає при загальному недоліку кальцію , обумовленим недоліком паращитовидних залоз. У цьому випадку зменшується вироблення основного гормону паращитовидної залози ( паратгормону ) , який сприяє зниженню вмісту кальцію і збільшення вмісту фосфору в крові.                Іншими причинами гіпокальціємії є: нестача вітаміну D, захворювання органів травлення , що супроводжуються проносом (втрата кальцію і порушення його всмоктування) , порушення функції нирок .          </vt:lpstr>
      <vt:lpstr>    Як проявляється тетанія. Явна і прихована форма.                 Явна форма тетанії. Типовий напад тетанії починається з  порушень чутливості ( наприклад , «мурашок » по тілу або оніміння ) , після чого починаються м'язові посмикування , а потім тривалі судоми окремих м'язових груп. Характерний так званий Карпопедальний спазм : судомні скорочення м'язів нижньої частини кінцівок і м'язів-згиначів. У важких випадках можливе поширення судом на м'язи тулуба і діафрагми , що викликає спазм бронхів і дихальну недостатність . У дітей такий спазм може викликати зупинку дихання і смерть.         Прихована форма тетанії характеризується відсутністю судом. Але при цьому можуть виникати парестезії і розпираючий біль у м'язах кінцівок.                Лікування тетанії , що виникає при нестачі кальцію.                Приступ тетанії знімається внутрішньовенним введенням 10 мл 10 % розчину глюконату або хлориду кальцію. Одночасно призначають лікарські препарати, що знімають нервову збудливість (наприклад , реланіум ) ​​. Подальше лікування - це лікування основного захворювання, що викликало нестачу кальцію в організмі.</vt:lpstr>
      <vt:lpstr>ЦІКАВІ ФАКТИ</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КАЛЬЦІЙ   (Са)</dc:title>
  <dc:creator>111</dc:creator>
  <cp:lastModifiedBy>111</cp:lastModifiedBy>
  <cp:revision>40</cp:revision>
  <dcterms:created xsi:type="dcterms:W3CDTF">2013-09-17T16:31:18Z</dcterms:created>
  <dcterms:modified xsi:type="dcterms:W3CDTF">2013-09-20T20:18:58Z</dcterms:modified>
</cp:coreProperties>
</file>