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4" r:id="rId2"/>
    <p:sldId id="257" r:id="rId3"/>
    <p:sldId id="259" r:id="rId4"/>
    <p:sldId id="258" r:id="rId5"/>
    <p:sldId id="266" r:id="rId6"/>
    <p:sldId id="260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A3D01-BD89-4EFE-9BB9-A6C1F6D959AB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DD96-D8F2-47EB-ADE8-3A59ABA349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4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0DD96-D8F2-47EB-ADE8-3A59ABA3496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E%D0%BB%D0%B5%D0%BA%D1%81%D0%B0%D0%BD%D0%B4%D1%80%D1%96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uk.wikipedia.org/wiki/18_%D0%BA%D0%B2%D1%96%D1%82%D0%BD%D1%8F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D%D1%96%D0%BC%D0%B5%D1%87%D1%87%D0%B8%D0%BD%D0%B0" TargetMode="External"/><Relationship Id="rId5" Type="http://schemas.openxmlformats.org/officeDocument/2006/relationships/hyperlink" Target="http://uk.wikipedia.org/wiki/%D0%93%D0%B5%D0%B9%D0%B4%D0%B5%D0%BB%D1%8C%D0%B1%D0%B5%D1%80%D0%B3" TargetMode="External"/><Relationship Id="rId4" Type="http://schemas.openxmlformats.org/officeDocument/2006/relationships/hyperlink" Target="http://uk.wikipedia.org/wiki/1977" TargetMode="External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967023">
            <a:off x="1403719" y="4774103"/>
            <a:ext cx="4229104" cy="914400"/>
          </a:xfrm>
        </p:spPr>
        <p:txBody>
          <a:bodyPr/>
          <a:lstStyle/>
          <a:p>
            <a:r>
              <a:rPr lang="uk-UA" dirty="0" smtClean="0"/>
              <a:t>Д. Чижевський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9830291">
            <a:off x="5190744" y="4888322"/>
            <a:ext cx="3847151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С. </a:t>
            </a:r>
            <a:r>
              <a:rPr lang="uk-UA" sz="4000" spc="-100" dirty="0" err="1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Яворський</a:t>
            </a:r>
            <a:endParaRPr kumimoji="0" lang="ru-RU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357166"/>
            <a:ext cx="3933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</a:rPr>
              <a:t>Українські філософи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00240"/>
            <a:ext cx="306661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14414" y="2214554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err="1" smtClean="0">
                <a:solidFill>
                  <a:schemeClr val="accent2">
                    <a:lumMod val="75000"/>
                  </a:schemeClr>
                </a:solidFill>
              </a:rPr>
              <a:t>Кировоград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6801" y="572872"/>
            <a:ext cx="3430183" cy="357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57256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Презентацію на тему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 Видатні філософи України ”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підготували студенти групи №11:</a:t>
            </a:r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Барнась</a:t>
            </a:r>
            <a:r>
              <a:rPr lang="uk-UA" dirty="0" smtClean="0"/>
              <a:t> 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Сергій</a:t>
            </a:r>
            <a:endParaRPr lang="uk-UA" dirty="0" smtClean="0"/>
          </a:p>
          <a:p>
            <a:pPr algn="ctr">
              <a:buNone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Робулець</a:t>
            </a:r>
            <a:r>
              <a:rPr lang="uk-UA" dirty="0" smtClean="0"/>
              <a:t> 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Денис</a:t>
            </a:r>
          </a:p>
          <a:p>
            <a:pPr algn="ctr"/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Калуш</a:t>
            </a:r>
          </a:p>
          <a:p>
            <a:pPr algn="ctr">
              <a:buNone/>
            </a:pPr>
            <a:r>
              <a:rPr lang="uk-UA" sz="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ВПУ7</a:t>
            </a:r>
          </a:p>
          <a:p>
            <a:pPr algn="ctr">
              <a:buNone/>
            </a:pPr>
            <a:r>
              <a:rPr lang="uk-UA" sz="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2011р.</a:t>
            </a:r>
            <a:endParaRPr lang="ru-RU" sz="15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kraken\Рабочий стол\P1010033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12" y="2786034"/>
            <a:ext cx="5429288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57166"/>
            <a:ext cx="4368688" cy="22717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42910" y="1571612"/>
            <a:ext cx="28575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Будинок</a:t>
            </a:r>
            <a:r>
              <a:rPr lang="ru-RU" sz="2800" dirty="0" smtClean="0"/>
              <a:t> у </a:t>
            </a:r>
            <a:r>
              <a:rPr lang="ru-RU" sz="2800" dirty="0" err="1" smtClean="0"/>
              <a:t>якому</a:t>
            </a:r>
            <a:r>
              <a:rPr lang="ru-RU" sz="2800" dirty="0" smtClean="0"/>
              <a:t> мешкала родина </a:t>
            </a:r>
            <a:r>
              <a:rPr lang="ru-RU" sz="2800" b="1" dirty="0" err="1" smtClean="0">
                <a:solidFill>
                  <a:srgbClr val="0070C0"/>
                </a:solidFill>
              </a:rPr>
              <a:t>Дмитра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Чижевського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в </a:t>
            </a:r>
            <a:r>
              <a:rPr lang="ru-RU" sz="2800" dirty="0" err="1" smtClean="0"/>
              <a:t>місті</a:t>
            </a:r>
            <a:r>
              <a:rPr lang="ru-RU" sz="2800" dirty="0" smtClean="0"/>
              <a:t> </a:t>
            </a:r>
          </a:p>
          <a:p>
            <a:r>
              <a:rPr lang="ru-RU" sz="2800" dirty="0" err="1" smtClean="0">
                <a:hlinkClick r:id="rId4" tooltip="Олександрія"/>
              </a:rPr>
              <a:t>Олександрія</a:t>
            </a:r>
            <a:r>
              <a:rPr lang="ru-RU" sz="2800" dirty="0" smtClean="0"/>
              <a:t>, </a:t>
            </a:r>
            <a:r>
              <a:rPr lang="ru-RU" sz="2800" smtClean="0"/>
              <a:t>Кіровоградська</a:t>
            </a:r>
            <a:r>
              <a:rPr lang="ru-RU" sz="2800" dirty="0" smtClean="0"/>
              <a:t> обл.</a:t>
            </a:r>
            <a:endParaRPr lang="ru-RU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Documents and Settings\kraken\Рабочий стол\chizh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21481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Дмитро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Чижевський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вперше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здійснив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системати-зацію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історико-філософського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процесу</a:t>
            </a:r>
            <a:r>
              <a:rPr lang="ru-RU" sz="2400" b="1" dirty="0" smtClean="0">
                <a:solidFill>
                  <a:srgbClr val="0070C0"/>
                </a:solidFill>
              </a:rPr>
              <a:t> в  </a:t>
            </a:r>
            <a:r>
              <a:rPr lang="ru-RU" sz="2400" b="1" dirty="0" err="1" smtClean="0">
                <a:solidFill>
                  <a:srgbClr val="0070C0"/>
                </a:solidFill>
              </a:rPr>
              <a:t>Україні</a:t>
            </a:r>
            <a:r>
              <a:rPr lang="ru-RU" sz="2400" b="1" dirty="0" smtClean="0">
                <a:solidFill>
                  <a:srgbClr val="0070C0"/>
                </a:solidFill>
              </a:rPr>
              <a:t> (</a:t>
            </a:r>
            <a:r>
              <a:rPr lang="ru-RU" sz="2400" b="1" dirty="0" err="1" smtClean="0">
                <a:solidFill>
                  <a:srgbClr val="0070C0"/>
                </a:solidFill>
              </a:rPr>
              <a:t>започаткували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цей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напрям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дослідження</a:t>
            </a:r>
            <a:r>
              <a:rPr lang="ru-RU" sz="2400" b="1" dirty="0" smtClean="0">
                <a:solidFill>
                  <a:srgbClr val="0070C0"/>
                </a:solidFill>
              </a:rPr>
              <a:t> Кл. </a:t>
            </a:r>
            <a:r>
              <a:rPr lang="ru-RU" sz="2400" b="1" dirty="0" err="1" smtClean="0">
                <a:solidFill>
                  <a:srgbClr val="0070C0"/>
                </a:solidFill>
              </a:rPr>
              <a:t>Ганкевич</a:t>
            </a:r>
            <a:r>
              <a:rPr lang="ru-RU" sz="2400" b="1" dirty="0" smtClean="0">
                <a:solidFill>
                  <a:srgbClr val="0070C0"/>
                </a:solidFill>
              </a:rPr>
              <a:t> та В.Щурат). </a:t>
            </a:r>
            <a:r>
              <a:rPr lang="ru-RU" sz="2400" b="1" dirty="0" err="1" smtClean="0">
                <a:solidFill>
                  <a:srgbClr val="0070C0"/>
                </a:solidFill>
              </a:rPr>
              <a:t>Його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загаль-не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бачення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становлення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й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розвитку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історії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української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філософії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відзначає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реальний</a:t>
            </a:r>
            <a:r>
              <a:rPr lang="ru-RU" sz="2400" b="1" dirty="0" smtClean="0">
                <a:solidFill>
                  <a:srgbClr val="0070C0"/>
                </a:solidFill>
              </a:rPr>
              <a:t> початок </a:t>
            </a:r>
            <a:r>
              <a:rPr lang="ru-RU" sz="2400" b="1" dirty="0" err="1" smtClean="0">
                <a:solidFill>
                  <a:srgbClr val="0070C0"/>
                </a:solidFill>
              </a:rPr>
              <a:t>історико</a:t>
            </a:r>
            <a:r>
              <a:rPr lang="ru-RU" sz="2400" b="1" dirty="0" smtClean="0">
                <a:solidFill>
                  <a:srgbClr val="0070C0"/>
                </a:solidFill>
              </a:rPr>
              <a:t> - </a:t>
            </a:r>
            <a:r>
              <a:rPr lang="ru-RU" sz="2400" b="1" dirty="0" err="1" smtClean="0">
                <a:solidFill>
                  <a:srgbClr val="0070C0"/>
                </a:solidFill>
              </a:rPr>
              <a:t>філософського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україно-знавства</a:t>
            </a:r>
            <a:r>
              <a:rPr lang="ru-RU" sz="2400" b="1" dirty="0" smtClean="0">
                <a:solidFill>
                  <a:srgbClr val="0070C0"/>
                </a:solidFill>
              </a:rPr>
              <a:t> як </a:t>
            </a:r>
            <a:r>
              <a:rPr lang="ru-RU" sz="2400" b="1" dirty="0" err="1" smtClean="0">
                <a:solidFill>
                  <a:srgbClr val="0070C0"/>
                </a:solidFill>
              </a:rPr>
              <a:t>самостійної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  <a:r>
              <a:rPr lang="ru-RU" sz="2400" b="1" dirty="0" err="1" smtClean="0">
                <a:solidFill>
                  <a:srgbClr val="0070C0"/>
                </a:solidFill>
              </a:rPr>
              <a:t>галузі</a:t>
            </a:r>
            <a:r>
              <a:rPr lang="ru-RU" sz="2400" b="1" dirty="0" smtClean="0">
                <a:solidFill>
                  <a:srgbClr val="0070C0"/>
                </a:solidFill>
              </a:rPr>
              <a:t>.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kraken\Рабочий стол\Chizhevskiy_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464586"/>
            <a:ext cx="5857884" cy="43934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86050" y="285728"/>
          <a:ext cx="6096000" cy="64008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Помер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C000"/>
                          </a:solidFill>
                          <a:hlinkClick r:id="rId3" tooltip="18 квітня"/>
                        </a:rPr>
                        <a:t>18 </a:t>
                      </a:r>
                      <a:r>
                        <a:rPr lang="ru-RU" dirty="0" err="1">
                          <a:solidFill>
                            <a:srgbClr val="FFC000"/>
                          </a:solidFill>
                          <a:hlinkClick r:id="rId3" tooltip="18 квітня"/>
                        </a:rPr>
                        <a:t>квітня</a:t>
                      </a:r>
                      <a:r>
                        <a:rPr lang="ru-RU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FFC000"/>
                          </a:solidFill>
                          <a:hlinkClick r:id="rId4" tooltip="1977"/>
                        </a:rPr>
                        <a:t>1977</a:t>
                      </a:r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  </a:t>
                      </a: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(83 роки)</a:t>
                      </a:r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>
                          <a:hlinkClick r:id="rId5" tooltip="Гейдельберг"/>
                        </a:rPr>
                        <a:t>Гейдельберг</a:t>
                      </a:r>
                      <a:r>
                        <a:rPr lang="ru-RU" dirty="0"/>
                        <a:t>, </a:t>
                      </a:r>
                      <a:r>
                        <a:rPr lang="ru-RU" dirty="0" err="1">
                          <a:hlinkClick r:id="rId6" tooltip="Німеччина"/>
                        </a:rPr>
                        <a:t>Німеччина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41" name="Picture 1" descr="Німеччина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785910" cy="1071546"/>
          </a:xfrm>
          <a:prstGeom prst="rect">
            <a:avLst/>
          </a:prstGeom>
          <a:noFill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58" y="4000504"/>
            <a:ext cx="2428892" cy="2354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282" y="1500174"/>
            <a:ext cx="2893528" cy="1985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Праці Д. Чижевського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5720" y="2071678"/>
            <a:ext cx="4286280" cy="435771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Логіка</a:t>
            </a:r>
            <a:r>
              <a:rPr lang="ru-RU" dirty="0" smtClean="0"/>
              <a:t>» (1924), «</a:t>
            </a:r>
            <a:r>
              <a:rPr lang="en-US" dirty="0" err="1" smtClean="0"/>
              <a:t>Dostojevskij</a:t>
            </a:r>
            <a:r>
              <a:rPr lang="en-US" dirty="0" smtClean="0"/>
              <a:t> </a:t>
            </a:r>
            <a:r>
              <a:rPr lang="en-US" dirty="0" err="1" smtClean="0"/>
              <a:t>Studien</a:t>
            </a:r>
            <a:r>
              <a:rPr lang="en-US" dirty="0" smtClean="0"/>
              <a:t>» (1931),</a:t>
            </a:r>
          </a:p>
          <a:p>
            <a:r>
              <a:rPr lang="en-US" dirty="0" smtClean="0"/>
              <a:t>«Hegel </a:t>
            </a:r>
            <a:r>
              <a:rPr lang="en-US" dirty="0" err="1" smtClean="0"/>
              <a:t>bei</a:t>
            </a:r>
            <a:r>
              <a:rPr lang="en-US" dirty="0" smtClean="0"/>
              <a:t> den </a:t>
            </a:r>
            <a:r>
              <a:rPr lang="en-US" dirty="0" err="1" smtClean="0"/>
              <a:t>Slaven</a:t>
            </a:r>
            <a:r>
              <a:rPr lang="en-US" dirty="0" smtClean="0"/>
              <a:t>» (1934),</a:t>
            </a:r>
          </a:p>
          <a:p>
            <a:r>
              <a:rPr lang="en-US" dirty="0" smtClean="0"/>
              <a:t>«</a:t>
            </a:r>
            <a:r>
              <a:rPr lang="en-US" dirty="0" err="1" smtClean="0"/>
              <a:t>Štúrova</a:t>
            </a:r>
            <a:r>
              <a:rPr lang="en-US" dirty="0" smtClean="0"/>
              <a:t> </a:t>
            </a:r>
            <a:r>
              <a:rPr lang="en-US" dirty="0" err="1" smtClean="0"/>
              <a:t>filozofia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» (1941),</a:t>
            </a:r>
          </a:p>
          <a:p>
            <a:r>
              <a:rPr lang="en-US" dirty="0" smtClean="0"/>
              <a:t>«Geschichte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altrussischen</a:t>
            </a:r>
            <a:r>
              <a:rPr lang="en-US" dirty="0" smtClean="0"/>
              <a:t> </a:t>
            </a:r>
            <a:r>
              <a:rPr lang="en-US" dirty="0" err="1" smtClean="0"/>
              <a:t>Literatur</a:t>
            </a:r>
            <a:r>
              <a:rPr lang="en-US" dirty="0" smtClean="0"/>
              <a:t>: </a:t>
            </a:r>
            <a:r>
              <a:rPr lang="en-US" dirty="0" err="1" smtClean="0"/>
              <a:t>Kiever</a:t>
            </a:r>
            <a:r>
              <a:rPr lang="en-US" dirty="0" smtClean="0"/>
              <a:t> </a:t>
            </a:r>
            <a:r>
              <a:rPr lang="en-US" dirty="0" err="1" smtClean="0"/>
              <a:t>Epoche</a:t>
            </a:r>
            <a:r>
              <a:rPr lang="en-US" dirty="0" smtClean="0"/>
              <a:t>» (1948 </a:t>
            </a:r>
            <a:r>
              <a:rPr lang="ru-RU" dirty="0" err="1" smtClean="0"/>
              <a:t>і</a:t>
            </a:r>
            <a:r>
              <a:rPr lang="ru-RU" dirty="0" smtClean="0"/>
              <a:t> 1960)</a:t>
            </a:r>
          </a:p>
          <a:p>
            <a:r>
              <a:rPr lang="ru-RU" dirty="0" smtClean="0"/>
              <a:t>«</a:t>
            </a:r>
            <a:r>
              <a:rPr lang="en-US" dirty="0" smtClean="0"/>
              <a:t>Outline of Comparative Slavic Literatures» (1952),</a:t>
            </a:r>
          </a:p>
          <a:p>
            <a:r>
              <a:rPr lang="en-US" dirty="0" smtClean="0"/>
              <a:t>«On Romanticism in Slavic Literatures» (1957),</a:t>
            </a:r>
          </a:p>
          <a:p>
            <a:r>
              <a:rPr lang="en-US" dirty="0" smtClean="0"/>
              <a:t>«Das </a:t>
            </a:r>
            <a:r>
              <a:rPr lang="en-US" dirty="0" err="1" smtClean="0"/>
              <a:t>heilige</a:t>
            </a:r>
            <a:r>
              <a:rPr lang="en-US" dirty="0" smtClean="0"/>
              <a:t> </a:t>
            </a:r>
            <a:r>
              <a:rPr lang="en-US" dirty="0" err="1" smtClean="0"/>
              <a:t>Russland</a:t>
            </a:r>
            <a:r>
              <a:rPr lang="en-US" dirty="0" smtClean="0"/>
              <a:t>» (1959),</a:t>
            </a:r>
          </a:p>
          <a:p>
            <a:r>
              <a:rPr lang="en-US" dirty="0" smtClean="0"/>
              <a:t>«</a:t>
            </a:r>
            <a:r>
              <a:rPr lang="en-US" dirty="0" err="1" smtClean="0"/>
              <a:t>Russland</a:t>
            </a:r>
            <a:r>
              <a:rPr lang="en-US" dirty="0" smtClean="0"/>
              <a:t> </a:t>
            </a:r>
            <a:r>
              <a:rPr lang="en-US" dirty="0" err="1" smtClean="0"/>
              <a:t>zwischen</a:t>
            </a:r>
            <a:r>
              <a:rPr lang="en-US" dirty="0" smtClean="0"/>
              <a:t> </a:t>
            </a:r>
            <a:r>
              <a:rPr lang="en-US" dirty="0" err="1" smtClean="0"/>
              <a:t>Ost</a:t>
            </a:r>
            <a:r>
              <a:rPr lang="en-US" dirty="0" smtClean="0"/>
              <a:t> und West» (1961),</a:t>
            </a:r>
          </a:p>
          <a:p>
            <a:r>
              <a:rPr lang="en-US" dirty="0" smtClean="0"/>
              <a:t>«</a:t>
            </a:r>
            <a:r>
              <a:rPr lang="en-US" dirty="0" err="1" smtClean="0"/>
              <a:t>Russische</a:t>
            </a:r>
            <a:r>
              <a:rPr lang="en-US" dirty="0" smtClean="0"/>
              <a:t> </a:t>
            </a:r>
            <a:r>
              <a:rPr lang="en-US" dirty="0" err="1" smtClean="0"/>
              <a:t>Literaturgeschichte</a:t>
            </a:r>
            <a:r>
              <a:rPr lang="en-US" dirty="0" smtClean="0"/>
              <a:t> des 19 </a:t>
            </a:r>
            <a:r>
              <a:rPr lang="en-US" dirty="0" err="1" smtClean="0"/>
              <a:t>Jahrhunderts</a:t>
            </a:r>
            <a:r>
              <a:rPr lang="en-US" dirty="0" smtClean="0"/>
              <a:t>» (1964),</a:t>
            </a:r>
          </a:p>
          <a:p>
            <a:r>
              <a:rPr lang="en-US" dirty="0" smtClean="0"/>
              <a:t>«Comparative History of Slavic Literatures» (1971);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44" y="2428844"/>
            <a:ext cx="4429156" cy="442915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Філософія</a:t>
            </a:r>
            <a:r>
              <a:rPr lang="ru-RU" dirty="0" smtClean="0"/>
              <a:t> на </a:t>
            </a:r>
            <a:r>
              <a:rPr lang="ru-RU" dirty="0" err="1" smtClean="0"/>
              <a:t>Україні</a:t>
            </a:r>
            <a:r>
              <a:rPr lang="ru-RU" dirty="0" smtClean="0"/>
              <a:t>» (1926),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Нариси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 на </a:t>
            </a:r>
            <a:r>
              <a:rPr lang="ru-RU" dirty="0" err="1" smtClean="0"/>
              <a:t>Україні</a:t>
            </a:r>
            <a:r>
              <a:rPr lang="ru-RU" dirty="0" smtClean="0"/>
              <a:t>» (1931),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Фільософія</a:t>
            </a:r>
            <a:r>
              <a:rPr lang="ru-RU" dirty="0" smtClean="0"/>
              <a:t> Г. С. Сковороди» (1934)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Укр</a:t>
            </a:r>
            <a:r>
              <a:rPr lang="ru-RU" dirty="0" smtClean="0"/>
              <a:t>. </a:t>
            </a:r>
            <a:r>
              <a:rPr lang="ru-RU" dirty="0" err="1" smtClean="0"/>
              <a:t>літ</a:t>
            </a:r>
            <a:r>
              <a:rPr lang="ru-RU" dirty="0" smtClean="0"/>
              <a:t>. барок. </a:t>
            </a:r>
            <a:r>
              <a:rPr lang="ru-RU" dirty="0" err="1" smtClean="0"/>
              <a:t>Нариси</a:t>
            </a:r>
            <a:r>
              <a:rPr lang="ru-RU" dirty="0" smtClean="0"/>
              <a:t>», І — </a:t>
            </a:r>
            <a:r>
              <a:rPr lang="en-US" dirty="0" smtClean="0"/>
              <a:t>III (1941 — 44),</a:t>
            </a:r>
          </a:p>
          <a:p>
            <a:r>
              <a:rPr lang="en-US" dirty="0" smtClean="0"/>
              <a:t>«</a:t>
            </a:r>
            <a:r>
              <a:rPr lang="ru-RU" dirty="0" smtClean="0"/>
              <a:t>До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бароко</a:t>
            </a:r>
            <a:r>
              <a:rPr lang="ru-RU" dirty="0" smtClean="0"/>
              <a:t>» (1947),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Культурно-історичні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» (1948),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Сімнадцяте</a:t>
            </a:r>
            <a:r>
              <a:rPr lang="ru-RU" dirty="0" smtClean="0"/>
              <a:t> </a:t>
            </a:r>
            <a:r>
              <a:rPr lang="ru-RU" dirty="0" err="1" smtClean="0"/>
              <a:t>сторіччя</a:t>
            </a:r>
            <a:r>
              <a:rPr lang="ru-RU" dirty="0" smtClean="0"/>
              <a:t> в </a:t>
            </a:r>
            <a:r>
              <a:rPr lang="ru-RU" dirty="0" err="1" smtClean="0"/>
              <a:t>духовній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» (1948),</a:t>
            </a:r>
          </a:p>
          <a:p>
            <a:r>
              <a:rPr lang="ru-RU" dirty="0" smtClean="0"/>
              <a:t>«Поза межами </a:t>
            </a:r>
            <a:r>
              <a:rPr lang="ru-RU" dirty="0" err="1" smtClean="0"/>
              <a:t>краси</a:t>
            </a:r>
            <a:r>
              <a:rPr lang="ru-RU" dirty="0" smtClean="0"/>
              <a:t> (до </a:t>
            </a:r>
            <a:r>
              <a:rPr lang="ru-RU" dirty="0" err="1" smtClean="0"/>
              <a:t>естетики</a:t>
            </a:r>
            <a:r>
              <a:rPr lang="ru-RU" dirty="0" smtClean="0"/>
              <a:t> </a:t>
            </a:r>
            <a:r>
              <a:rPr lang="ru-RU" dirty="0" err="1" smtClean="0"/>
              <a:t>барокової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)», (1952),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укр</a:t>
            </a:r>
            <a:r>
              <a:rPr lang="ru-RU" dirty="0" smtClean="0"/>
              <a:t>.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початків</a:t>
            </a:r>
            <a:r>
              <a:rPr lang="ru-RU" dirty="0" smtClean="0"/>
              <a:t> до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» (1956),</a:t>
            </a:r>
          </a:p>
          <a:p>
            <a:r>
              <a:rPr lang="ru-RU" dirty="0" smtClean="0"/>
              <a:t>«</a:t>
            </a:r>
            <a:r>
              <a:rPr lang="en-US" dirty="0" err="1" smtClean="0"/>
              <a:t>Skovoroda</a:t>
            </a:r>
            <a:r>
              <a:rPr lang="en-US" dirty="0" smtClean="0"/>
              <a:t>, </a:t>
            </a:r>
            <a:r>
              <a:rPr lang="en-US" dirty="0" err="1" smtClean="0"/>
              <a:t>Dichter</a:t>
            </a:r>
            <a:r>
              <a:rPr lang="en-US" dirty="0" smtClean="0"/>
              <a:t>, </a:t>
            </a:r>
            <a:r>
              <a:rPr lang="en-US" dirty="0" err="1" smtClean="0"/>
              <a:t>Denker</a:t>
            </a:r>
            <a:r>
              <a:rPr lang="en-US" dirty="0" smtClean="0"/>
              <a:t>, </a:t>
            </a:r>
            <a:r>
              <a:rPr lang="en-US" dirty="0" err="1" smtClean="0"/>
              <a:t>Mystiker</a:t>
            </a:r>
            <a:r>
              <a:rPr lang="en-US" dirty="0" smtClean="0"/>
              <a:t>» (1974),</a:t>
            </a:r>
          </a:p>
          <a:p>
            <a:r>
              <a:rPr lang="en-US" dirty="0" smtClean="0"/>
              <a:t>«A History of Ukrainian Literature» (1975).</a:t>
            </a:r>
          </a:p>
          <a:p>
            <a:endParaRPr lang="ru-RU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0"/>
            <a:ext cx="1571604" cy="2432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kraken\Рабочий стол\imaлошг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1501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С</a:t>
            </a:r>
            <a:r>
              <a:rPr lang="uk-UA" sz="4000" b="1" dirty="0" err="1" smtClean="0">
                <a:solidFill>
                  <a:srgbClr val="FFFF00"/>
                </a:solidFill>
              </a:rPr>
              <a:t>тефан</a:t>
            </a:r>
            <a:r>
              <a:rPr lang="ru-RU" sz="4000" b="1" dirty="0" smtClean="0">
                <a:solidFill>
                  <a:srgbClr val="FFFF00"/>
                </a:solidFill>
              </a:rPr>
              <a:t>  </a:t>
            </a:r>
            <a:r>
              <a:rPr lang="ru-RU" sz="4000" b="1" dirty="0" err="1" smtClean="0">
                <a:solidFill>
                  <a:srgbClr val="FFFF00"/>
                </a:solidFill>
              </a:rPr>
              <a:t>Яворський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smtClean="0">
                <a:solidFill>
                  <a:srgbClr val="0033CC"/>
                </a:solidFill>
              </a:rPr>
              <a:t>: 1658-1722 р.р.</a:t>
            </a:r>
            <a:endParaRPr lang="ru-RU" sz="3600" b="1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kraken\Рабочий стол\imaнн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14291"/>
            <a:ext cx="850112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rgbClr val="0070C0"/>
                </a:solidFill>
              </a:rPr>
              <a:t>                         Народився  владика </a:t>
            </a:r>
            <a:r>
              <a:rPr lang="ru-RU" sz="2400" b="1" dirty="0" smtClean="0">
                <a:solidFill>
                  <a:srgbClr val="0070C0"/>
                </a:solidFill>
              </a:rPr>
              <a:t>Стефан</a:t>
            </a:r>
            <a:r>
              <a:rPr lang="uk-UA" sz="2400" b="1" dirty="0" smtClean="0">
                <a:solidFill>
                  <a:srgbClr val="0070C0"/>
                </a:solidFill>
              </a:rPr>
              <a:t> </a:t>
            </a:r>
            <a:r>
              <a:rPr lang="uk-UA" sz="2400" b="1" dirty="0" err="1" smtClean="0">
                <a:solidFill>
                  <a:srgbClr val="0070C0"/>
                </a:solidFill>
              </a:rPr>
              <a:t>Яворський</a:t>
            </a:r>
            <a:r>
              <a:rPr lang="uk-UA" sz="2400" b="1" dirty="0" smtClean="0">
                <a:solidFill>
                  <a:srgbClr val="0070C0"/>
                </a:solidFill>
              </a:rPr>
              <a:t>  </a:t>
            </a:r>
          </a:p>
          <a:p>
            <a:r>
              <a:rPr lang="uk-UA" sz="2400" i="1" dirty="0" smtClean="0">
                <a:solidFill>
                  <a:srgbClr val="0070C0"/>
                </a:solidFill>
              </a:rPr>
              <a:t>                      в Західній Україні - Львівська обл. м. Яворів. </a:t>
            </a:r>
            <a:endParaRPr lang="ru-RU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kraken\Рабочий стол\m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Праці С. </a:t>
            </a:r>
            <a:r>
              <a:rPr lang="uk-UA" dirty="0" err="1" smtClean="0"/>
              <a:t>Яворського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2171679" y="6218238"/>
            <a:ext cx="6972321" cy="639762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Помер у Москві,похований у Архангельській обл.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57158" y="2214554"/>
            <a:ext cx="4040188" cy="395935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Agonium</a:t>
            </a:r>
            <a:r>
              <a:rPr lang="ru-RU" dirty="0" smtClean="0"/>
              <a:t> </a:t>
            </a:r>
            <a:r>
              <a:rPr lang="ru-RU" dirty="0" err="1" smtClean="0"/>
              <a:t>philosophicum</a:t>
            </a:r>
            <a:r>
              <a:rPr lang="ru-RU" dirty="0" smtClean="0"/>
              <a:t>… — ІР НБУВ; </a:t>
            </a:r>
            <a:r>
              <a:rPr lang="ru-RU" dirty="0" err="1" smtClean="0"/>
              <a:t>Знаменія</a:t>
            </a:r>
            <a:r>
              <a:rPr lang="ru-RU" dirty="0" smtClean="0"/>
              <a:t> </a:t>
            </a:r>
            <a:r>
              <a:rPr lang="ru-RU" dirty="0" err="1" smtClean="0"/>
              <a:t>пришествія</a:t>
            </a:r>
            <a:r>
              <a:rPr lang="ru-RU" dirty="0" smtClean="0"/>
              <a:t> </a:t>
            </a:r>
            <a:r>
              <a:rPr lang="ru-RU" dirty="0" err="1" smtClean="0"/>
              <a:t>антихристова</a:t>
            </a:r>
            <a:r>
              <a:rPr lang="ru-RU" dirty="0" smtClean="0"/>
              <a:t> и кончины века. — М., 1703</a:t>
            </a:r>
          </a:p>
          <a:p>
            <a:r>
              <a:rPr lang="ru-RU" dirty="0" err="1" smtClean="0"/>
              <a:t>Камѣнь </a:t>
            </a:r>
            <a:r>
              <a:rPr lang="ru-RU" dirty="0" smtClean="0"/>
              <a:t>веры. — M., 1728; Риторическая рука. — СПб. 1878</a:t>
            </a:r>
          </a:p>
          <a:p>
            <a:r>
              <a:rPr lang="ru-RU" dirty="0" smtClean="0"/>
              <a:t>Проповеди. — М., 1804—1805. — Ч. 1-3</a:t>
            </a:r>
          </a:p>
          <a:p>
            <a:r>
              <a:rPr lang="ru-RU" dirty="0" smtClean="0"/>
              <a:t>Русская силлабическая поэзия XVII—XVIII ст. — Л., 1970. — С. 255—264</a:t>
            </a:r>
          </a:p>
          <a:p>
            <a:r>
              <a:rPr lang="ru-RU" dirty="0" smtClean="0"/>
              <a:t>Русская литература — век XVIII. Лирика.— М., 1990. — С. 38-40</a:t>
            </a:r>
          </a:p>
          <a:p>
            <a:r>
              <a:rPr lang="ru-RU" dirty="0" err="1" smtClean="0"/>
              <a:t>Філософські</a:t>
            </a:r>
            <a:r>
              <a:rPr lang="ru-RU" dirty="0" smtClean="0"/>
              <a:t> твори: У 3 т. — К., 1992. — Т. 1</a:t>
            </a:r>
          </a:p>
          <a:p>
            <a:r>
              <a:rPr lang="ru-RU" dirty="0" smtClean="0"/>
              <a:t>Творения преосвященного Стефана Яворского. — М., 1999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928802"/>
            <a:ext cx="3353024" cy="193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714884"/>
            <a:ext cx="148829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4643446"/>
            <a:ext cx="1000132" cy="118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167</TotalTime>
  <Words>262</Words>
  <Application>Microsoft Office PowerPoint</Application>
  <PresentationFormat>Экран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Д. Чижевський</vt:lpstr>
      <vt:lpstr>Презентация PowerPoint</vt:lpstr>
      <vt:lpstr>Презентация PowerPoint</vt:lpstr>
      <vt:lpstr>Презентация PowerPoint</vt:lpstr>
      <vt:lpstr>Праці Д. Чижевського</vt:lpstr>
      <vt:lpstr>Презентация PowerPoint</vt:lpstr>
      <vt:lpstr>Презентация PowerPoint</vt:lpstr>
      <vt:lpstr>Презентация PowerPoint</vt:lpstr>
      <vt:lpstr>Праці С. Яворського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Д. Чижевський</dc:title>
  <dc:creator>Ира</dc:creator>
  <cp:lastModifiedBy>Ира</cp:lastModifiedBy>
  <cp:revision>20</cp:revision>
  <dcterms:modified xsi:type="dcterms:W3CDTF">2014-12-14T11:17:50Z</dcterms:modified>
</cp:coreProperties>
</file>