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99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F5DFE-DE2C-49D0-8328-E49EE2C55F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4F215-B0EB-4A22-9F4A-D3B9E78D6D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5EC1D6-9839-4F89-A989-81CB28D935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023B8-1B28-486F-ACAD-17F53CCE65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55A93-BF35-43E5-82CF-09BF77F833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54154-F1C4-45E6-A586-2F0867258D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33CE45-BA1C-4602-B85F-A5BD0BE1C4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38E026-CADB-4FDF-B8E5-211A10A097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1BDF1-86F5-4C83-BF88-9C9C05DDF6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243F0-B441-4EDA-AB69-B20EF13178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1EF1D3-7BE2-4A0D-82C1-D607ACF37E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B66E46A-7D9B-426C-AD42-C645D9AB43B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054" TargetMode="External"/><Relationship Id="rId2" Type="http://schemas.openxmlformats.org/officeDocument/2006/relationships/hyperlink" Target="http://uk.wikipedia.org/wiki/98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uk.wikipedia.org/wiki/%D0%A0%D1%8E%D1%80%D0%B8%D0%BA%D0%BE%D0%B2%D0%B8%D1%87%D1%96" TargetMode="External"/><Relationship Id="rId4" Type="http://schemas.openxmlformats.org/officeDocument/2006/relationships/hyperlink" Target="http://uk.wikipedia.org/wiki/%D0%92%D0%BE%D0%BB%D0%BE%D0%B4%D0%B8%D0%BC%D0%B8%D1%80_%D0%A1%D0%B2%D1%8F%D1%82%D0%BE%D1%81%D0%BB%D0%B0%D0%B2%D0%B8%D1%87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304800"/>
            <a:ext cx="7391400" cy="1066800"/>
          </a:xfrm>
        </p:spPr>
        <p:txBody>
          <a:bodyPr/>
          <a:lstStyle/>
          <a:p>
            <a:r>
              <a:rPr lang="uk-UA" sz="3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Київська Русь за часів правління Ярослава Мудрого</a:t>
            </a:r>
            <a:endParaRPr lang="ru-RU" sz="3600" b="1" i="1" u="sng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5334000" y="1828800"/>
            <a:ext cx="2743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Презентацію підготувала вчитель історії</a:t>
            </a:r>
          </a:p>
          <a:p>
            <a:pPr algn="ctr">
              <a:spcBef>
                <a:spcPct val="20000"/>
              </a:spcBef>
            </a:pPr>
            <a:r>
              <a:rPr lang="uk-UA" sz="2000" b="1" i="1" dirty="0" err="1" smtClean="0">
                <a:latin typeface="Times New Roman" pitchFamily="18" charset="0"/>
                <a:cs typeface="Times New Roman" pitchFamily="18" charset="0"/>
              </a:rPr>
              <a:t>Нововасилівської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 ЗОШ</a:t>
            </a:r>
          </a:p>
          <a:p>
            <a:pPr algn="ctr">
              <a:spcBef>
                <a:spcPct val="20000"/>
              </a:spcBef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І – ІІ ступенів</a:t>
            </a:r>
          </a:p>
          <a:p>
            <a:pPr algn="ctr">
              <a:spcBef>
                <a:spcPct val="20000"/>
              </a:spcBef>
            </a:pPr>
            <a:r>
              <a:rPr lang="uk-UA" sz="2000" b="1" i="1" dirty="0" err="1" smtClean="0">
                <a:latin typeface="Times New Roman" pitchFamily="18" charset="0"/>
                <a:cs typeface="Times New Roman" pitchFamily="18" charset="0"/>
              </a:rPr>
              <a:t>Вільнянського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 району</a:t>
            </a:r>
          </a:p>
          <a:p>
            <a:pPr algn="ctr">
              <a:spcBef>
                <a:spcPct val="20000"/>
              </a:spcBef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Запорізької області</a:t>
            </a:r>
          </a:p>
          <a:p>
            <a:pPr algn="ctr">
              <a:spcBef>
                <a:spcPct val="20000"/>
              </a:spcBef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БАРНА О.А.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0_ffe5_227178a1_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52600"/>
            <a:ext cx="3003550" cy="4564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 Значення діяльності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609600" y="1600200"/>
            <a:ext cx="3581400" cy="5029200"/>
          </a:xfrm>
        </p:spPr>
        <p:txBody>
          <a:bodyPr/>
          <a:lstStyle/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Ярослав Мудрий помер у віці 76 років.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Літописець,вказуючи на значення діяльності князів Володимира та Ярослава,писав: “ Як то буває, що один зоре землю, другий засіє, а третій жне та їсть багаті овочі. Так і тут: батько Ярослава зорав та зрушив землю, просвітивши хрестом, Ярослав, Володимирів син, засіяв книжними словами серце вірних, а ми живемо, користуючись з книжної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науки”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i.i.ua/photo/images/pic/4/0/5102004_d40bb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447800"/>
            <a:ext cx="3997147" cy="5204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Підсумок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609600" y="1600200"/>
            <a:ext cx="3581400" cy="5029200"/>
          </a:xfrm>
        </p:spPr>
        <p:txBody>
          <a:bodyPr/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Взяти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св. кн. Ярослава Мудрого за приклад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означає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придбати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церковній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стяжати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чесноти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провідної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верстви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тодішнього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києво-руського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шляхетність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мудрість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мужність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благородство.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mg.blogs.pravda.com.ua/images/doc/a/a/aa651-jaroslav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371599"/>
            <a:ext cx="3886200" cy="5269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762000" y="1600200"/>
            <a:ext cx="3200400" cy="4525963"/>
          </a:xfrm>
        </p:spPr>
        <p:txBody>
          <a:bodyPr/>
          <a:lstStyle/>
          <a:p>
            <a:pPr>
              <a:buNone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1.Утвердження Ярослава в Києві.</a:t>
            </a:r>
          </a:p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2. Політика князя</a:t>
            </a:r>
          </a:p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“Руська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правда”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4. Шлюбна дипломатія.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uchenij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133600"/>
            <a:ext cx="3056243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Опорні поняття і дати уроку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914400" y="1981200"/>
            <a:ext cx="266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b="1" u="sng" dirty="0">
              <a:solidFill>
                <a:srgbClr val="800000"/>
              </a:solidFill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81000" y="2514600"/>
            <a:ext cx="3657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1148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Князівська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усобиця</a:t>
            </a:r>
          </a:p>
          <a:p>
            <a:pPr marL="41148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Звичаєве право</a:t>
            </a:r>
          </a:p>
          <a:p>
            <a:pPr marL="41148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Писане право</a:t>
            </a:r>
          </a:p>
          <a:p>
            <a:pPr marL="41148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Руська правда</a:t>
            </a:r>
          </a:p>
          <a:p>
            <a:pPr marL="41148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Шлюбна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дипломатія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marL="411480" fontAlgn="auto">
              <a:spcAft>
                <a:spcPts val="0"/>
              </a:spcAft>
              <a:defRPr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marL="411480" fontAlgn="auto">
              <a:spcAft>
                <a:spcPts val="0"/>
              </a:spcAft>
              <a:defRPr/>
            </a:pP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181600" y="2133600"/>
            <a:ext cx="30480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17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24400" y="2667000"/>
            <a:ext cx="3810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1019 – 1054 рр. – правління Ярослава Мудрого;</a:t>
            </a:r>
          </a:p>
          <a:p>
            <a:pPr marL="41148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1036 р. – розгром печенігів;</a:t>
            </a:r>
          </a:p>
          <a:p>
            <a:pPr marL="41148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1036 р. – будівництво Софійського собору;</a:t>
            </a:r>
          </a:p>
          <a:p>
            <a:pPr marL="41148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1051 р. – заснування Софійського собору.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67200" y="5105400"/>
            <a:ext cx="297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62000" y="1981200"/>
            <a:ext cx="30341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11480" fontAlgn="auto">
              <a:spcAft>
                <a:spcPts val="0"/>
              </a:spcAft>
              <a:defRPr/>
            </a:pPr>
            <a:r>
              <a:rPr lang="uk-UA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Опорні поняття: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181600" y="2057400"/>
            <a:ext cx="2454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11480" fontAlgn="auto">
              <a:spcAft>
                <a:spcPts val="0"/>
              </a:spcAft>
              <a:defRPr/>
            </a:pPr>
            <a:r>
              <a:rPr lang="uk-UA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Опорні 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дати:</a:t>
            </a:r>
            <a:endParaRPr lang="uk-UA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 smtClean="0">
                <a:latin typeface="Book Antiqua" pitchFamily="18" charset="0"/>
              </a:rPr>
              <a:t>Біографічна довідка</a:t>
            </a:r>
            <a:endParaRPr lang="ru-RU" sz="2800" dirty="0">
              <a:latin typeface="Book Antiqua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3657600" cy="4800600"/>
          </a:xfrm>
        </p:spPr>
        <p:txBody>
          <a:bodyPr/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Роки життя  (близько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  <a:hlinkClick r:id="rId2" action="ppaction://hlinkfile" tooltip="983"/>
              </a:rPr>
              <a:t>983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  <a:hlinkClick r:id="rId3" action="ppaction://hlinkfile" tooltip="1054"/>
              </a:rPr>
              <a:t>1054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). Був другим сином хрестителя Русі князя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  <a:hlinkClick r:id="rId4" action="ppaction://hlinkfile" tooltip="Володимир Святославич"/>
              </a:rPr>
              <a:t>Володимира I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  <a:hlinkClick r:id="rId4" action="ppaction://hlinkfile" tooltip="Володимир Святославич"/>
              </a:rPr>
              <a:t>Святославича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з династії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  <a:hlinkClick r:id="rId5" action="ppaction://hlinkfile" tooltip="Рюриковичі"/>
              </a:rPr>
              <a:t>Рюриковичів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від полоцької княжни Рогнеди. В хрещенні мав ім'я Георгій.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Він був людиною високою на зріст (близько 175 см), із середнім видовженим обличчям, різко випнутим носом дещо хвилястої форми та з тонко окресленими, відносно неширокими вилицями.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ukrmap.su/program2009/uh7/7_12/Yaroslav_resiz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1981200"/>
            <a:ext cx="2861658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Яку політику проводив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762000" y="1600200"/>
            <a:ext cx="3200400" cy="4525963"/>
          </a:xfrm>
        </p:spPr>
        <p:txBody>
          <a:bodyPr/>
          <a:lstStyle/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Внутрішня політика</a:t>
            </a:r>
          </a:p>
          <a:p>
            <a:pPr>
              <a:buFont typeface="Wingdings" pitchFamily="2" charset="2"/>
              <a:buChar char="Ø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Відновив централізовану владу.</a:t>
            </a:r>
          </a:p>
          <a:p>
            <a:pPr>
              <a:buFont typeface="Wingdings" pitchFamily="2" charset="2"/>
              <a:buChar char="Ø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Зменшив податки.</a:t>
            </a:r>
          </a:p>
          <a:p>
            <a:pPr>
              <a:buFont typeface="Wingdings" pitchFamily="2" charset="2"/>
              <a:buChar char="Ø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Велику увагу приділяв розвитку церкви.</a:t>
            </a:r>
          </a:p>
          <a:p>
            <a:pPr>
              <a:buFont typeface="Wingdings" pitchFamily="2" charset="2"/>
              <a:buChar char="Ø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Дбав про  розвиток ремесла, землеробства, скотарства.</a:t>
            </a:r>
          </a:p>
          <a:p>
            <a:pPr>
              <a:buFont typeface="Wingdings" pitchFamily="2" charset="2"/>
              <a:buChar char="Ø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Побудував монастирі св. Георгія та Ірини</a:t>
            </a:r>
          </a:p>
          <a:p>
            <a:pPr>
              <a:buNone/>
            </a:pP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8"/>
          <p:cNvSpPr txBox="1">
            <a:spLocks/>
          </p:cNvSpPr>
          <p:nvPr/>
        </p:nvSpPr>
        <p:spPr bwMode="auto">
          <a:xfrm>
            <a:off x="5181600" y="1600200"/>
            <a:ext cx="3200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000" kern="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uk-UA" sz="20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Зовнішня </a:t>
            </a:r>
            <a: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політика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0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1030 – 1031 р. </a:t>
            </a:r>
            <a:r>
              <a:rPr lang="uk-UA" sz="2000" kern="0" dirty="0" smtClean="0">
                <a:latin typeface="Times New Roman" pitchFamily="18" charset="0"/>
                <a:cs typeface="Times New Roman" pitchFamily="18" charset="0"/>
              </a:rPr>
              <a:t>здійснив велику кількість походів.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 Польщі відвоював </a:t>
            </a:r>
            <a:r>
              <a:rPr kumimoji="0" lang="uk-UA" sz="20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червенські</a:t>
            </a:r>
            <a:r>
              <a:rPr kumimoji="0" lang="uk-UA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міста в </a:t>
            </a:r>
            <a:r>
              <a:rPr kumimoji="0" lang="uk-UA" sz="20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Забужжі</a:t>
            </a:r>
            <a:r>
              <a:rPr kumimoji="0" lang="uk-UA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завоював місто Юріїв.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0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1036р. </a:t>
            </a:r>
            <a:r>
              <a:rPr lang="uk-UA" sz="2000" kern="0" dirty="0" smtClean="0">
                <a:latin typeface="Times New Roman" pitchFamily="18" charset="0"/>
                <a:cs typeface="Times New Roman" pitchFamily="18" charset="0"/>
              </a:rPr>
              <a:t>Завдав </a:t>
            </a:r>
            <a:r>
              <a:rPr lang="uk-UA" sz="2000" kern="0" dirty="0" err="1" smtClean="0">
                <a:latin typeface="Times New Roman" pitchFamily="18" charset="0"/>
                <a:cs typeface="Times New Roman" pitchFamily="18" charset="0"/>
              </a:rPr>
              <a:t>нишівного</a:t>
            </a:r>
            <a:r>
              <a:rPr lang="uk-UA" sz="2000" kern="0" dirty="0" smtClean="0">
                <a:latin typeface="Times New Roman" pitchFamily="18" charset="0"/>
                <a:cs typeface="Times New Roman" pitchFamily="18" charset="0"/>
              </a:rPr>
              <a:t> удару кочівникам – печенігам, які опинилися біля Києва.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1043р.</a:t>
            </a:r>
            <a:r>
              <a:rPr kumimoji="0" lang="uk-UA" sz="200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uk-UA" sz="20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Невдалий похід на Візантію.</a:t>
            </a:r>
            <a:endParaRPr kumimoji="0" lang="ru-RU" sz="20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s54.radikal.ru/i143/1003/7b/2090287e444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24000"/>
            <a:ext cx="3200400" cy="4460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54" name="AutoShape 10" descr="data:image/jpeg;base64,/9j/4AAQSkZJRgABAQAAAQABAAD/2wCEAAkGBhQSEBQUExQWFBUVGBcXFxcYGBQYGBcUGBUVFxgXFRcYHCYeFxkjGRUUHy8gJCcpLCwsGB8xNTAqNSYrLCkBCQoKDgwOGA8PGikcHBwpKSkpKSksKSkpKSwpKSksKSkpKSkpKSkpKSkpKSkpLCwpKSwpKSkpLCwpKSkpKSwpKf/AABEIALMBGgMBIgACEQEDEQH/xAAbAAABBQEBAAAAAAAAAAAAAAABAAIDBAUGB//EAEQQAAEDAgQDBQUFBAcJAQAAAAEAAhEDIQQSMUEFUWEGEyJxgTJCkaGxI1LB0fAHFGJyFRczU4KSohYkNENjssLh8bP/xAAYAQEBAQEBAAAAAAAAAAAAAAAAAQIDBP/EACARAQEBAQACAgMBAQAAAAAAAAABEQISITFBE1FhIgP/2gAMAwEAAhEDEQA/APT6bbKQWUYMIgrwO+pwU5RNKeFKooQikosBBEpsopEqpXxzWuAO/Q2sTy6Ky4KhjXfaURzc75Unn8lYzV8VE/vFXYpwxAsyka1BoTwoogJ0ISjKKBamlOLkwuVZByGZKE1wVDsyKjBTpQIwmkpyCBpSypyAKBpCapCkgZClY1NDU4FBIkkEZWQgESEJSQCFGWKVRwrEod2ozQgqw1qJYmqrQiFMWKNzE0EFEJoTwosKEHNTkoRUD1zvGOJhlVhkRTOkgEkgB0A6+E26yumc1eadpsI4VarnFmbPeGDQwG+J0nQj5rpxNrHT0akAQCNCJB5g3BUwCpcEJ/d6UkE5G6CLRa08oV8LFahBEJAIqKKUJJSiAQlCSIViAGIGmE8BKFRBCClqBMyoGygHJ+RNLEAlOCjUgQIhAtTkYUDEQlCICaC1PCaCigICSSUqAEpBKVGqJQigESVACE0okoAIAAnAJwSyo0EII5UCga5cBx6iXF7yRepUgQLhpAm5n3V1HEuMWLKZvoXbNOhy83fIddFynEGkljA0kMBj1gfGy68Rz6rsez7ycNRmJyNBjmBH4LTC5Ds1xXu/s3Wabj+E7jqDr5+dusY8ESCsdTK1zdh5RQhOCy0QSlEIQiFCICQCIKISSBKatB6Y5ieE1ygYhCflQhUMLUQ1OT2lQRhqMKQtQLVBGiiAnoqMhKU7ImuCISEoBBysBc5R5knFR5lUtW0kxrk9ZUIRCARlFhyEoJSookrH7RY0speEwXENncCCTHwj1Wo9y5vtK5tQCkc82fLSGkATeTz0WuZ7Z6+EP73TYwCQIA3Gv5rOdimZycwM6enX43Vf+i6cx3GaNCXPcdb6KAYakDemzX79WdSI01kH4LvkclgVmgghw+MWm88l0PZzH+M0x7JBcOhkT8ZXNuwjIzGk2+hz1twbiR5qfs1iW0ahkmHiNcwF9z1tqNlOpsJcr0AJwUFN6ma5cHY5ApApONkKOZNL01AtVQ4OlOAUcKRpVDkiEghKgaXJpKcQgFQIUjQmwnBShxSKEoyoGhqKMpIAEx5UiZUaimBAotSJVRBWVMu/Uf8ApW6jlUdqtM1ogpwKa1OCw0KUIwkjRpTZUkJpCmiN6x+J0m5g4gGxBF7gEECPMlbJWVxoWb6/QLUZqlxOoWk5IbemLciXg/QfBc7xDtd3Nfu/FlBvECMxJtOsAg7Lo+IiXHzZ8u8XN1uC4arXrPrvcwktDInTKPETBm9vRdec+3Ouh/eDLZO9L5kz+KxsEwVK4aQBDxcamPHEj+WFsGS4dXUVm8LbGJb1dP8ApIV+h2lMKVMpFSgLg6kAllTw1JFNlEBOhIImGwkE5KEQJShJOlAwhAKRNhaChOTUZWQUkAUUCSRQJQGU16MqJzkChNcfVIFArQieqxaVbc1VyFWavBIBIJwKw0UJQigikgQigsqjeuc4lxZrspA8I3JGpHJdI4rmHth1QRYPtED3iPpZdOYx0p4jiYMk5rXgZdtL5fNUmY5gAu4xOuQk338K2K1Tq7+yqO9p2ozwTfWwVGljbspyS8gG9R4Jt/ML2Oi6xg1vF2yPasQfdvAMbdVUp45tOqyo27Wm+kxcHeJmNgtijUMsOZ13O946DJE3vEn4rOqNP7vckkmnc3sSQdPqkR2HDMe2qzM2YmLi4NrfMK+0rB7LMjDg/ecXRboPwW60rjfl1lPCdKZKWZRo6EpTZQlESIBRVasReJIGkzO3TzTyUQ9CUJQlA5JNzJIHSghCBQOJQBTSUA9BJKOZRlIoHuEqN4RzJEqiIJ4CMJKhpChNNTyoy7yQTwiEAjCyCEkEkaIlNITk0qCN5XN1h4qpGuf/AMnH8FrcXxD6bMzGh1/FM2HMAa3XOvrv+7eS6Tnj6dSunLHVTYp2037moflVP68lRp0BNN4AzNZlBIDi2Wi4M2IuB/Mk/EvLHZmxZzTDXOkGR4fPy5qOnVqkWNMc5ZMW0t0XSObSo2yWjxPjr/Z/HVVaP9i2f+n094/mn0sXUymWt8M/8t0XjQhVKddxAblZFtC4GBpIDenVJCul7Of8Oz1/7itgLm+z1d4caRDcrZcTLpGb2QJAkTK6EVPEBGoN7bR+ax1PbUqVEoBRYU+AR+e6y2mQlGUESsXtHxZ1EMytJmTIywC0gjMCRYrYw7y5jSYBIBIBkSRcA7rme1LGvqNaA0uawkzsHOAbfnLXH/6tfs9VBw1KPdaGkbhwsQeq3Z/lj7aaBRlAlYUAnKGu+GyLafUSpmuBEhStQUJTpSKionLkjx7JjnF1VooBsaky+wiBZsOOq6Xir8tGq6YhjzPk0rxzh+LY+vTbif7IuAdtaNyINjlE8pXbjnZWOrj1ZnanDl5Y2oajhqKbKlSPMsaQFo0sVmMZX3m5aQLc5vJTMDg2Um5abGsbyaABP4nqVahc7jU0CEoToQIWVNRKUIELQaSosyld8VDmRKstKdKEJLLSKti2tLQ4wXmBY6wTroLAqVZfFOINZUpA+67M4/daWvYCfV3wBOy0g5LDTkCkSgoqtjaWZjh0P0XJgHwG5GW4k3ny9V1+J9l3kfouTY67ejB9V04c+ll1Mig6LS3e/vQLnoszEcdw9CqKVQuzCznZnkDz5bHdazz9h6N+PeKDgXCaLzXqVWMe6pWqDxgHwsOWGz66Le/tlZfTBbYmDJ902yg7g81Qwzm5JIktFzf0nbcK9SgMgbNNundMss+gPs+pabx0B19FYlavB4z1DvDR0i50CnqcVa3EspxJMibWzDNf/KB6qnw6rDnzbwsPl7clZ2Nrt/eG1w2QwgkwJLQ0gkWmYuPIKZtNdJxGpDapBuKRMZoj2r3BA84VPsfii+i+bxUdfNm1DTsAAPLqsbEYjPXe/vG5C2GyXXb4dGkx7sWGspcN44KVZoF21XBrgJ1IEOHXbyCvj6N9u3BUdStDmjnPyBKZWrhjS5xgNEk8gNVy+O4q6rToupusS4Pc18OBnKRIBOhWJNatUxiKjqT6nc5nVHuJe59Me/4IBPshoaOnzVrs9i6gxQDmFjagcC2WkZmtBBsdYB+Ks/0dhw0gAnnL3mNBpmsPFss3EYek2S22hEEz5tM35eq6/wAYdnjK2VvUkAep/KVMVy/aXioOHpmmZFTxBwc0GAARGbU385HNb2Crl1NjjYua0kTMEtB13XPMjWqvaLFOp0CWTmJAsCY3vl8lPwHiAq4djgSSBldIg5xrI+fqqHHK4f8AZ2IbDnzpoco+cqLsri2sL6IJJMvbeWgbgcvvep5JZ/lZfbppSlAPQc5cm2N2vn9zq5QSYEwCTlDgXaXiAV5Jiq7X1BTZTEGGjwguLnSbHfWIXt1WqBcwBuToPNeWPpYegKFQNfnFZlWpDXZWszOMAmBIBYI84hd/+dyOfc9vR+z9QuwtAmZNKnM2M5BrO605WNwjjtKuPs3hxGrbhzfNpuPPRazXLlY3DwkU0VAbTpr0RlZUCEC1OQV0RPaoiVO4KuWqpVxMrVQ1pJMAAkk7AJrawWdx/ERh3EW8TOR1qNG/mpItrE4091So5zQcrWNLmZgJAdNxFiWHYjUSukwWObUaHNMgiRzHmNt1yTy4vrkPOZjXkEtpmRbwugSZgfAKHs/iKtOT4XNscoDQ7JJLhHMFxhdLzsYnXt3oKJKo4biLXZspnKYMbHX6EKw+uANf1zXLHTUeKd4Xfyn6Fcw6hJGug0JHMahWsVx5lXM2nLxo5zS0fAk7xqqWFrw4gNebCQSOZ5eS6cyxzt1dxIHc8r0//wBVw9TiLQ+ow5QS55zkmWkOeQBebxH+JdY7GOqtcGNcA1zeRgtyu5rO/oVwnwvvmmAy4dJdr5rpz6+Wa2OHn7Fs70x1n7Gn8VXw9OG3n2edrxoD+ro0w4My5CAG5fajQRoOkKQPOUA0nXEG/wD7soGEEtcBJzhgkRzJ356WUWNwoBDXteSY0fuRERPIqTEVsl3MLWm9yCLCL39m/wBFTr4unUcC94lsAaZbC7miCQDYeisK0uCcOFOk0ZnNLi6wyzbMYJjk0779VDxHBNDHEVHO7t4a6W6GARlM63bcKCjxUMIAe3KCXDM4gmZBm0AeI6clHxHjLSyoBkGdzXuIeTcQDEtgWASS6n02H8YBohpeHPyw8ktHiDRm1gA3hU/3d+RoDGASAG96yZIBywJuZ+aw8LSDoLKgaalV7bB3thufLBEDwxfcq/hMawik4uH/ABGHMxtkaJ9Yv1VzPg1V4ZUnGNY4yf3esBBmxkj4RHoFWz+DCHUfu9YTtIqAx81Hw4E4h1RtMvygtaYJy+J5Jyi5sd1qvr1GukBxzRIe3wnYDLpA8lpEmEw1XumgUqjgGiHHuwMsyCJcDHputbs/jagc6lUaRq5kkEhsgFpgncyOizaPEMwyOpime5rMblnKSYeGjf3T0soqtMmsyKgZ4aZb7QLnijTnxcgAeV/gsX20tjA98TWc2iH1CSA7M4w0AWBESAFBiuHlsPY6kHBxa0sBaQ8TI1i0EfJPwnFgxrA57HCHEODg2SS5pBaSIidfJVMbxum1gAItUNT2mk3L3FoDTrLoCTR2uH4m17WOGj9LRcCSDOmh+CbxHiHdU3PguyicouSdgvOaPHWOILnEEaAkm14y7MkmDHJPPHazyGh4c0ua3LJJgGS7M7Vsan81Pxnk3TxB9Qk1TuIba2p0FtB5qriS+48QvNgYAj5qTCtBoSKgkgmWQYGlp6D9QsbFGjBc+q+oBIMkXiOWwhaiU/FucwkxB2dlgiBqHC+23Rdd2N4y7EYYOeZe1zmOPPKbEjYlpErjO4pVHHKWkAnZmmnIx8lLwXjjMI57RnqNquBBOz7NgEi46ydE652HNyvUA5GVnYPiDXsDmkEESCDI+Isp34oASTA+C4WO2rQKcqOB4vSqgFjwZkjrETHlInzVh1cBTDUhCjsq9XGKmceeqsiapVePUme1UAJMRMmdNtFnf0m/GMfkIp0w1r9Jc73hB0bBby5LnqGHoB/cF5Li3KHG+UgAkNMRME6jWVZwFZ1J7qNLEUR4Wt8bH3DWxqLEwbwu3jjntXcJwZzgR3gki8iTcTrKxsdVJbSq94WvBDQRYgmZHl00V2hxaqyv3Rr0XbEgOgEiwnKdoVM9m6r2hrsRSIBBHt8j/D1+QWp/UWRiKjaZc45SMz81PMA9xvdoILHW1Eg7rGxfbCtVphrnaC8Wkke9zXSUOCuFMsNVj5BB1BEgg5SR15hYTOxkGe8gQfCQHX2HIid/grM+0urHY0uJr8+7b6S8fC0rpG4eM3hNRwcARdoiBJzc4PyWR2Q4Y+kKwqNgu7uLgggOd9LWXT5Rn/x/CGtWOvlqfDGw2HE1ZMN72LAnZnrupjSGbwRkgzIdOa2WJ2iZT8FSJL4Jkvd9Bc/mg97Q7JnipFm5rkdB+t0CfSBvMMAaTYzlduJE7fNOosBJlpaA45bl0i0OI909OidUwziHTmtAAJkWYHD0lylwoMS6J6f4b/8AcoM3iDHNjMQXQSHQbSSJE72VXBYnIXE7giTOoFtfp1Whxbv87RQ7sWOYviID3ZQLTeTosLG9mcRWOapWpSNBL4b5ANgbrUStvAY1tSiHmASzOQbkNkiSd9Fh4zjDe8DXU/Cc0ukF0MMTAMRfzVHiOEq0HZTVzktAIAJGXUZs2smb66qriaLmMp1O8H2oNskQ0iDJOsZtBy6LcjOms4i8ulry0B2cRAOYtIJE3FgRrzUbnkgS4kjeSNBpBsPrZSVuFtZUpt79oDmtM5HjLMx4Rrrsd07F8Fa2s2l3xcXbim7w7DUy6Y08tVv0iTg3GDSeYEhwE3jceIbaCPTZaeL7WvD82UAeHVx2v5CZ5crrnqtJrahGaRcZsvOb5Z3tuPqt13ZkPAIqG4MfZP3A68/0VmyDLbxp7y0VLhr81pEQCLEbC5VjG4oPrPyFzqTDDSSeQBvyN7n1TcL2bz1S0OcALk93qZMwJ0U/DOG0ntd460suQKYJyRE+3rrYKTIqhUx76bgQS0jYSBAuBPvDe+s9VEcUXuzuAJcSYLjp5zIuOqtcP4e2v3md1TKwSC1jHEgazmNjA0R4pwEU6Pesc/KA0gPa1pM3sQ43025rfpFGi3vHACJtJ6x+NlYxOGjSToYkRIknbp8r8lXwRLS/TXXa8aieov8Amn0y5ztTFrRHwvy/VkEmFDw0jMWtkjJJA0vIEm+USegVDF07Ry+ZI6b2+Su1iASDtM6iAT90idPVVK9QOfEi99NeQjSI+qqDhar+67sWzOEkSCRlAgnQCCDfqtKnUOVzc2YQSBq2Ji0mx6kExy1VFr8lrggSdLWMAg+zyNiUqeLLgAZgWNiR70W120vzKitbg3amphzlkGkDZhBltzIbmMgdJPotfFdo+9qtdJ7sOLLEnOCwkWGhtvEW6hcd34Lhy0jnfyEfrktfs5ig17m58sguANgXtuGzzLTt1WbzPlZWjwjtDTa6jOZraQdJhzgZh1iDaZuDsOi2uM9sgxhNMEgEDNFjP3JsdDe65fjGG/3LMwmO+dnAzZYPj0nq3UclRIzYKnUJeQ2qWRJIygAgkG3MAaeanjL7Nq3iOKPyh7hUIfMZnzJvrYaaeikpUK5aDe4Gj2x6eJY1emxtGm7MXFzn22iOWmpkEDfaFMykyBb/AEv/AAEfBaxGxg+FPGPl2Us8VQG18wIbbW0LSpcL/wB8dVMZcrYHU5mny0PxWgOAuJDu+JMROVul7adSpqXAnAz3knS7W3AmNtpK5+TeOffwJ5xjnyAyQ/zjwgADp9Fv0KZ755iBlaBymXE256XTqXA3OlznOB0y+E+GZAmP1KnbwZxk53CQBHhExN9LH81m9GC6Mpj7vzg/FMabfBW6fCzoST1OX4WHVQHs4CbuqXmRnIGkRbQLOxrFZ+Lbnyhzc7bkSJAtM+hHyVzENJIynLFRpJ1zCGy310UFPsdSYS5s5jInMSTPM7qphex7m1i41DGbM0XJA2BJ5C3SFfX7Pazwepe5/wCa7UiYJbHpovO6rnmsXZiHZ4BnqQIK73/ZAuILnAXk5STpFhIjmZ8lp4bs3Sa0Atkge1pJ/BanUiWWjUHtT97bf7Ng+qrYYBmbM4nMdyPDOUADpInfUrT/AKMb/F/mKweI9jO9rOfniY1uQAzL63A/WuJin0OMh73ktytY1xJMTao4aDSwNjfRaRRZwClBBbOYQ65Ga8mY5m/qrQwjQLAwP4ils+hy3aPhpecwIsAPFtfa1wbyCN5HJZmPw1NzqdLNdrczjEgtkzB0JGUDb8ux4nw3Ox2QDPFi4mJBkT0WBhuzFXxBzGACnlYM4Pjt4iQ0cl056YsDH8MpVatKq4wAGeGLOaJc3yHPyT8ZQpnFsqmc4FoiJvBJ53PwU1Dsy4mj3jWEAO7zeXRbLpAvty0Wm/gFH+6baOZ0032UtWRw3FeHClUfU7wkgFw8InNMgO93roF1dHijXEdRqSI52UvEezNOpSe1rWsc6831trqrGG7P0WU2NNJri0ATGpgAmesJ5TDGfw/hnd1C4OJnNY/xZTPmqPBX906qwCftXjmcoLImf5nLercGYdKDAP8ACss9lqmdxy0oJJEl1pi1hcWCSmM3g+LZTNXKdXO1iwDXusAecf5Vn8b44Thu6AOU5RM6NBaQOpjLddHS7IvGvc/B35eSr4nsKakTkZH3AJJgCSY0sbdei15c6mVwRqQALGWg3E3k6dUcPi4JkGSQfxiIXau/Z24xNQAtEWah/Vt/1v8ASFrz5TxrgcRVJPQbRYeQ21KZSrQ6TtfntvfqvQXfsyb/AH5/yhMqfsxaSPtjoBGUbK+fJ41wlXETpb8+kaXCJxBAyjQG0a6AWMdJtrK7v+rFm1Ux5AHy9nROb+zJgEd674T6J+Tk8a89kh3X566gegT21jmbeLyD1BXe1f2aNM/bOv8Aw/Df9SgP2ajXvtP4bT5lPycnjXG8SxJPsuhrmsfkDiWy6nTDp2mW38oVerjXunMTBAB2BAiLaa39F3bv2aC32uke7trCNb9nkw01Rlbp4bg85iSnnyeNcK+rZoBsLnQQS5249owRcq9S7rKJe4GBN94/lXU/1bj+8keRH4KP/YAc/m38k8+Txru2tCk5opLzV0hinp7JJLKnt/NKUUlG4KMWSSQNaiBZJJGaUIFqSSsQx+qYSkkkEYRaUklpDgi7VBJAE0FFJA8IlBJRTmoOQSQMcgEklA9qRSSVD6Q/FNSSQI6/FNCSSgROqifr8PxSSVKjKiSSRH//2Q=="/>
          <p:cNvSpPr>
            <a:spLocks noChangeAspect="1" noChangeArrowheads="1"/>
          </p:cNvSpPr>
          <p:nvPr/>
        </p:nvSpPr>
        <p:spPr bwMode="auto">
          <a:xfrm>
            <a:off x="63500" y="-823913"/>
            <a:ext cx="2686050" cy="1704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6" name="AutoShape 12" descr="data:image/jpeg;base64,/9j/4AAQSkZJRgABAQAAAQABAAD/2wCEAAkGBhQSEBQUExQWFBUVGBcXFxcYGBQYGBcUGBUVFxgXFRcYHCYeFxkjGRUUHy8gJCcpLCwsGB8xNTAqNSYrLCkBCQoKDgwOGA8PGikcHBwpKSkpKSksKSkpKSwpKSksKSkpKSkpKSkpKSkpKSkpLCwpKSwpKSkpLCwpKSkpKSwpKf/AABEIALMBGgMBIgACEQEDEQH/xAAbAAABBQEBAAAAAAAAAAAAAAABAAIDBAUGB//EAEQQAAEDAgQDBQUFBAcJAQAAAAEAAhEDIQQSMUEFUWEGEyJxgTJCkaGxI1LB0fAHFGJyFRczU4KSohYkNENjssLh8bP/xAAYAQEBAQEBAAAAAAAAAAAAAAAAAQIDBP/EACARAQEBAQACAgMBAQAAAAAAAAABEQISITFBE1FhIgP/2gAMAwEAAhEDEQA/APT6bbKQWUYMIgrwO+pwU5RNKeFKooQikosBBEpsopEqpXxzWuAO/Q2sTy6Ky4KhjXfaURzc75Unn8lYzV8VE/vFXYpwxAsyka1BoTwoogJ0ISjKKBamlOLkwuVZByGZKE1wVDsyKjBTpQIwmkpyCBpSypyAKBpCapCkgZClY1NDU4FBIkkEZWQgESEJSQCFGWKVRwrEod2ozQgqw1qJYmqrQiFMWKNzE0EFEJoTwosKEHNTkoRUD1zvGOJhlVhkRTOkgEkgB0A6+E26yumc1eadpsI4VarnFmbPeGDQwG+J0nQj5rpxNrHT0akAQCNCJB5g3BUwCpcEJ/d6UkE5G6CLRa08oV8LFahBEJAIqKKUJJSiAQlCSIViAGIGmE8BKFRBCClqBMyoGygHJ+RNLEAlOCjUgQIhAtTkYUDEQlCICaC1PCaCigICSSUqAEpBKVGqJQigESVACE0okoAIAAnAJwSyo0EII5UCga5cBx6iXF7yRepUgQLhpAm5n3V1HEuMWLKZvoXbNOhy83fIddFynEGkljA0kMBj1gfGy68Rz6rsez7ycNRmJyNBjmBH4LTC5Ds1xXu/s3Wabj+E7jqDr5+dusY8ESCsdTK1zdh5RQhOCy0QSlEIQiFCICQCIKISSBKatB6Y5ieE1ygYhCflQhUMLUQ1OT2lQRhqMKQtQLVBGiiAnoqMhKU7ImuCISEoBBysBc5R5knFR5lUtW0kxrk9ZUIRCARlFhyEoJSookrH7RY0speEwXENncCCTHwj1Wo9y5vtK5tQCkc82fLSGkATeTz0WuZ7Z6+EP73TYwCQIA3Gv5rOdimZycwM6enX43Vf+i6cx3GaNCXPcdb6KAYakDemzX79WdSI01kH4LvkclgVmgghw+MWm88l0PZzH+M0x7JBcOhkT8ZXNuwjIzGk2+hz1twbiR5qfs1iW0ahkmHiNcwF9z1tqNlOpsJcr0AJwUFN6ma5cHY5ApApONkKOZNL01AtVQ4OlOAUcKRpVDkiEghKgaXJpKcQgFQIUjQmwnBShxSKEoyoGhqKMpIAEx5UiZUaimBAotSJVRBWVMu/Uf8ApW6jlUdqtM1ogpwKa1OCw0KUIwkjRpTZUkJpCmiN6x+J0m5g4gGxBF7gEECPMlbJWVxoWb6/QLUZqlxOoWk5IbemLciXg/QfBc7xDtd3Nfu/FlBvECMxJtOsAg7Lo+IiXHzZ8u8XN1uC4arXrPrvcwktDInTKPETBm9vRdec+3Ouh/eDLZO9L5kz+KxsEwVK4aQBDxcamPHEj+WFsGS4dXUVm8LbGJb1dP8ApIV+h2lMKVMpFSgLg6kAllTw1JFNlEBOhIImGwkE5KEQJShJOlAwhAKRNhaChOTUZWQUkAUUCSRQJQGU16MqJzkChNcfVIFArQieqxaVbc1VyFWavBIBIJwKw0UJQigikgQigsqjeuc4lxZrspA8I3JGpHJdI4rmHth1QRYPtED3iPpZdOYx0p4jiYMk5rXgZdtL5fNUmY5gAu4xOuQk338K2K1Tq7+yqO9p2ozwTfWwVGljbspyS8gG9R4Jt/ML2Oi6xg1vF2yPasQfdvAMbdVUp45tOqyo27Wm+kxcHeJmNgtijUMsOZ13O946DJE3vEn4rOqNP7vckkmnc3sSQdPqkR2HDMe2qzM2YmLi4NrfMK+0rB7LMjDg/ecXRboPwW60rjfl1lPCdKZKWZRo6EpTZQlESIBRVasReJIGkzO3TzTyUQ9CUJQlA5JNzJIHSghCBQOJQBTSUA9BJKOZRlIoHuEqN4RzJEqiIJ4CMJKhpChNNTyoy7yQTwiEAjCyCEkEkaIlNITk0qCN5XN1h4qpGuf/AMnH8FrcXxD6bMzGh1/FM2HMAa3XOvrv+7eS6Tnj6dSunLHVTYp2037moflVP68lRp0BNN4AzNZlBIDi2Wi4M2IuB/Mk/EvLHZmxZzTDXOkGR4fPy5qOnVqkWNMc5ZMW0t0XSObSo2yWjxPjr/Z/HVVaP9i2f+n094/mn0sXUymWt8M/8t0XjQhVKddxAblZFtC4GBpIDenVJCul7Of8Oz1/7itgLm+z1d4caRDcrZcTLpGb2QJAkTK6EVPEBGoN7bR+ax1PbUqVEoBRYU+AR+e6y2mQlGUESsXtHxZ1EMytJmTIywC0gjMCRYrYw7y5jSYBIBIBkSRcA7rme1LGvqNaA0uawkzsHOAbfnLXH/6tfs9VBw1KPdaGkbhwsQeq3Z/lj7aaBRlAlYUAnKGu+GyLafUSpmuBEhStQUJTpSKionLkjx7JjnF1VooBsaky+wiBZsOOq6Xir8tGq6YhjzPk0rxzh+LY+vTbif7IuAdtaNyINjlE8pXbjnZWOrj1ZnanDl5Y2oajhqKbKlSPMsaQFo0sVmMZX3m5aQLc5vJTMDg2Um5abGsbyaABP4nqVahc7jU0CEoToQIWVNRKUIELQaSosyld8VDmRKstKdKEJLLSKti2tLQ4wXmBY6wTroLAqVZfFOINZUpA+67M4/daWvYCfV3wBOy0g5LDTkCkSgoqtjaWZjh0P0XJgHwG5GW4k3ny9V1+J9l3kfouTY67ejB9V04c+ll1Mig6LS3e/vQLnoszEcdw9CqKVQuzCznZnkDz5bHdazz9h6N+PeKDgXCaLzXqVWMe6pWqDxgHwsOWGz66Le/tlZfTBbYmDJ902yg7g81Qwzm5JIktFzf0nbcK9SgMgbNNundMss+gPs+pabx0B19FYlavB4z1DvDR0i50CnqcVa3EspxJMibWzDNf/KB6qnw6rDnzbwsPl7clZ2Nrt/eG1w2QwgkwJLQ0gkWmYuPIKZtNdJxGpDapBuKRMZoj2r3BA84VPsfii+i+bxUdfNm1DTsAAPLqsbEYjPXe/vG5C2GyXXb4dGkx7sWGspcN44KVZoF21XBrgJ1IEOHXbyCvj6N9u3BUdStDmjnPyBKZWrhjS5xgNEk8gNVy+O4q6rToupusS4Pc18OBnKRIBOhWJNatUxiKjqT6nc5nVHuJe59Me/4IBPshoaOnzVrs9i6gxQDmFjagcC2WkZmtBBsdYB+Ks/0dhw0gAnnL3mNBpmsPFss3EYek2S22hEEz5tM35eq6/wAYdnjK2VvUkAep/KVMVy/aXioOHpmmZFTxBwc0GAARGbU385HNb2Crl1NjjYua0kTMEtB13XPMjWqvaLFOp0CWTmJAsCY3vl8lPwHiAq4djgSSBldIg5xrI+fqqHHK4f8AZ2IbDnzpoco+cqLsri2sL6IJJMvbeWgbgcvvep5JZ/lZfbppSlAPQc5cm2N2vn9zq5QSYEwCTlDgXaXiAV5Jiq7X1BTZTEGGjwguLnSbHfWIXt1WqBcwBuToPNeWPpYegKFQNfnFZlWpDXZWszOMAmBIBYI84hd/+dyOfc9vR+z9QuwtAmZNKnM2M5BrO605WNwjjtKuPs3hxGrbhzfNpuPPRazXLlY3DwkU0VAbTpr0RlZUCEC1OQV0RPaoiVO4KuWqpVxMrVQ1pJMAAkk7AJrawWdx/ERh3EW8TOR1qNG/mpItrE4091So5zQcrWNLmZgJAdNxFiWHYjUSukwWObUaHNMgiRzHmNt1yTy4vrkPOZjXkEtpmRbwugSZgfAKHs/iKtOT4XNscoDQ7JJLhHMFxhdLzsYnXt3oKJKo4biLXZspnKYMbHX6EKw+uANf1zXLHTUeKd4Xfyn6Fcw6hJGug0JHMahWsVx5lXM2nLxo5zS0fAk7xqqWFrw4gNebCQSOZ5eS6cyxzt1dxIHc8r0//wBVw9TiLQ+ow5QS55zkmWkOeQBebxH+JdY7GOqtcGNcA1zeRgtyu5rO/oVwnwvvmmAy4dJdr5rpz6+Wa2OHn7Fs70x1n7Gn8VXw9OG3n2edrxoD+ro0w4My5CAG5fajQRoOkKQPOUA0nXEG/wD7soGEEtcBJzhgkRzJ356WUWNwoBDXteSY0fuRERPIqTEVsl3MLWm9yCLCL39m/wBFTr4unUcC94lsAaZbC7miCQDYeisK0uCcOFOk0ZnNLi6wyzbMYJjk0779VDxHBNDHEVHO7t4a6W6GARlM63bcKCjxUMIAe3KCXDM4gmZBm0AeI6clHxHjLSyoBkGdzXuIeTcQDEtgWASS6n02H8YBohpeHPyw8ktHiDRm1gA3hU/3d+RoDGASAG96yZIBywJuZ+aw8LSDoLKgaalV7bB3thufLBEDwxfcq/hMawik4uH/ABGHMxtkaJ9Yv1VzPg1V4ZUnGNY4yf3esBBmxkj4RHoFWz+DCHUfu9YTtIqAx81Hw4E4h1RtMvygtaYJy+J5Jyi5sd1qvr1GukBxzRIe3wnYDLpA8lpEmEw1XumgUqjgGiHHuwMsyCJcDHputbs/jagc6lUaRq5kkEhsgFpgncyOizaPEMwyOpime5rMblnKSYeGjf3T0soqtMmsyKgZ4aZb7QLnijTnxcgAeV/gsX20tjA98TWc2iH1CSA7M4w0AWBESAFBiuHlsPY6kHBxa0sBaQ8TI1i0EfJPwnFgxrA57HCHEODg2SS5pBaSIidfJVMbxum1gAItUNT2mk3L3FoDTrLoCTR2uH4m17WOGj9LRcCSDOmh+CbxHiHdU3PguyicouSdgvOaPHWOILnEEaAkm14y7MkmDHJPPHazyGh4c0ua3LJJgGS7M7Vsan81Pxnk3TxB9Qk1TuIba2p0FtB5qriS+48QvNgYAj5qTCtBoSKgkgmWQYGlp6D9QsbFGjBc+q+oBIMkXiOWwhaiU/FucwkxB2dlgiBqHC+23Rdd2N4y7EYYOeZe1zmOPPKbEjYlpErjO4pVHHKWkAnZmmnIx8lLwXjjMI57RnqNquBBOz7NgEi46ydE652HNyvUA5GVnYPiDXsDmkEESCDI+Isp34oASTA+C4WO2rQKcqOB4vSqgFjwZkjrETHlInzVh1cBTDUhCjsq9XGKmceeqsiapVePUme1UAJMRMmdNtFnf0m/GMfkIp0w1r9Jc73hB0bBby5LnqGHoB/cF5Li3KHG+UgAkNMRME6jWVZwFZ1J7qNLEUR4Wt8bH3DWxqLEwbwu3jjntXcJwZzgR3gki8iTcTrKxsdVJbSq94WvBDQRYgmZHl00V2hxaqyv3Rr0XbEgOgEiwnKdoVM9m6r2hrsRSIBBHt8j/D1+QWp/UWRiKjaZc45SMz81PMA9xvdoILHW1Eg7rGxfbCtVphrnaC8Wkke9zXSUOCuFMsNVj5BB1BEgg5SR15hYTOxkGe8gQfCQHX2HIid/grM+0urHY0uJr8+7b6S8fC0rpG4eM3hNRwcARdoiBJzc4PyWR2Q4Y+kKwqNgu7uLgggOd9LWXT5Rn/x/CGtWOvlqfDGw2HE1ZMN72LAnZnrupjSGbwRkgzIdOa2WJ2iZT8FSJL4Jkvd9Bc/mg97Q7JnipFm5rkdB+t0CfSBvMMAaTYzlduJE7fNOosBJlpaA45bl0i0OI909OidUwziHTmtAAJkWYHD0lylwoMS6J6f4b/8AcoM3iDHNjMQXQSHQbSSJE72VXBYnIXE7giTOoFtfp1Whxbv87RQ7sWOYviID3ZQLTeTosLG9mcRWOapWpSNBL4b5ANgbrUStvAY1tSiHmASzOQbkNkiSd9Fh4zjDe8DXU/Cc0ukF0MMTAMRfzVHiOEq0HZTVzktAIAJGXUZs2smb66qriaLmMp1O8H2oNskQ0iDJOsZtBy6LcjOms4i8ulry0B2cRAOYtIJE3FgRrzUbnkgS4kjeSNBpBsPrZSVuFtZUpt79oDmtM5HjLMx4Rrrsd07F8Fa2s2l3xcXbim7w7DUy6Y08tVv0iTg3GDSeYEhwE3jceIbaCPTZaeL7WvD82UAeHVx2v5CZ5crrnqtJrahGaRcZsvOb5Z3tuPqt13ZkPAIqG4MfZP3A68/0VmyDLbxp7y0VLhr81pEQCLEbC5VjG4oPrPyFzqTDDSSeQBvyN7n1TcL2bz1S0OcALk93qZMwJ0U/DOG0ntd460suQKYJyRE+3rrYKTIqhUx76bgQS0jYSBAuBPvDe+s9VEcUXuzuAJcSYLjp5zIuOqtcP4e2v3md1TKwSC1jHEgazmNjA0R4pwEU6Pesc/KA0gPa1pM3sQ43025rfpFGi3vHACJtJ6x+NlYxOGjSToYkRIknbp8r8lXwRLS/TXXa8aieov8Amn0y5ztTFrRHwvy/VkEmFDw0jMWtkjJJA0vIEm+USegVDF07Ry+ZI6b2+Su1iASDtM6iAT90idPVVK9QOfEi99NeQjSI+qqDhar+67sWzOEkSCRlAgnQCCDfqtKnUOVzc2YQSBq2Ji0mx6kExy1VFr8lrggSdLWMAg+zyNiUqeLLgAZgWNiR70W120vzKitbg3amphzlkGkDZhBltzIbmMgdJPotfFdo+9qtdJ7sOLLEnOCwkWGhtvEW6hcd34Lhy0jnfyEfrktfs5ig17m58sguANgXtuGzzLTt1WbzPlZWjwjtDTa6jOZraQdJhzgZh1iDaZuDsOi2uM9sgxhNMEgEDNFjP3JsdDe65fjGG/3LMwmO+dnAzZYPj0nq3UclRIzYKnUJeQ2qWRJIygAgkG3MAaeanjL7Nq3iOKPyh7hUIfMZnzJvrYaaeikpUK5aDe4Gj2x6eJY1emxtGm7MXFzn22iOWmpkEDfaFMykyBb/AEv/AAEfBaxGxg+FPGPl2Us8VQG18wIbbW0LSpcL/wB8dVMZcrYHU5mny0PxWgOAuJDu+JMROVul7adSpqXAnAz3knS7W3AmNtpK5+TeOffwJ5xjnyAyQ/zjwgADp9Fv0KZ755iBlaBymXE256XTqXA3OlznOB0y+E+GZAmP1KnbwZxk53CQBHhExN9LH81m9GC6Mpj7vzg/FMabfBW6fCzoST1OX4WHVQHs4CbuqXmRnIGkRbQLOxrFZ+Lbnyhzc7bkSJAtM+hHyVzENJIynLFRpJ1zCGy310UFPsdSYS5s5jInMSTPM7qphex7m1i41DGbM0XJA2BJ5C3SFfX7Pazwepe5/wCa7UiYJbHpovO6rnmsXZiHZ4BnqQIK73/ZAuILnAXk5STpFhIjmZ8lp4bs3Sa0Atkge1pJ/BanUiWWjUHtT97bf7Ng+qrYYBmbM4nMdyPDOUADpInfUrT/AKMb/F/mKweI9jO9rOfniY1uQAzL63A/WuJin0OMh73ktytY1xJMTao4aDSwNjfRaRRZwClBBbOYQ65Ga8mY5m/qrQwjQLAwP4ils+hy3aPhpecwIsAPFtfa1wbyCN5HJZmPw1NzqdLNdrczjEgtkzB0JGUDb8ux4nw3Ox2QDPFi4mJBkT0WBhuzFXxBzGACnlYM4Pjt4iQ0cl056YsDH8MpVatKq4wAGeGLOaJc3yHPyT8ZQpnFsqmc4FoiJvBJ53PwU1Dsy4mj3jWEAO7zeXRbLpAvty0Wm/gFH+6baOZ0032UtWRw3FeHClUfU7wkgFw8InNMgO93roF1dHijXEdRqSI52UvEezNOpSe1rWsc6831trqrGG7P0WU2NNJri0ATGpgAmesJ5TDGfw/hnd1C4OJnNY/xZTPmqPBX906qwCftXjmcoLImf5nLercGYdKDAP8ACss9lqmdxy0oJJEl1pi1hcWCSmM3g+LZTNXKdXO1iwDXusAecf5Vn8b44Thu6AOU5RM6NBaQOpjLddHS7IvGvc/B35eSr4nsKakTkZH3AJJgCSY0sbdei15c6mVwRqQALGWg3E3k6dUcPi4JkGSQfxiIXau/Z24xNQAtEWah/Vt/1v8ASFrz5TxrgcRVJPQbRYeQ21KZSrQ6TtfntvfqvQXfsyb/AH5/yhMqfsxaSPtjoBGUbK+fJ41wlXETpb8+kaXCJxBAyjQG0a6AWMdJtrK7v+rFm1Ux5AHy9nROb+zJgEd674T6J+Tk8a89kh3X566gegT21jmbeLyD1BXe1f2aNM/bOv8Aw/Df9SgP2ajXvtP4bT5lPycnjXG8SxJPsuhrmsfkDiWy6nTDp2mW38oVerjXunMTBAB2BAiLaa39F3bv2aC32uke7trCNb9nkw01Rlbp4bg85iSnnyeNcK+rZoBsLnQQS5249owRcq9S7rKJe4GBN94/lXU/1bj+8keRH4KP/YAc/m38k8+Txru2tCk5opLzV0hinp7JJLKnt/NKUUlG4KMWSSQNaiBZJJGaUIFqSSsQx+qYSkkkEYRaUklpDgi7VBJAE0FFJA8IlBJRTmoOQSQMcgEklA9qRSSVD6Q/FNSSQI6/FNCSSgROqifr8PxSSVKjKiSSRH//2Q=="/>
          <p:cNvSpPr>
            <a:spLocks noChangeAspect="1" noChangeArrowheads="1"/>
          </p:cNvSpPr>
          <p:nvPr/>
        </p:nvSpPr>
        <p:spPr bwMode="auto">
          <a:xfrm>
            <a:off x="63500" y="-823913"/>
            <a:ext cx="2686050" cy="1704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собо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524000"/>
            <a:ext cx="4019266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181600" y="4800600"/>
            <a:ext cx="30480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Софіївський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Собор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62000" y="5791200"/>
            <a:ext cx="30480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Золоті ворота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52600" y="304800"/>
            <a:ext cx="56388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Пам'ятки культури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Шлюбна дипломатія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1447800"/>
            <a:ext cx="38100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Ярослав був одружений з донькою шведського короля Інгігердою.</a:t>
            </a:r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2286000"/>
            <a:ext cx="38100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Син Всеволод одружився з донькою візантійського імператора Анастасією.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7200" y="3124200"/>
            <a:ext cx="38100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Син Святослав – з онукою германського цісаря Генріха ІІ.</a:t>
            </a:r>
            <a:endParaRPr lang="ru-RU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" y="3962400"/>
            <a:ext cx="38100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Дочка Анастасія одружилася з угорським королем Андрієм І.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200" y="4800600"/>
            <a:ext cx="38100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Дочка Єлизавета – з норвезьким королем Гаральдом Суворим.</a:t>
            </a:r>
            <a:endParaRPr lang="ru-RU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7200" y="5638800"/>
            <a:ext cx="38100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Дочка Анна стала дружиною французького короля Генріха І.</a:t>
            </a:r>
            <a:endParaRPr lang="ru-RU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371600"/>
            <a:ext cx="3657600" cy="5213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Бібліотека Ярослава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762000" y="1600200"/>
            <a:ext cx="3276600" cy="4525963"/>
          </a:xfrm>
        </p:spPr>
        <p:txBody>
          <a:bodyPr/>
          <a:lstStyle/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За часів Ярослава з'явилася перекладна література. </a:t>
            </a:r>
          </a:p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Побачили світ руські переклади античних творів Есхіла, Софокла, Сократа, Платона та ін.</a:t>
            </a:r>
          </a:p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Книги створювали писці та переписувачі. </a:t>
            </a:r>
          </a:p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Давні книжки мали оправи прикрашені золотом і коштовним камінням а також фрагменти із зображенням птахів, звірів та людей.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http://khazarzar.skeptik.net/books/fonts/ost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371600"/>
            <a:ext cx="4391049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 descr="http://www.vokrugsveta.ru/img/cmn/2006/10/10/0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4343400"/>
            <a:ext cx="3591299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Правда Ярослава Мудрого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685800" y="1676400"/>
            <a:ext cx="3429000" cy="4953000"/>
          </a:xfrm>
        </p:spPr>
        <p:txBody>
          <a:bodyPr/>
          <a:lstStyle/>
          <a:p>
            <a:pPr>
              <a:buNone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Виданий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Ярославом Мудрим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збірник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законів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названий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Руською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Правдою»,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першим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літописним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кодексом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судових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законів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давньої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Русі-України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об’єднуючим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цивільне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кримінальне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право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процеси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судочинства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того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історичного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часу,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охоплює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все Х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століття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russia6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357323"/>
            <a:ext cx="4440171" cy="5272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2384264</TotalTime>
  <Words>515</Words>
  <Application>Microsoft PowerPoint</Application>
  <PresentationFormat>Экран (4:3)</PresentationFormat>
  <Paragraphs>65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Оформление по умолчанию</vt:lpstr>
      <vt:lpstr>Київська Русь за часів правління Ярослава Мудрого</vt:lpstr>
      <vt:lpstr>План</vt:lpstr>
      <vt:lpstr>Опорні поняття і дати уроку</vt:lpstr>
      <vt:lpstr>Біографічна довідка</vt:lpstr>
      <vt:lpstr>Яку політику проводив</vt:lpstr>
      <vt:lpstr>Слайд 6</vt:lpstr>
      <vt:lpstr>Шлюбна дипломатія</vt:lpstr>
      <vt:lpstr>Бібліотека Ярослава</vt:lpstr>
      <vt:lpstr>Правда Ярослава Мудрого</vt:lpstr>
      <vt:lpstr> Значення діяльності</vt:lpstr>
      <vt:lpstr>Підсумок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Денис</dc:creator>
  <cp:lastModifiedBy>Пользователь Windows</cp:lastModifiedBy>
  <cp:revision>18</cp:revision>
  <cp:lastPrinted>1601-01-01T00:00:00Z</cp:lastPrinted>
  <dcterms:created xsi:type="dcterms:W3CDTF">1601-01-01T00:00:00Z</dcterms:created>
  <dcterms:modified xsi:type="dcterms:W3CDTF">2011-11-18T19:27:29Z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