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58" r:id="rId5"/>
    <p:sldId id="262" r:id="rId6"/>
    <p:sldId id="261" r:id="rId7"/>
    <p:sldId id="260" r:id="rId8"/>
    <p:sldId id="263" r:id="rId9"/>
    <p:sldId id="265" r:id="rId10"/>
    <p:sldId id="266" r:id="rId11"/>
    <p:sldId id="272" r:id="rId12"/>
    <p:sldId id="273" r:id="rId13"/>
    <p:sldId id="268" r:id="rId14"/>
    <p:sldId id="275" r:id="rId15"/>
    <p:sldId id="269" r:id="rId16"/>
    <p:sldId id="274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 loop="1"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513F8FA-A037-405E-8FD3-895B2DC1AD1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E188E65-760B-4EBA-8665-F7B74C7F7D7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  <p:sndAc>
      <p:stSnd loop="1">
        <p:snd r:embed="rId13" name="bomb.wav" builtIn="1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Schokk-Pepel(VideoSlip.2010)-spaces.ru.3gp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-forex.org/system/news/1_1289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tat20.privet.ru/lr/0b2fbbe7847c93b2c05b87247e2f9b4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4.postimg.org/yrxduyq2h/candle.gif" TargetMode="External"/><Relationship Id="rId3" Type="http://schemas.openxmlformats.org/officeDocument/2006/relationships/hyperlink" Target="http://uk.wikipedia.org/wiki/%D0%9B%D0%B8%D1%81%D1%82%D0%BE%D0%BF%D0%B0%D0%B4" TargetMode="External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tp.photoclub.com.ua/p/f/159954.jpeg?0" TargetMode="External"/><Relationship Id="rId5" Type="http://schemas.openxmlformats.org/officeDocument/2006/relationships/hyperlink" Target="http://uk.wikipedia.org/wiki/%D0%90%D0%BA%D1%86%D1%96%D1%8F_%C2%AB%D0%97%D0%B0%D0%BF%D0%B0%D0%BB%D0%B8_%D1%81%D0%B2%D1%96%D1%87%D0%BA%D1%83%C2%BB" TargetMode="External"/><Relationship Id="rId4" Type="http://schemas.openxmlformats.org/officeDocument/2006/relationships/hyperlink" Target="http://uk.wikipedia.org/wiki/%D0%94%D0%B5%D0%BD%D1%8C_%D0%BF%D0%B0%D0%BC%27%D1%8F%D1%82%D1%96_%D0%B6%D0%B5%D1%80%D1%82%D0%B2_%D0%B3%D0%BE%D0%BB%D0%BE%D0%B4%D0%BE%D0%BC%D0%BE%D1%80%D1%96%D0%B2" TargetMode="External"/><Relationship Id="rId9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017.radikal.ru/i421/1211/14/90ae1a747ad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80 років Голодомору в Україні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905" y="3429000"/>
            <a:ext cx="8429583" cy="2952328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Презентацію підготували</a:t>
            </a:r>
          </a:p>
          <a:p>
            <a:pPr algn="r"/>
            <a:r>
              <a:rPr lang="uk-UA" dirty="0" smtClean="0"/>
              <a:t>Учениці 11-А класу</a:t>
            </a:r>
          </a:p>
          <a:p>
            <a:pPr algn="r"/>
            <a:r>
              <a:rPr lang="uk-UA" dirty="0" smtClean="0"/>
              <a:t>Спеціалізованої школи № 11</a:t>
            </a:r>
          </a:p>
          <a:p>
            <a:pPr algn="r"/>
            <a:r>
              <a:rPr lang="uk-UA" dirty="0" err="1" smtClean="0"/>
              <a:t>Алдаркіна</a:t>
            </a:r>
            <a:r>
              <a:rPr lang="uk-UA" dirty="0" smtClean="0"/>
              <a:t> </a:t>
            </a:r>
            <a:r>
              <a:rPr lang="uk-UA" dirty="0" err="1" smtClean="0"/>
              <a:t>Наіля</a:t>
            </a:r>
            <a:endParaRPr lang="uk-UA" dirty="0" smtClean="0"/>
          </a:p>
          <a:p>
            <a:pPr algn="r"/>
            <a:r>
              <a:rPr lang="uk-UA" dirty="0" smtClean="0"/>
              <a:t>Рибалка Вікторія</a:t>
            </a:r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78055"/>
      </p:ext>
    </p:extLst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072362" cy="71435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Голод 1932-1933рр. в Україні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714356"/>
            <a:ext cx="7543800" cy="2714644"/>
          </a:xfrm>
        </p:spPr>
        <p:txBody>
          <a:bodyPr/>
          <a:lstStyle/>
          <a:p>
            <a:r>
              <a:rPr lang="uk-UA" dirty="0" smtClean="0"/>
              <a:t>З матеріалів пленуму ЦК </a:t>
            </a:r>
            <a:r>
              <a:rPr lang="uk-UA" dirty="0" err="1" smtClean="0"/>
              <a:t>КП</a:t>
            </a:r>
            <a:r>
              <a:rPr lang="uk-UA" dirty="0" smtClean="0"/>
              <a:t>(б)У видно</a:t>
            </a:r>
            <a:r>
              <a:rPr lang="uk-UA" dirty="0" smtClean="0"/>
              <a:t>, що від серпня 1932 до лютого 1933 року 88% колгоспників Одеської, 94,8% колгоспників Дніпропетровської, 81,6% колгоспників Харківської і майже 70% колгоспників Вінницької областей не мали жодного грама хліба. Така ж картина спостерігалася і по інших областях України.</a:t>
            </a:r>
            <a:endParaRPr lang="ru-RU" dirty="0"/>
          </a:p>
        </p:txBody>
      </p:sp>
      <p:pic>
        <p:nvPicPr>
          <p:cNvPr id="4" name="Рисунок 3" descr="Untitled-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40" y="3429000"/>
            <a:ext cx="4095778" cy="3071834"/>
          </a:xfrm>
          <a:prstGeom prst="rect">
            <a:avLst/>
          </a:prstGeom>
        </p:spPr>
      </p:pic>
      <p:pic>
        <p:nvPicPr>
          <p:cNvPr id="5" name="Рисунок 4" descr="c8819f62b514.jpg"/>
          <p:cNvPicPr>
            <a:picLocks noChangeAspect="1"/>
          </p:cNvPicPr>
          <p:nvPr/>
        </p:nvPicPr>
        <p:blipFill>
          <a:blip r:embed="rId4" cstate="print"/>
          <a:srcRect l="9222" t="5406" r="34697"/>
          <a:stretch>
            <a:fillRect/>
          </a:stretch>
        </p:blipFill>
        <p:spPr>
          <a:xfrm>
            <a:off x="4857752" y="3286124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06742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Наслідки голоду в Україні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457316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Найвагомішим</a:t>
            </a:r>
            <a:r>
              <a:rPr lang="ru-RU" dirty="0" smtClean="0"/>
              <a:t> та </a:t>
            </a:r>
            <a:r>
              <a:rPr lang="ru-RU" dirty="0" err="1" smtClean="0"/>
              <a:t>найголовнішим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Голодомору 1932-1933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смертність</a:t>
            </a:r>
            <a:r>
              <a:rPr lang="ru-RU" dirty="0" smtClean="0"/>
              <a:t>           (7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на </a:t>
            </a:r>
            <a:r>
              <a:rPr lang="ru-RU" dirty="0" err="1" smtClean="0"/>
              <a:t>теренах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 descr="99367245cu9.jpg"/>
          <p:cNvPicPr>
            <a:picLocks noChangeAspect="1"/>
          </p:cNvPicPr>
          <p:nvPr/>
        </p:nvPicPr>
        <p:blipFill>
          <a:blip r:embed="rId3" cstate="print"/>
          <a:srcRect t="7353" r="-7"/>
          <a:stretch>
            <a:fillRect/>
          </a:stretch>
        </p:blipFill>
        <p:spPr>
          <a:xfrm>
            <a:off x="1428728" y="2000240"/>
            <a:ext cx="6188285" cy="471488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357982" cy="64291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Наслідки голоду в Україні</a:t>
            </a:r>
            <a:endParaRPr lang="ru-RU" sz="3600" dirty="0"/>
          </a:p>
        </p:txBody>
      </p:sp>
      <p:pic>
        <p:nvPicPr>
          <p:cNvPr id="4" name="Содержимое 3" descr="383363098_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4868901" cy="3071834"/>
          </a:xfrm>
        </p:spPr>
      </p:pic>
      <p:pic>
        <p:nvPicPr>
          <p:cNvPr id="5" name="Рисунок 4" descr="MatI-10-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143248"/>
            <a:ext cx="4310066" cy="344805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286544" cy="64291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Наслідки голоду в Україні</a:t>
            </a:r>
            <a:endParaRPr lang="ru-RU" sz="3600" dirty="0"/>
          </a:p>
        </p:txBody>
      </p:sp>
      <p:pic>
        <p:nvPicPr>
          <p:cNvPr id="4" name="Schokk-Pepel(VideoSlip.2010)-spaces.ru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57356" y="1000108"/>
            <a:ext cx="5262599" cy="430576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 loop="1"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fi-forex.org/system/news/1_128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2714620"/>
            <a:ext cx="6238478" cy="4143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00924" cy="121442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Національний музей голодомору в Києві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543800" cy="2928958"/>
          </a:xfrm>
        </p:spPr>
        <p:txBody>
          <a:bodyPr/>
          <a:lstStyle/>
          <a:p>
            <a:r>
              <a:rPr lang="uk-UA" dirty="0" smtClean="0"/>
              <a:t>8 липня 2009 року згідно з </a:t>
            </a:r>
            <a:r>
              <a:rPr lang="uk-UA" dirty="0" smtClean="0"/>
              <a:t>розпорядженням Кабінету Міністрів України було </a:t>
            </a:r>
            <a:r>
              <a:rPr lang="uk-UA" dirty="0" smtClean="0"/>
              <a:t>утворено Державний музей "Меморіал пам’яті жертв голодоморів в Україні", який 18 лютого 2010 року набув статусу Національного.</a:t>
            </a:r>
            <a:endParaRPr lang="ru-RU" dirty="0"/>
          </a:p>
        </p:txBody>
      </p:sp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92948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Національний музей голодомору в Києві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D:\мои фотографии\Киев октябрь 2012\DSCF1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953035" cy="3714776"/>
          </a:xfrm>
          <a:prstGeom prst="rect">
            <a:avLst/>
          </a:prstGeom>
          <a:noFill/>
        </p:spPr>
      </p:pic>
      <p:pic>
        <p:nvPicPr>
          <p:cNvPr id="2050" name="Picture 2" descr="http://stat20.privet.ru/lr/0b2fbbe7847c93b2c05b87247e2f9b4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00174"/>
            <a:ext cx="3276603" cy="43834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90075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80 років </a:t>
            </a:r>
            <a:r>
              <a:rPr lang="uk-UA" sz="3600" dirty="0" smtClean="0"/>
              <a:t>Голодомору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00258"/>
          </a:xfrm>
        </p:spPr>
        <p:txBody>
          <a:bodyPr/>
          <a:lstStyle/>
          <a:p>
            <a:r>
              <a:rPr lang="uk-UA" dirty="0" smtClean="0"/>
              <a:t>Четверта субота 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file" tooltip="Листопад"/>
              </a:rPr>
              <a:t>листопада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в Україні визнана </a:t>
            </a:r>
            <a:r>
              <a:rPr lang="uk-UA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file" tooltip="День пам'яті жертв голодоморів"/>
              </a:rPr>
              <a:t>Днем пам'яті жертв голодоморів</a:t>
            </a:r>
            <a:r>
              <a:rPr lang="uk-UA" dirty="0" smtClean="0"/>
              <a:t>. Меморіальні заходи проводяться як в Україні, так і поза її межами. Щорічно, в цей день проводиться 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file" tooltip="Акція «Запали свічку»"/>
              </a:rPr>
              <a:t>всеукраїнська акція «Запали свічку»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http://ftp.photoclub.com.ua/p/f/159954.jpeg?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357562"/>
            <a:ext cx="3740809" cy="2800344"/>
          </a:xfrm>
          <a:prstGeom prst="rect">
            <a:avLst/>
          </a:prstGeom>
          <a:noFill/>
        </p:spPr>
      </p:pic>
      <p:pic>
        <p:nvPicPr>
          <p:cNvPr id="6" name="Picture 4" descr="http://s4.postimg.org/yrxduyq2h/candle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000372"/>
            <a:ext cx="2433647" cy="3467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429420" cy="64291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80 років Голодомору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71696"/>
          </a:xfrm>
        </p:spPr>
        <p:txBody>
          <a:bodyPr/>
          <a:lstStyle/>
          <a:p>
            <a:r>
              <a:rPr lang="ru-RU" u="sng" dirty="0" smtClean="0"/>
              <a:t>2013 року </a:t>
            </a:r>
            <a:r>
              <a:rPr lang="ru-RU" u="sng" dirty="0" err="1" smtClean="0"/>
              <a:t>виповнюється</a:t>
            </a:r>
            <a:r>
              <a:rPr lang="ru-RU" u="sng" dirty="0" smtClean="0"/>
              <a:t> 80 </a:t>
            </a:r>
            <a:r>
              <a:rPr lang="ru-RU" u="sng" dirty="0" err="1" smtClean="0"/>
              <a:t>років</a:t>
            </a:r>
            <a:r>
              <a:rPr lang="ru-RU" u="sng" dirty="0" smtClean="0"/>
              <a:t> </a:t>
            </a:r>
            <a:r>
              <a:rPr lang="ru-RU" u="sng" dirty="0" err="1" smtClean="0"/>
              <a:t>з</a:t>
            </a:r>
            <a:r>
              <a:rPr lang="ru-RU" u="sng" dirty="0" smtClean="0"/>
              <a:t> часу </a:t>
            </a:r>
            <a:r>
              <a:rPr lang="ru-RU" u="sng" dirty="0" smtClean="0"/>
              <a:t>Голодомору </a:t>
            </a:r>
            <a:r>
              <a:rPr lang="ru-RU" u="sng" dirty="0" smtClean="0"/>
              <a:t>1932–1933 </a:t>
            </a:r>
            <a:r>
              <a:rPr lang="ru-RU" u="sng" dirty="0" err="1" smtClean="0"/>
              <a:t>років</a:t>
            </a:r>
            <a:r>
              <a:rPr lang="ru-RU" u="sng" dirty="0" smtClean="0"/>
              <a:t>.</a:t>
            </a:r>
          </a:p>
          <a:p>
            <a:r>
              <a:rPr lang="uk-UA" u="sng" dirty="0" smtClean="0"/>
              <a:t>2013 рік за постановою Верховної Ради України вважається</a:t>
            </a:r>
            <a:r>
              <a:rPr lang="ru-RU" u="sng" dirty="0" smtClean="0"/>
              <a:t> </a:t>
            </a:r>
            <a:r>
              <a:rPr lang="ru-RU" u="sng" dirty="0" smtClean="0"/>
              <a:t>роком </a:t>
            </a:r>
            <a:r>
              <a:rPr lang="ru-RU" u="sng" dirty="0" err="1" smtClean="0"/>
              <a:t>пам'яті</a:t>
            </a:r>
            <a:r>
              <a:rPr lang="ru-RU" u="sng" dirty="0" smtClean="0"/>
              <a:t> жертв Голодомору 1932–1933 </a:t>
            </a:r>
            <a:r>
              <a:rPr lang="ru-RU" u="sng" dirty="0" err="1" smtClean="0"/>
              <a:t>років</a:t>
            </a:r>
            <a:r>
              <a:rPr lang="ru-RU" u="sng" dirty="0" smtClean="0"/>
              <a:t>. </a:t>
            </a:r>
            <a:endParaRPr lang="ru-RU" u="sng" dirty="0"/>
          </a:p>
        </p:txBody>
      </p:sp>
      <p:pic>
        <p:nvPicPr>
          <p:cNvPr id="1030" name="Picture 6" descr="http://s017.radikal.ru/i421/1211/14/90ae1a747a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714620"/>
            <a:ext cx="5362577" cy="4014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043634" cy="71435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Висновок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43530"/>
          </a:xfrm>
        </p:spPr>
        <p:txBody>
          <a:bodyPr/>
          <a:lstStyle/>
          <a:p>
            <a:r>
              <a:rPr lang="ru-RU" sz="2800" dirty="0" err="1" smtClean="0"/>
              <a:t>Був</a:t>
            </a:r>
            <a:r>
              <a:rPr lang="ru-RU" sz="2800" dirty="0" smtClean="0"/>
              <a:t> час коли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згадка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нечуваний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людства</a:t>
            </a:r>
            <a:r>
              <a:rPr lang="ru-RU" sz="2800" dirty="0" smtClean="0"/>
              <a:t> голодомор на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 в 1932-1933 роках </a:t>
            </a:r>
            <a:r>
              <a:rPr lang="ru-RU" sz="2800" dirty="0" err="1" smtClean="0"/>
              <a:t>оголошувалася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злісним</a:t>
            </a:r>
            <a:r>
              <a:rPr lang="ru-RU" sz="2800" dirty="0" smtClean="0"/>
              <a:t> наклепом на </a:t>
            </a:r>
            <a:r>
              <a:rPr lang="ru-RU" sz="2800" dirty="0" err="1" smtClean="0"/>
              <a:t>радянську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дійсність</a:t>
            </a:r>
            <a:r>
              <a:rPr lang="ru-RU" sz="2800" dirty="0" smtClean="0"/>
              <a:t>. Та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ми уже </a:t>
            </a:r>
            <a:r>
              <a:rPr lang="ru-RU" sz="2800" dirty="0" err="1" smtClean="0"/>
              <a:t>знаємо</a:t>
            </a:r>
            <a:r>
              <a:rPr lang="ru-RU" sz="2800" dirty="0" smtClean="0"/>
              <a:t>: голодомор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наперед </a:t>
            </a:r>
            <a:r>
              <a:rPr lang="ru-RU" sz="2800" dirty="0" err="1" smtClean="0"/>
              <a:t>спланований</a:t>
            </a:r>
            <a:r>
              <a:rPr lang="ru-RU" sz="2800" dirty="0" smtClean="0"/>
              <a:t>, штучно </a:t>
            </a:r>
            <a:r>
              <a:rPr lang="ru-RU" sz="2800" dirty="0" err="1" smtClean="0"/>
              <a:t>створений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smtClean="0"/>
              <a:t>геноцид. 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страхітлива</a:t>
            </a:r>
            <a:r>
              <a:rPr lang="ru-RU" sz="2800" dirty="0" smtClean="0"/>
              <a:t> за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намірами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масштабами </a:t>
            </a:r>
            <a:r>
              <a:rPr lang="ru-RU" sz="2800" dirty="0" err="1" smtClean="0"/>
              <a:t>акція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більшовизму</a:t>
            </a:r>
            <a:r>
              <a:rPr lang="ru-RU" sz="2800" dirty="0" smtClean="0"/>
              <a:t> – </a:t>
            </a:r>
            <a:r>
              <a:rPr lang="ru-RU" sz="2800" dirty="0" err="1" smtClean="0"/>
              <a:t>вікова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трагедія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нації</a:t>
            </a:r>
            <a:r>
              <a:rPr lang="ru-RU" sz="2800" dirty="0" smtClean="0"/>
              <a:t>. Про </a:t>
            </a:r>
            <a:r>
              <a:rPr lang="ru-RU" sz="2800" dirty="0" err="1" smtClean="0"/>
              <a:t>неї</a:t>
            </a:r>
            <a:r>
              <a:rPr lang="ru-RU" sz="2800" dirty="0" smtClean="0"/>
              <a:t> повинен знати весь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, </a:t>
            </a:r>
            <a:r>
              <a:rPr lang="ru-RU" sz="2800" dirty="0" err="1" smtClean="0"/>
              <a:t>нинішні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прийдешні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покоління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28"/>
            <a:ext cx="5548045" cy="62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7143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0"/>
            <a:ext cx="7381900" cy="735809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Тож</a:t>
            </a:r>
            <a:r>
              <a:rPr lang="ru-RU" b="1" i="1" dirty="0" smtClean="0">
                <a:solidFill>
                  <a:srgbClr val="FF0000"/>
                </a:solidFill>
              </a:rPr>
              <a:t>, Господи, </a:t>
            </a:r>
            <a:r>
              <a:rPr lang="ru-RU" b="1" i="1" dirty="0" err="1" smtClean="0">
                <a:solidFill>
                  <a:srgbClr val="FF0000"/>
                </a:solidFill>
              </a:rPr>
              <a:t>якщо</a:t>
            </a:r>
            <a:r>
              <a:rPr lang="ru-RU" b="1" i="1" dirty="0" smtClean="0">
                <a:solidFill>
                  <a:srgbClr val="FF0000"/>
                </a:solidFill>
              </a:rPr>
              <a:t> се </a:t>
            </a:r>
            <a:r>
              <a:rPr lang="ru-RU" b="1" i="1" dirty="0" err="1" smtClean="0">
                <a:solidFill>
                  <a:srgbClr val="FF0000"/>
                </a:solidFill>
              </a:rPr>
              <a:t>чуєш</a:t>
            </a:r>
            <a:r>
              <a:rPr lang="ru-RU" b="1" i="1" dirty="0" smtClean="0">
                <a:solidFill>
                  <a:srgbClr val="FF0000"/>
                </a:solidFill>
              </a:rPr>
              <a:t> слово,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Згадаймо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мертвих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живих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Хай не забудем ми </a:t>
            </a:r>
            <a:r>
              <a:rPr lang="ru-RU" b="1" i="1" dirty="0" err="1" smtClean="0">
                <a:solidFill>
                  <a:srgbClr val="FF0000"/>
                </a:solidFill>
              </a:rPr>
              <a:t>ніколи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Кісток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жертовних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вікових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Допоможи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здолати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спрагу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Ту </a:t>
            </a:r>
            <a:r>
              <a:rPr lang="ru-RU" b="1" i="1" dirty="0" err="1" smtClean="0">
                <a:solidFill>
                  <a:srgbClr val="FF0000"/>
                </a:solidFill>
              </a:rPr>
              <a:t>спрагу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помсти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крижану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І </a:t>
            </a:r>
            <a:r>
              <a:rPr lang="ru-RU" b="1" i="1" dirty="0" err="1" smtClean="0">
                <a:solidFill>
                  <a:srgbClr val="FF0000"/>
                </a:solidFill>
              </a:rPr>
              <a:t>пам’ятать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людську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відвагу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До </a:t>
            </a:r>
            <a:r>
              <a:rPr lang="ru-RU" b="1" i="1" dirty="0" err="1" smtClean="0">
                <a:solidFill>
                  <a:srgbClr val="FF0000"/>
                </a:solidFill>
              </a:rPr>
              <a:t>смерті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вірну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молоду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Хай ми </a:t>
            </a:r>
            <a:r>
              <a:rPr lang="ru-RU" b="1" i="1" dirty="0" err="1" smtClean="0">
                <a:solidFill>
                  <a:srgbClr val="FF0000"/>
                </a:solidFill>
              </a:rPr>
              <a:t>поляжемо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кістками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Та </a:t>
            </a:r>
            <a:r>
              <a:rPr lang="ru-RU" b="1" i="1" dirty="0" err="1" smtClean="0">
                <a:solidFill>
                  <a:srgbClr val="FF0000"/>
                </a:solidFill>
              </a:rPr>
              <a:t>відрубаємо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навік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Хай будем </a:t>
            </a:r>
            <a:r>
              <a:rPr lang="ru-RU" b="1" i="1" dirty="0" err="1" smtClean="0">
                <a:solidFill>
                  <a:srgbClr val="FF0000"/>
                </a:solidFill>
              </a:rPr>
              <a:t>справжніми</a:t>
            </a:r>
            <a:r>
              <a:rPr lang="ru-RU" b="1" i="1" dirty="0" smtClean="0">
                <a:solidFill>
                  <a:srgbClr val="FF0000"/>
                </a:solidFill>
              </a:rPr>
              <a:t> катами,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Та не </a:t>
            </a:r>
            <a:r>
              <a:rPr lang="ru-RU" b="1" i="1" dirty="0" err="1" smtClean="0">
                <a:solidFill>
                  <a:srgbClr val="FF0000"/>
                </a:solidFill>
              </a:rPr>
              <a:t>заплющимо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повік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Допоки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лунає</a:t>
            </a:r>
            <a:r>
              <a:rPr lang="ru-RU" b="1" i="1" dirty="0" smtClean="0">
                <a:solidFill>
                  <a:srgbClr val="FF0000"/>
                </a:solidFill>
              </a:rPr>
              <a:t> слово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«ГОЛОДОМОР» у </a:t>
            </a:r>
            <a:r>
              <a:rPr lang="ru-RU" b="1" i="1" dirty="0" err="1" smtClean="0">
                <a:solidFill>
                  <a:srgbClr val="FF0000"/>
                </a:solidFill>
              </a:rPr>
              <a:t>всіх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серцях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Поки</a:t>
            </a:r>
            <a:r>
              <a:rPr lang="ru-RU" b="1" i="1" dirty="0" smtClean="0">
                <a:solidFill>
                  <a:srgbClr val="FF0000"/>
                </a:solidFill>
              </a:rPr>
              <a:t> не </a:t>
            </a:r>
            <a:r>
              <a:rPr lang="ru-RU" b="1" i="1" dirty="0" err="1" smtClean="0">
                <a:solidFill>
                  <a:srgbClr val="FF0000"/>
                </a:solidFill>
              </a:rPr>
              <a:t>зрозумієм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знову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</a:rPr>
              <a:t> ходим </a:t>
            </a:r>
            <a:r>
              <a:rPr lang="ru-RU" b="1" i="1" dirty="0" err="1" smtClean="0">
                <a:solidFill>
                  <a:srgbClr val="FF0000"/>
                </a:solidFill>
              </a:rPr>
              <a:t>всі</a:t>
            </a:r>
            <a:r>
              <a:rPr lang="ru-RU" b="1" i="1" dirty="0" smtClean="0">
                <a:solidFill>
                  <a:srgbClr val="FF0000"/>
                </a:solidFill>
              </a:rPr>
              <a:t> ми по </a:t>
            </a:r>
            <a:r>
              <a:rPr lang="ru-RU" b="1" i="1" dirty="0" err="1" smtClean="0">
                <a:solidFill>
                  <a:srgbClr val="FF0000"/>
                </a:solidFill>
              </a:rPr>
              <a:t>мерцях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може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дід</a:t>
            </a:r>
            <a:r>
              <a:rPr lang="ru-RU" b="1" i="1" dirty="0" smtClean="0">
                <a:solidFill>
                  <a:srgbClr val="FF0000"/>
                </a:solidFill>
              </a:rPr>
              <a:t>, а, </a:t>
            </a:r>
            <a:r>
              <a:rPr lang="ru-RU" b="1" i="1" dirty="0" err="1" smtClean="0">
                <a:solidFill>
                  <a:srgbClr val="FF0000"/>
                </a:solidFill>
              </a:rPr>
              <a:t>може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прадід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Хлібини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крихітки</a:t>
            </a:r>
            <a:r>
              <a:rPr lang="ru-RU" b="1" i="1" dirty="0" smtClean="0">
                <a:solidFill>
                  <a:srgbClr val="FF0000"/>
                </a:solidFill>
              </a:rPr>
              <a:t> не </a:t>
            </a:r>
            <a:r>
              <a:rPr lang="ru-RU" b="1" i="1" dirty="0" err="1" smtClean="0">
                <a:solidFill>
                  <a:srgbClr val="FF0000"/>
                </a:solidFill>
              </a:rPr>
              <a:t>мав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Поки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усякий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скаже</a:t>
            </a:r>
            <a:r>
              <a:rPr lang="ru-RU" b="1" i="1" dirty="0" smtClean="0">
                <a:solidFill>
                  <a:srgbClr val="FF0000"/>
                </a:solidFill>
              </a:rPr>
              <a:t>: «</a:t>
            </a:r>
            <a:r>
              <a:rPr lang="ru-RU" b="1" i="1" dirty="0" err="1" smtClean="0">
                <a:solidFill>
                  <a:srgbClr val="FF0000"/>
                </a:solidFill>
              </a:rPr>
              <a:t>Справді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 я такого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не знав»...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100811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H="1">
            <a:off x="467544" y="1412776"/>
            <a:ext cx="8280920" cy="444511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Вступ</a:t>
            </a:r>
          </a:p>
          <a:p>
            <a:r>
              <a:rPr lang="uk-UA" sz="2800" dirty="0" smtClean="0"/>
              <a:t>Причини голодомору</a:t>
            </a:r>
          </a:p>
          <a:p>
            <a:r>
              <a:rPr lang="uk-UA" sz="2800" dirty="0" smtClean="0"/>
              <a:t>Голод 1932-1933рр. в Україні</a:t>
            </a:r>
          </a:p>
          <a:p>
            <a:r>
              <a:rPr lang="uk-UA" sz="2800" dirty="0" smtClean="0"/>
              <a:t>Наслідки голоду в </a:t>
            </a:r>
            <a:r>
              <a:rPr lang="uk-UA" sz="2800" dirty="0" smtClean="0"/>
              <a:t>Україні</a:t>
            </a:r>
          </a:p>
          <a:p>
            <a:r>
              <a:rPr lang="uk-UA" sz="2800" dirty="0" smtClean="0"/>
              <a:t>Національний </a:t>
            </a:r>
            <a:r>
              <a:rPr lang="uk-UA" sz="2800" dirty="0" smtClean="0"/>
              <a:t>музей голодомору в </a:t>
            </a:r>
            <a:r>
              <a:rPr lang="uk-UA" sz="2800" dirty="0" smtClean="0"/>
              <a:t>Києві</a:t>
            </a:r>
          </a:p>
          <a:p>
            <a:r>
              <a:rPr lang="uk-UA" sz="2800" dirty="0" smtClean="0"/>
              <a:t>80 років </a:t>
            </a:r>
            <a:r>
              <a:rPr lang="uk-UA" sz="2800" dirty="0" smtClean="0"/>
              <a:t>Голодомору</a:t>
            </a:r>
          </a:p>
          <a:p>
            <a:r>
              <a:rPr lang="uk-UA" sz="2800" dirty="0" smtClean="0"/>
              <a:t>Висновок</a:t>
            </a:r>
            <a:endParaRPr lang="uk-UA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822111160"/>
      </p:ext>
    </p:extLst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6632"/>
            <a:ext cx="6186510" cy="122413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Вступ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2000" y="1268760"/>
            <a:ext cx="7543800" cy="4017628"/>
          </a:xfrm>
        </p:spPr>
        <p:txBody>
          <a:bodyPr>
            <a:noAutofit/>
          </a:bodyPr>
          <a:lstStyle/>
          <a:p>
            <a:r>
              <a:rPr lang="uk-UA" sz="2800" dirty="0"/>
              <a:t>Українською катастрофою ХХ </a:t>
            </a:r>
            <a:r>
              <a:rPr lang="uk-UA" sz="2800" dirty="0" smtClean="0"/>
              <a:t>століття є голодомор </a:t>
            </a:r>
            <a:r>
              <a:rPr lang="uk-UA" sz="2800" dirty="0"/>
              <a:t>1932–1933 років в Україні. Терор голодом, запроваджений сталінським тоталітарним режимом в Україні, заподіяв смерть мільйонам хліборобів. Адже від голоду, масових репресій і депортацій Україна втратила </a:t>
            </a:r>
            <a:r>
              <a:rPr lang="uk-UA" sz="2800" dirty="0" smtClean="0"/>
              <a:t>більше, </a:t>
            </a:r>
            <a:r>
              <a:rPr lang="uk-UA" sz="2800" dirty="0"/>
              <a:t>ніж за роки Першої світової та громадянської воєн.</a:t>
            </a:r>
          </a:p>
        </p:txBody>
      </p:sp>
    </p:spTree>
    <p:extLst>
      <p:ext uri="{BB962C8B-B14F-4D97-AF65-F5344CB8AC3E}">
        <p14:creationId xmlns="" xmlns:p14="http://schemas.microsoft.com/office/powerpoint/2010/main" val="1805718493"/>
      </p:ext>
    </p:extLst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214422"/>
            <a:ext cx="3167058" cy="342902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Львівська</a:t>
            </a:r>
            <a:r>
              <a:rPr lang="ru-RU" sz="2800" dirty="0" smtClean="0"/>
              <a:t> газета "За </a:t>
            </a:r>
            <a:r>
              <a:rPr lang="ru-RU" sz="2800" dirty="0" err="1" smtClean="0"/>
              <a:t>Україну</a:t>
            </a:r>
            <a:r>
              <a:rPr lang="ru-RU" sz="2800" dirty="0" smtClean="0"/>
              <a:t>", яка </a:t>
            </a:r>
            <a:r>
              <a:rPr lang="ru-RU" sz="2800" dirty="0" err="1" smtClean="0"/>
              <a:t>розповідала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читачам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жахливий</a:t>
            </a:r>
            <a:r>
              <a:rPr lang="ru-RU" sz="2800" dirty="0" smtClean="0"/>
              <a:t> голод на </a:t>
            </a:r>
            <a:r>
              <a:rPr lang="ru-RU" sz="2800" dirty="0" err="1" smtClean="0"/>
              <a:t>підрадянській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Україні</a:t>
            </a:r>
            <a:endParaRPr lang="ru-RU" sz="2800" dirty="0"/>
          </a:p>
        </p:txBody>
      </p:sp>
      <p:pic>
        <p:nvPicPr>
          <p:cNvPr id="8" name="Содержимое 7" descr="7c2aa0f--------------1933----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12" r="2638" b="3125"/>
          <a:stretch>
            <a:fillRect/>
          </a:stretch>
        </p:blipFill>
        <p:spPr>
          <a:xfrm>
            <a:off x="4000496" y="-7167"/>
            <a:ext cx="4714908" cy="6865167"/>
          </a:xfrm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ncognita.day.kiev.ua/img/hist/docs/scan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626853" cy="5500727"/>
          </a:xfrm>
          <a:prstGeom prst="rect">
            <a:avLst/>
          </a:prstGeom>
          <a:noFill/>
        </p:spPr>
      </p:pic>
      <p:pic>
        <p:nvPicPr>
          <p:cNvPr id="10242" name="Picture 2" descr="http://incognita.day.kiev.ua/img/hist/docs/scan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928670"/>
            <a:ext cx="3672329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786610" cy="64291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Причини голодомору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714356"/>
            <a:ext cx="7543800" cy="2714644"/>
          </a:xfrm>
        </p:spPr>
        <p:txBody>
          <a:bodyPr/>
          <a:lstStyle/>
          <a:p>
            <a:r>
              <a:rPr lang="uk-UA" dirty="0" smtClean="0"/>
              <a:t>Українські дослідники голодомору 1932-1933 рр. довели, що </a:t>
            </a:r>
            <a:r>
              <a:rPr lang="uk-UA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фізичне винищення українських селян голодомором – свідома і цілеспрямована терористична акція більшовицького режиму в Україні.</a:t>
            </a:r>
            <a:r>
              <a:rPr lang="uk-UA" dirty="0" smtClean="0"/>
              <a:t> Про це безперечно свідчать архівні документи партійних, радянських і каральних органів.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641453"/>
      </p:ext>
    </p:extLst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1480"/>
            <a:ext cx="755441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Голод 1932-1933рр. в Україні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2000" y="571480"/>
            <a:ext cx="7543800" cy="2357454"/>
          </a:xfrm>
        </p:spPr>
        <p:txBody>
          <a:bodyPr/>
          <a:lstStyle/>
          <a:p>
            <a:r>
              <a:rPr lang="uk-UA" dirty="0" smtClean="0"/>
              <a:t>З 1929 року Сталін розпочав відверту боротьбу проти українських селян, навісивши на них ярлик спекулянтів, що автоматично зараховувало їх до класових ворогів. А восени 1932 року на села були направлені численні загони з чітко визначеними планами </a:t>
            </a:r>
            <a:r>
              <a:rPr lang="uk-UA" dirty="0" err="1" smtClean="0"/>
              <a:t>хлібозаготівель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 descr="383524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71810"/>
            <a:ext cx="4493174" cy="3429001"/>
          </a:xfrm>
          <a:prstGeom prst="rect">
            <a:avLst/>
          </a:prstGeom>
        </p:spPr>
      </p:pic>
      <p:pic>
        <p:nvPicPr>
          <p:cNvPr id="5" name="Рисунок 4" descr="FALSE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928934"/>
            <a:ext cx="2714644" cy="378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770774"/>
      </p:ext>
    </p:extLst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929486" cy="71435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Голод 1932-1933рр. в Україні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543800" cy="2071702"/>
          </a:xfrm>
        </p:spPr>
        <p:txBody>
          <a:bodyPr>
            <a:normAutofit/>
          </a:bodyPr>
          <a:lstStyle/>
          <a:p>
            <a:r>
              <a:rPr lang="uk-UA" dirty="0" smtClean="0"/>
              <a:t>Крім </a:t>
            </a:r>
            <a:r>
              <a:rPr lang="uk-UA" dirty="0" smtClean="0"/>
              <a:t>власне </a:t>
            </a:r>
            <a:r>
              <a:rPr lang="uk-UA" dirty="0" err="1" smtClean="0"/>
              <a:t>хлібозаготівель</a:t>
            </a:r>
            <a:r>
              <a:rPr lang="uk-UA" dirty="0" smtClean="0"/>
              <a:t>, селяни мали здавати різноманітні заготівлі м’яса, вершкового масла, яєць, інших видів продовольства, повернення державі насіннєвої позики, розрахунки колгоспів з МТС за здійснені ними роботи тощо.</a:t>
            </a:r>
            <a:endParaRPr lang="ru-RU" dirty="0"/>
          </a:p>
        </p:txBody>
      </p:sp>
      <p:pic>
        <p:nvPicPr>
          <p:cNvPr id="5" name="Содержимое 3" descr="113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143248"/>
            <a:ext cx="4030827" cy="3286148"/>
          </a:xfrm>
          <a:prstGeom prst="rect">
            <a:avLst/>
          </a:prstGeom>
        </p:spPr>
      </p:pic>
      <p:pic>
        <p:nvPicPr>
          <p:cNvPr id="6" name="Рисунок 5" descr="iCASXNHT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429000"/>
            <a:ext cx="3214710" cy="25717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929486" cy="71435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Голод 1932-1933рр. в Україні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714356"/>
            <a:ext cx="7543800" cy="178595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зв’язку з тим, що обсяг </a:t>
            </a:r>
            <a:r>
              <a:rPr lang="uk-UA" dirty="0" err="1" smtClean="0"/>
              <a:t>хлібозаготівель</a:t>
            </a:r>
            <a:r>
              <a:rPr lang="uk-UA" dirty="0" smtClean="0"/>
              <a:t> 1931 року (39% валового збору) сягнув критичної межі для хлібофуражного балансу України, навесні 1932 року по селах почався голод, худоба вимирала. Недосіяними залишилося 2,5 млн. га землі.</a:t>
            </a:r>
            <a:endParaRPr lang="ru-RU" dirty="0"/>
          </a:p>
        </p:txBody>
      </p:sp>
      <p:pic>
        <p:nvPicPr>
          <p:cNvPr id="4" name="Рисунок 3" descr="x_6750fec1.jpg"/>
          <p:cNvPicPr>
            <a:picLocks noChangeAspect="1"/>
          </p:cNvPicPr>
          <p:nvPr/>
        </p:nvPicPr>
        <p:blipFill>
          <a:blip r:embed="rId3" cstate="print"/>
          <a:srcRect l="15500" t="-112" r="17000"/>
          <a:stretch>
            <a:fillRect/>
          </a:stretch>
        </p:blipFill>
        <p:spPr>
          <a:xfrm>
            <a:off x="714348" y="2571744"/>
            <a:ext cx="3143272" cy="4186356"/>
          </a:xfrm>
          <a:prstGeom prst="rect">
            <a:avLst/>
          </a:prstGeom>
        </p:spPr>
      </p:pic>
      <p:pic>
        <p:nvPicPr>
          <p:cNvPr id="5" name="Рисунок 4" descr="4646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214686"/>
            <a:ext cx="4612410" cy="264320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  <p:sndAc>
      <p:stSnd loop="1"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266</TotalTime>
  <Words>552</Words>
  <Application>Microsoft Office PowerPoint</Application>
  <PresentationFormat>Экран (4:3)</PresentationFormat>
  <Paragraphs>42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80 років Голодомору в Україні </vt:lpstr>
      <vt:lpstr>Слайд 2</vt:lpstr>
      <vt:lpstr>Зміст</vt:lpstr>
      <vt:lpstr>Вступ</vt:lpstr>
      <vt:lpstr>Львівська газета "За Україну", яка розповідала читачам про жахливий голод на підрадянській Україні</vt:lpstr>
      <vt:lpstr>Причини голодомору</vt:lpstr>
      <vt:lpstr>Голод 1932-1933рр. в Україні </vt:lpstr>
      <vt:lpstr>Голод 1932-1933рр. в Україні</vt:lpstr>
      <vt:lpstr>Голод 1932-1933рр. в Україні</vt:lpstr>
      <vt:lpstr>Голод 1932-1933рр. в Україні</vt:lpstr>
      <vt:lpstr>Наслідки голоду в Україні </vt:lpstr>
      <vt:lpstr>Наслідки голоду в Україні</vt:lpstr>
      <vt:lpstr>Наслідки голоду в Україні</vt:lpstr>
      <vt:lpstr>Національний музей голодомору в Києві</vt:lpstr>
      <vt:lpstr>Національний музей голодомору в Києві </vt:lpstr>
      <vt:lpstr>80 років Голодомору </vt:lpstr>
      <vt:lpstr>80 років Голодомору</vt:lpstr>
      <vt:lpstr>Висновок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 років Голодомору в Україні</dc:title>
  <dc:creator>Учень</dc:creator>
  <cp:lastModifiedBy>Славик</cp:lastModifiedBy>
  <cp:revision>30</cp:revision>
  <dcterms:created xsi:type="dcterms:W3CDTF">2013-10-10T08:11:13Z</dcterms:created>
  <dcterms:modified xsi:type="dcterms:W3CDTF">2002-01-01T00:11:28Z</dcterms:modified>
</cp:coreProperties>
</file>